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8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9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4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2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6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80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2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8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5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8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41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49B4BB-884D-4850-9B36-1184CFC8C6A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AAF71A-1566-40C5-BE5F-37F48C54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독도영토학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877" y="4119324"/>
            <a:ext cx="6815669" cy="1320802"/>
          </a:xfrm>
        </p:spPr>
        <p:txBody>
          <a:bodyPr/>
          <a:lstStyle/>
          <a:p>
            <a:r>
              <a:rPr lang="en-US" dirty="0" smtClean="0"/>
              <a:t>PPT – </a:t>
            </a:r>
            <a:r>
              <a:rPr lang="ko-KR" altLang="en-US" dirty="0" smtClean="0"/>
              <a:t>팜홍늉</a:t>
            </a:r>
            <a:endParaRPr lang="en-US" altLang="ko-KR" dirty="0" smtClean="0"/>
          </a:p>
          <a:p>
            <a:r>
              <a:rPr lang="en-US" dirty="0" smtClean="0"/>
              <a:t>21944717 </a:t>
            </a:r>
            <a:r>
              <a:rPr lang="ko-KR" altLang="en-US" dirty="0" smtClean="0"/>
              <a:t>한국어교육학부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" y="-4124"/>
            <a:ext cx="12192000" cy="69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0"/>
            <a:ext cx="12258990" cy="6849142"/>
          </a:xfrm>
        </p:spPr>
      </p:pic>
    </p:spTree>
    <p:extLst>
      <p:ext uri="{BB962C8B-B14F-4D97-AF65-F5344CB8AC3E}">
        <p14:creationId xmlns:p14="http://schemas.microsoft.com/office/powerpoint/2010/main" val="3572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</a:rPr>
              <a:t>역사적</a:t>
            </a:r>
            <a:r>
              <a:rPr lang="en-US" altLang="ko-KR" dirty="0" smtClean="0">
                <a:solidFill>
                  <a:srgbClr val="FF0000"/>
                </a:solidFill>
              </a:rPr>
              <a:t>” </a:t>
            </a:r>
            <a:r>
              <a:rPr lang="ko-KR" altLang="en-US" dirty="0" smtClean="0">
                <a:solidFill>
                  <a:srgbClr val="FF0000"/>
                </a:solidFill>
              </a:rPr>
              <a:t>증거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713760"/>
              </p:ext>
            </p:extLst>
          </p:nvPr>
        </p:nvGraphicFramePr>
        <p:xfrm>
          <a:off x="1013989" y="2498757"/>
          <a:ext cx="10248522" cy="3621386"/>
        </p:xfrm>
        <a:graphic>
          <a:graphicData uri="http://schemas.openxmlformats.org/drawingml/2006/table">
            <a:tbl>
              <a:tblPr/>
              <a:tblGrid>
                <a:gridCol w="5983270"/>
                <a:gridCol w="3450931"/>
                <a:gridCol w="814321"/>
              </a:tblGrid>
              <a:tr h="819117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&lt;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주요 관찬 역사지 기록의 실례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&gt;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50800" marR="5080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 </a:t>
                      </a:r>
                      <a:endParaRPr lang="en-US" sz="500" b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50800" marR="5080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 </a:t>
                      </a:r>
                      <a:endParaRPr lang="en-US" sz="500" b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50800" marR="5080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 </a:t>
                      </a:r>
                      <a:endParaRPr lang="en-US" sz="500" b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50800" marR="5080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9412">
                <a:tc gridSpan="3">
                  <a:txBody>
                    <a:bodyPr/>
                    <a:lstStyle/>
                    <a:p>
                      <a:pPr algn="l"/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ㅇ 우산국 복속 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: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「삼국사기」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(1145),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「삼국유사」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(1281)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  <a:p>
                      <a:pPr algn="l"/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ㅇ 고려시대 우산국 경영 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: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「고려사」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(1451)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  <a:p>
                      <a:pPr algn="l"/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 ㅇ 안용복 도일과 일본의 울릉도 도해금지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  <a:p>
                      <a:pPr algn="l"/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    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-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「숙종실록」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(1696),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「동국문헌비고」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(1770),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「만기요람」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(1808)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50800" marR="50800" marT="31750" marB="317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역사적</a:t>
            </a:r>
            <a:r>
              <a:rPr lang="en-US" altLang="ko-KR" dirty="0">
                <a:solidFill>
                  <a:srgbClr val="FF0000"/>
                </a:solidFill>
              </a:rPr>
              <a:t>” </a:t>
            </a:r>
            <a:r>
              <a:rPr lang="ko-KR" altLang="en-US" dirty="0">
                <a:solidFill>
                  <a:srgbClr val="FF0000"/>
                </a:solidFill>
              </a:rPr>
              <a:t>증거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ㅇ 우리 역사상 독도는 신라 지증왕 </a:t>
            </a:r>
            <a:r>
              <a:rPr lang="en-US" altLang="ko-KR" dirty="0"/>
              <a:t>13</a:t>
            </a:r>
            <a:r>
              <a:rPr lang="ko-KR" altLang="en-US" dirty="0"/>
              <a:t>년</a:t>
            </a:r>
            <a:r>
              <a:rPr lang="en-US" altLang="ko-KR" dirty="0"/>
              <a:t>(512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이사부에 의해 우산국</a:t>
            </a:r>
            <a:r>
              <a:rPr lang="en-US" altLang="ko-KR" dirty="0"/>
              <a:t>(</a:t>
            </a:r>
            <a:r>
              <a:rPr lang="ko-KR" altLang="en-US" dirty="0"/>
              <a:t>독도포함</a:t>
            </a:r>
            <a:r>
              <a:rPr lang="en-US" altLang="ko-KR" dirty="0"/>
              <a:t>)</a:t>
            </a:r>
            <a:r>
              <a:rPr lang="ko-KR" altLang="en-US" dirty="0"/>
              <a:t>에 복속된 이래 현재까지 우리 영토의 일부분을 구성하여온 바</a:t>
            </a:r>
            <a:r>
              <a:rPr lang="en-US" altLang="ko-KR" dirty="0"/>
              <a:t>, </a:t>
            </a:r>
            <a:r>
              <a:rPr lang="ko-KR" altLang="en-US" dirty="0"/>
              <a:t>많은 관찬 역사지가 이를 입증</a:t>
            </a:r>
          </a:p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r>
              <a:rPr lang="ko-KR" altLang="en-US" dirty="0"/>
              <a:t>      </a:t>
            </a:r>
            <a:r>
              <a:rPr lang="ko-KR" altLang="en-US" b="1" dirty="0"/>
              <a:t> ⇒ </a:t>
            </a:r>
            <a:r>
              <a:rPr lang="ko-KR" altLang="en-US" dirty="0"/>
              <a:t>일측은 역사적으로 태정관 지령</a:t>
            </a:r>
            <a:r>
              <a:rPr lang="en-US" altLang="ko-KR" dirty="0"/>
              <a:t>(1877) </a:t>
            </a:r>
            <a:r>
              <a:rPr lang="ko-KR" altLang="en-US" dirty="0"/>
              <a:t>및 울릉도</a:t>
            </a:r>
            <a:r>
              <a:rPr lang="en-US" altLang="ko-KR" dirty="0"/>
              <a:t>(</a:t>
            </a:r>
            <a:r>
              <a:rPr lang="ko-KR" altLang="en-US" dirty="0"/>
              <a:t>독도포함</a:t>
            </a:r>
            <a:r>
              <a:rPr lang="en-US" altLang="ko-KR" dirty="0"/>
              <a:t>)</a:t>
            </a:r>
            <a:r>
              <a:rPr lang="ko-KR" altLang="en-US" dirty="0"/>
              <a:t>도해금지 명령</a:t>
            </a:r>
            <a:r>
              <a:rPr lang="en-US" altLang="ko-KR" dirty="0"/>
              <a:t>(1696)</a:t>
            </a:r>
            <a:r>
              <a:rPr lang="ko-KR" altLang="en-US" dirty="0"/>
              <a:t>을 통해</a:t>
            </a:r>
            <a:r>
              <a:rPr lang="en-US" altLang="ko-KR" dirty="0"/>
              <a:t>, </a:t>
            </a:r>
            <a:r>
              <a:rPr lang="ko-KR" altLang="en-US" dirty="0"/>
              <a:t>독도 영유권을 스스로 부인하여옴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7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</a:rPr>
              <a:t>지리적</a:t>
            </a:r>
            <a:r>
              <a:rPr lang="en-US" altLang="ko-KR" dirty="0" smtClean="0">
                <a:solidFill>
                  <a:srgbClr val="FF0000"/>
                </a:solidFill>
              </a:rPr>
              <a:t>” </a:t>
            </a:r>
            <a:r>
              <a:rPr lang="ko-KR" altLang="en-US" dirty="0" smtClean="0">
                <a:solidFill>
                  <a:srgbClr val="FF0000"/>
                </a:solidFill>
              </a:rPr>
              <a:t>사실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ㅇ 독도는 지리적으로 울릉도에 근접해 있어</a:t>
            </a:r>
            <a:r>
              <a:rPr lang="en-US" altLang="ko-KR" dirty="0"/>
              <a:t>(</a:t>
            </a:r>
            <a:r>
              <a:rPr lang="ko-KR" altLang="en-US" dirty="0"/>
              <a:t>울릉도에서 약</a:t>
            </a:r>
            <a:r>
              <a:rPr lang="en-US" altLang="ko-KR" dirty="0"/>
              <a:t>87.7km), </a:t>
            </a:r>
            <a:r>
              <a:rPr lang="ko-KR" altLang="en-US" dirty="0"/>
              <a:t>울릉도 주민의 어업생활권 내에 위치하고 있었으며</a:t>
            </a:r>
            <a:r>
              <a:rPr lang="en-US" altLang="ko-KR" dirty="0"/>
              <a:t>, </a:t>
            </a:r>
            <a:r>
              <a:rPr lang="ko-KR" altLang="en-US" dirty="0"/>
              <a:t>울릉도에서 관측이 가능하여 울릉도의 부속도서라는 인식 확립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지리적</a:t>
            </a:r>
            <a:r>
              <a:rPr lang="en-US" altLang="ko-KR" dirty="0">
                <a:solidFill>
                  <a:srgbClr val="FF0000"/>
                </a:solidFill>
              </a:rPr>
              <a:t>” </a:t>
            </a:r>
            <a:r>
              <a:rPr lang="ko-KR" altLang="en-US" dirty="0">
                <a:solidFill>
                  <a:srgbClr val="FF0000"/>
                </a:solidFill>
              </a:rPr>
              <a:t>사실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866311"/>
              </p:ext>
            </p:extLst>
          </p:nvPr>
        </p:nvGraphicFramePr>
        <p:xfrm>
          <a:off x="1156342" y="2435383"/>
          <a:ext cx="9740256" cy="3603278"/>
        </p:xfrm>
        <a:graphic>
          <a:graphicData uri="http://schemas.openxmlformats.org/drawingml/2006/table">
            <a:tbl>
              <a:tblPr/>
              <a:tblGrid>
                <a:gridCol w="5989879"/>
                <a:gridCol w="3017289"/>
                <a:gridCol w="733088"/>
              </a:tblGrid>
              <a:tr h="1063262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ko-KR" sz="18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&lt;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주요 관찬 지리지 기록의 실례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&gt;</a:t>
                      </a:r>
                      <a:endParaRPr lang="ko-KR" altLang="en-US" sz="1800" b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76245" marR="76245" marT="47653" marB="47653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 </a:t>
                      </a:r>
                      <a:endParaRPr lang="en-US" sz="800" b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76245" marR="76245" marT="47653" marB="476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240" marR="137240" marT="68620" marB="68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 </a:t>
                      </a:r>
                      <a:endParaRPr lang="en-US" sz="800" b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76245" marR="76245" marT="47653" marB="476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휴먼고딕"/>
                        </a:rPr>
                        <a:t> </a:t>
                      </a:r>
                      <a:endParaRPr lang="en-US" sz="800" b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76245" marR="76245" marT="47653" marB="476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3909">
                <a:tc gridSpan="3">
                  <a:txBody>
                    <a:bodyPr/>
                    <a:lstStyle/>
                    <a:p>
                      <a:pPr algn="l"/>
                      <a:r>
                        <a:rPr lang="ko-KR" altLang="en-US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ㅇ「세종실록지리지」</a:t>
                      </a:r>
                      <a:r>
                        <a:rPr lang="en-US" altLang="ko-KR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(1454) : “</a:t>
                      </a:r>
                      <a:r>
                        <a:rPr lang="ko-KR" altLang="en-US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우산과 무릉 두 섬이 현의 정동쪽 바다 가운데에</a:t>
                      </a:r>
                      <a:endParaRPr lang="ko-KR" altLang="en-US" sz="1700" b="0" dirty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  <a:p>
                      <a:pPr algn="l"/>
                      <a:r>
                        <a:rPr lang="ko-KR" altLang="en-US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   있다</a:t>
                      </a:r>
                      <a:r>
                        <a:rPr lang="en-US" altLang="ko-KR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. </a:t>
                      </a:r>
                      <a:r>
                        <a:rPr lang="ko-KR" altLang="en-US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두 섬이 서로 거리가 멀지아니하여</a:t>
                      </a:r>
                      <a:r>
                        <a:rPr lang="en-US" altLang="ko-KR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, </a:t>
                      </a:r>
                      <a:r>
                        <a:rPr lang="ko-KR" altLang="en-US" sz="1700" b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날씨가 맑으면 바라볼 수 있다”</a:t>
                      </a:r>
                      <a:endParaRPr lang="ko-KR" altLang="en-US" sz="1700" b="0" dirty="0">
                        <a:solidFill>
                          <a:srgbClr val="000000"/>
                        </a:solidFill>
                        <a:effectLst/>
                        <a:latin typeface="Noto Sans CJK"/>
                      </a:endParaRPr>
                    </a:p>
                  </a:txBody>
                  <a:tcPr marL="76245" marR="76245" marT="47653" marB="4765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30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지리적</a:t>
            </a:r>
            <a:r>
              <a:rPr lang="en-US" altLang="ko-KR" dirty="0">
                <a:solidFill>
                  <a:srgbClr val="FF0000"/>
                </a:solidFill>
              </a:rPr>
              <a:t>” </a:t>
            </a:r>
            <a:r>
              <a:rPr lang="ko-KR" altLang="en-US" dirty="0">
                <a:solidFill>
                  <a:srgbClr val="FF0000"/>
                </a:solidFill>
              </a:rPr>
              <a:t>사실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⇒ </a:t>
            </a:r>
            <a:r>
              <a:rPr lang="ko-KR" altLang="en-US" dirty="0"/>
              <a:t>일측의 오키제도는 독도와 근접하지 않아</a:t>
            </a:r>
            <a:r>
              <a:rPr lang="en-US" altLang="ko-KR" dirty="0"/>
              <a:t>(</a:t>
            </a:r>
            <a:r>
              <a:rPr lang="ko-KR" altLang="en-US" dirty="0"/>
              <a:t>오키제도에서 약</a:t>
            </a:r>
            <a:r>
              <a:rPr lang="en-US" altLang="ko-KR" dirty="0"/>
              <a:t>157.5km) </a:t>
            </a:r>
            <a:r>
              <a:rPr lang="ko-KR" altLang="en-US" dirty="0"/>
              <a:t>오키제도에서의 독도 관측이 불가능하며</a:t>
            </a:r>
            <a:r>
              <a:rPr lang="en-US" altLang="ko-KR" dirty="0"/>
              <a:t>, </a:t>
            </a:r>
            <a:r>
              <a:rPr lang="ko-KR" altLang="en-US" dirty="0"/>
              <a:t>일례로 독도 강치잡이 사업도 울릉도를 거점으로 전개했음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1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</a:rPr>
              <a:t>국제법적</a:t>
            </a:r>
            <a:r>
              <a:rPr lang="en-US" altLang="ko-KR" dirty="0" smtClean="0">
                <a:solidFill>
                  <a:srgbClr val="FF0000"/>
                </a:solidFill>
              </a:rPr>
              <a:t>” </a:t>
            </a:r>
            <a:r>
              <a:rPr lang="ko-KR" altLang="en-US" dirty="0" smtClean="0">
                <a:solidFill>
                  <a:srgbClr val="FF0000"/>
                </a:solidFill>
              </a:rPr>
              <a:t>제원칙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ㅇ 상기 역사적 사실에 의해</a:t>
            </a:r>
            <a:r>
              <a:rPr lang="en-US" altLang="ko-KR" dirty="0"/>
              <a:t>, </a:t>
            </a:r>
            <a:r>
              <a:rPr lang="ko-KR" altLang="en-US" dirty="0"/>
              <a:t>우리는 독도에 대해 역사적 권원</a:t>
            </a:r>
            <a:r>
              <a:rPr lang="en-US" altLang="ko-KR" dirty="0"/>
              <a:t>(historic title)</a:t>
            </a:r>
            <a:r>
              <a:rPr lang="ko-KR" altLang="en-US" dirty="0"/>
              <a:t>을 보유하여왔고</a:t>
            </a:r>
            <a:r>
              <a:rPr lang="en-US" altLang="ko-KR" dirty="0"/>
              <a:t>, 1900</a:t>
            </a:r>
            <a:r>
              <a:rPr lang="ko-KR" altLang="en-US" dirty="0"/>
              <a:t>년 대한제국 칙령 제</a:t>
            </a:r>
            <a:r>
              <a:rPr lang="en-US" altLang="ko-KR" dirty="0"/>
              <a:t>41</a:t>
            </a:r>
            <a:r>
              <a:rPr lang="ko-KR" altLang="en-US" dirty="0"/>
              <a:t>호 등을 통하여 실효적 지배를 함으로써</a:t>
            </a:r>
            <a:r>
              <a:rPr lang="en-US" altLang="ko-KR" dirty="0"/>
              <a:t>, </a:t>
            </a:r>
            <a:r>
              <a:rPr lang="ko-KR" altLang="en-US" dirty="0"/>
              <a:t>국제법적 영유권</a:t>
            </a:r>
            <a:r>
              <a:rPr lang="en-US" altLang="ko-KR" dirty="0"/>
              <a:t>(sovereignty) </a:t>
            </a:r>
            <a:r>
              <a:rPr lang="ko-KR" altLang="en-US" dirty="0"/>
              <a:t>확립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4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국제법적</a:t>
            </a:r>
            <a:r>
              <a:rPr lang="en-US" altLang="ko-KR" dirty="0">
                <a:solidFill>
                  <a:srgbClr val="FF0000"/>
                </a:solidFill>
              </a:rPr>
              <a:t>” </a:t>
            </a:r>
            <a:r>
              <a:rPr lang="ko-KR" altLang="en-US" dirty="0">
                <a:solidFill>
                  <a:srgbClr val="FF0000"/>
                </a:solidFill>
              </a:rPr>
              <a:t>제원칙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⇒</a:t>
            </a:r>
            <a:r>
              <a:rPr lang="ko-KR" altLang="en-US" dirty="0"/>
              <a:t> 일측의 </a:t>
            </a:r>
            <a:r>
              <a:rPr lang="en-US" altLang="ko-KR" dirty="0"/>
              <a:t>1905</a:t>
            </a:r>
            <a:r>
              <a:rPr lang="ko-KR" altLang="en-US" dirty="0"/>
              <a:t>년 시마네현 편입조치는 당시 우리가 독도에 대해 영유권을 지니고 있어</a:t>
            </a:r>
            <a:r>
              <a:rPr lang="en-US" altLang="ko-KR" dirty="0"/>
              <a:t>, </a:t>
            </a:r>
            <a:r>
              <a:rPr lang="ko-KR" altLang="en-US" dirty="0"/>
              <a:t>무주물 선점 대상이 될 수 없어 원인 무효</a:t>
            </a:r>
            <a:r>
              <a:rPr lang="en-US" altLang="ko-KR" dirty="0"/>
              <a:t>(invalidity </a:t>
            </a:r>
            <a:r>
              <a:rPr lang="en-US" altLang="ko-KR" i="1" dirty="0" err="1"/>
              <a:t>ab</a:t>
            </a:r>
            <a:r>
              <a:rPr lang="en-US" altLang="ko-KR" i="1" dirty="0"/>
              <a:t> initio)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4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국제법적</a:t>
            </a:r>
            <a:r>
              <a:rPr lang="en-US" altLang="ko-KR" dirty="0">
                <a:solidFill>
                  <a:srgbClr val="FF0000"/>
                </a:solidFill>
              </a:rPr>
              <a:t>” </a:t>
            </a:r>
            <a:r>
              <a:rPr lang="ko-KR" altLang="en-US" dirty="0">
                <a:solidFill>
                  <a:srgbClr val="FF0000"/>
                </a:solidFill>
              </a:rPr>
              <a:t>제원칙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ㅇ </a:t>
            </a:r>
            <a:r>
              <a:rPr lang="en-US" altLang="ko-KR" dirty="0"/>
              <a:t>1952</a:t>
            </a:r>
            <a:r>
              <a:rPr lang="ko-KR" altLang="en-US" dirty="0"/>
              <a:t>년이후</a:t>
            </a:r>
            <a:r>
              <a:rPr lang="en-US" altLang="ko-KR" dirty="0"/>
              <a:t>, </a:t>
            </a:r>
            <a:r>
              <a:rPr lang="ko-KR" altLang="en-US" dirty="0"/>
              <a:t>우리가 독도를 실효적으로 지배하고 있는 상황인 바</a:t>
            </a:r>
            <a:r>
              <a:rPr lang="en-US" altLang="ko-KR" dirty="0"/>
              <a:t>, </a:t>
            </a:r>
            <a:r>
              <a:rPr lang="ko-KR" altLang="en-US" dirty="0"/>
              <a:t>국제법적 영유권 지속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132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바탕</vt:lpstr>
      <vt:lpstr>돋움</vt:lpstr>
      <vt:lpstr>Noto Sans CJK</vt:lpstr>
      <vt:lpstr>한양중고딕</vt:lpstr>
      <vt:lpstr>휴먼고딕</vt:lpstr>
      <vt:lpstr>Arial</vt:lpstr>
      <vt:lpstr>Garamond</vt:lpstr>
      <vt:lpstr>Organic</vt:lpstr>
      <vt:lpstr>독도영토학</vt:lpstr>
      <vt:lpstr>“역사적” 증거</vt:lpstr>
      <vt:lpstr>“역사적” 증거</vt:lpstr>
      <vt:lpstr>“지리적” 사실</vt:lpstr>
      <vt:lpstr>“지리적” 사실</vt:lpstr>
      <vt:lpstr>“지리적” 사실</vt:lpstr>
      <vt:lpstr>“국제법적” 제원칙</vt:lpstr>
      <vt:lpstr>“국제법적” 제원칙</vt:lpstr>
      <vt:lpstr>“국제법적” 제원칙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</dc:title>
  <dc:creator>Hong Anh PC</dc:creator>
  <cp:lastModifiedBy>Hong Anh PC</cp:lastModifiedBy>
  <cp:revision>5</cp:revision>
  <dcterms:created xsi:type="dcterms:W3CDTF">2021-03-31T00:19:31Z</dcterms:created>
  <dcterms:modified xsi:type="dcterms:W3CDTF">2021-03-31T01:11:11Z</dcterms:modified>
</cp:coreProperties>
</file>