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6" r:id="rId2"/>
    <p:sldId id="261" r:id="rId3"/>
    <p:sldId id="271" r:id="rId4"/>
    <p:sldId id="272" r:id="rId5"/>
    <p:sldId id="277" r:id="rId6"/>
    <p:sldId id="273" r:id="rId7"/>
    <p:sldId id="274" r:id="rId8"/>
    <p:sldId id="263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55" autoAdjust="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ngyo-kyokai.or.jp/sekku/tango.html" TargetMode="External"/><Relationship Id="rId3" Type="http://schemas.openxmlformats.org/officeDocument/2006/relationships/hyperlink" Target="https://blog.naver.com/bunkain/222183922539" TargetMode="External"/><Relationship Id="rId7" Type="http://schemas.openxmlformats.org/officeDocument/2006/relationships/hyperlink" Target="https://www.i-nekko.jp/meguritokoyomi/zassetsu/setubun/" TargetMode="External"/><Relationship Id="rId2" Type="http://schemas.openxmlformats.org/officeDocument/2006/relationships/hyperlink" Target="https://ja.wikipedia.org/wiki/%E9%96%80%E6%9D%BE#%E6%AD%B4%E5%8F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rms.naver.com/entry.naver?docId=3405650&amp;cid=42717&amp;categoryId=42718" TargetMode="External"/><Relationship Id="rId11" Type="http://schemas.openxmlformats.org/officeDocument/2006/relationships/hyperlink" Target="https://www.anniversaire.co.jp/brand/omotte/magazine/tips/5753" TargetMode="External"/><Relationship Id="rId5" Type="http://schemas.openxmlformats.org/officeDocument/2006/relationships/hyperlink" Target="https://www.jalan.net/news/article/516710/" TargetMode="External"/><Relationship Id="rId10" Type="http://schemas.openxmlformats.org/officeDocument/2006/relationships/hyperlink" Target="https://ja.wikipedia.org/wiki/%E3%81%8A%E7%9B%86" TargetMode="External"/><Relationship Id="rId4" Type="http://schemas.openxmlformats.org/officeDocument/2006/relationships/hyperlink" Target="https://oceans-nadia.com/user/26633/article/91" TargetMode="External"/><Relationship Id="rId9" Type="http://schemas.openxmlformats.org/officeDocument/2006/relationships/hyperlink" Target="https://www.jalan.net/news/article/52810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봄에 하는 연중행사</a:t>
            </a:r>
            <a:r>
              <a:rPr lang="en-US" altLang="ko-KR" dirty="0"/>
              <a:t>-</a:t>
            </a:r>
            <a:r>
              <a:rPr lang="ko-KR" altLang="en-US" dirty="0" err="1"/>
              <a:t>히나마츠리</a:t>
            </a:r>
            <a:r>
              <a:rPr lang="en-US" altLang="ko-KR" dirty="0"/>
              <a:t>(</a:t>
            </a:r>
            <a:r>
              <a:rPr lang="ko-KR" altLang="en-US" b="1" dirty="0"/>
              <a:t>雛祭</a:t>
            </a:r>
            <a:r>
              <a:rPr lang="ja-JP" altLang="en-US" b="1" dirty="0"/>
              <a:t>り</a:t>
            </a:r>
            <a:r>
              <a:rPr lang="en-US" altLang="ja-JP" b="1" dirty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478169"/>
            <a:ext cx="4056542" cy="310197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48" y="2478168"/>
            <a:ext cx="3836316" cy="3101975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375555" y="5788059"/>
            <a:ext cx="3912123" cy="77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사쿠라모치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桜餅</a:t>
            </a:r>
            <a:r>
              <a:rPr lang="en-US" altLang="ko-KR" b="1" dirty="0" smtClean="0">
                <a:solidFill>
                  <a:schemeClr val="tx1"/>
                </a:solidFill>
              </a:rPr>
              <a:t>)-</a:t>
            </a:r>
            <a:r>
              <a:rPr lang="ko-KR" altLang="en-US" b="1" dirty="0" smtClean="0">
                <a:solidFill>
                  <a:schemeClr val="tx1"/>
                </a:solidFill>
              </a:rPr>
              <a:t>봄을 상징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475848" y="5788058"/>
            <a:ext cx="3912123" cy="77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치라시즈시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ちらし寿司</a:t>
            </a:r>
            <a:r>
              <a:rPr lang="en-US" altLang="ko-KR" b="1" dirty="0" smtClean="0">
                <a:solidFill>
                  <a:schemeClr val="tx1"/>
                </a:solidFill>
              </a:rPr>
              <a:t>)-</a:t>
            </a:r>
            <a:r>
              <a:rPr lang="ko-KR" altLang="en-US" dirty="0">
                <a:solidFill>
                  <a:schemeClr val="tx1"/>
                </a:solidFill>
              </a:rPr>
              <a:t>‘장수’</a:t>
            </a:r>
            <a:r>
              <a:rPr lang="en-US" altLang="ko-KR" dirty="0">
                <a:solidFill>
                  <a:schemeClr val="tx1"/>
                </a:solidFill>
              </a:rPr>
              <a:t>, ‘</a:t>
            </a:r>
            <a:r>
              <a:rPr lang="ko-KR" altLang="en-US" dirty="0">
                <a:solidFill>
                  <a:schemeClr val="tx1"/>
                </a:solidFill>
              </a:rPr>
              <a:t>건강’ 등의 의미가 담긴 재료를 올리는 음식</a:t>
            </a:r>
          </a:p>
        </p:txBody>
      </p:sp>
    </p:spTree>
    <p:extLst>
      <p:ext uri="{BB962C8B-B14F-4D97-AF65-F5344CB8AC3E}">
        <p14:creationId xmlns:p14="http://schemas.microsoft.com/office/powerpoint/2010/main" val="13152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ja-JP" altLang="en-US" dirty="0">
                <a:hlinkClick r:id="rId2"/>
              </a:rPr>
              <a:t>門松 </a:t>
            </a:r>
            <a:r>
              <a:rPr lang="en-US" altLang="ja-JP" dirty="0">
                <a:hlinkClick r:id="rId2"/>
              </a:rPr>
              <a:t>- Wikipedia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3"/>
              </a:rPr>
              <a:t>https://blog.naver.com/bunkain/222183922539</a:t>
            </a:r>
            <a:endParaRPr lang="ja-JP" altLang="en-US" dirty="0"/>
          </a:p>
          <a:p>
            <a:pPr fontAlgn="base"/>
            <a:r>
              <a:rPr lang="ja-JP" altLang="en-US" dirty="0">
                <a:hlinkClick r:id="rId4"/>
              </a:rPr>
              <a:t>鏡餅ってなんで飾るの？どうやって食べるの？意外と知らない鏡餅の豆知識とお餅の美味しい食べ方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レシピサイト </a:t>
            </a:r>
            <a:r>
              <a:rPr lang="en-US" altLang="ja-JP" dirty="0">
                <a:hlinkClick r:id="rId4"/>
              </a:rPr>
              <a:t>Nadia | </a:t>
            </a:r>
            <a:r>
              <a:rPr lang="ja-JP" altLang="en-US" dirty="0">
                <a:hlinkClick r:id="rId4"/>
              </a:rPr>
              <a:t>ナディア </a:t>
            </a:r>
            <a:r>
              <a:rPr lang="en-US" altLang="ja-JP" dirty="0">
                <a:hlinkClick r:id="rId4"/>
              </a:rPr>
              <a:t>- </a:t>
            </a:r>
            <a:r>
              <a:rPr lang="ja-JP" altLang="en-US" dirty="0">
                <a:hlinkClick r:id="rId4"/>
              </a:rPr>
              <a:t>プロの料理家のおいしいレシピ </a:t>
            </a:r>
            <a:r>
              <a:rPr lang="en-US" altLang="ja-JP" dirty="0">
                <a:hlinkClick r:id="rId4"/>
              </a:rPr>
              <a:t>(oceans-nadia.com)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5"/>
              </a:rPr>
              <a:t>https://www.jalan.net/news/article/516710/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6"/>
              </a:rPr>
              <a:t>https://terms.naver.com/entry.naver?docId=3405650&amp;cid=42717&amp;categoryId=42718</a:t>
            </a:r>
            <a:endParaRPr lang="ja-JP" altLang="en-US" dirty="0"/>
          </a:p>
          <a:p>
            <a:pPr fontAlgn="base"/>
            <a:r>
              <a:rPr lang="ja-JP" altLang="en-US" dirty="0">
                <a:hlinkClick r:id="rId7"/>
              </a:rPr>
              <a:t>節分｜暮らし歳時記 </a:t>
            </a:r>
            <a:r>
              <a:rPr lang="en-US" altLang="ja-JP" dirty="0">
                <a:hlinkClick r:id="rId7"/>
              </a:rPr>
              <a:t>(i-nekko.jp)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8"/>
              </a:rPr>
              <a:t>https://www.ningyo-kyokai.or.jp/sekku/tango.html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9"/>
              </a:rPr>
              <a:t>https://www.jalan.net/news/article/528108/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10"/>
              </a:rPr>
              <a:t>https://ja.wikipedia.org/wiki/%E3%81%8A%E7%9B%86</a:t>
            </a:r>
            <a:endParaRPr lang="ja-JP" altLang="en-US" dirty="0"/>
          </a:p>
          <a:p>
            <a:pPr fontAlgn="base"/>
            <a:r>
              <a:rPr lang="en-US" altLang="ja-JP" u="sng" dirty="0">
                <a:hlinkClick r:id="rId11"/>
              </a:rPr>
              <a:t>https://www.anniversaire.co.jp/brand/omotte/magazine/tips/5753</a:t>
            </a:r>
            <a:endParaRPr lang="ja-JP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0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91771" y="1077813"/>
            <a:ext cx="7729728" cy="1188720"/>
          </a:xfrm>
        </p:spPr>
        <p:txBody>
          <a:bodyPr/>
          <a:lstStyle/>
          <a:p>
            <a:r>
              <a:rPr lang="ko-KR" altLang="en-US" dirty="0" err="1" smtClean="0"/>
              <a:t>여름에하는</a:t>
            </a:r>
            <a:r>
              <a:rPr lang="ko-KR" altLang="en-US" dirty="0" smtClean="0"/>
              <a:t> 연중행사</a:t>
            </a:r>
            <a:r>
              <a:rPr lang="en-US" altLang="ko-KR" dirty="0" smtClean="0"/>
              <a:t>-</a:t>
            </a:r>
            <a:r>
              <a:rPr lang="ko-KR" altLang="en-US" b="1" dirty="0" err="1"/>
              <a:t>단고노셋쿠</a:t>
            </a:r>
            <a:r>
              <a:rPr lang="en-US" altLang="ko-KR" b="1" dirty="0"/>
              <a:t>(</a:t>
            </a:r>
            <a:r>
              <a:rPr lang="ko-KR" altLang="en-US" b="1" dirty="0"/>
              <a:t>端午の節句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24118" y="2488113"/>
            <a:ext cx="7729728" cy="3101983"/>
          </a:xfrm>
        </p:spPr>
        <p:txBody>
          <a:bodyPr/>
          <a:lstStyle/>
          <a:p>
            <a:r>
              <a:rPr lang="en-US" altLang="ko-KR" dirty="0" smtClean="0"/>
              <a:t>-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일은 단오 즉</a:t>
            </a:r>
            <a:r>
              <a:rPr lang="en-US" altLang="ko-KR" dirty="0"/>
              <a:t>, </a:t>
            </a:r>
            <a:r>
              <a:rPr lang="ko-KR" altLang="en-US" dirty="0"/>
              <a:t>남자아이들의 </a:t>
            </a:r>
            <a:r>
              <a:rPr lang="ko-KR" altLang="en-US" dirty="0" smtClean="0"/>
              <a:t>명절이다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/>
              <a:t>무사와 관련된 </a:t>
            </a:r>
            <a:r>
              <a:rPr lang="ko-KR" altLang="en-US" dirty="0" smtClean="0"/>
              <a:t>인형과 </a:t>
            </a:r>
            <a:r>
              <a:rPr lang="ko-KR" altLang="en-US" dirty="0" err="1" smtClean="0"/>
              <a:t>고이노보리</a:t>
            </a:r>
            <a:r>
              <a:rPr lang="en-US" altLang="ko-KR" dirty="0"/>
              <a:t>(</a:t>
            </a:r>
            <a:r>
              <a:rPr lang="ko-KR" altLang="en-US" dirty="0"/>
              <a:t>鯉登り</a:t>
            </a:r>
            <a:r>
              <a:rPr lang="en-US" altLang="ko-KR" dirty="0"/>
              <a:t>, </a:t>
            </a:r>
            <a:r>
              <a:rPr lang="ko-KR" altLang="en-US" dirty="0"/>
              <a:t>천이나 종이로 만든 잉어</a:t>
            </a:r>
            <a:r>
              <a:rPr lang="en-US" altLang="ko-KR" dirty="0"/>
              <a:t>)</a:t>
            </a:r>
            <a:r>
              <a:rPr lang="ko-KR" altLang="en-US" dirty="0"/>
              <a:t>를 마당에 내걸고 남자 어린이의 건강과 입신출세를 기원하였다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5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여름에하는</a:t>
            </a:r>
            <a:r>
              <a:rPr lang="ko-KR" altLang="en-US" dirty="0"/>
              <a:t> 연중행사</a:t>
            </a:r>
            <a:r>
              <a:rPr lang="en-US" altLang="ko-KR" dirty="0"/>
              <a:t>-</a:t>
            </a:r>
            <a:r>
              <a:rPr lang="ko-KR" altLang="en-US" b="1" dirty="0" err="1"/>
              <a:t>단고노셋쿠</a:t>
            </a:r>
            <a:r>
              <a:rPr lang="en-US" altLang="ko-KR" b="1" dirty="0"/>
              <a:t>(</a:t>
            </a:r>
            <a:r>
              <a:rPr lang="ko-KR" altLang="en-US" b="1" dirty="0"/>
              <a:t>端午の節句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투구 장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96" y="2661533"/>
            <a:ext cx="2889189" cy="30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무사 인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39" y="2638043"/>
            <a:ext cx="2684943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갑옷 장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0" y="2703883"/>
            <a:ext cx="2832722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15783" y="5933621"/>
            <a:ext cx="2884602" cy="641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갑옷 장식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갑옷 장식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 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갑옷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활과 화살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칼 등의 세트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7272409" y="5904145"/>
            <a:ext cx="2884602" cy="641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무사 인형</a:t>
            </a:r>
            <a:r>
              <a:rPr lang="ko-KR" altLang="en-US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94096" y="5937782"/>
            <a:ext cx="2884602" cy="641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b="1" dirty="0" smtClean="0">
              <a:solidFill>
                <a:schemeClr val="tx1"/>
              </a:solidFill>
            </a:endParaRPr>
          </a:p>
          <a:p>
            <a:pPr fontAlgn="base"/>
            <a:endParaRPr lang="en-US" altLang="ko-KR" b="1" dirty="0">
              <a:solidFill>
                <a:schemeClr val="tx1"/>
              </a:solidFill>
            </a:endParaRPr>
          </a:p>
          <a:p>
            <a:pPr fontAlgn="base"/>
            <a:r>
              <a:rPr lang="ko-KR" altLang="en-US" b="1" dirty="0" smtClean="0">
                <a:solidFill>
                  <a:schemeClr val="tx1"/>
                </a:solidFill>
              </a:rPr>
              <a:t>투구 </a:t>
            </a:r>
            <a:r>
              <a:rPr lang="ko-KR" altLang="en-US" b="1" dirty="0">
                <a:solidFill>
                  <a:schemeClr val="tx1"/>
                </a:solidFill>
              </a:rPr>
              <a:t>장식 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투구 장식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 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머리에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fontAlgn="base"/>
            <a:r>
              <a:rPr lang="ko-KR" altLang="en-US" dirty="0" smtClean="0">
                <a:solidFill>
                  <a:schemeClr val="tx1"/>
                </a:solidFill>
              </a:rPr>
              <a:t>쓰는 </a:t>
            </a:r>
            <a:r>
              <a:rPr lang="ko-KR" altLang="en-US" dirty="0">
                <a:solidFill>
                  <a:schemeClr val="tx1"/>
                </a:solidFill>
              </a:rPr>
              <a:t>투구 만의 것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여름에하는</a:t>
            </a:r>
            <a:r>
              <a:rPr lang="ko-KR" altLang="en-US" dirty="0"/>
              <a:t> 연중행사</a:t>
            </a:r>
            <a:r>
              <a:rPr lang="en-US" altLang="ko-KR" dirty="0"/>
              <a:t>-</a:t>
            </a:r>
            <a:r>
              <a:rPr lang="ko-KR" altLang="en-US" b="1" dirty="0" err="1"/>
              <a:t>단고노셋쿠</a:t>
            </a:r>
            <a:r>
              <a:rPr lang="en-US" altLang="ko-KR" b="1" dirty="0"/>
              <a:t>(</a:t>
            </a:r>
            <a:r>
              <a:rPr lang="ko-KR" altLang="en-US" b="1" dirty="0"/>
              <a:t>端午の節句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91619" y="3177758"/>
            <a:ext cx="4879079" cy="2082082"/>
          </a:xfrm>
        </p:spPr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146" name="Picture 2" descr="잉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83" y="2638044"/>
            <a:ext cx="4152474" cy="28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77200" y="2312404"/>
            <a:ext cx="7695708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ko-KR" altLang="ko-KR" sz="26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100" b="0" i="0" u="none" strike="noStrike" cap="none" normalizeH="0" baseline="0" smtClean="0">
                <a:ln>
                  <a:noFill/>
                </a:ln>
                <a:solidFill>
                  <a:srgbClr val="4C4948"/>
                </a:solidFill>
                <a:effectLst/>
                <a:latin typeface="Arial" panose="020B0604020202020204" pitchFamily="34" charset="0"/>
                <a:ea typeface="Noto Sans JP"/>
              </a:rPr>
              <a:t>끓인</a:t>
            </a:r>
            <a:endParaRPr kumimoji="0" lang="ko-KR" altLang="ko-K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창포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75" y="2638044"/>
            <a:ext cx="4028222" cy="28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022083" y="5627802"/>
            <a:ext cx="4510692" cy="1121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잉어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드림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」</a:t>
            </a:r>
            <a:r>
              <a:rPr lang="ko-KR" altLang="en-US" dirty="0" err="1">
                <a:solidFill>
                  <a:schemeClr val="tx1"/>
                </a:solidFill>
              </a:rPr>
              <a:t>라고하는</a:t>
            </a:r>
            <a:r>
              <a:rPr lang="ko-KR" altLang="en-US" dirty="0">
                <a:solidFill>
                  <a:schemeClr val="tx1"/>
                </a:solidFill>
              </a:rPr>
              <a:t> 이유는 아이가 태어나면 만장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깃발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과 旗指物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旗指物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을 내걸고 축하했다 것이 시초 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787299" y="5670222"/>
            <a:ext cx="4062952" cy="1036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창포물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여름에하는</a:t>
            </a:r>
            <a:r>
              <a:rPr lang="ko-KR" altLang="en-US" dirty="0"/>
              <a:t> 연중행사</a:t>
            </a:r>
            <a:r>
              <a:rPr lang="en-US" altLang="ko-KR" dirty="0"/>
              <a:t>-</a:t>
            </a:r>
            <a:r>
              <a:rPr lang="ko-KR" altLang="en-US" b="1" dirty="0" err="1"/>
              <a:t>단고노셋쿠</a:t>
            </a:r>
            <a:r>
              <a:rPr lang="en-US" altLang="ko-KR" b="1" dirty="0"/>
              <a:t>(</a:t>
            </a:r>
            <a:r>
              <a:rPr lang="ko-KR" altLang="en-US" b="1" dirty="0"/>
              <a:t>端午の節句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 descr="카시와 모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710648"/>
            <a:ext cx="3388773" cy="26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장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08" y="2710648"/>
            <a:ext cx="3351196" cy="26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2153283" y="5547226"/>
            <a:ext cx="3714160" cy="1178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멥쌀 </a:t>
            </a:r>
            <a:r>
              <a:rPr lang="ko-KR" altLang="en-US" dirty="0" smtClean="0">
                <a:solidFill>
                  <a:schemeClr val="tx1"/>
                </a:solidFill>
              </a:rPr>
              <a:t>가루를 </a:t>
            </a:r>
            <a:r>
              <a:rPr lang="ko-KR" altLang="en-US" dirty="0">
                <a:solidFill>
                  <a:schemeClr val="tx1"/>
                </a:solidFill>
              </a:rPr>
              <a:t>사용한 팥고물 떡을 큰 </a:t>
            </a:r>
            <a:r>
              <a:rPr lang="ko-KR" altLang="en-US" dirty="0" err="1">
                <a:solidFill>
                  <a:schemeClr val="tx1"/>
                </a:solidFill>
              </a:rPr>
              <a:t>떡갈</a:t>
            </a:r>
            <a:r>
              <a:rPr lang="ko-KR" altLang="en-US" dirty="0">
                <a:solidFill>
                  <a:schemeClr val="tx1"/>
                </a:solidFill>
              </a:rPr>
              <a:t> 나무 잎으로 감싼 </a:t>
            </a:r>
            <a:r>
              <a:rPr lang="ko-KR" altLang="en-US" dirty="0" err="1">
                <a:solidFill>
                  <a:schemeClr val="tx1"/>
                </a:solidFill>
              </a:rPr>
              <a:t>카시와</a:t>
            </a:r>
            <a:r>
              <a:rPr lang="ko-KR" altLang="en-US" dirty="0">
                <a:solidFill>
                  <a:schemeClr val="tx1"/>
                </a:solidFill>
              </a:rPr>
              <a:t> 모찌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376508" y="5547227"/>
            <a:ext cx="3714160" cy="1178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7376508" y="5547226"/>
            <a:ext cx="3714160" cy="1178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단맛을 붙인 떡을 사사 잎에 싸서 </a:t>
            </a:r>
            <a:r>
              <a:rPr lang="ko-KR" altLang="en-US" dirty="0" err="1">
                <a:solidFill>
                  <a:schemeClr val="tx1"/>
                </a:solidFill>
              </a:rPr>
              <a:t>찝</a:t>
            </a:r>
            <a:r>
              <a:rPr lang="ko-KR" altLang="en-US" dirty="0">
                <a:solidFill>
                  <a:schemeClr val="tx1"/>
                </a:solidFill>
              </a:rPr>
              <a:t> 과자가 장작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9478" y="834792"/>
            <a:ext cx="7729728" cy="1188720"/>
          </a:xfrm>
        </p:spPr>
        <p:txBody>
          <a:bodyPr/>
          <a:lstStyle/>
          <a:p>
            <a:r>
              <a:rPr lang="ko-KR" altLang="en-US" dirty="0" err="1"/>
              <a:t>가을에하는</a:t>
            </a:r>
            <a:r>
              <a:rPr lang="ko-KR" altLang="en-US" dirty="0"/>
              <a:t> 연중행사</a:t>
            </a:r>
            <a:r>
              <a:rPr lang="en-US" altLang="ko-KR" dirty="0"/>
              <a:t>-</a:t>
            </a:r>
            <a:r>
              <a:rPr lang="ko-KR" altLang="en-US" b="1" dirty="0"/>
              <a:t>오본</a:t>
            </a:r>
            <a:r>
              <a:rPr lang="en-US" altLang="ko-KR" b="1" dirty="0"/>
              <a:t>(</a:t>
            </a:r>
            <a:r>
              <a:rPr lang="ja-JP" altLang="en-US" b="1" dirty="0"/>
              <a:t>お</a:t>
            </a:r>
            <a:r>
              <a:rPr lang="ko-KR" altLang="en-US" b="1" dirty="0"/>
              <a:t>盆</a:t>
            </a:r>
            <a:r>
              <a:rPr lang="en-US" altLang="ko-KR" b="1" dirty="0" smtClean="0"/>
              <a:t>)=</a:t>
            </a:r>
            <a:r>
              <a:rPr lang="ko-KR" altLang="en-US" b="1" dirty="0" smtClean="0"/>
              <a:t>추석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31136" y="2638044"/>
            <a:ext cx="4584443" cy="3101983"/>
          </a:xfrm>
        </p:spPr>
        <p:txBody>
          <a:bodyPr/>
          <a:lstStyle/>
          <a:p>
            <a:r>
              <a:rPr lang="ko-KR" altLang="en-US" dirty="0" smtClean="0"/>
              <a:t>많은 지역이 양력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일로 지내는 지역이 많다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</a:t>
            </a:r>
            <a:r>
              <a:rPr lang="ko-KR" altLang="en-US" dirty="0" err="1" smtClean="0"/>
              <a:t>추석전</a:t>
            </a:r>
            <a:r>
              <a:rPr lang="ko-KR" altLang="en-US" dirty="0" smtClean="0"/>
              <a:t> 준비</a:t>
            </a:r>
            <a:endParaRPr lang="en-US" altLang="ko-KR" dirty="0" smtClean="0"/>
          </a:p>
          <a:p>
            <a:r>
              <a:rPr lang="ko-KR" altLang="en-US" dirty="0"/>
              <a:t>추석 열리는 달 </a:t>
            </a:r>
            <a:r>
              <a:rPr lang="en-US" altLang="ko-KR" dirty="0"/>
              <a:t>(7 </a:t>
            </a:r>
            <a:r>
              <a:rPr lang="ko-KR" altLang="en-US" dirty="0"/>
              <a:t>월 또는 </a:t>
            </a:r>
            <a:r>
              <a:rPr lang="en-US" altLang="ko-KR" dirty="0"/>
              <a:t>8 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1 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en-US" altLang="ko-KR" dirty="0" smtClean="0"/>
              <a:t>:</a:t>
            </a:r>
            <a:r>
              <a:rPr lang="en-US" altLang="ko-KR" dirty="0"/>
              <a:t>· </a:t>
            </a:r>
            <a:r>
              <a:rPr lang="ko-KR" altLang="en-US" dirty="0"/>
              <a:t>무덤 청소</a:t>
            </a:r>
            <a:r>
              <a:rPr lang="en-US" altLang="ko-KR" dirty="0"/>
              <a:t>, </a:t>
            </a:r>
            <a:r>
              <a:rPr lang="ko-KR" altLang="en-US" dirty="0"/>
              <a:t>성묘</a:t>
            </a:r>
            <a:br>
              <a:rPr lang="ko-KR" altLang="en-US" dirty="0"/>
            </a:br>
            <a:r>
              <a:rPr lang="en-US" altLang="ko-KR" dirty="0"/>
              <a:t>· </a:t>
            </a:r>
            <a:r>
              <a:rPr lang="ko-KR" altLang="en-US" dirty="0" err="1"/>
              <a:t>불단</a:t>
            </a:r>
            <a:r>
              <a:rPr lang="ko-KR" altLang="en-US" dirty="0"/>
              <a:t> 청소</a:t>
            </a:r>
            <a:br>
              <a:rPr lang="ko-KR" altLang="en-US" dirty="0"/>
            </a:br>
            <a:r>
              <a:rPr lang="en-US" altLang="ko-KR" dirty="0"/>
              <a:t>· </a:t>
            </a:r>
            <a:r>
              <a:rPr lang="ko-KR" altLang="en-US" dirty="0"/>
              <a:t>추석 초롱 등의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108569" y="3421930"/>
            <a:ext cx="3063711" cy="716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7 </a:t>
            </a:r>
            <a:r>
              <a:rPr lang="ko-KR" altLang="en-US" dirty="0" smtClean="0">
                <a:solidFill>
                  <a:schemeClr val="tx1"/>
                </a:solidFill>
              </a:rPr>
              <a:t>일棚幡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칠석 </a:t>
            </a:r>
            <a:r>
              <a:rPr lang="ko-KR" altLang="en-US" dirty="0" err="1">
                <a:solidFill>
                  <a:schemeClr val="tx1"/>
                </a:solidFill>
              </a:rPr>
              <a:t>칠석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」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조상님을 맞이精霊棚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精霊棚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추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69" y="4178711"/>
            <a:ext cx="3907378" cy="26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설명선 1 4"/>
          <p:cNvSpPr/>
          <p:nvPr/>
        </p:nvSpPr>
        <p:spPr>
          <a:xfrm>
            <a:off x="9426804" y="1866507"/>
            <a:ext cx="2592371" cy="2450969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精霊棚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받침대 위에 깔개를 깔고 가지와 오이로 만든 정령 말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소량 우마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등을 제공</a:t>
            </a:r>
          </a:p>
        </p:txBody>
      </p:sp>
    </p:spTree>
    <p:extLst>
      <p:ext uri="{BB962C8B-B14F-4D97-AF65-F5344CB8AC3E}">
        <p14:creationId xmlns:p14="http://schemas.microsoft.com/office/powerpoint/2010/main" val="26638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가을에하는</a:t>
            </a:r>
            <a:r>
              <a:rPr lang="ko-KR" altLang="en-US" dirty="0"/>
              <a:t> 연중행사</a:t>
            </a:r>
            <a:r>
              <a:rPr lang="en-US" altLang="ko-KR" dirty="0"/>
              <a:t>-</a:t>
            </a:r>
            <a:r>
              <a:rPr lang="ko-KR" altLang="en-US" b="1" dirty="0"/>
              <a:t>오본</a:t>
            </a:r>
            <a:r>
              <a:rPr lang="en-US" altLang="ko-KR" b="1" dirty="0"/>
              <a:t>(</a:t>
            </a:r>
            <a:r>
              <a:rPr lang="ja-JP" altLang="en-US" b="1" dirty="0"/>
              <a:t>お</a:t>
            </a:r>
            <a:r>
              <a:rPr lang="ko-KR" altLang="en-US" b="1" dirty="0"/>
              <a:t>盆</a:t>
            </a:r>
            <a:r>
              <a:rPr lang="en-US" altLang="ko-KR" b="1" dirty="0"/>
              <a:t>)=</a:t>
            </a:r>
            <a:r>
              <a:rPr lang="ko-KR" altLang="en-US" b="1" dirty="0"/>
              <a:t>추석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8533"/>
          </a:xfrm>
        </p:spPr>
        <p:txBody>
          <a:bodyPr/>
          <a:lstStyle/>
          <a:p>
            <a:r>
              <a:rPr lang="ko-KR" altLang="en-US" dirty="0" smtClean="0"/>
              <a:t>추석기간</a:t>
            </a:r>
            <a:endParaRPr lang="ko-KR" altLang="en-US" dirty="0"/>
          </a:p>
        </p:txBody>
      </p:sp>
      <p:pic>
        <p:nvPicPr>
          <p:cNvPr id="2050" name="Picture 2" descr="추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51" y="3086657"/>
            <a:ext cx="3841390" cy="24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640264" y="5825765"/>
            <a:ext cx="4317476" cy="6504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저녁에 </a:t>
            </a:r>
            <a:r>
              <a:rPr lang="en-US" altLang="ko-KR" dirty="0">
                <a:solidFill>
                  <a:schemeClr val="tx1"/>
                </a:solidFill>
              </a:rPr>
              <a:t>"</a:t>
            </a:r>
            <a:r>
              <a:rPr lang="ko-KR" altLang="en-US" dirty="0">
                <a:solidFill>
                  <a:schemeClr val="tx1"/>
                </a:solidFill>
              </a:rPr>
              <a:t>迎え火</a:t>
            </a:r>
            <a:r>
              <a:rPr lang="en-US" altLang="ko-KR" dirty="0">
                <a:solidFill>
                  <a:schemeClr val="tx1"/>
                </a:solidFill>
              </a:rPr>
              <a:t>"</a:t>
            </a:r>
            <a:r>
              <a:rPr lang="ko-KR" altLang="en-US" dirty="0">
                <a:solidFill>
                  <a:schemeClr val="tx1"/>
                </a:solidFill>
              </a:rPr>
              <a:t>을 피워 조상님을 환영</a:t>
            </a:r>
          </a:p>
        </p:txBody>
      </p:sp>
      <p:pic>
        <p:nvPicPr>
          <p:cNvPr id="2052" name="Picture 4" descr="추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41" y="3016577"/>
            <a:ext cx="3662281" cy="25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6664751" y="5825765"/>
            <a:ext cx="4251488" cy="6504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추석행사</a:t>
            </a:r>
            <a:r>
              <a:rPr lang="en-US" altLang="ko-KR" dirty="0" smtClean="0">
                <a:solidFill>
                  <a:schemeClr val="tx1"/>
                </a:solidFill>
              </a:rPr>
              <a:t>=</a:t>
            </a:r>
            <a:r>
              <a:rPr lang="ko-KR" altLang="en-US" dirty="0" smtClean="0">
                <a:solidFill>
                  <a:schemeClr val="tx1"/>
                </a:solidFill>
              </a:rPr>
              <a:t>윤무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겨울에 하는 연중행사</a:t>
            </a:r>
            <a:r>
              <a:rPr lang="en-US" altLang="ko-KR" dirty="0" smtClean="0"/>
              <a:t>-</a:t>
            </a:r>
            <a:r>
              <a:rPr lang="ko-KR" altLang="en-US" b="1" dirty="0" err="1"/>
              <a:t>시치고산</a:t>
            </a:r>
            <a:r>
              <a:rPr lang="en-US" altLang="ko-KR" b="1" dirty="0"/>
              <a:t>(</a:t>
            </a:r>
            <a:r>
              <a:rPr lang="ko-KR" altLang="en-US" b="1" dirty="0"/>
              <a:t>七五三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067" y="2628998"/>
            <a:ext cx="4133391" cy="310197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6096000" y="2492587"/>
            <a:ext cx="5150177" cy="1447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어린이 </a:t>
            </a:r>
            <a:r>
              <a:rPr lang="en-US" altLang="ko-KR" dirty="0">
                <a:solidFill>
                  <a:schemeClr val="tx1"/>
                </a:solidFill>
              </a:rPr>
              <a:t>7 </a:t>
            </a:r>
            <a:r>
              <a:rPr lang="ko-KR" altLang="en-US" dirty="0">
                <a:solidFill>
                  <a:schemeClr val="tx1"/>
                </a:solidFill>
              </a:rPr>
              <a:t>세</a:t>
            </a:r>
            <a:r>
              <a:rPr lang="en-US" altLang="ko-KR" dirty="0">
                <a:solidFill>
                  <a:schemeClr val="tx1"/>
                </a:solidFill>
              </a:rPr>
              <a:t>, 5 </a:t>
            </a:r>
            <a:r>
              <a:rPr lang="ko-KR" altLang="en-US" dirty="0">
                <a:solidFill>
                  <a:schemeClr val="tx1"/>
                </a:solidFill>
              </a:rPr>
              <a:t>세</a:t>
            </a:r>
            <a:r>
              <a:rPr lang="en-US" altLang="ko-KR" dirty="0">
                <a:solidFill>
                  <a:schemeClr val="tx1"/>
                </a:solidFill>
              </a:rPr>
              <a:t>, 3 </a:t>
            </a:r>
            <a:r>
              <a:rPr lang="ko-KR" altLang="en-US" dirty="0">
                <a:solidFill>
                  <a:schemeClr val="tx1"/>
                </a:solidFill>
              </a:rPr>
              <a:t>세의 고비에 건강한 성장을 축하하는 일본의 전통적인 행사</a:t>
            </a:r>
          </a:p>
        </p:txBody>
      </p:sp>
    </p:spTree>
    <p:extLst>
      <p:ext uri="{BB962C8B-B14F-4D97-AF65-F5344CB8AC3E}">
        <p14:creationId xmlns:p14="http://schemas.microsoft.com/office/powerpoint/2010/main" val="18178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겨울에 하는 연중행사</a:t>
            </a:r>
            <a:r>
              <a:rPr lang="en-US" altLang="ko-KR" dirty="0"/>
              <a:t>-</a:t>
            </a:r>
            <a:r>
              <a:rPr lang="ko-KR" altLang="en-US" b="1" dirty="0" err="1"/>
              <a:t>시치고산</a:t>
            </a:r>
            <a:r>
              <a:rPr lang="en-US" altLang="ko-KR" b="1" dirty="0"/>
              <a:t>(</a:t>
            </a:r>
            <a:r>
              <a:rPr lang="ko-KR" altLang="en-US" b="1" dirty="0"/>
              <a:t>七五三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pic>
        <p:nvPicPr>
          <p:cNvPr id="3074" name="Picture 2" descr="일본의 전통 축제인 '시치고산'의 의상을 입은 아이의 일러스트. - 로열티 프리 11월 벡터 아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82" y="2563010"/>
            <a:ext cx="7657582" cy="35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TM10001115[[fn=소포]]</Template>
  <TotalTime>1642</TotalTime>
  <Words>393</Words>
  <Application>Microsoft Office PowerPoint</Application>
  <PresentationFormat>와이드스크린</PresentationFormat>
  <Paragraphs>50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HGｺﾞｼｯｸE</vt:lpstr>
      <vt:lpstr>Noto Sans JP</vt:lpstr>
      <vt:lpstr>휴먼매직체</vt:lpstr>
      <vt:lpstr>Arial</vt:lpstr>
      <vt:lpstr>Gill Sans MT</vt:lpstr>
      <vt:lpstr>Parcel</vt:lpstr>
      <vt:lpstr>봄에 하는 연중행사-히나마츠리(雛祭り)</vt:lpstr>
      <vt:lpstr>여름에하는 연중행사-단고노셋쿠(端午の節句)</vt:lpstr>
      <vt:lpstr>여름에하는 연중행사-단고노셋쿠(端午の節句)</vt:lpstr>
      <vt:lpstr>여름에하는 연중행사-단고노셋쿠(端午の節句)</vt:lpstr>
      <vt:lpstr>여름에하는 연중행사-단고노셋쿠(端午の節句)</vt:lpstr>
      <vt:lpstr>가을에하는 연중행사-오본(お盆)=추석</vt:lpstr>
      <vt:lpstr>가을에하는 연중행사-오본(お盆)=추석</vt:lpstr>
      <vt:lpstr>겨울에 하는 연중행사-시치고산(七五三)</vt:lpstr>
      <vt:lpstr>겨울에 하는 연중행사-시치고산(七五三)</vt:lpstr>
      <vt:lpstr>출처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연중행사</dc:title>
  <dc:creator>rjsdyd5@naver.com</dc:creator>
  <cp:lastModifiedBy>rjsdyd5@naver.com</cp:lastModifiedBy>
  <cp:revision>46</cp:revision>
  <dcterms:created xsi:type="dcterms:W3CDTF">2021-03-30T01:37:13Z</dcterms:created>
  <dcterms:modified xsi:type="dcterms:W3CDTF">2021-03-31T07:14:34Z</dcterms:modified>
</cp:coreProperties>
</file>