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8" r:id="rId16"/>
    <p:sldId id="283" r:id="rId17"/>
    <p:sldId id="286" r:id="rId18"/>
    <p:sldId id="284" r:id="rId19"/>
    <p:sldId id="285" r:id="rId20"/>
    <p:sldId id="287" r:id="rId21"/>
  </p:sldIdLst>
  <p:sldSz cx="12192000" cy="6858000"/>
  <p:notesSz cx="6858000" cy="9144000"/>
  <p:embeddedFontLst>
    <p:embeddedFont>
      <p:font typeface="HY신명조" pitchFamily="18" charset="-127"/>
      <p:regular r:id="rId22"/>
    </p:embeddedFont>
    <p:embeddedFont>
      <p:font typeface="맑은 고딕" pitchFamily="50" charset="-127"/>
      <p:regular r:id="rId23"/>
      <p:bold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C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-594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CE49C4B-C0B7-45BE-ADEE-2922A9913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F8FECA23-2C0F-4DE3-9423-1F650E630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3E9260A-311A-4443-90C0-E8EAABE09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5CA7CCE-4AA8-4C94-B3DB-D23518DE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12863BD1-2215-4AD6-8006-66BF8334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44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774FEEB-2502-413D-AF69-4916A444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7F191399-04F7-4B3A-BB8F-4D0915808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89553461-2485-446C-92D1-7DC25F8B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CB883BF-C31A-4C35-AFBA-162AB09F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D4B884C7-61E3-4221-9A04-9F4F46C1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769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B833DD5-3A9B-404A-99E7-A0933F4BD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B11DDCA8-8955-4F97-A431-C9B963D82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03DCA6A3-A67D-47AA-9D1F-773095A7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F27D1BD-23C3-4392-BBBF-DB513DF0C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5306312-EA33-4A60-9B53-E3D3AAD8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47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711A6C0-AC73-4665-949D-5C4E79272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73845536-3490-4BAD-A4D3-B80723191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845FCDF5-C908-4B4D-ABF0-35038D4DD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905E8C15-D0CA-410C-8650-2EBA8BF55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CFE04FD-E4E2-411D-9AAC-314A08F5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49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E991CDC-ED56-4252-9CAD-E8D42923A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B857A4D8-AC2D-4D6C-B275-357147810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0F8912D-1B47-49FE-9652-E0D7084E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A1609FE-F454-4850-9C91-A7783755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EDFB83D-F0EC-4439-91B6-106FFA5CC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24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F4BF458-22D7-4D1A-9C9D-2EFEAC99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8366C74A-4913-4EC7-B4F1-0F6A9EAEC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61143386-9CF3-4C36-B21E-C4CD6CF83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164AB892-2484-4776-B139-EE23C172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6A2EAD91-37DB-4508-A9BE-6DAA5124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C1C1FD87-F77C-4AE3-8359-C1F48DE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12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20BECA7-D66C-468E-BBBE-764F25C0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D7E98067-80D3-4ECF-994D-4F4E15BB7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96191004-1C93-42AF-8118-782C0F4CE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9AA32EDE-E7C4-4867-AA3D-BDDB032C1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80BA71D8-F3BD-4CF1-99A1-A278BF2D30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86E821F6-DA8C-4E66-B671-941B0913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F19153B-B3D1-40D5-BF9A-127E4CC6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62D853FD-9E24-47BF-86E6-76ED3826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17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E5F6FA30-6D93-4CCD-A822-D919398A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EC84A43C-7721-4F11-8E0B-E5016169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F78C572F-F9B1-4CAB-AE1F-65FA3BEB8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BABD459A-B255-4A36-8048-19810F02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37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27157548-D275-4077-83EB-5CF66FE6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7E45CD18-9F57-42D1-8A79-CC6CE999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BD0675B2-9E23-42C1-8F27-900217D9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458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7108EBC-B935-43C9-BCA6-04B54819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96A224-7F9C-4FD8-993A-5EB56D22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055F7155-97DC-45E8-9028-3C0A5646E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B08F16C-5BA0-4911-B5EC-C1C76B5B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EDE06F52-960E-494F-B459-4826E5F7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5CCE65BC-3079-4CAF-82A7-04D4F8D6D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661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6DC79C1-9E05-4C5A-94F6-AC32D849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8415A7E0-D1AA-42F3-9F12-8D1046EB6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E237273-EE0B-4A72-9AA9-1410EA56F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26160B3A-DB19-475B-858A-927C54135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F0B40110-9BFF-4CAF-A561-3C8224A9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5E3B4BC6-D2F8-49FD-8E4F-3F328220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29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4897FAE3-534A-492D-B4A6-43D9911B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32989126-40AC-48B8-8E8E-C7C3CB65F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935E97C-ED3E-4A17-8404-613BE37A3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E046-A516-4366-A2FD-6816335B7843}" type="datetimeFigureOut">
              <a:rPr lang="ko-KR" altLang="en-US" smtClean="0"/>
              <a:t>2021-03-30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62D1C408-D636-45A5-B24A-1A64FDA701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5A9F3707-E047-43D6-AB3F-438C855D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420E-7B0C-40A7-B5D7-3AD8682A91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49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jk016nAG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8EAF65-2B91-44DB-A877-FFE614499400}"/>
              </a:ext>
            </a:extLst>
          </p:cNvPr>
          <p:cNvSpPr txBox="1"/>
          <p:nvPr/>
        </p:nvSpPr>
        <p:spPr>
          <a:xfrm>
            <a:off x="3125202" y="2875847"/>
            <a:ext cx="5796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</a:rPr>
              <a:t>일본의 무대예능</a:t>
            </a:r>
            <a:endParaRPr lang="ko-KR" altLang="en-US" sz="6000" dirty="0">
              <a:solidFill>
                <a:schemeClr val="bg1"/>
              </a:solidFill>
              <a:latin typeface="HY신명조" pitchFamily="18" charset="-127"/>
              <a:ea typeface="HY신명조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="" xmlns:a16="http://schemas.microsoft.com/office/drawing/2014/main" id="{F064EF06-D4D5-4DAA-9792-EE6C694CFE57}"/>
              </a:ext>
            </a:extLst>
          </p:cNvPr>
          <p:cNvCxnSpPr>
            <a:cxnSpLocks/>
          </p:cNvCxnSpPr>
          <p:nvPr/>
        </p:nvCxnSpPr>
        <p:spPr>
          <a:xfrm>
            <a:off x="4325754" y="3891510"/>
            <a:ext cx="33958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="" xmlns:a16="http://schemas.microsoft.com/office/drawing/2014/main" id="{5B27E911-5537-4C65-A306-6B80818F0C16}"/>
              </a:ext>
            </a:extLst>
          </p:cNvPr>
          <p:cNvCxnSpPr>
            <a:cxnSpLocks/>
          </p:cNvCxnSpPr>
          <p:nvPr/>
        </p:nvCxnSpPr>
        <p:spPr>
          <a:xfrm>
            <a:off x="4325754" y="2875847"/>
            <a:ext cx="33958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DEB3E6-49A4-4718-8FD9-E1E622AFC54E}"/>
              </a:ext>
            </a:extLst>
          </p:cNvPr>
          <p:cNvSpPr txBox="1"/>
          <p:nvPr/>
        </p:nvSpPr>
        <p:spPr>
          <a:xfrm>
            <a:off x="4890603" y="3904428"/>
            <a:ext cx="226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</a:rPr>
              <a:t>22002043 </a:t>
            </a:r>
            <a:r>
              <a:rPr lang="ko-KR" altLang="en-US" sz="2000" b="1" dirty="0" smtClean="0"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</a:rPr>
              <a:t>양다정</a:t>
            </a:r>
            <a:endParaRPr lang="ko-KR" altLang="en-US" sz="2000" b="1" dirty="0">
              <a:solidFill>
                <a:schemeClr val="bg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AEC25715-B664-42BB-A39A-EB70DA08981C}"/>
              </a:ext>
            </a:extLst>
          </p:cNvPr>
          <p:cNvSpPr/>
          <p:nvPr/>
        </p:nvSpPr>
        <p:spPr>
          <a:xfrm>
            <a:off x="3869066" y="1229067"/>
            <a:ext cx="4309222" cy="430922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9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3. </a:t>
            </a:r>
            <a:r>
              <a:rPr lang="ko-KR" altLang="en-US" sz="4000" dirty="0" smtClean="0">
                <a:latin typeface="HY신명조" pitchFamily="18" charset="-127"/>
                <a:ea typeface="HY신명조" pitchFamily="18" charset="-127"/>
              </a:rPr>
              <a:t>가부키</a:t>
            </a:r>
            <a:r>
              <a:rPr lang="en-US" altLang="ko-KR" sz="4000" dirty="0" smtClean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smtClean="0">
                <a:latin typeface="HY신명조" pitchFamily="18" charset="-127"/>
                <a:ea typeface="HY신명조" pitchFamily="18" charset="-127"/>
              </a:rPr>
              <a:t>歌舞伎</a:t>
            </a:r>
            <a:r>
              <a:rPr lang="en-US" altLang="ko-KR" sz="4000" dirty="0" smtClean="0">
                <a:latin typeface="HY신명조" pitchFamily="18" charset="-127"/>
                <a:ea typeface="HY신명조" pitchFamily="18" charset="-127"/>
              </a:rPr>
              <a:t>)</a:t>
            </a:r>
            <a:endParaRPr lang="en-US" altLang="ko-KR" sz="4000" dirty="0">
              <a:latin typeface="HY신명조" pitchFamily="18" charset="-127"/>
              <a:ea typeface="HY신명조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코우켄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後見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연기에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도움을 주는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인물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소품전달 등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쿠로고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</a:t>
            </a: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코우켄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黒衣後見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검은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옷을 입은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후견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코우켄들이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무대에 없는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취급하는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것이 가부키의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규칙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5" y="3730923"/>
            <a:ext cx="3156110" cy="236708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5" y="602220"/>
            <a:ext cx="3156110" cy="30073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292" y="6046245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쿠로고</a:t>
            </a:r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 </a:t>
            </a:r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코우켄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1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3. </a:t>
            </a:r>
            <a:r>
              <a:rPr lang="ko-KR" altLang="en-US" sz="4000" dirty="0" smtClean="0">
                <a:latin typeface="HY신명조" pitchFamily="18" charset="-127"/>
                <a:ea typeface="HY신명조" pitchFamily="18" charset="-127"/>
              </a:rPr>
              <a:t>가부키</a:t>
            </a:r>
            <a:r>
              <a:rPr lang="en-US" altLang="ko-KR" sz="4000" dirty="0" smtClean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smtClean="0">
                <a:latin typeface="HY신명조" pitchFamily="18" charset="-127"/>
                <a:ea typeface="HY신명조" pitchFamily="18" charset="-127"/>
              </a:rPr>
              <a:t>歌舞伎</a:t>
            </a:r>
            <a:r>
              <a:rPr lang="en-US" altLang="ko-KR" sz="4000" dirty="0" smtClean="0">
                <a:latin typeface="HY신명조" pitchFamily="18" charset="-127"/>
                <a:ea typeface="HY신명조" pitchFamily="18" charset="-127"/>
              </a:rPr>
              <a:t>)</a:t>
            </a:r>
            <a:endParaRPr lang="en-US" altLang="ko-KR" sz="4000" dirty="0">
              <a:latin typeface="HY신명조" pitchFamily="18" charset="-127"/>
              <a:ea typeface="HY신명조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가부키의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연출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효우시기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拍子木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를 이용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연기의 시작 신호로 치거나 막이 끝날 때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침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배우의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동작이나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소리를 강조하기 위해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사용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   ➞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이 경우에는 바닥에 둔 판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ツケ板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에 침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3" y="3558665"/>
            <a:ext cx="3667383" cy="27492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3" y="307092"/>
            <a:ext cx="3667383" cy="2938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445" y="318432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효우시기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445" y="625101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판</a:t>
            </a:r>
            <a:r>
              <a:rPr lang="en-US" altLang="ja-JP" sz="14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ja-JP" altLang="en-US" sz="1400" dirty="0">
                <a:latin typeface="HY신명조" pitchFamily="18" charset="-127"/>
                <a:ea typeface="HY신명조" pitchFamily="18" charset="-127"/>
              </a:rPr>
              <a:t>ツケ</a:t>
            </a:r>
            <a:r>
              <a:rPr lang="ko-KR" altLang="en-US" sz="1400" dirty="0">
                <a:latin typeface="HY신명조" pitchFamily="18" charset="-127"/>
                <a:ea typeface="HY신명조" pitchFamily="18" charset="-127"/>
              </a:rPr>
              <a:t>板</a:t>
            </a:r>
            <a:r>
              <a:rPr lang="en-US" altLang="ko-KR" sz="1400" dirty="0">
                <a:latin typeface="HY신명조" pitchFamily="18" charset="-127"/>
                <a:ea typeface="HY신명조" pitchFamily="18" charset="-127"/>
              </a:rPr>
              <a:t>)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010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4.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분라쿠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文楽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인형극인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닌교조루리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人形浄瑠璃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를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계승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남성에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의해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연주</a:t>
            </a:r>
            <a:endParaRPr lang="en-US" altLang="ko-KR" sz="2000" spc="1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다유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太夫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),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샤미센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三味線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),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인형사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人形遣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い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가 삼위일체가 되어 이루는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예능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1" y="817248"/>
            <a:ext cx="3642505" cy="4856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6" y="5614917"/>
            <a:ext cx="1141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분라쿠</a:t>
            </a:r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 인형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27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4.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분라쿠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文楽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다유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정경 묘사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많은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등장인물을 이야기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함</a:t>
            </a:r>
            <a:endParaRPr lang="en-US" altLang="ko-KR" sz="2000" spc="1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샤미센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연주자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무릎을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넓게 벌려 앉아 바닥에 엉덩이를 완전히 댄 상태에서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연주함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4" y="1712552"/>
            <a:ext cx="3903050" cy="2604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811" y="4254967"/>
            <a:ext cx="2569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왼쪽부터 </a:t>
            </a:r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다유</a:t>
            </a:r>
            <a:r>
              <a:rPr lang="en-US" altLang="ko-KR" sz="1400" dirty="0" smtClean="0"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샤미센</a:t>
            </a:r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 연주자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476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4.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분라쿠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文楽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인형사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현재는 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3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명이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하나의 인형을 조종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쿠로고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黒衣姿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차림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오모즈카이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主遣い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가 머리와 오른손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히다리즈카이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左遣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い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가 왼손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아시즈카이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足遣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い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가 다리를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조작함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데즈카이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出遣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い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중요한 장면에서 </a:t>
            </a: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오모즈카이가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얼굴을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드러내는 것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45" y="1872970"/>
            <a:ext cx="3870959" cy="2582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572" y="4402268"/>
            <a:ext cx="21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쿠로고</a:t>
            </a:r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 차림을 한 </a:t>
            </a:r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인형사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375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1489" y="1165083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4.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분라쿠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文楽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16606" y="2079993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616605" y="2276087"/>
            <a:ext cx="7328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분라쿠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공연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  <a:hlinkClick r:id="rId3"/>
              </a:rPr>
              <a:t>https://youtu.be/Spjk016nAGE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84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5.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라쿠고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落語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전통 만담의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일종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설립 당시는 다양한 사람이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연기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   ➞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지금은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만담가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落語家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에 의해 연기되는 경우가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많음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784" y="473295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만담가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5" y="1634343"/>
            <a:ext cx="3932568" cy="31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4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5.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라쿠고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落語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동업자들로 구성된 조합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협회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에 가입되어야 직업적인 만담가로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인정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스승 밑에서 일정기간 이상의 수행을 거쳐야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함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0" y="1724231"/>
            <a:ext cx="3968151" cy="26383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4292" y="430163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만담가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2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5.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라쿠고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落語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다른 예능과 달리 의상과 도구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음악에 대한 의존이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비교적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적음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이야기와 몸짓 만으로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이야기를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진행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부채와 수건을 사용하여 모든 것을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표현하는 예능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9" y="3236958"/>
            <a:ext cx="3483398" cy="261254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9" y="728914"/>
            <a:ext cx="3483398" cy="2323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7563" y="5802629"/>
            <a:ext cx="2696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부채를 사용하는 만담가의 모습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1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5.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라쿠고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落語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오치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落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ち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이야기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맨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마지막의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결정적인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맺음</a:t>
            </a:r>
            <a:endParaRPr lang="en-US" altLang="ko-KR" sz="2000" spc="1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사게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下</a:t>
            </a:r>
            <a:r>
              <a:rPr lang="ja-JP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げ</a:t>
            </a:r>
            <a:r>
              <a:rPr lang="en-US" altLang="ja-JP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라고 부르기도 함</a:t>
            </a:r>
            <a:endParaRPr lang="en-US" altLang="ja-JP" sz="2000" spc="1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7" y="1872969"/>
            <a:ext cx="3906458" cy="26043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091" y="441239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만담가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129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5973841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947" y="534838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latin typeface="HY신명조" pitchFamily="18" charset="-127"/>
                <a:ea typeface="HY신명조" pitchFamily="18" charset="-127"/>
              </a:rPr>
              <a:t>목차</a:t>
            </a:r>
            <a:endParaRPr lang="ko-KR" altLang="en-US" sz="4000" dirty="0">
              <a:latin typeface="HY신명조" pitchFamily="18" charset="-127"/>
              <a:ea typeface="HY신명조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555064" y="124272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55064" y="1699404"/>
            <a:ext cx="1110784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o-KR" altLang="en-US" sz="2800" dirty="0" smtClean="0">
                <a:latin typeface="HY신명조" pitchFamily="18" charset="-127"/>
                <a:ea typeface="HY신명조" pitchFamily="18" charset="-127"/>
              </a:rPr>
              <a:t>노</a:t>
            </a:r>
            <a:r>
              <a:rPr lang="en-US" altLang="ko-KR" sz="28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800" dirty="0">
                <a:latin typeface="HY신명조" pitchFamily="18" charset="-127"/>
                <a:ea typeface="HY신명조" pitchFamily="18" charset="-127"/>
              </a:rPr>
              <a:t>能</a:t>
            </a:r>
            <a:r>
              <a:rPr lang="en-US" altLang="ko-KR" sz="2800" dirty="0" smtClean="0">
                <a:latin typeface="HY신명조" pitchFamily="18" charset="-127"/>
                <a:ea typeface="HY신명조" pitchFamily="18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2800" dirty="0" smtClean="0">
              <a:latin typeface="HY신명조" pitchFamily="18" charset="-127"/>
              <a:ea typeface="HY신명조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2800" dirty="0" err="1" smtClean="0">
                <a:latin typeface="HY신명조" pitchFamily="18" charset="-127"/>
                <a:ea typeface="HY신명조" pitchFamily="18" charset="-127"/>
              </a:rPr>
              <a:t>교겐</a:t>
            </a:r>
            <a:r>
              <a:rPr lang="en-US" altLang="ko-KR" sz="28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800" dirty="0">
                <a:latin typeface="HY신명조" pitchFamily="18" charset="-127"/>
                <a:ea typeface="HY신명조" pitchFamily="18" charset="-127"/>
              </a:rPr>
              <a:t>狂言</a:t>
            </a:r>
            <a:r>
              <a:rPr lang="en-US" altLang="ko-KR" sz="2800" dirty="0" smtClean="0">
                <a:latin typeface="HY신명조" pitchFamily="18" charset="-127"/>
                <a:ea typeface="HY신명조" pitchFamily="18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2800" dirty="0" smtClean="0">
              <a:latin typeface="HY신명조" pitchFamily="18" charset="-127"/>
              <a:ea typeface="HY신명조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2800" dirty="0" smtClean="0">
                <a:latin typeface="HY신명조" pitchFamily="18" charset="-127"/>
                <a:ea typeface="HY신명조" pitchFamily="18" charset="-127"/>
              </a:rPr>
              <a:t>가부키</a:t>
            </a:r>
            <a:r>
              <a:rPr lang="en-US" altLang="ko-KR" sz="28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800" dirty="0">
                <a:latin typeface="HY신명조" pitchFamily="18" charset="-127"/>
                <a:ea typeface="HY신명조" pitchFamily="18" charset="-127"/>
              </a:rPr>
              <a:t>歌舞伎</a:t>
            </a:r>
            <a:r>
              <a:rPr lang="en-US" altLang="ko-KR" sz="2800" dirty="0" smtClean="0">
                <a:latin typeface="HY신명조" pitchFamily="18" charset="-127"/>
                <a:ea typeface="HY신명조" pitchFamily="18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2800" dirty="0" smtClean="0">
              <a:latin typeface="HY신명조" pitchFamily="18" charset="-127"/>
              <a:ea typeface="HY신명조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2800" dirty="0" err="1" smtClean="0">
                <a:latin typeface="HY신명조" pitchFamily="18" charset="-127"/>
                <a:ea typeface="HY신명조" pitchFamily="18" charset="-127"/>
              </a:rPr>
              <a:t>분라쿠</a:t>
            </a:r>
            <a:r>
              <a:rPr lang="en-US" altLang="ko-KR" sz="28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800" dirty="0" err="1">
                <a:latin typeface="HY신명조" pitchFamily="18" charset="-127"/>
                <a:ea typeface="HY신명조" pitchFamily="18" charset="-127"/>
              </a:rPr>
              <a:t>文楽</a:t>
            </a:r>
            <a:r>
              <a:rPr lang="en-US" altLang="ko-KR" sz="2800" dirty="0" smtClean="0">
                <a:latin typeface="HY신명조" pitchFamily="18" charset="-127"/>
                <a:ea typeface="HY신명조" pitchFamily="18" charset="-127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altLang="ko-KR" sz="2800" dirty="0" smtClean="0">
              <a:latin typeface="HY신명조" pitchFamily="18" charset="-127"/>
              <a:ea typeface="HY신명조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ko-KR" altLang="en-US" sz="2800" dirty="0" err="1" smtClean="0">
                <a:latin typeface="HY신명조" pitchFamily="18" charset="-127"/>
                <a:ea typeface="HY신명조" pitchFamily="18" charset="-127"/>
              </a:rPr>
              <a:t>라쿠고</a:t>
            </a:r>
            <a:r>
              <a:rPr lang="en-US" altLang="ko-KR" sz="28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800" dirty="0" err="1">
                <a:latin typeface="HY신명조" pitchFamily="18" charset="-127"/>
                <a:ea typeface="HY신명조" pitchFamily="18" charset="-127"/>
              </a:rPr>
              <a:t>落語</a:t>
            </a:r>
            <a:r>
              <a:rPr lang="en-US" altLang="ko-KR" sz="2800" dirty="0">
                <a:latin typeface="HY신명조" pitchFamily="18" charset="-127"/>
                <a:ea typeface="HY신명조" pitchFamily="18" charset="-127"/>
              </a:rPr>
              <a:t>)</a:t>
            </a:r>
          </a:p>
          <a:p>
            <a:endParaRPr lang="en-US" altLang="ko-KR" sz="2800" dirty="0" smtClean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84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78EAF65-2B91-44DB-A877-FFE614499400}"/>
              </a:ext>
            </a:extLst>
          </p:cNvPr>
          <p:cNvSpPr txBox="1"/>
          <p:nvPr/>
        </p:nvSpPr>
        <p:spPr>
          <a:xfrm>
            <a:off x="4007902" y="2888765"/>
            <a:ext cx="4031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smtClean="0"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</a:rPr>
              <a:t>감사합니다</a:t>
            </a:r>
            <a:endParaRPr lang="ko-KR" altLang="en-US" sz="6000" dirty="0">
              <a:solidFill>
                <a:schemeClr val="bg1"/>
              </a:solidFill>
              <a:latin typeface="HY신명조" pitchFamily="18" charset="-127"/>
              <a:ea typeface="HY신명조" pitchFamily="18" charset="-127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="" xmlns:a16="http://schemas.microsoft.com/office/drawing/2014/main" id="{F064EF06-D4D5-4DAA-9792-EE6C694CFE57}"/>
              </a:ext>
            </a:extLst>
          </p:cNvPr>
          <p:cNvCxnSpPr>
            <a:cxnSpLocks/>
          </p:cNvCxnSpPr>
          <p:nvPr/>
        </p:nvCxnSpPr>
        <p:spPr>
          <a:xfrm>
            <a:off x="4325754" y="3891510"/>
            <a:ext cx="33958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="" xmlns:a16="http://schemas.microsoft.com/office/drawing/2014/main" id="{5B27E911-5537-4C65-A306-6B80818F0C16}"/>
              </a:ext>
            </a:extLst>
          </p:cNvPr>
          <p:cNvCxnSpPr>
            <a:cxnSpLocks/>
          </p:cNvCxnSpPr>
          <p:nvPr/>
        </p:nvCxnSpPr>
        <p:spPr>
          <a:xfrm>
            <a:off x="4325754" y="2875847"/>
            <a:ext cx="339584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DEB3E6-49A4-4718-8FD9-E1E622AFC54E}"/>
              </a:ext>
            </a:extLst>
          </p:cNvPr>
          <p:cNvSpPr txBox="1"/>
          <p:nvPr/>
        </p:nvSpPr>
        <p:spPr>
          <a:xfrm>
            <a:off x="4890603" y="3904428"/>
            <a:ext cx="226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</a:rPr>
              <a:t>22002043 </a:t>
            </a:r>
            <a:r>
              <a:rPr lang="ko-KR" altLang="en-US" sz="2000" b="1" dirty="0" smtClean="0">
                <a:solidFill>
                  <a:schemeClr val="bg1"/>
                </a:solidFill>
                <a:latin typeface="HY신명조" pitchFamily="18" charset="-127"/>
                <a:ea typeface="HY신명조" pitchFamily="18" charset="-127"/>
              </a:rPr>
              <a:t>양다정</a:t>
            </a:r>
            <a:endParaRPr lang="ko-KR" altLang="en-US" sz="2000" b="1" dirty="0">
              <a:solidFill>
                <a:schemeClr val="bg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="" xmlns:a16="http://schemas.microsoft.com/office/drawing/2014/main" id="{AEC25715-B664-42BB-A39A-EB70DA08981C}"/>
              </a:ext>
            </a:extLst>
          </p:cNvPr>
          <p:cNvSpPr/>
          <p:nvPr/>
        </p:nvSpPr>
        <p:spPr>
          <a:xfrm>
            <a:off x="3869066" y="1229067"/>
            <a:ext cx="4309222" cy="430922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6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HY신명조" pitchFamily="18" charset="-127"/>
                <a:ea typeface="HY신명조" pitchFamily="18" charset="-127"/>
              </a:rPr>
              <a:t>1. </a:t>
            </a:r>
            <a:r>
              <a:rPr lang="ko-KR" altLang="en-US" sz="4000" dirty="0" smtClean="0">
                <a:latin typeface="HY신명조" pitchFamily="18" charset="-127"/>
                <a:ea typeface="HY신명조" pitchFamily="18" charset="-127"/>
              </a:rPr>
              <a:t>노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>
                <a:latin typeface="HY신명조" pitchFamily="18" charset="-127"/>
                <a:ea typeface="HY신명조" pitchFamily="18" charset="-127"/>
              </a:rPr>
              <a:t>能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  <a:endParaRPr lang="ko-KR" altLang="en-US" sz="4000" dirty="0">
              <a:latin typeface="HY신명조" pitchFamily="18" charset="-127"/>
              <a:ea typeface="HY신명조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일본의 전통 예능인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노가쿠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能樂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의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하나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노멘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또는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오모테라고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부르는 가면을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사용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전용 극장인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노가쿠도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能樂堂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에서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상연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출연자는 모두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남성</a:t>
            </a:r>
            <a:endParaRPr lang="en-US" altLang="ko-KR" sz="20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 Light" panose="020B0600000101010101" pitchFamily="50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3" y="411766"/>
            <a:ext cx="1875273" cy="281291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54" y="411767"/>
            <a:ext cx="1875273" cy="281291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" y="3657564"/>
            <a:ext cx="3876283" cy="25879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3758" y="319017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smtClean="0">
                <a:latin typeface="HY신명조" pitchFamily="18" charset="-127"/>
                <a:ea typeface="HY신명조" pitchFamily="18" charset="-127"/>
              </a:rPr>
              <a:t>노멘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496" y="621101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노가쿠도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46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HY신명조" pitchFamily="18" charset="-127"/>
                <a:ea typeface="HY신명조" pitchFamily="18" charset="-127"/>
              </a:rPr>
              <a:t>1. </a:t>
            </a:r>
            <a:r>
              <a:rPr lang="ko-KR" altLang="en-US" sz="4000" dirty="0" smtClean="0">
                <a:latin typeface="HY신명조" pitchFamily="18" charset="-127"/>
                <a:ea typeface="HY신명조" pitchFamily="18" charset="-127"/>
              </a:rPr>
              <a:t>노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>
                <a:latin typeface="HY신명조" pitchFamily="18" charset="-127"/>
                <a:ea typeface="HY신명조" pitchFamily="18" charset="-127"/>
              </a:rPr>
              <a:t>能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  <a:endParaRPr lang="ko-KR" altLang="en-US" sz="4000" dirty="0">
              <a:latin typeface="HY신명조" pitchFamily="18" charset="-127"/>
              <a:ea typeface="HY신명조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구성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: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대사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우타이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),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연기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춤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),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음악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하야시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사용되는 악기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후에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고쓰즈미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오쓰즈미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다이코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'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시테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주연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)', '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와키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조연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)', '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쓰레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광대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)'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등이 등장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5" y="446845"/>
            <a:ext cx="3904379" cy="244023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65" y="3364781"/>
            <a:ext cx="1878358" cy="28203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992" y="3364781"/>
            <a:ext cx="1878359" cy="28203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892" y="2852237"/>
            <a:ext cx="3632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latin typeface="HY신명조" pitchFamily="18" charset="-127"/>
                <a:ea typeface="HY신명조" pitchFamily="18" charset="-127"/>
              </a:rPr>
              <a:t>왼쪽부터 </a:t>
            </a:r>
            <a:r>
              <a:rPr lang="ko-KR" altLang="en-US" sz="1400" dirty="0" err="1">
                <a:latin typeface="HY신명조" pitchFamily="18" charset="-127"/>
                <a:ea typeface="HY신명조" pitchFamily="18" charset="-127"/>
              </a:rPr>
              <a:t>다이코</a:t>
            </a:r>
            <a:r>
              <a:rPr lang="en-US" altLang="ko-KR" sz="1400" dirty="0"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1400" dirty="0" err="1">
                <a:latin typeface="HY신명조" pitchFamily="18" charset="-127"/>
                <a:ea typeface="HY신명조" pitchFamily="18" charset="-127"/>
              </a:rPr>
              <a:t>오쓰즈미</a:t>
            </a:r>
            <a:r>
              <a:rPr lang="en-US" altLang="ko-KR" sz="1400" dirty="0"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1400" dirty="0" err="1">
                <a:latin typeface="HY신명조" pitchFamily="18" charset="-127"/>
                <a:ea typeface="HY신명조" pitchFamily="18" charset="-127"/>
              </a:rPr>
              <a:t>고쓰즈미</a:t>
            </a:r>
            <a:r>
              <a:rPr lang="en-US" altLang="ko-KR" sz="1400" dirty="0"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1400" dirty="0">
                <a:latin typeface="HY신명조" pitchFamily="18" charset="-127"/>
                <a:ea typeface="HY신명조" pitchFamily="18" charset="-127"/>
              </a:rPr>
              <a:t>후에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892" y="613178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시테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9480" y="613178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와키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83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 smtClean="0">
                <a:latin typeface="HY신명조" pitchFamily="18" charset="-127"/>
                <a:ea typeface="HY신명조" pitchFamily="18" charset="-127"/>
              </a:rPr>
              <a:t>1. </a:t>
            </a:r>
            <a:r>
              <a:rPr lang="ko-KR" altLang="en-US" sz="4000" dirty="0" smtClean="0">
                <a:latin typeface="HY신명조" pitchFamily="18" charset="-127"/>
                <a:ea typeface="HY신명조" pitchFamily="18" charset="-127"/>
              </a:rPr>
              <a:t>노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>
                <a:latin typeface="HY신명조" pitchFamily="18" charset="-127"/>
                <a:ea typeface="HY신명조" pitchFamily="18" charset="-127"/>
              </a:rPr>
              <a:t>能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  <a:endParaRPr lang="ko-KR" altLang="en-US" sz="4000" dirty="0">
              <a:latin typeface="HY신명조" pitchFamily="18" charset="-127"/>
              <a:ea typeface="HY신명조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현행곡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現行曲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고전의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곡 중 지금도 자주 상연되는 곡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폐곡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廃曲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연주하지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않게 된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곡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추복곡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復曲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): </a:t>
            </a: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폐곡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중에서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현대가 재연을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시도하는 곡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신작노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新作能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):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근대와 현대에 쓰인 곡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7" y="1872970"/>
            <a:ext cx="3828462" cy="26742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871" y="449550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>
                <a:latin typeface="HY신명조" pitchFamily="18" charset="-127"/>
                <a:ea typeface="HY신명조" pitchFamily="18" charset="-127"/>
              </a:rPr>
              <a:t>추복노</a:t>
            </a:r>
            <a:r>
              <a:rPr lang="ko-KR" altLang="en-US" sz="1400" dirty="0">
                <a:latin typeface="HY신명조" pitchFamily="18" charset="-127"/>
                <a:ea typeface="HY신명조" pitchFamily="18" charset="-127"/>
              </a:rPr>
              <a:t>「鐵門」</a:t>
            </a:r>
          </a:p>
        </p:txBody>
      </p:sp>
    </p:spTree>
    <p:extLst>
      <p:ext uri="{BB962C8B-B14F-4D97-AF65-F5344CB8AC3E}">
        <p14:creationId xmlns:p14="http://schemas.microsoft.com/office/powerpoint/2010/main" val="410328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2.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교겐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>
                <a:latin typeface="HY신명조" pitchFamily="18" charset="-127"/>
                <a:ea typeface="HY신명조" pitchFamily="18" charset="-127"/>
              </a:rPr>
              <a:t>狂言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  <a:endParaRPr lang="ko-KR" altLang="en-US" sz="4000" dirty="0">
              <a:latin typeface="HY신명조" pitchFamily="18" charset="-127"/>
              <a:ea typeface="HY신명조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노와 노 사이에 공연되던 해학적인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연극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사루가쿠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猿樂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에서 발전한 일본의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전통예능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실패담을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중심으로 광대적인 요소를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가진 시나리오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희화적인 인물 표현을 통해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인간의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본성과 약점을 도려내냄으로써 웃음을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가져옴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19" y="2079993"/>
            <a:ext cx="3822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303" y="421988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교겐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855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2.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교겐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>
                <a:latin typeface="HY신명조" pitchFamily="18" charset="-127"/>
                <a:ea typeface="HY신명조" pitchFamily="18" charset="-127"/>
              </a:rPr>
              <a:t>狂言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'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시테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주연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)', 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＇</a:t>
            </a: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아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도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조연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)'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남자역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: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</a:t>
            </a:r>
            <a:r>
              <a:rPr lang="ko-KR" altLang="en-US" sz="2000" spc="100" dirty="0" err="1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가미시모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일본의 전통의상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를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착용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,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역할에 의해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하카마의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길이와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관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·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각반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의 유무를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정함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여자역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: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머리에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길고 흰 천을 두르고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코소데를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착용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algn="just">
              <a:lnSpc>
                <a:spcPct val="150000"/>
              </a:lnSpc>
            </a:pP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5" y="236748"/>
            <a:ext cx="2114550" cy="31750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5" y="3411747"/>
            <a:ext cx="2114550" cy="317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47" y="311962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시테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47" y="632210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아도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73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2. </a:t>
            </a:r>
            <a:r>
              <a:rPr lang="ko-KR" altLang="en-US" sz="4000" dirty="0" err="1">
                <a:latin typeface="HY신명조" pitchFamily="18" charset="-127"/>
                <a:ea typeface="HY신명조" pitchFamily="18" charset="-127"/>
              </a:rPr>
              <a:t>교겐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>
                <a:latin typeface="HY신명조" pitchFamily="18" charset="-127"/>
                <a:ea typeface="HY신명조" pitchFamily="18" charset="-127"/>
              </a:rPr>
              <a:t>狂言</a:t>
            </a:r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)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교겐엔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사실적인 연기가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필요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    ➞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가면을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사용하지 않는 것이 원칙</a:t>
            </a:r>
            <a:endParaRPr lang="en-US" altLang="ko-KR" sz="2000" spc="100" dirty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노인</a:t>
            </a:r>
            <a:r>
              <a:rPr lang="en-US" altLang="ko-KR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,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추녀 등의 모습을 나타내기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위해서 가면을 사용하는 경우도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있음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노의 가면에 비해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우스꽝스러운 모습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012" y="4453848"/>
            <a:ext cx="962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교겐</a:t>
            </a:r>
            <a:r>
              <a:rPr lang="ko-KR" altLang="en-US" sz="1400" dirty="0" smtClean="0">
                <a:latin typeface="HY신명조" pitchFamily="18" charset="-127"/>
                <a:ea typeface="HY신명조" pitchFamily="18" charset="-127"/>
              </a:rPr>
              <a:t> 가면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52" y="1872970"/>
            <a:ext cx="3976778" cy="265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B1A2F16F-0135-4731-8140-F9243248D8E3}"/>
              </a:ext>
            </a:extLst>
          </p:cNvPr>
          <p:cNvSpPr/>
          <p:nvPr/>
        </p:nvSpPr>
        <p:spPr>
          <a:xfrm>
            <a:off x="135147" y="116456"/>
            <a:ext cx="11921706" cy="6625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HY신명조" pitchFamily="18" charset="-127"/>
              <a:ea typeface="HY신명조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3761" y="1165084"/>
            <a:ext cx="44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HY신명조" pitchFamily="18" charset="-127"/>
                <a:ea typeface="HY신명조" pitchFamily="18" charset="-127"/>
              </a:rPr>
              <a:t>3. </a:t>
            </a:r>
            <a:r>
              <a:rPr lang="ko-KR" altLang="en-US" sz="4000" dirty="0" smtClean="0">
                <a:latin typeface="HY신명조" pitchFamily="18" charset="-127"/>
                <a:ea typeface="HY신명조" pitchFamily="18" charset="-127"/>
              </a:rPr>
              <a:t>가부키</a:t>
            </a:r>
            <a:r>
              <a:rPr lang="en-US" altLang="ko-KR" sz="4000" dirty="0" smtClean="0"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4000" dirty="0" smtClean="0">
                <a:latin typeface="HY신명조" pitchFamily="18" charset="-127"/>
                <a:ea typeface="HY신명조" pitchFamily="18" charset="-127"/>
              </a:rPr>
              <a:t>歌舞伎</a:t>
            </a:r>
            <a:r>
              <a:rPr lang="en-US" altLang="ko-KR" sz="4000" dirty="0" smtClean="0">
                <a:latin typeface="HY신명조" pitchFamily="18" charset="-127"/>
                <a:ea typeface="HY신명조" pitchFamily="18" charset="-127"/>
              </a:rPr>
              <a:t>)</a:t>
            </a:r>
            <a:endParaRPr lang="en-US" altLang="ko-KR" sz="4000" dirty="0">
              <a:latin typeface="HY신명조" pitchFamily="18" charset="-127"/>
              <a:ea typeface="HY신명조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558878" y="2079994"/>
            <a:ext cx="1980000" cy="0"/>
          </a:xfrm>
          <a:prstGeom prst="line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8" name="직사각형 7"/>
          <p:cNvSpPr/>
          <p:nvPr/>
        </p:nvSpPr>
        <p:spPr>
          <a:xfrm>
            <a:off x="4558877" y="2276088"/>
            <a:ext cx="7328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현재 모든 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출연자는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남성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전용 극장인 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가부키좌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(</a:t>
            </a:r>
            <a:r>
              <a:rPr lang="ko-KR" altLang="en-US" sz="2000" spc="100" dirty="0" err="1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歌舞伎座</a:t>
            </a:r>
            <a:r>
              <a:rPr lang="en-US" altLang="ko-KR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)</a:t>
            </a:r>
            <a:r>
              <a:rPr lang="ko-KR" altLang="en-US" sz="2000" spc="1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에서 </a:t>
            </a:r>
            <a:r>
              <a:rPr lang="ko-KR" altLang="en-US" sz="2000" spc="100" dirty="0" smtClean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Y신명조" pitchFamily="18" charset="-127"/>
                <a:ea typeface="HY신명조" pitchFamily="18" charset="-127"/>
              </a:rPr>
              <a:t>공연</a:t>
            </a:r>
            <a:endParaRPr lang="en-US" altLang="ko-KR" sz="2000" spc="100" dirty="0" smtClean="0">
              <a:ln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6" y="668907"/>
            <a:ext cx="3875445" cy="2906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5846" y="580987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HY신명조" pitchFamily="18" charset="-127"/>
                <a:ea typeface="HY신명조" pitchFamily="18" charset="-127"/>
              </a:rPr>
              <a:t>가부키좌</a:t>
            </a:r>
            <a:endParaRPr lang="ko-KR" altLang="en-US" sz="1400" dirty="0">
              <a:latin typeface="HY신명조" pitchFamily="18" charset="-127"/>
              <a:ea typeface="HY신명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9" y="3695915"/>
            <a:ext cx="3875445" cy="217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631</Words>
  <Application>Microsoft Office PowerPoint</Application>
  <PresentationFormat>사용자 지정</PresentationFormat>
  <Paragraphs>104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굴림</vt:lpstr>
      <vt:lpstr>Arial</vt:lpstr>
      <vt:lpstr>HY신명조</vt:lpstr>
      <vt:lpstr>맑은 고딕</vt:lpstr>
      <vt:lpstr>나눔스퀘어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23</cp:revision>
  <dcterms:created xsi:type="dcterms:W3CDTF">2018-06-09T01:37:04Z</dcterms:created>
  <dcterms:modified xsi:type="dcterms:W3CDTF">2021-03-30T01:14:38Z</dcterms:modified>
</cp:coreProperties>
</file>