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74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신 재한" initials="신재" lastIdx="1" clrIdx="0">
    <p:extLst>
      <p:ext uri="{19B8F6BF-5375-455C-9EA6-DF929625EA0E}">
        <p15:presenceInfo xmlns:p15="http://schemas.microsoft.com/office/powerpoint/2012/main" userId="671222a9ee63e1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30T23:39:06.66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7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18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6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7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1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06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3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0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48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B95E-5EC7-42D5-9758-6E849145DA14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252A-CE8A-45FE-B127-16CD35DEA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3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naver.com/main/read.nhn?mode=LPOD&amp;mid=tvh&amp;oid=422&amp;aid=000046398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naver.com/main/read.nhn?mode=LPOD&amp;mid=tvh&amp;oid=052&amp;aid=00013252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5B2F5-D6D5-4EF8-B28F-0E929DBAB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일본어와 일본사회 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349484A-C617-4631-8753-7CE5DCD5F5A1}"/>
              </a:ext>
            </a:extLst>
          </p:cNvPr>
          <p:cNvSpPr/>
          <p:nvPr/>
        </p:nvSpPr>
        <p:spPr>
          <a:xfrm>
            <a:off x="400924" y="6134470"/>
            <a:ext cx="11390051" cy="852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학번 </a:t>
            </a:r>
            <a:r>
              <a:rPr lang="en-US" altLang="ko-KR" dirty="0">
                <a:solidFill>
                  <a:schemeClr val="tx1"/>
                </a:solidFill>
              </a:rPr>
              <a:t>: 21809742,   </a:t>
            </a:r>
            <a:r>
              <a:rPr lang="ko-KR" altLang="en-US" dirty="0">
                <a:solidFill>
                  <a:schemeClr val="tx1"/>
                </a:solidFill>
              </a:rPr>
              <a:t>학과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경영학과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   이름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 err="1">
                <a:solidFill>
                  <a:schemeClr val="tx1"/>
                </a:solidFill>
              </a:rPr>
              <a:t>신재정</a:t>
            </a:r>
            <a:r>
              <a:rPr lang="en-US" altLang="ko-KR" dirty="0">
                <a:solidFill>
                  <a:schemeClr val="tx1"/>
                </a:solidFill>
              </a:rPr>
              <a:t>,   </a:t>
            </a:r>
            <a:r>
              <a:rPr lang="ko-KR" altLang="en-US" dirty="0">
                <a:solidFill>
                  <a:schemeClr val="tx1"/>
                </a:solidFill>
              </a:rPr>
              <a:t>담당교수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 err="1">
                <a:solidFill>
                  <a:schemeClr val="tx1"/>
                </a:solidFill>
              </a:rPr>
              <a:t>최장근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825523-83BB-42A3-9A79-552ADFA3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한</a:t>
            </a:r>
            <a:r>
              <a:rPr lang="en-US" altLang="ko-KR" sz="5400" dirty="0"/>
              <a:t> ∙ </a:t>
            </a:r>
            <a:r>
              <a:rPr lang="ko-KR" altLang="en-US" sz="5000" dirty="0"/>
              <a:t>일 회담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F6685A-3B52-43B5-93C4-6403A364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546625"/>
            <a:ext cx="6281873" cy="3606599"/>
          </a:xfrm>
        </p:spPr>
        <p:txBody>
          <a:bodyPr>
            <a:normAutofit/>
          </a:bodyPr>
          <a:lstStyle/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1951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10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20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양유찬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대한민국 대표와 마쓰모토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슌이치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일본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대표간에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도쿄에서 예비회담을 개최하였다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BB42B7-29F7-4DF0-9E4D-FA69C030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96" y="3134336"/>
            <a:ext cx="651973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871513-2F5B-4886-B2E8-C30A4F2F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300" dirty="0"/>
              <a:t>한 </a:t>
            </a:r>
            <a:r>
              <a:rPr lang="en-US" altLang="ko-KR" sz="3200" dirty="0"/>
              <a:t>∙ </a:t>
            </a:r>
            <a:r>
              <a:rPr lang="ko-KR" altLang="en-US" sz="3300" dirty="0"/>
              <a:t>일 회담 한국측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ACB666-3ACA-48BE-A71B-860E601F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603" y="752034"/>
            <a:ext cx="6281873" cy="4223008"/>
          </a:xfrm>
        </p:spPr>
        <p:txBody>
          <a:bodyPr/>
          <a:lstStyle/>
          <a:p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1960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제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차 회담까지는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한국측은 일제지배에 대한 반감에서 과격한 배일정책을 취하였다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9E4805-2FBF-468C-BE07-037F384D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97" y="2610035"/>
            <a:ext cx="4624807" cy="26103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9AB4BE-AD69-4D05-BE89-BDA4BE25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83"/>
          <a:stretch/>
        </p:blipFill>
        <p:spPr>
          <a:xfrm>
            <a:off x="9454719" y="2367681"/>
            <a:ext cx="2576619" cy="21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0CCF1-9228-4D0F-9B9C-B68A35C9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300" dirty="0"/>
              <a:t>한 </a:t>
            </a:r>
            <a:r>
              <a:rPr lang="en-US" altLang="ko-KR" sz="3200" dirty="0"/>
              <a:t>∙ </a:t>
            </a:r>
            <a:r>
              <a:rPr lang="ko-KR" altLang="en-US" sz="3300" dirty="0"/>
              <a:t>일 회담 일본측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1267AB7-D542-40D4-A6B8-F7AC9182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796423"/>
            <a:ext cx="6281873" cy="3894534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이에 반하여 일본측은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구보타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간이치로의 망언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'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등에서 나타나는 바와 같이 과거 한국을 침략한 이후 약탈과 공출 등에 대한 보상 액수도 낮고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재산에 대해 역청구권을 들고 나왔다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3540E2-3D10-4F56-8B5F-99F2B5FB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96" y="3684234"/>
            <a:ext cx="3394535" cy="219553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2005A20-3A0D-4150-84F0-220FE56E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46" y="3355758"/>
            <a:ext cx="2712128" cy="25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7FF076-ED79-4A2C-9E4A-AAC1F909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 한 </a:t>
            </a:r>
            <a:r>
              <a:rPr lang="en-US" altLang="ko-KR" sz="3600" dirty="0"/>
              <a:t>∙ </a:t>
            </a:r>
            <a:r>
              <a:rPr lang="ko-KR" altLang="en-US" sz="3600" dirty="0"/>
              <a:t>일 </a:t>
            </a:r>
            <a:br>
              <a:rPr lang="en-US" altLang="ko-KR" sz="3600" dirty="0"/>
            </a:br>
            <a:r>
              <a:rPr lang="ko-KR" altLang="en-US" sz="3600" dirty="0"/>
              <a:t>일본군 위안부 협상타결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F43B-AFA7-40AB-AF55-B176F70F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834496"/>
            <a:ext cx="6281873" cy="4693525"/>
          </a:xfrm>
        </p:spPr>
        <p:txBody>
          <a:bodyPr/>
          <a:lstStyle/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박근혜 정부와 아베 신조 일본 정부는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28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외교장관 회담을 열고 일본군 위안부 피해자 문제의 해결 방안에 합의했으며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윤병세 대한민국 외교부 장관과 기시다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후미오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일본 외무대신은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12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28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오후에 서울특별시 세종로 정부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서울청사별관에서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외교장관 회담을 연 뒤 공동기자회견을 통해 위 합의사항을 발표하였다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8E20C1-D92C-43CD-AC2C-D05976DC0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5"/>
          <a:stretch/>
        </p:blipFill>
        <p:spPr>
          <a:xfrm>
            <a:off x="4620222" y="4413811"/>
            <a:ext cx="3184170" cy="18982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47F37A-3836-4E10-9786-757F8A9E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61" y="4086506"/>
            <a:ext cx="3961659" cy="22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9C6C6-8EC3-4BCA-8EE5-63AF6192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900" dirty="0"/>
              <a:t> 한 </a:t>
            </a:r>
            <a:r>
              <a:rPr lang="en-US" altLang="ko-KR" sz="3200" dirty="0"/>
              <a:t>∙ </a:t>
            </a:r>
            <a:r>
              <a:rPr lang="ko-KR" altLang="en-US" sz="2900" dirty="0"/>
              <a:t>일</a:t>
            </a:r>
            <a:r>
              <a:rPr lang="en-US" altLang="ko-KR" sz="3200" dirty="0"/>
              <a:t> </a:t>
            </a:r>
            <a:r>
              <a:rPr lang="ko-KR" altLang="en-US" sz="2900" dirty="0"/>
              <a:t> 일본군 위안부 협살타결 </a:t>
            </a:r>
            <a:r>
              <a:rPr lang="en-US" altLang="ko-KR" sz="2900" dirty="0"/>
              <a:t>(2)</a:t>
            </a:r>
            <a:r>
              <a:rPr lang="ko-KR" altLang="en-US" sz="2900" dirty="0"/>
              <a:t>일본의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D64C47-A862-48AC-AAD9-5AF1BFD2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4" y="2416552"/>
            <a:ext cx="6281873" cy="4986488"/>
          </a:xfrm>
        </p:spPr>
        <p:txBody>
          <a:bodyPr>
            <a:normAutofit/>
          </a:bodyPr>
          <a:lstStyle/>
          <a:p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일본측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위안부 문제는 당시 군의 관여 하에 다수의 여성의 명예와 존엄에 깊은 상처를 입힌 문제로서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이러한 관점에서 일본 정부는 책임 통감함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01DFA7-187E-4CFA-9FA5-8BE04D33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94" y="1722267"/>
            <a:ext cx="6183172" cy="21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D22DAA-157F-4733-A728-557730B6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900" dirty="0"/>
              <a:t> 한 </a:t>
            </a:r>
            <a:r>
              <a:rPr lang="en-US" altLang="ko-KR" sz="3200" dirty="0"/>
              <a:t>∙ </a:t>
            </a:r>
            <a:r>
              <a:rPr lang="ko-KR" altLang="en-US" sz="2900" dirty="0"/>
              <a:t>일 일본군 위안부 협상타결</a:t>
            </a:r>
            <a:r>
              <a:rPr lang="en-US" altLang="ko-KR" sz="2900" dirty="0"/>
              <a:t>(3) </a:t>
            </a:r>
            <a:r>
              <a:rPr lang="ko-KR" altLang="en-US" sz="2900" dirty="0"/>
              <a:t>한국측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34FB3B-C8AA-4900-B725-71A99545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988" y="191303"/>
            <a:ext cx="6281873" cy="5248622"/>
          </a:xfrm>
        </p:spPr>
        <p:txBody>
          <a:bodyPr/>
          <a:lstStyle/>
          <a:p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한국측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한국 정부는 일본 정부의 표명과 이번 발표에 이르기까지의 조치를 평가하고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정부가 상기에서 표명한 조치를 착실히 실시한다는 것을 전제로 이번 발표를 통해 일본 정부와 함께 이 문제가 최종적 및 불가역적으로 해결될 것임을 확인함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A53F2C-CC6A-4D21-8867-B728D95D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743" y="4248059"/>
            <a:ext cx="3564206" cy="21349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3A2D531-5ADB-4A41-8D8F-2DC13FC7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55" y="4248059"/>
            <a:ext cx="3202469" cy="21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9138B-1076-4591-B4F2-2C0D4324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위안부 동영상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622745-1491-470A-AF34-3936D8996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https://news.naver.com/main/read.nhn?mode=LPOD&amp;mid=tvh&amp;oid=422&amp;aid=0000463987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25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51025-9361-4212-A2DB-9552F259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</a:t>
            </a:r>
            <a:r>
              <a:rPr lang="en-US" altLang="ko-KR" sz="4000" dirty="0"/>
              <a:t> ∙ </a:t>
            </a:r>
            <a:r>
              <a:rPr lang="ko-KR" altLang="en-US" dirty="0"/>
              <a:t>일 의원연맹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0825B7-74C0-46B0-838E-DD0AC7BE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621" y="435004"/>
            <a:ext cx="6281873" cy="4702403"/>
          </a:xfrm>
        </p:spPr>
        <p:txBody>
          <a:bodyPr>
            <a:norm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한일의원연맹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일본어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日韓議員連盟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은 한국과 일본 양국의 발전 지원과 우호를 목적으로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1972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설립되었다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6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5F4C75-682F-4901-B36C-4989D2BB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27" y="3455770"/>
            <a:ext cx="4302525" cy="27586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571357-7D14-4769-A015-285AF726A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43" y="3870665"/>
            <a:ext cx="2873513" cy="23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CF543-4809-4819-9B61-49E851AD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/>
              <a:t>한</a:t>
            </a:r>
            <a:r>
              <a:rPr lang="en-US" altLang="ko-KR" sz="3200" dirty="0"/>
              <a:t> ∙ </a:t>
            </a:r>
            <a:r>
              <a:rPr lang="ko-KR" altLang="en-US" sz="3500" dirty="0"/>
              <a:t>일 의원연맹 </a:t>
            </a:r>
            <a:r>
              <a:rPr lang="en-US" altLang="ko-KR" sz="3500" dirty="0"/>
              <a:t>(2)</a:t>
            </a:r>
            <a:endParaRPr lang="ko-KR" altLang="en-US" sz="35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1F54CD-620E-48A6-8F4C-54C7A6A6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167170"/>
            <a:ext cx="6281873" cy="524862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2017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한국측은 강창일 의원이 회장으로 선출되었으며 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180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 명 의원이 한일의원연맹 소속으로 있다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일본측 회장은 일본 자민당 중의원 의원 </a:t>
            </a:r>
            <a:r>
              <a:rPr lang="ko-KR" altLang="en-US" sz="2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누카가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후쿠시로이며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중의원 의원 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230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 명과 참의원 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90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 명이 소속 되어 있다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현재 각국의 회장들은 한국 </a:t>
            </a:r>
            <a:r>
              <a:rPr lang="ko-KR" altLang="en-US" sz="2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긴진표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의원 일본은 </a:t>
            </a:r>
            <a:r>
              <a:rPr lang="ko-KR" altLang="en-US" sz="2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누카가</a:t>
            </a:r>
            <a:r>
              <a:rPr lang="ko-KR" altLang="en-US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후쿠시로의원이다</a:t>
            </a:r>
            <a:r>
              <a:rPr lang="en-US" altLang="ko-KR" sz="2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1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95040-7357-4EA4-8A54-38FC4709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100" b="0" i="0" dirty="0">
                <a:solidFill>
                  <a:schemeClr val="bg1"/>
                </a:solidFill>
                <a:effectLst/>
                <a:latin typeface="se-nanumgothic"/>
              </a:rPr>
              <a:t>(</a:t>
            </a:r>
            <a:r>
              <a:rPr lang="ko-KR" altLang="en-US" sz="3100" b="0" i="0" dirty="0">
                <a:solidFill>
                  <a:schemeClr val="bg1"/>
                </a:solidFill>
                <a:effectLst/>
                <a:latin typeface="se-nanumgothic"/>
              </a:rPr>
              <a:t>故</a:t>
            </a:r>
            <a:r>
              <a:rPr lang="en-US" altLang="ko-KR" sz="3100" b="0" i="0" dirty="0">
                <a:solidFill>
                  <a:schemeClr val="bg1"/>
                </a:solidFill>
                <a:effectLst/>
                <a:latin typeface="se-nanumgothic"/>
              </a:rPr>
              <a:t>) </a:t>
            </a:r>
            <a:r>
              <a:rPr lang="ko-KR" altLang="en-US" sz="3100" dirty="0"/>
              <a:t>김대중 대통령</a:t>
            </a:r>
            <a:br>
              <a:rPr lang="en-US" altLang="ko-KR" sz="3100" dirty="0"/>
            </a:br>
            <a:r>
              <a:rPr lang="ko-KR" altLang="en-US" sz="3100" dirty="0"/>
              <a:t>납치사건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85E6E8-4CFF-4604-A225-627F025E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815" y="660669"/>
            <a:ext cx="6281873" cy="4835567"/>
          </a:xfrm>
        </p:spPr>
        <p:txBody>
          <a:bodyPr/>
          <a:lstStyle/>
          <a:p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김대중 납치 사건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金大中拉致事件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은 일본으로 망명 중이던 대한민국의 정치인 김대중이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1973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오후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시경 일본 도쿄도의 그랜드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팰리스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호텔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2210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호실 부근에서 대한민국 중앙정보부 요원들에게 납치되어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8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13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일에 서울의 자택 앞에서 발견된 사건이다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CED517-CAB1-4806-BA26-60CA21B8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68" y="4240387"/>
            <a:ext cx="2789655" cy="24564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C24B600-AC0D-4B31-9BE0-2DCE992A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59" y="4375359"/>
            <a:ext cx="3805685" cy="23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B7538-316F-4FBD-8B00-66EAC1C8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76558"/>
            <a:ext cx="3498979" cy="2456442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주제 </a:t>
            </a:r>
            <a:r>
              <a:rPr lang="en-US" altLang="ko-KR" sz="3600" dirty="0"/>
              <a:t>: </a:t>
            </a:r>
            <a:r>
              <a:rPr lang="ko-KR" altLang="en-US" sz="3600" dirty="0"/>
              <a:t>한</a:t>
            </a:r>
            <a:r>
              <a:rPr lang="en-US" altLang="ko-KR" sz="3600" dirty="0"/>
              <a:t> ∙ </a:t>
            </a:r>
            <a:r>
              <a:rPr lang="ko-KR" altLang="en-US" sz="3600" dirty="0"/>
              <a:t>일                                    관계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C5383A-121C-4E5E-BBFD-BF82EF3F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25" y="804689"/>
            <a:ext cx="6281873" cy="5248622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1.</a:t>
            </a:r>
            <a:r>
              <a:rPr lang="ko-KR" altLang="en-US" sz="2200" dirty="0"/>
              <a:t>불매운동 </a:t>
            </a:r>
            <a:endParaRPr lang="en-US" altLang="ko-KR" sz="2200" dirty="0"/>
          </a:p>
          <a:p>
            <a:r>
              <a:rPr lang="en-US" altLang="ko-KR" sz="2200" dirty="0"/>
              <a:t>2.</a:t>
            </a:r>
            <a:r>
              <a:rPr lang="ko-KR" altLang="en-US" sz="2200" dirty="0"/>
              <a:t>독도분쟁</a:t>
            </a:r>
            <a:endParaRPr lang="en-US" altLang="ko-KR" sz="2200" dirty="0"/>
          </a:p>
          <a:p>
            <a:r>
              <a:rPr lang="en-US" altLang="ko-KR" sz="2200" dirty="0"/>
              <a:t>3.</a:t>
            </a:r>
            <a:r>
              <a:rPr lang="ko-KR" altLang="en-US" sz="2200" dirty="0"/>
              <a:t>한</a:t>
            </a:r>
            <a:r>
              <a:rPr lang="ko-KR" altLang="en-US" sz="2400" dirty="0"/>
              <a:t> </a:t>
            </a:r>
            <a:r>
              <a:rPr lang="en-US" altLang="ko-KR" sz="2400" dirty="0"/>
              <a:t>∙ </a:t>
            </a:r>
            <a:r>
              <a:rPr lang="ko-KR" altLang="en-US" sz="2200" dirty="0"/>
              <a:t>일 회담</a:t>
            </a:r>
            <a:endParaRPr lang="en-US" altLang="ko-KR" sz="2200" dirty="0"/>
          </a:p>
          <a:p>
            <a:r>
              <a:rPr lang="en-US" altLang="ko-KR" sz="2200" dirty="0"/>
              <a:t>4.</a:t>
            </a:r>
            <a:r>
              <a:rPr lang="ko-KR" altLang="en-US" sz="2200" dirty="0"/>
              <a:t>한</a:t>
            </a:r>
            <a:r>
              <a:rPr lang="ko-KR" altLang="en-US" sz="2400" dirty="0"/>
              <a:t> </a:t>
            </a:r>
            <a:r>
              <a:rPr lang="en-US" altLang="ko-KR" sz="2400" dirty="0"/>
              <a:t>∙ </a:t>
            </a:r>
            <a:r>
              <a:rPr lang="ko-KR" altLang="en-US" sz="2200" dirty="0"/>
              <a:t>일 위안부 협상 타결</a:t>
            </a:r>
            <a:endParaRPr lang="en-US" altLang="ko-KR" sz="2200" dirty="0"/>
          </a:p>
          <a:p>
            <a:r>
              <a:rPr lang="en-US" altLang="ko-KR" sz="2200" dirty="0"/>
              <a:t>5.</a:t>
            </a:r>
            <a:r>
              <a:rPr lang="ko-KR" altLang="en-US" sz="2200" dirty="0"/>
              <a:t>한국의원연맹</a:t>
            </a:r>
            <a:endParaRPr lang="en-US" altLang="ko-KR" sz="2200" dirty="0"/>
          </a:p>
          <a:p>
            <a:r>
              <a:rPr lang="en-US" altLang="ko-KR" sz="2200" dirty="0"/>
              <a:t>6.(</a:t>
            </a:r>
            <a:r>
              <a:rPr lang="ko-KR" altLang="en-US" sz="2200"/>
              <a:t>故</a:t>
            </a:r>
            <a:r>
              <a:rPr lang="en-US" altLang="ko-KR" sz="2200"/>
              <a:t>)</a:t>
            </a:r>
            <a:r>
              <a:rPr lang="ko-KR" altLang="en-US" sz="2200" dirty="0"/>
              <a:t>전 김대중 대통령 납치사건</a:t>
            </a:r>
            <a:endParaRPr lang="en-US" altLang="ko-KR" sz="2200" dirty="0"/>
          </a:p>
          <a:p>
            <a:r>
              <a:rPr lang="en-US" altLang="ko-KR" sz="2200" dirty="0"/>
              <a:t>7.</a:t>
            </a:r>
            <a:r>
              <a:rPr lang="ko-KR" altLang="en-US" sz="2200" dirty="0"/>
              <a:t>한</a:t>
            </a:r>
            <a:r>
              <a:rPr lang="ko-KR" altLang="en-US" sz="2400" dirty="0"/>
              <a:t> </a:t>
            </a:r>
            <a:r>
              <a:rPr lang="en-US" altLang="ko-KR" sz="2400" dirty="0"/>
              <a:t>∙ </a:t>
            </a:r>
            <a:r>
              <a:rPr lang="ko-KR" altLang="en-US" sz="2200" dirty="0"/>
              <a:t>일 기본조약</a:t>
            </a:r>
          </a:p>
        </p:txBody>
      </p:sp>
    </p:spTree>
    <p:extLst>
      <p:ext uri="{BB962C8B-B14F-4D97-AF65-F5344CB8AC3E}">
        <p14:creationId xmlns:p14="http://schemas.microsoft.com/office/powerpoint/2010/main" val="28256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A4AD5A-9B7C-4C90-AFDE-9F52035F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</a:t>
            </a:r>
            <a:r>
              <a:rPr lang="ko-KR" altLang="en-US" sz="4000" dirty="0"/>
              <a:t> </a:t>
            </a:r>
            <a:r>
              <a:rPr lang="en-US" altLang="ko-KR" sz="4000" dirty="0"/>
              <a:t>∙ </a:t>
            </a:r>
            <a:r>
              <a:rPr lang="ko-KR" altLang="en-US" dirty="0"/>
              <a:t>일 기본 조약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1449D8-7738-4C93-BCB2-8595E0C9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583402"/>
            <a:ext cx="6281873" cy="3468406"/>
          </a:xfrm>
        </p:spPr>
        <p:txBody>
          <a:bodyPr/>
          <a:lstStyle/>
          <a:p>
            <a:r>
              <a:rPr lang="ko-KR" altLang="en-US" dirty="0"/>
              <a:t>한국기본조약은 대한민국과 일본이 서로 일반적 국교 관계를 규정하기 위해 </a:t>
            </a:r>
            <a:r>
              <a:rPr lang="en-US" altLang="ko-KR" dirty="0"/>
              <a:t>1965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일에 조인한 조약이다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일본에선 명칭을 일본국과 대한민국과의 사이의 기본 관계 관한 조약이라고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78E526-85E6-4A0F-8A21-C5BCFF5F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804" y="638175"/>
            <a:ext cx="2826244" cy="27908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5F8CEB8-027A-4962-B354-0AF057E8A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83" y="638175"/>
            <a:ext cx="367731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BB53E-1345-45B1-A82F-84380D00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BEDA7E-0452-4B39-A6DC-91A4F3A8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3" y="953835"/>
            <a:ext cx="10662136" cy="52486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ko-KR" altLang="en-US" sz="30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7723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66A61-466A-442A-A603-5015282A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불매운동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0612C0-1088-427A-AC6B-C48D7B6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436" y="783301"/>
            <a:ext cx="6281873" cy="274157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2019</a:t>
            </a:r>
            <a:r>
              <a:rPr lang="ko-KR" altLang="en-US" sz="2000" dirty="0"/>
              <a:t>년 대한민국의 일본 제품 불매운동은 대한민국 내에서 </a:t>
            </a:r>
            <a:r>
              <a:rPr lang="en-US" altLang="ko-KR" sz="2000" dirty="0"/>
              <a:t>7</a:t>
            </a:r>
            <a:r>
              <a:rPr lang="ko-KR" altLang="en-US" sz="2000" dirty="0"/>
              <a:t>월부터 시작된 일본</a:t>
            </a:r>
            <a:r>
              <a:rPr lang="en-US" altLang="ko-KR" sz="2000" dirty="0"/>
              <a:t>, </a:t>
            </a:r>
            <a:r>
              <a:rPr lang="ko-KR" altLang="en-US" sz="2000" dirty="0"/>
              <a:t>또는 관련 기업의 제품을 구매하거나</a:t>
            </a:r>
            <a:r>
              <a:rPr lang="en-US" altLang="ko-KR" sz="2000" dirty="0"/>
              <a:t>, </a:t>
            </a:r>
            <a:r>
              <a:rPr lang="ko-KR" altLang="en-US" sz="2000" dirty="0"/>
              <a:t>소비하지 않겠다는 운동이다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E19D51-2E3A-42E2-8E9F-AB166E13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062" y="3244831"/>
            <a:ext cx="3109235" cy="257892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358249-EAE1-49A3-837A-23A6B7EF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69" y="3191564"/>
            <a:ext cx="3163309" cy="26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EAD707-F20C-4CCE-84E1-F2CD864C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불매운동 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3A61FB-51BD-4477-9F62-6390AF2A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343" y="804689"/>
            <a:ext cx="6281873" cy="5248622"/>
          </a:xfrm>
        </p:spPr>
        <p:txBody>
          <a:bodyPr/>
          <a:lstStyle/>
          <a:p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대한민국 대법원의 기존의 강제 징용 관련 판결 이후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삼성전자나 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SK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하이닉스 등의 대한민국 국내 기업에서 반도체 생산에 필요한 원자재 수출을 일본이 규제하면서 발생한 한일 무역 분쟁으로 인해서 본격적으로 촉발되었다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0" indent="0">
              <a:buNone/>
            </a:pPr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ADF90C-EF65-407D-B403-208191D8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2" y="4110360"/>
            <a:ext cx="5584054" cy="22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5EE96-733F-4C38-A668-60F0105E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불매 운동 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35FFDC-C3A7-4E37-9ECD-941EAB7E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546100"/>
            <a:ext cx="6281873" cy="4072088"/>
          </a:xfrm>
        </p:spPr>
        <p:txBody>
          <a:bodyPr>
            <a:normAutofit/>
          </a:bodyPr>
          <a:lstStyle/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불매운동이 길어지면서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판매량이 급감소한 한국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닛산은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보증을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약속하고 철수하였다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0" indent="0">
              <a:buNone/>
            </a:pP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2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FE9FCBE-2860-42C3-A5BD-FC77F09B6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290" y="183088"/>
            <a:ext cx="3598891" cy="63331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84143DB-0C4E-4218-8796-033B6CE8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69" y="3429000"/>
            <a:ext cx="3657358" cy="27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688CA-3104-4D99-85A9-35C75BA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300" dirty="0"/>
              <a:t>불매 운동 동영상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C14EA6-40F5-4B75-A24E-8AD3C8FA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https://news.naver.com/main/read.nhn?mode=LPOD&amp;mid=tvh&amp;oid=052&amp;aid=0001325208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3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2AA1E8-8682-4F3C-9F82-2DCE3C39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 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30FA60-20A0-46B4-80C1-3B620049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571348"/>
            <a:ext cx="6281873" cy="363984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2200" dirty="0"/>
              <a:t>독도 분쟁은 </a:t>
            </a:r>
            <a:r>
              <a:rPr lang="en-US" altLang="ko-KR" sz="2200" dirty="0"/>
              <a:t>20</a:t>
            </a:r>
            <a:r>
              <a:rPr lang="ko-KR" altLang="en-US" sz="2200" dirty="0"/>
              <a:t>세기 이전</a:t>
            </a:r>
            <a:r>
              <a:rPr lang="en-US" altLang="ko-KR" sz="2200" dirty="0"/>
              <a:t>, </a:t>
            </a:r>
            <a:r>
              <a:rPr lang="ko-KR" altLang="en-US" sz="2200" dirty="0"/>
              <a:t>독도에 대한 지배 및 관할을 어떻게 </a:t>
            </a:r>
            <a:r>
              <a:rPr lang="ko-KR" altLang="en-US" sz="2200" dirty="0" err="1"/>
              <a:t>봐야하는지에</a:t>
            </a:r>
            <a:r>
              <a:rPr lang="ko-KR" altLang="en-US" sz="2200" dirty="0"/>
              <a:t> 대한 역사 논쟁과 </a:t>
            </a:r>
            <a:r>
              <a:rPr lang="ko-KR" altLang="en-US" sz="2200" dirty="0" err="1"/>
              <a:t>연결이되어</a:t>
            </a:r>
            <a:r>
              <a:rPr lang="ko-KR" altLang="en-US" sz="2200" dirty="0"/>
              <a:t> 있다</a:t>
            </a:r>
            <a:r>
              <a:rPr lang="en-US" altLang="ko-KR" sz="2200" dirty="0"/>
              <a:t>. </a:t>
            </a:r>
          </a:p>
          <a:p>
            <a:pPr marL="0" indent="0">
              <a:buNone/>
            </a:pPr>
            <a:endParaRPr lang="en-US" altLang="ko-KR" sz="2200" b="1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기록에 나오는 독도는 그 명칭이 여럿이었고</a:t>
            </a:r>
            <a:r>
              <a:rPr lang="en-US" altLang="ko-KR" sz="2200" dirty="0"/>
              <a:t>, </a:t>
            </a:r>
            <a:r>
              <a:rPr lang="ko-KR" altLang="en-US" sz="2200" dirty="0"/>
              <a:t>변화해왔기 때문에 이러한 주장들을 확인하는 데에는 난해한 측면이 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910B96-C27E-449A-90FE-D354C4B2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782" y="2349925"/>
            <a:ext cx="3009887" cy="179967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511F0B1-F4BE-46E8-B631-CF3A0B1A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05" y="2535382"/>
            <a:ext cx="2349819" cy="16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D825B-B04F-4780-BBE5-CEDE33F5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300" dirty="0"/>
              <a:t>독도 분쟁에 </a:t>
            </a:r>
            <a:br>
              <a:rPr lang="en-US" altLang="ko-KR" sz="3300" dirty="0"/>
            </a:br>
            <a:r>
              <a:rPr lang="ko-KR" altLang="en-US" sz="3300" dirty="0"/>
              <a:t>대한  한</a:t>
            </a:r>
            <a:r>
              <a:rPr lang="en-US" altLang="ko-KR" sz="3300" dirty="0"/>
              <a:t> ∙ </a:t>
            </a:r>
            <a:r>
              <a:rPr lang="ko-KR" altLang="en-US" sz="3300" dirty="0"/>
              <a:t>일 주장</a:t>
            </a:r>
            <a:br>
              <a:rPr lang="en-US" altLang="ko-KR" sz="3000" dirty="0"/>
            </a:br>
            <a:endParaRPr lang="ko-KR" altLang="en-US" sz="3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D41698-C0B4-4A09-AC58-139E220B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29820"/>
            <a:ext cx="6281873" cy="5248622"/>
          </a:xfrm>
        </p:spPr>
        <p:txBody>
          <a:bodyPr/>
          <a:lstStyle/>
          <a:p>
            <a:r>
              <a:rPr lang="ko-KR" altLang="en-US" sz="2000" dirty="0"/>
              <a:t>남한측은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삼국사기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조선왕조실록과 같은 역사적 문헌을 인용하거나 고지도에 기록된 우산도 등을 근거로 하여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독도가 울릉도의 부속도시 이며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세기부터 독도는 남한의 고유영토라고 주장하고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000" dirty="0"/>
          </a:p>
          <a:p>
            <a:r>
              <a:rPr lang="ko-KR" altLang="en-US" sz="2000" dirty="0"/>
              <a:t>일본측은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우산도가 울릉도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관음도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죽도 또는 존재하지 않는 섬이라고 주장하며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우산도가 독도라는 남한의 주장을 반박하고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1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8A442-7A7E-47BA-95CD-45E5FF18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400" dirty="0"/>
              <a:t>독도 분쟁 </a:t>
            </a:r>
            <a:br>
              <a:rPr lang="en-US" altLang="ko-KR" sz="3400" dirty="0"/>
            </a:br>
            <a:r>
              <a:rPr lang="ko-KR" altLang="en-US" sz="3400" dirty="0"/>
              <a:t>일본 </a:t>
            </a:r>
            <a:r>
              <a:rPr lang="en-US" altLang="ko-KR" sz="3400" dirty="0"/>
              <a:t>&amp; </a:t>
            </a:r>
            <a:r>
              <a:rPr lang="ko-KR" altLang="en-US" sz="3400" dirty="0"/>
              <a:t>한국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AAA6836-C0F9-4226-90BF-B0948568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289" y="242408"/>
            <a:ext cx="2846252" cy="2943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CE269E-F93E-4C14-BA8A-DBB287E0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35" y="1521167"/>
            <a:ext cx="2980857" cy="34503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695DA86-329E-4C7D-9AD0-5F7DDBA6B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684" y="3304095"/>
            <a:ext cx="3176366" cy="3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아틀라스">
  <a:themeElements>
    <a:clrScheme name="아틀라스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아틀라스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아틀라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TM16401371[[fn=아틀라스]]</Template>
  <TotalTime>329</TotalTime>
  <Words>685</Words>
  <Application>Microsoft Office PowerPoint</Application>
  <PresentationFormat>와이드스크린</PresentationFormat>
  <Paragraphs>61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se-nanumgothic</vt:lpstr>
      <vt:lpstr>함초롬바탕</vt:lpstr>
      <vt:lpstr>Calibri Light</vt:lpstr>
      <vt:lpstr>Rockwell</vt:lpstr>
      <vt:lpstr>Wingdings</vt:lpstr>
      <vt:lpstr>아틀라스</vt:lpstr>
      <vt:lpstr>일본어와 일본사회 </vt:lpstr>
      <vt:lpstr>주제 : 한 ∙ 일                                    관계</vt:lpstr>
      <vt:lpstr>불매운동</vt:lpstr>
      <vt:lpstr>불매운동 (2)</vt:lpstr>
      <vt:lpstr>불매 운동 (3)</vt:lpstr>
      <vt:lpstr>불매 운동 동영상</vt:lpstr>
      <vt:lpstr>독도 분쟁</vt:lpstr>
      <vt:lpstr>독도 분쟁에  대한  한 ∙ 일 주장 </vt:lpstr>
      <vt:lpstr>독도 분쟁  일본 &amp; 한국</vt:lpstr>
      <vt:lpstr>한 ∙ 일 회담</vt:lpstr>
      <vt:lpstr>한 ∙ 일 회담 한국측</vt:lpstr>
      <vt:lpstr>한 ∙ 일 회담 일본측</vt:lpstr>
      <vt:lpstr> 한 ∙ 일  일본군 위안부 협상타결</vt:lpstr>
      <vt:lpstr> 한 ∙ 일  일본군 위안부 협살타결 (2)일본의 주장</vt:lpstr>
      <vt:lpstr> 한 ∙ 일 일본군 위안부 협상타결(3) 한국측 주장</vt:lpstr>
      <vt:lpstr>위안부 동영상</vt:lpstr>
      <vt:lpstr>한 ∙ 일 의원연맹</vt:lpstr>
      <vt:lpstr>한 ∙ 일 의원연맹 (2)</vt:lpstr>
      <vt:lpstr>(故) 김대중 대통령 납치사건</vt:lpstr>
      <vt:lpstr>한 ∙ 일 기본 조약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일본사회</dc:title>
  <dc:creator>신 재한</dc:creator>
  <cp:lastModifiedBy>신 재한</cp:lastModifiedBy>
  <cp:revision>70</cp:revision>
  <dcterms:created xsi:type="dcterms:W3CDTF">2021-03-28T12:12:08Z</dcterms:created>
  <dcterms:modified xsi:type="dcterms:W3CDTF">2021-03-31T10:34:43Z</dcterms:modified>
</cp:coreProperties>
</file>