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0" r:id="rId21"/>
    <p:sldId id="283" r:id="rId22"/>
    <p:sldId id="284" r:id="rId23"/>
    <p:sldId id="285" r:id="rId24"/>
    <p:sldId id="288" r:id="rId25"/>
    <p:sldId id="289" r:id="rId26"/>
    <p:sldId id="290" r:id="rId27"/>
    <p:sldId id="286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5" name="부제목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1" name="날짜 개체 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1" name="텍스트 개체 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7" name="날짜 개체 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2BF6BC-A1DA-49BB-9ADB-3F771A00DB9C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5261CF-5378-49F2-ADE2-21A3598B4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1"/>
  </p:transition>
  <p:txStyles>
    <p:titleStyle>
      <a:lvl1pPr algn="l" rtl="0" eaLnBrk="1" latinLnBrk="1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1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1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1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1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1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1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g-Yh-tqeg" TargetMode="External"/><Relationship Id="rId2" Type="http://schemas.openxmlformats.org/officeDocument/2006/relationships/hyperlink" Target="https://www.youtube.com/watch?v=A9dVUSwoxG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X4w3pMKauU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3200" dirty="0" smtClean="0"/>
              <a:t>일본의 연중행사와 축제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학번</a:t>
            </a:r>
            <a:r>
              <a:rPr lang="en-US" altLang="ko-KR" sz="2000" dirty="0" smtClean="0"/>
              <a:t>: 22001811</a:t>
            </a:r>
          </a:p>
          <a:p>
            <a:r>
              <a:rPr lang="ko-KR" altLang="en-US" sz="2000" dirty="0" smtClean="0"/>
              <a:t>이름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권민석</a:t>
            </a:r>
            <a:endParaRPr lang="ko-KR" altLang="en-US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7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타나바타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en-US" altLang="ko-KR" sz="2000" dirty="0" smtClean="0"/>
              <a:t>7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한국에선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칠석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으로 불림</a:t>
            </a:r>
            <a:endParaRPr lang="en-US" altLang="ko-KR" sz="2000" dirty="0" smtClean="0"/>
          </a:p>
          <a:p>
            <a:r>
              <a:rPr lang="ko-KR" altLang="en-US" sz="2000" dirty="0" err="1" smtClean="0"/>
              <a:t>탄자쿠에</a:t>
            </a:r>
            <a:r>
              <a:rPr lang="ko-KR" altLang="en-US" sz="2000" dirty="0" smtClean="0"/>
              <a:t> 소원을 적어 대나무에 매달아 놓음</a:t>
            </a:r>
            <a:endParaRPr lang="en-US" altLang="ko-KR" sz="2000" dirty="0" smtClean="0"/>
          </a:p>
          <a:p>
            <a:r>
              <a:rPr lang="ko-KR" altLang="en-US" sz="2000" dirty="0" err="1" smtClean="0"/>
              <a:t>탄자쿠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글씨를 쓰거나 물건을 매다는데 쓰는 종이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4" name="그림 3" descr="img201905281925184592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23051"/>
            <a:ext cx="5072098" cy="336819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8</a:t>
            </a:r>
            <a:r>
              <a:rPr lang="ko-KR" altLang="en-US" sz="2000" dirty="0" smtClean="0"/>
              <a:t>월 </a:t>
            </a:r>
            <a:r>
              <a:rPr lang="ko-KR" altLang="en-US" sz="2000" dirty="0" smtClean="0">
                <a:solidFill>
                  <a:srgbClr val="C00000"/>
                </a:solidFill>
              </a:rPr>
              <a:t>오봉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ko-KR" altLang="en-US" sz="2000" dirty="0" smtClean="0"/>
              <a:t>기간</a:t>
            </a:r>
            <a:r>
              <a:rPr lang="en-US" altLang="ko-KR" sz="2000" dirty="0" smtClean="0"/>
              <a:t>: 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13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~8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16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선조들이 영혼이 저승에서 현세에 돌아와 잠시 머물다 돌아간다는 일본 민속 신앙과 불교가 결합된 민속 행사</a:t>
            </a:r>
            <a:endParaRPr lang="en-US" altLang="ko-KR" sz="2000" dirty="0" smtClean="0"/>
          </a:p>
          <a:p>
            <a:r>
              <a:rPr lang="ko-KR" altLang="en-US" sz="2000" dirty="0" smtClean="0"/>
              <a:t>등불을 밝히거나 </a:t>
            </a:r>
            <a:r>
              <a:rPr lang="ko-KR" altLang="en-US" sz="2000" dirty="0" err="1" smtClean="0"/>
              <a:t>유카타를</a:t>
            </a:r>
            <a:r>
              <a:rPr lang="ko-KR" altLang="en-US" sz="2000" dirty="0" smtClean="0"/>
              <a:t> 입고 춤을 춤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봉오도리</a:t>
            </a:r>
            <a:r>
              <a:rPr lang="en-US" altLang="ko-KR" sz="2000" dirty="0" smtClean="0"/>
              <a:t>)</a:t>
            </a:r>
          </a:p>
          <a:p>
            <a:endParaRPr lang="ko-KR" altLang="en-US" sz="2000" dirty="0" smtClean="0"/>
          </a:p>
        </p:txBody>
      </p:sp>
      <p:pic>
        <p:nvPicPr>
          <p:cNvPr id="4" name="그림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86058"/>
            <a:ext cx="3070388" cy="2776542"/>
          </a:xfrm>
          <a:prstGeom prst="rect">
            <a:avLst/>
          </a:prstGeom>
        </p:spPr>
      </p:pic>
      <p:pic>
        <p:nvPicPr>
          <p:cNvPr id="5" name="그림 4" descr="아와오도리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857496"/>
            <a:ext cx="4024851" cy="267652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9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츠키미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en-US" altLang="ko-KR" sz="2000" dirty="0" smtClean="0"/>
              <a:t>9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15</a:t>
            </a:r>
            <a:r>
              <a:rPr lang="ko-KR" altLang="en-US" sz="2000" dirty="0" smtClean="0"/>
              <a:t>일 경</a:t>
            </a:r>
            <a:endParaRPr lang="en-US" altLang="ko-KR" sz="2000" dirty="0" smtClean="0"/>
          </a:p>
          <a:p>
            <a:r>
              <a:rPr lang="ko-KR" altLang="en-US" sz="2000" dirty="0" err="1" smtClean="0"/>
              <a:t>달맞이의날</a:t>
            </a:r>
            <a:endParaRPr lang="en-US" altLang="ko-KR" sz="2000" dirty="0" smtClean="0"/>
          </a:p>
          <a:p>
            <a:r>
              <a:rPr lang="ko-KR" altLang="en-US" sz="2000" dirty="0" err="1" smtClean="0"/>
              <a:t>츠키미당고를</a:t>
            </a:r>
            <a:r>
              <a:rPr lang="ko-KR" altLang="en-US" sz="2000" dirty="0" smtClean="0"/>
              <a:t> 먹으며 행복을 기원</a:t>
            </a:r>
            <a:endParaRPr lang="ko-KR" altLang="en-US" sz="2000" dirty="0"/>
          </a:p>
        </p:txBody>
      </p:sp>
      <p:pic>
        <p:nvPicPr>
          <p:cNvPr id="4" name="그림 3" descr="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5143535" cy="385765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10</a:t>
            </a:r>
            <a:r>
              <a:rPr lang="ko-KR" altLang="en-US" sz="2000" dirty="0" smtClean="0"/>
              <a:t>월 </a:t>
            </a:r>
            <a:r>
              <a:rPr lang="ko-KR" altLang="en-US" sz="2000" dirty="0" smtClean="0">
                <a:solidFill>
                  <a:srgbClr val="C00000"/>
                </a:solidFill>
              </a:rPr>
              <a:t>체육의 날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en-US" altLang="ko-KR" sz="2000" dirty="0" smtClean="0"/>
              <a:t>10</a:t>
            </a:r>
            <a:r>
              <a:rPr lang="ko-KR" altLang="en-US" sz="2000" dirty="0" smtClean="0"/>
              <a:t>월 둘째 주 일요일</a:t>
            </a:r>
            <a:endParaRPr lang="en-US" altLang="ko-KR" sz="2000" dirty="0" smtClean="0"/>
          </a:p>
          <a:p>
            <a:r>
              <a:rPr lang="ko-KR" altLang="en-US" sz="2000" dirty="0" smtClean="0"/>
              <a:t>체육의 날은 일본 국민의 체육에 대한 의식을 북돋우고 체력을 향상시키며 올림픽의 이상을 실현하기 위해 지정한 기념일</a:t>
            </a:r>
            <a:endParaRPr lang="en-US" altLang="ko-KR" sz="2000" dirty="0" smtClean="0"/>
          </a:p>
          <a:p>
            <a:endParaRPr lang="ko-KR" altLang="en-US" sz="2000" dirty="0" smtClean="0"/>
          </a:p>
        </p:txBody>
      </p:sp>
      <p:pic>
        <p:nvPicPr>
          <p:cNvPr id="4" name="그림 3" descr="2408953357BD628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85992"/>
            <a:ext cx="6350016" cy="420688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11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시치고산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en-US" altLang="ko-KR" sz="2000" dirty="0" smtClean="0"/>
              <a:t>11</a:t>
            </a:r>
            <a:r>
              <a:rPr lang="ko-KR" altLang="en-US" sz="2000" dirty="0" smtClean="0"/>
              <a:t>월</a:t>
            </a:r>
            <a:r>
              <a:rPr lang="en-US" altLang="ko-KR" sz="2000" dirty="0" smtClean="0"/>
              <a:t> 15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남자아이가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살</a:t>
            </a:r>
            <a:r>
              <a:rPr lang="en-US" altLang="ko-KR" sz="2000" dirty="0" smtClean="0"/>
              <a:t>.5</a:t>
            </a:r>
            <a:r>
              <a:rPr lang="ko-KR" altLang="en-US" sz="2000" dirty="0" smtClean="0"/>
              <a:t>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여자아이는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살</a:t>
            </a:r>
            <a:r>
              <a:rPr lang="en-US" altLang="ko-KR" sz="2000" dirty="0" smtClean="0"/>
              <a:t>.7</a:t>
            </a:r>
            <a:r>
              <a:rPr lang="ko-KR" altLang="en-US" sz="2000" dirty="0" smtClean="0"/>
              <a:t>살 되는 해의 </a:t>
            </a:r>
            <a:r>
              <a:rPr lang="en-US" altLang="ko-KR" sz="2000" dirty="0" smtClean="0"/>
              <a:t>11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15</a:t>
            </a:r>
            <a:r>
              <a:rPr lang="ko-KR" altLang="en-US" sz="2000" dirty="0" smtClean="0"/>
              <a:t>일에 아이의 무사한 성장을 신사 등에서 감사하고 축하하는 행사</a:t>
            </a:r>
            <a:endParaRPr lang="en-US" altLang="ko-KR" sz="2000" dirty="0" smtClean="0"/>
          </a:p>
          <a:p>
            <a:r>
              <a:rPr lang="ko-KR" altLang="en-US" sz="2000" dirty="0" smtClean="0"/>
              <a:t>명절 옷을 입고 신사를 찾아가 참배를 하며 어린이의 건강을 기원</a:t>
            </a:r>
            <a:endParaRPr lang="en-US" altLang="ko-KR" sz="2000" dirty="0" smtClean="0"/>
          </a:p>
          <a:p>
            <a:r>
              <a:rPr lang="ko-KR" altLang="en-US" sz="2000" dirty="0" err="1" smtClean="0"/>
              <a:t>치토세아메를</a:t>
            </a:r>
            <a:r>
              <a:rPr lang="ko-KR" altLang="en-US" sz="2000" dirty="0" smtClean="0"/>
              <a:t> 먹기도 함</a:t>
            </a:r>
          </a:p>
        </p:txBody>
      </p:sp>
      <p:pic>
        <p:nvPicPr>
          <p:cNvPr id="4" name="그림 3" descr="ko_158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4191008" cy="2796188"/>
          </a:xfrm>
          <a:prstGeom prst="rect">
            <a:avLst/>
          </a:prstGeom>
        </p:spPr>
      </p:pic>
      <p:pic>
        <p:nvPicPr>
          <p:cNvPr id="5" name="그림 4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86058"/>
            <a:ext cx="2714630" cy="155768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12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오오미소카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en-US" altLang="ko-KR" sz="2000" dirty="0" smtClean="0"/>
              <a:t>12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31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한 해를 마무리하는 날</a:t>
            </a:r>
            <a:endParaRPr lang="en-US" altLang="ko-KR" sz="2000" dirty="0" smtClean="0"/>
          </a:p>
          <a:p>
            <a:r>
              <a:rPr lang="ko-KR" altLang="en-US" sz="2000" dirty="0" smtClean="0"/>
              <a:t>낮에는 대청소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오오소오지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를 행하며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밤에는 제야의 종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죠야노카네</a:t>
            </a:r>
            <a:r>
              <a:rPr lang="en-US" altLang="ko-KR" sz="2000" dirty="0" smtClean="0"/>
              <a:t>) </a:t>
            </a:r>
            <a:r>
              <a:rPr lang="ko-KR" altLang="en-US" sz="2000" dirty="0" err="1" smtClean="0"/>
              <a:t>타종식을</a:t>
            </a:r>
            <a:r>
              <a:rPr lang="ko-KR" altLang="en-US" sz="2000" dirty="0" smtClean="0"/>
              <a:t> 들으며 </a:t>
            </a:r>
            <a:r>
              <a:rPr lang="ko-KR" altLang="en-US" sz="2000" dirty="0" err="1" smtClean="0"/>
              <a:t>소바를</a:t>
            </a:r>
            <a:r>
              <a:rPr lang="ko-KR" altLang="en-US" sz="2000" dirty="0" smtClean="0"/>
              <a:t> 끓여 먹음</a:t>
            </a:r>
            <a:endParaRPr lang="en-US" altLang="ko-KR" sz="2000" dirty="0" smtClean="0"/>
          </a:p>
          <a:p>
            <a:r>
              <a:rPr lang="ko-KR" altLang="en-US" sz="2000" dirty="0" err="1" smtClean="0"/>
              <a:t>토시코시소바를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먹음으로서</a:t>
            </a:r>
            <a:r>
              <a:rPr lang="ko-KR" altLang="en-US" sz="2000" dirty="0" smtClean="0"/>
              <a:t> 가족의 건강과 장수를 기원함</a:t>
            </a:r>
            <a:endParaRPr lang="en-US" altLang="ko-KR" sz="2000" dirty="0" smtClean="0"/>
          </a:p>
          <a:p>
            <a:r>
              <a:rPr lang="ko-KR" altLang="en-US" sz="2000" dirty="0" err="1" smtClean="0"/>
              <a:t>토시코시소바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해넘이국수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가늘고 길어 먹으면 장수한다고 믿어져 옴</a:t>
            </a:r>
            <a:endParaRPr lang="en-US" altLang="ko-KR" sz="2000" dirty="0" smtClean="0"/>
          </a:p>
          <a:p>
            <a:endParaRPr lang="ko-KR" altLang="en-US" sz="2000" dirty="0" smtClean="0"/>
          </a:p>
        </p:txBody>
      </p:sp>
      <p:pic>
        <p:nvPicPr>
          <p:cNvPr id="4" name="그림 3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214686"/>
            <a:ext cx="4004334" cy="299880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en-US" altLang="ko-KR" dirty="0" smtClean="0"/>
              <a:t>[2] </a:t>
            </a:r>
            <a:r>
              <a:rPr lang="ko-KR" altLang="en-US" dirty="0" smtClean="0"/>
              <a:t>축제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1. </a:t>
            </a:r>
            <a:r>
              <a:rPr lang="ko-KR" altLang="en-US" sz="2000" dirty="0" smtClean="0">
                <a:solidFill>
                  <a:srgbClr val="0070C0"/>
                </a:solidFill>
              </a:rPr>
              <a:t>기온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교토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7</a:t>
            </a:r>
            <a:r>
              <a:rPr lang="ko-KR" altLang="en-US" sz="2000" dirty="0" smtClean="0"/>
              <a:t>월 한달 내내 진행</a:t>
            </a:r>
            <a:endParaRPr lang="en-US" altLang="ko-KR" sz="2000" dirty="0" smtClean="0"/>
          </a:p>
          <a:p>
            <a:r>
              <a:rPr lang="ko-KR" altLang="en-US" sz="2000" dirty="0" smtClean="0"/>
              <a:t>볼거리는 ‘</a:t>
            </a:r>
            <a:r>
              <a:rPr lang="ko-KR" altLang="en-US" sz="2000" dirty="0" err="1" smtClean="0"/>
              <a:t>야마보코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준코</a:t>
            </a:r>
            <a:r>
              <a:rPr lang="ko-KR" altLang="en-US" sz="2000" dirty="0" smtClean="0"/>
              <a:t>’라고 불리는 가마를 타고 벌이는 대행진</a:t>
            </a:r>
            <a:endParaRPr lang="en-US" altLang="ko-KR" sz="2000" dirty="0" smtClean="0"/>
          </a:p>
          <a:p>
            <a:r>
              <a:rPr lang="ko-KR" altLang="en-US" sz="2000" dirty="0" smtClean="0"/>
              <a:t>행진 장소는 </a:t>
            </a:r>
            <a:r>
              <a:rPr lang="ko-KR" altLang="en-US" sz="2000" dirty="0" err="1" smtClean="0"/>
              <a:t>기와라마치와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오이케거리</a:t>
            </a:r>
            <a:endParaRPr lang="ko-KR" altLang="en-US" sz="2000" dirty="0" smtClean="0"/>
          </a:p>
        </p:txBody>
      </p:sp>
      <p:pic>
        <p:nvPicPr>
          <p:cNvPr id="4" name="그림 3" descr="a2000138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357562"/>
            <a:ext cx="4500594" cy="321642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2.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아와오도리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도쿠시마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smtClean="0"/>
              <a:t>기간은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12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~8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15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err="1" smtClean="0"/>
              <a:t>도쿠시마</a:t>
            </a:r>
            <a:r>
              <a:rPr lang="ko-KR" altLang="en-US" sz="2000" dirty="0" smtClean="0"/>
              <a:t> 시 전역에 걸쳐 춤을 즐김</a:t>
            </a:r>
            <a:endParaRPr lang="en-US" altLang="ko-KR" sz="2000" dirty="0" smtClean="0"/>
          </a:p>
          <a:p>
            <a:r>
              <a:rPr lang="ko-KR" altLang="en-US" sz="2000" dirty="0" smtClean="0"/>
              <a:t>참가자들은 여름 기모노와 밀짚모자를 착용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ko-KR" altLang="en-US" sz="2000" dirty="0" smtClean="0"/>
          </a:p>
        </p:txBody>
      </p:sp>
      <p:pic>
        <p:nvPicPr>
          <p:cNvPr id="4" name="그림 3" descr="90013_m0011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71678"/>
            <a:ext cx="6572264" cy="438493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3. </a:t>
            </a:r>
            <a:r>
              <a:rPr lang="ko-KR" altLang="en-US" sz="2000" dirty="0" smtClean="0">
                <a:solidFill>
                  <a:srgbClr val="0070C0"/>
                </a:solidFill>
              </a:rPr>
              <a:t>간다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도쿄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5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15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err="1" smtClean="0"/>
              <a:t>간다묘진신사를</a:t>
            </a:r>
            <a:r>
              <a:rPr lang="ko-KR" altLang="en-US" sz="2000" dirty="0" smtClean="0"/>
              <a:t> 중심으로 열리는 </a:t>
            </a:r>
            <a:r>
              <a:rPr lang="ko-KR" altLang="en-US" sz="2000" dirty="0" err="1" smtClean="0"/>
              <a:t>민속마츠리</a:t>
            </a:r>
            <a:endParaRPr lang="en-US" altLang="ko-KR" sz="2000" dirty="0" smtClean="0"/>
          </a:p>
          <a:p>
            <a:r>
              <a:rPr lang="ko-KR" altLang="en-US" sz="2000" dirty="0" err="1" smtClean="0"/>
              <a:t>에도막부의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쇼군인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도쿠가와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이에야스가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1603</a:t>
            </a:r>
            <a:r>
              <a:rPr lang="ko-KR" altLang="en-US" sz="2000" dirty="0" smtClean="0"/>
              <a:t>년 </a:t>
            </a:r>
            <a:r>
              <a:rPr lang="ko-KR" altLang="en-US" sz="2000" dirty="0" err="1" smtClean="0"/>
              <a:t>세키가하라</a:t>
            </a:r>
            <a:r>
              <a:rPr lang="ko-KR" altLang="en-US" sz="2000" dirty="0" smtClean="0"/>
              <a:t> 전투에서 승리한 것을 기념해 개최한 축제에서 비롯됨</a:t>
            </a:r>
            <a:endParaRPr lang="en-US" altLang="ko-KR" sz="2000" dirty="0" smtClean="0"/>
          </a:p>
          <a:p>
            <a:r>
              <a:rPr lang="en-US" altLang="ko-KR" sz="2000" dirty="0" smtClean="0"/>
              <a:t>108</a:t>
            </a:r>
            <a:r>
              <a:rPr lang="ko-KR" altLang="en-US" sz="2000" dirty="0" smtClean="0"/>
              <a:t>개의 자치회에서 </a:t>
            </a:r>
            <a:r>
              <a:rPr lang="ko-KR" altLang="en-US" sz="2000" dirty="0" err="1" smtClean="0"/>
              <a:t>간다묘진을</a:t>
            </a:r>
            <a:r>
              <a:rPr lang="ko-KR" altLang="en-US" sz="2000" dirty="0" smtClean="0"/>
              <a:t> 모시는 </a:t>
            </a:r>
            <a:r>
              <a:rPr lang="en-US" altLang="ko-KR" sz="2000" dirty="0" smtClean="0"/>
              <a:t>200</a:t>
            </a:r>
            <a:r>
              <a:rPr lang="ko-KR" altLang="en-US" sz="2000" dirty="0" smtClean="0"/>
              <a:t>개의 크고 작은 가마를 지고 간다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오테마치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니혼바시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마루노우치</a:t>
            </a:r>
            <a:r>
              <a:rPr lang="ko-KR" altLang="en-US" sz="2000" dirty="0" smtClean="0"/>
              <a:t> 등 도쿄 중심부 지역을 가로질러 행진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4" name="그림 3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86124"/>
            <a:ext cx="4876800" cy="325755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4.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유키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홋카이도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smtClean="0"/>
              <a:t>매년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월에 개최</a:t>
            </a:r>
            <a:endParaRPr lang="en-US" altLang="ko-KR" sz="2000" dirty="0" smtClean="0"/>
          </a:p>
          <a:p>
            <a:r>
              <a:rPr lang="ko-KR" altLang="en-US" sz="2000" dirty="0" smtClean="0"/>
              <a:t>연간 </a:t>
            </a:r>
            <a:r>
              <a:rPr lang="en-US" altLang="ko-KR" sz="2000" dirty="0" smtClean="0"/>
              <a:t>200</a:t>
            </a:r>
            <a:r>
              <a:rPr lang="ko-KR" altLang="en-US" sz="2000" dirty="0" smtClean="0"/>
              <a:t>만 명 이상이 방문하는 삿포로 최대의 겨울축제</a:t>
            </a:r>
            <a:endParaRPr lang="en-US" altLang="ko-KR" sz="2000" dirty="0" smtClean="0"/>
          </a:p>
          <a:p>
            <a:r>
              <a:rPr lang="ko-KR" altLang="en-US" sz="2000" dirty="0" smtClean="0"/>
              <a:t>다양한 주제의 </a:t>
            </a:r>
            <a:r>
              <a:rPr lang="ko-KR" altLang="en-US" sz="2000" dirty="0" err="1" smtClean="0"/>
              <a:t>눈조각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얼음조각이 전시됨</a:t>
            </a:r>
            <a:endParaRPr lang="en-US" altLang="ko-KR" sz="2000" dirty="0" smtClean="0"/>
          </a:p>
          <a:p>
            <a:endParaRPr lang="en-US" altLang="ko-KR" sz="2000" dirty="0" smtClean="0"/>
          </a:p>
        </p:txBody>
      </p:sp>
      <p:pic>
        <p:nvPicPr>
          <p:cNvPr id="4" name="그림 3" descr="다운로드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2000240"/>
            <a:ext cx="4315289" cy="2428892"/>
          </a:xfrm>
          <a:prstGeom prst="rect">
            <a:avLst/>
          </a:prstGeom>
        </p:spPr>
      </p:pic>
      <p:pic>
        <p:nvPicPr>
          <p:cNvPr id="5" name="그림 4" descr="lluminated-Snow-Scul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500570"/>
            <a:ext cx="3143272" cy="2093419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4955562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 smtClean="0"/>
              <a:t>[1]</a:t>
            </a:r>
            <a:r>
              <a:rPr lang="ko-KR" altLang="en-US" sz="2000" dirty="0" smtClean="0"/>
              <a:t>연중행사</a:t>
            </a:r>
            <a:endParaRPr lang="en-US" altLang="ko-KR" sz="2000" dirty="0" smtClean="0"/>
          </a:p>
          <a:p>
            <a:r>
              <a:rPr lang="en-US" altLang="ko-KR" sz="2000" dirty="0" smtClean="0"/>
              <a:t>1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오쇼가츠</a:t>
            </a:r>
            <a:r>
              <a:rPr lang="en-US" altLang="ko-KR" sz="2000" dirty="0" smtClean="0"/>
              <a:t> 2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세츠분</a:t>
            </a:r>
            <a:r>
              <a:rPr lang="en-US" altLang="ko-KR" sz="2000" dirty="0" smtClean="0"/>
              <a:t> 3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히나마츠리</a:t>
            </a:r>
            <a:endParaRPr lang="en-US" altLang="ko-KR" sz="2000" dirty="0" smtClean="0"/>
          </a:p>
          <a:p>
            <a:r>
              <a:rPr lang="en-US" altLang="ko-KR" sz="2000" dirty="0" smtClean="0"/>
              <a:t>4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오하나미</a:t>
            </a:r>
            <a:r>
              <a:rPr lang="en-US" altLang="ko-KR" sz="2000" dirty="0" smtClean="0"/>
              <a:t> 5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단고노셋쿠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하하노히</a:t>
            </a:r>
            <a:endParaRPr lang="en-US" altLang="ko-KR" sz="2000" dirty="0" smtClean="0"/>
          </a:p>
          <a:p>
            <a:r>
              <a:rPr lang="en-US" altLang="ko-KR" sz="2000" dirty="0" smtClean="0"/>
              <a:t>6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치치노히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타나바타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월 오봉 </a:t>
            </a:r>
            <a:r>
              <a:rPr lang="en-US" altLang="ko-KR" sz="2000" dirty="0" smtClean="0"/>
              <a:t>9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츠키미</a:t>
            </a:r>
            <a:endParaRPr lang="en-US" altLang="ko-KR" sz="2000" dirty="0" smtClean="0"/>
          </a:p>
          <a:p>
            <a:r>
              <a:rPr lang="en-US" altLang="ko-KR" sz="2000" dirty="0" smtClean="0"/>
              <a:t>10</a:t>
            </a:r>
            <a:r>
              <a:rPr lang="ko-KR" altLang="en-US" sz="2000" dirty="0" smtClean="0"/>
              <a:t>월 체육의 날 </a:t>
            </a:r>
            <a:r>
              <a:rPr lang="en-US" altLang="ko-KR" sz="2000" dirty="0" smtClean="0"/>
              <a:t>11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시치고산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12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/>
              <a:t>오오미소카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[2]</a:t>
            </a:r>
            <a:r>
              <a:rPr lang="ko-KR" altLang="en-US" sz="2000" dirty="0" smtClean="0"/>
              <a:t>축제</a:t>
            </a:r>
            <a:endParaRPr lang="en-US" altLang="ko-KR" sz="2000" dirty="0" smtClean="0"/>
          </a:p>
          <a:p>
            <a:r>
              <a:rPr lang="en-US" altLang="ko-KR" sz="2000" dirty="0" smtClean="0"/>
              <a:t>1. </a:t>
            </a:r>
            <a:r>
              <a:rPr lang="ko-KR" altLang="en-US" sz="2000" dirty="0" smtClean="0"/>
              <a:t>기온 </a:t>
            </a:r>
            <a:r>
              <a:rPr lang="ko-KR" altLang="en-US" sz="2000" dirty="0" err="1" smtClean="0"/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교토</a:t>
            </a:r>
            <a:r>
              <a:rPr lang="en-US" altLang="ko-KR" sz="2000" dirty="0" smtClean="0"/>
              <a:t>) 2. </a:t>
            </a:r>
            <a:r>
              <a:rPr lang="ko-KR" altLang="en-US" sz="2000" dirty="0" err="1" smtClean="0"/>
              <a:t>아와오도리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도쿠시마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3. </a:t>
            </a:r>
            <a:r>
              <a:rPr lang="ko-KR" altLang="en-US" sz="2000" dirty="0" smtClean="0"/>
              <a:t>간다 </a:t>
            </a:r>
            <a:r>
              <a:rPr lang="ko-KR" altLang="en-US" sz="2000" dirty="0" err="1" smtClean="0"/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도쿄</a:t>
            </a:r>
            <a:r>
              <a:rPr lang="en-US" altLang="ko-KR" sz="2000" dirty="0" smtClean="0"/>
              <a:t>) 4. </a:t>
            </a:r>
            <a:r>
              <a:rPr lang="ko-KR" altLang="en-US" sz="2000" dirty="0" err="1" smtClean="0"/>
              <a:t>유키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홋카이도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5. </a:t>
            </a:r>
            <a:r>
              <a:rPr lang="ko-KR" altLang="en-US" sz="2000" dirty="0" err="1" smtClean="0"/>
              <a:t>네부타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아오모리</a:t>
            </a:r>
            <a:r>
              <a:rPr lang="en-US" altLang="ko-KR" sz="2000" dirty="0" smtClean="0"/>
              <a:t>) </a:t>
            </a:r>
          </a:p>
          <a:p>
            <a:r>
              <a:rPr lang="en-US" altLang="ko-KR" sz="2000" dirty="0" smtClean="0"/>
              <a:t>6.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기시와다</a:t>
            </a:r>
            <a:r>
              <a:rPr lang="ko-KR" altLang="en-US" sz="2000" dirty="0" smtClean="0"/>
              <a:t> 단지리 </a:t>
            </a:r>
            <a:r>
              <a:rPr lang="ko-KR" altLang="en-US" sz="2000" dirty="0" err="1" smtClean="0"/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기시와다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오사카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7. </a:t>
            </a:r>
            <a:r>
              <a:rPr lang="ko-KR" altLang="en-US" sz="2000" dirty="0" smtClean="0"/>
              <a:t>텐진 </a:t>
            </a:r>
            <a:r>
              <a:rPr lang="ko-KR" altLang="en-US" sz="2000" dirty="0" err="1" smtClean="0"/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오사카</a:t>
            </a:r>
            <a:r>
              <a:rPr lang="en-US" altLang="ko-KR" sz="2000" dirty="0" smtClean="0"/>
              <a:t>) 8. </a:t>
            </a:r>
            <a:r>
              <a:rPr lang="ko-KR" altLang="en-US" sz="2000" dirty="0" smtClean="0"/>
              <a:t>고치 </a:t>
            </a:r>
            <a:r>
              <a:rPr lang="ko-KR" altLang="en-US" sz="2000" dirty="0" err="1" smtClean="0"/>
              <a:t>요사코이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고치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9. </a:t>
            </a:r>
            <a:r>
              <a:rPr lang="ko-KR" altLang="en-US" sz="2000" dirty="0" err="1" smtClean="0"/>
              <a:t>하카타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돈타쿠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후쿠오카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10. </a:t>
            </a:r>
            <a:r>
              <a:rPr lang="ko-KR" altLang="en-US" sz="2000" dirty="0" err="1" smtClean="0"/>
              <a:t>아키타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간토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아키타</a:t>
            </a:r>
            <a:r>
              <a:rPr lang="en-US" altLang="ko-KR" sz="2000" dirty="0" smtClean="0"/>
              <a:t>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5.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네부타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아오모리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~8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일에 걸쳐 </a:t>
            </a:r>
            <a:r>
              <a:rPr lang="ko-KR" altLang="en-US" sz="2000" dirty="0" err="1" smtClean="0"/>
              <a:t>아오모리</a:t>
            </a:r>
            <a:r>
              <a:rPr lang="ko-KR" altLang="en-US" sz="2000" dirty="0" smtClean="0"/>
              <a:t> 시에서 개최</a:t>
            </a:r>
            <a:endParaRPr lang="en-US" altLang="ko-KR" sz="2000" dirty="0" smtClean="0"/>
          </a:p>
          <a:p>
            <a:r>
              <a:rPr lang="ko-KR" altLang="en-US" sz="2000" dirty="0" err="1" smtClean="0"/>
              <a:t>네부타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인간의 형상을 본뜬 연등</a:t>
            </a:r>
          </a:p>
        </p:txBody>
      </p:sp>
      <p:pic>
        <p:nvPicPr>
          <p:cNvPr id="4" name="그림 3" descr="unname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214554"/>
            <a:ext cx="2419065" cy="1785950"/>
          </a:xfrm>
          <a:prstGeom prst="rect">
            <a:avLst/>
          </a:prstGeom>
        </p:spPr>
      </p:pic>
      <p:pic>
        <p:nvPicPr>
          <p:cNvPr id="5" name="그림 4" descr="Aomori-Nebuta-Festival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857364"/>
            <a:ext cx="5072066" cy="3381377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6.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기시와다</a:t>
            </a:r>
            <a:r>
              <a:rPr lang="ko-KR" altLang="en-US" sz="2000" dirty="0" smtClean="0">
                <a:solidFill>
                  <a:srgbClr val="0070C0"/>
                </a:solidFill>
              </a:rPr>
              <a:t> 단지리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기시와다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오사카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err="1" smtClean="0"/>
              <a:t>기시와다</a:t>
            </a:r>
            <a:r>
              <a:rPr lang="ko-KR" altLang="en-US" sz="2000" dirty="0" smtClean="0"/>
              <a:t> 단지리 </a:t>
            </a:r>
            <a:r>
              <a:rPr lang="ko-KR" altLang="en-US" sz="2000" dirty="0" err="1" smtClean="0"/>
              <a:t>마츠리는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기시와다</a:t>
            </a:r>
            <a:r>
              <a:rPr lang="ko-KR" altLang="en-US" sz="2000" dirty="0" smtClean="0"/>
              <a:t> 시에서 개최되며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시기는 </a:t>
            </a:r>
            <a:r>
              <a:rPr lang="en-US" altLang="ko-KR" sz="2000" dirty="0" smtClean="0"/>
              <a:t>9</a:t>
            </a:r>
            <a:r>
              <a:rPr lang="ko-KR" altLang="en-US" sz="2000" dirty="0" smtClean="0"/>
              <a:t>월 중순</a:t>
            </a:r>
            <a:endParaRPr lang="en-US" altLang="ko-KR" sz="2000" dirty="0" smtClean="0"/>
          </a:p>
          <a:p>
            <a:r>
              <a:rPr lang="ko-KR" altLang="en-US" sz="2000" dirty="0" smtClean="0"/>
              <a:t>단지리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나무로 만든 모형으로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대략 무게가 </a:t>
            </a:r>
            <a:r>
              <a:rPr lang="en-US" altLang="ko-KR" sz="2000" dirty="0" smtClean="0"/>
              <a:t>3,000kg</a:t>
            </a:r>
            <a:r>
              <a:rPr lang="ko-KR" altLang="en-US" sz="2000" dirty="0" smtClean="0"/>
              <a:t>가 넘음</a:t>
            </a:r>
            <a:endParaRPr lang="en-US" altLang="ko-KR" sz="2000" dirty="0" smtClean="0"/>
          </a:p>
          <a:p>
            <a:r>
              <a:rPr lang="ko-KR" altLang="en-US" sz="2000" dirty="0" smtClean="0"/>
              <a:t>무서울 정도로 빠르게 모형을 끌고 그 위에 탄 지휘자는 역동적으로 춤을 춤</a:t>
            </a:r>
          </a:p>
        </p:txBody>
      </p:sp>
      <p:pic>
        <p:nvPicPr>
          <p:cNvPr id="4" name="그림 3" descr="festival_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643182"/>
            <a:ext cx="6500826" cy="390049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7. </a:t>
            </a:r>
            <a:r>
              <a:rPr lang="ko-KR" altLang="en-US" sz="2000" dirty="0" smtClean="0">
                <a:solidFill>
                  <a:srgbClr val="0070C0"/>
                </a:solidFill>
              </a:rPr>
              <a:t>텐진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오사카</a:t>
            </a:r>
            <a:r>
              <a:rPr lang="en-US" altLang="ko-KR" sz="2000" dirty="0" smtClean="0"/>
              <a:t>)</a:t>
            </a:r>
          </a:p>
          <a:p>
            <a:r>
              <a:rPr lang="en-US" altLang="ko-KR" sz="2000" dirty="0" smtClean="0"/>
              <a:t>7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24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~25</a:t>
            </a:r>
            <a:r>
              <a:rPr lang="ko-KR" altLang="en-US" sz="2000" dirty="0" smtClean="0"/>
              <a:t>일에 걸쳐 진행됨</a:t>
            </a:r>
            <a:endParaRPr lang="en-US" altLang="ko-KR" sz="2000" dirty="0" smtClean="0"/>
          </a:p>
          <a:p>
            <a:r>
              <a:rPr lang="ko-KR" altLang="en-US" sz="2000" dirty="0" smtClean="0"/>
              <a:t>저녁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시 </a:t>
            </a:r>
            <a:r>
              <a:rPr lang="en-US" altLang="ko-KR" sz="2000" dirty="0" smtClean="0"/>
              <a:t>30</a:t>
            </a:r>
            <a:r>
              <a:rPr lang="ko-KR" altLang="en-US" sz="2000" dirty="0" smtClean="0"/>
              <a:t>분부터 </a:t>
            </a:r>
            <a:r>
              <a:rPr lang="en-US" altLang="ko-KR" sz="2000" dirty="0" smtClean="0"/>
              <a:t>9</a:t>
            </a:r>
            <a:r>
              <a:rPr lang="ko-KR" altLang="en-US" sz="2000" dirty="0" smtClean="0"/>
              <a:t>시까지 강가에서 화려한 불꽃놀이인 하나비가 펼쳐짐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endParaRPr lang="ko-KR" altLang="en-US" sz="2000" dirty="0" smtClean="0"/>
          </a:p>
        </p:txBody>
      </p:sp>
      <p:pic>
        <p:nvPicPr>
          <p:cNvPr id="4" name="그림 3" descr="tenjinmatsuri190706-main-72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928802"/>
            <a:ext cx="6715172" cy="447678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8. </a:t>
            </a:r>
            <a:r>
              <a:rPr lang="ko-KR" altLang="en-US" sz="2000" dirty="0" smtClean="0">
                <a:solidFill>
                  <a:srgbClr val="0070C0"/>
                </a:solidFill>
              </a:rPr>
              <a:t>고치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요사코이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고치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smtClean="0"/>
              <a:t>시기는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월 중순</a:t>
            </a:r>
          </a:p>
          <a:p>
            <a:r>
              <a:rPr lang="ko-KR" altLang="en-US" sz="2000" dirty="0" smtClean="0"/>
              <a:t>‘</a:t>
            </a:r>
            <a:r>
              <a:rPr lang="ko-KR" altLang="en-US" sz="2000" dirty="0" err="1" smtClean="0"/>
              <a:t>요사코이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부시</a:t>
            </a:r>
            <a:r>
              <a:rPr lang="ko-KR" altLang="en-US" sz="2000" dirty="0" smtClean="0"/>
              <a:t>’라고 불리는 오래된 민요에 맞추어 추는 춤</a:t>
            </a:r>
            <a:endParaRPr lang="en-US" altLang="ko-KR" sz="2000" dirty="0" smtClean="0"/>
          </a:p>
          <a:p>
            <a:r>
              <a:rPr lang="ko-KR" altLang="en-US" sz="2000" dirty="0" smtClean="0"/>
              <a:t>딱딱거리는 소리를 내는 ‘</a:t>
            </a:r>
            <a:r>
              <a:rPr lang="ko-KR" altLang="en-US" sz="2000" dirty="0" err="1" smtClean="0"/>
              <a:t>나루코</a:t>
            </a:r>
            <a:r>
              <a:rPr lang="ko-KR" altLang="en-US" sz="2000" dirty="0" smtClean="0"/>
              <a:t>’라는 악기를 손에 들고 빠른 템포의 음악에 맞추어 열정적으로 춤을 춤</a:t>
            </a:r>
          </a:p>
        </p:txBody>
      </p:sp>
      <p:pic>
        <p:nvPicPr>
          <p:cNvPr id="4" name="그림 3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786058"/>
            <a:ext cx="4876800" cy="300037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9.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하카타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돈타쿠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후쿠오카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err="1" smtClean="0"/>
              <a:t>후쿠오카</a:t>
            </a:r>
            <a:r>
              <a:rPr lang="ko-KR" altLang="en-US" sz="2000" dirty="0" smtClean="0"/>
              <a:t> 시에서 열리며</a:t>
            </a:r>
            <a:r>
              <a:rPr lang="en-US" altLang="ko-KR" sz="2000" dirty="0" smtClean="0"/>
              <a:t>, 5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~4</a:t>
            </a:r>
            <a:r>
              <a:rPr lang="ko-KR" altLang="en-US" sz="2000" dirty="0" smtClean="0"/>
              <a:t>일 이틀에 걸쳐 개최</a:t>
            </a:r>
            <a:endParaRPr lang="en-US" altLang="ko-KR" sz="2000" dirty="0" smtClean="0"/>
          </a:p>
          <a:p>
            <a:r>
              <a:rPr lang="ko-KR" altLang="en-US" sz="2000" dirty="0" smtClean="0"/>
              <a:t>참가자들은 </a:t>
            </a:r>
            <a:r>
              <a:rPr lang="ko-KR" altLang="en-US" sz="2000" dirty="0" err="1" smtClean="0"/>
              <a:t>샤모지라고</a:t>
            </a:r>
            <a:r>
              <a:rPr lang="ko-KR" altLang="en-US" sz="2000" dirty="0" smtClean="0"/>
              <a:t> 불리는 목기를 들고 시내 전역을 행진하며 춤을 춤</a:t>
            </a:r>
            <a:endParaRPr lang="en-US" altLang="ko-KR" sz="2000" dirty="0" smtClean="0"/>
          </a:p>
          <a:p>
            <a:r>
              <a:rPr lang="ko-KR" altLang="en-US" sz="2000" dirty="0" err="1" smtClean="0"/>
              <a:t>샤모지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밥을 담아먹는 그릇</a:t>
            </a:r>
            <a:endParaRPr lang="en-US" altLang="ko-KR" sz="2000" dirty="0" smtClean="0"/>
          </a:p>
          <a:p>
            <a:r>
              <a:rPr lang="ko-KR" altLang="en-US" sz="2000" dirty="0" smtClean="0"/>
              <a:t>이벤트 중 다수가 </a:t>
            </a:r>
            <a:r>
              <a:rPr lang="ko-KR" altLang="en-US" sz="2000" dirty="0" err="1" smtClean="0"/>
              <a:t>하카타</a:t>
            </a:r>
            <a:r>
              <a:rPr lang="ko-KR" altLang="en-US" sz="2000" dirty="0" smtClean="0"/>
              <a:t> 항에서 이루어지기 때문에 </a:t>
            </a:r>
            <a:r>
              <a:rPr lang="ko-KR" altLang="en-US" sz="2000" dirty="0" err="1" smtClean="0"/>
              <a:t>하카타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돈타쿠</a:t>
            </a:r>
            <a:r>
              <a:rPr lang="ko-KR" altLang="en-US" sz="2000" dirty="0" smtClean="0"/>
              <a:t> 항구 축제라고 불리기도 함</a:t>
            </a:r>
            <a:endParaRPr lang="en-US" altLang="ko-KR" sz="2000" dirty="0" smtClean="0"/>
          </a:p>
          <a:p>
            <a:endParaRPr lang="ko-KR" altLang="en-US" sz="2000" dirty="0" smtClean="0"/>
          </a:p>
        </p:txBody>
      </p:sp>
      <p:pic>
        <p:nvPicPr>
          <p:cNvPr id="4" name="그림 3" descr="다운로드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00372"/>
            <a:ext cx="5357850" cy="35719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10.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아키타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간토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마츠리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아키타</a:t>
            </a:r>
            <a:r>
              <a:rPr lang="en-US" altLang="ko-KR" sz="2000" dirty="0" smtClean="0"/>
              <a:t>)</a:t>
            </a:r>
          </a:p>
          <a:p>
            <a:r>
              <a:rPr lang="ko-KR" altLang="en-US" sz="2000" dirty="0" err="1" smtClean="0"/>
              <a:t>네부타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마츠리와</a:t>
            </a:r>
            <a:r>
              <a:rPr lang="ko-KR" altLang="en-US" sz="2000" dirty="0" smtClean="0"/>
              <a:t> 함께 동북지방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대 축제 중 하나</a:t>
            </a:r>
            <a:endParaRPr lang="en-US" altLang="ko-KR" sz="2000" dirty="0" smtClean="0"/>
          </a:p>
          <a:p>
            <a:r>
              <a:rPr lang="ko-KR" altLang="en-US" sz="2000" dirty="0" smtClean="0"/>
              <a:t>시기는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~8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err="1" smtClean="0"/>
              <a:t>간토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얇고 긴 대나무에 걸려있는 어린 아이만 한 크기의 </a:t>
            </a:r>
            <a:r>
              <a:rPr lang="en-US" altLang="ko-KR" sz="2000" dirty="0" smtClean="0"/>
              <a:t>46</a:t>
            </a:r>
            <a:r>
              <a:rPr lang="ko-KR" altLang="en-US" sz="2000" dirty="0" smtClean="0"/>
              <a:t>개의 등불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endParaRPr lang="ko-KR" altLang="en-US" sz="2000" dirty="0" smtClean="0"/>
          </a:p>
        </p:txBody>
      </p:sp>
      <p:pic>
        <p:nvPicPr>
          <p:cNvPr id="4" name="그림 3" descr="f4-kanto_festiva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357430"/>
            <a:ext cx="6024578" cy="3848199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ko-KR" altLang="en-US" dirty="0" smtClean="0"/>
              <a:t>영상자료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아와오도리</a:t>
            </a:r>
            <a:endParaRPr lang="en-US" altLang="ko-KR" sz="2000" dirty="0" smtClean="0"/>
          </a:p>
          <a:p>
            <a:r>
              <a:rPr lang="en-US" altLang="ko-KR" sz="2000" dirty="0" smtClean="0">
                <a:hlinkClick r:id="rId2"/>
              </a:rPr>
              <a:t>https://www.youtube.com/watch?v=A9dVUSwoxGI</a:t>
            </a:r>
            <a:r>
              <a:rPr lang="en-US" altLang="ko-KR" sz="2000" dirty="0" smtClean="0"/>
              <a:t> </a:t>
            </a:r>
          </a:p>
          <a:p>
            <a:r>
              <a:rPr lang="ko-KR" altLang="en-US" sz="2000" dirty="0" err="1" smtClean="0"/>
              <a:t>기시와다</a:t>
            </a:r>
            <a:r>
              <a:rPr lang="ko-KR" altLang="en-US" sz="2000" dirty="0" smtClean="0"/>
              <a:t> 단지리 </a:t>
            </a:r>
            <a:r>
              <a:rPr lang="ko-KR" altLang="en-US" sz="2000" dirty="0" err="1" smtClean="0"/>
              <a:t>마츠리</a:t>
            </a:r>
            <a:endParaRPr lang="en-US" altLang="ko-KR" sz="2000" dirty="0" smtClean="0"/>
          </a:p>
          <a:p>
            <a:r>
              <a:rPr lang="en-US" altLang="ko-KR" sz="2000" dirty="0" smtClean="0">
                <a:hlinkClick r:id="rId3"/>
              </a:rPr>
              <a:t>https://www.youtube.com/watch?v=4Ig-Yh-tqeg</a:t>
            </a:r>
            <a:r>
              <a:rPr lang="en-US" altLang="ko-KR" sz="2000" dirty="0" smtClean="0"/>
              <a:t> </a:t>
            </a:r>
          </a:p>
          <a:p>
            <a:r>
              <a:rPr lang="ko-KR" altLang="en-US" sz="2000" dirty="0" err="1" smtClean="0"/>
              <a:t>네부타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마츠리</a:t>
            </a:r>
            <a:endParaRPr lang="en-US" altLang="ko-KR" sz="2000" dirty="0" smtClean="0"/>
          </a:p>
          <a:p>
            <a:r>
              <a:rPr lang="en-US" altLang="ko-KR" sz="2000" dirty="0" smtClean="0">
                <a:hlinkClick r:id="rId4"/>
              </a:rPr>
              <a:t>https://www.youtube.com/watch?v=9X4w3pMKauU</a:t>
            </a: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ko-KR" altLang="en-US" sz="2800" dirty="0" smtClean="0"/>
              <a:t>                         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                         </a:t>
            </a:r>
            <a:r>
              <a:rPr lang="ko-KR" altLang="en-US" sz="2800" dirty="0" smtClean="0"/>
              <a:t>감사합니다</a:t>
            </a:r>
            <a:r>
              <a:rPr lang="en-US" altLang="ko-KR" sz="2800" dirty="0" smtClean="0"/>
              <a:t>.</a:t>
            </a:r>
            <a:endParaRPr lang="ko-KR" altLang="en-US" sz="2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en-US" altLang="ko-KR" dirty="0" smtClean="0"/>
              <a:t>[1] </a:t>
            </a:r>
            <a:r>
              <a:rPr lang="ko-KR" altLang="en-US" dirty="0" smtClean="0"/>
              <a:t>연중행사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71612"/>
            <a:ext cx="7239000" cy="488412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1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오쇼가츠</a:t>
            </a:r>
            <a:r>
              <a:rPr lang="ko-KR" altLang="en-US" sz="2000" dirty="0" smtClean="0">
                <a:solidFill>
                  <a:srgbClr val="C00000"/>
                </a:solidFill>
              </a:rPr>
              <a:t> 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ko-KR" altLang="en-US" sz="2000" dirty="0" smtClean="0"/>
              <a:t>기간</a:t>
            </a:r>
            <a:r>
              <a:rPr lang="en-US" altLang="ko-KR" sz="2000" dirty="0" smtClean="0"/>
              <a:t>: 1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~1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한 해를 시작하는 첫 설 연중행사</a:t>
            </a:r>
            <a:endParaRPr lang="en-US" altLang="ko-KR" sz="2000" dirty="0" smtClean="0"/>
          </a:p>
          <a:p>
            <a:r>
              <a:rPr lang="ko-KR" altLang="en-US" sz="2000" dirty="0" err="1" smtClean="0"/>
              <a:t>하츠모데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가족과 함께 신사에서 참배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오세치</a:t>
            </a:r>
            <a:r>
              <a:rPr lang="ko-KR" altLang="en-US" sz="2000" dirty="0" smtClean="0"/>
              <a:t> 요리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설에 먹는 요리</a:t>
            </a:r>
            <a:r>
              <a:rPr lang="en-US" altLang="ko-KR" sz="2000" dirty="0" smtClean="0"/>
              <a:t>                                                </a:t>
            </a:r>
            <a:endParaRPr lang="ko-KR" altLang="en-US" sz="2000" dirty="0"/>
          </a:p>
        </p:txBody>
      </p:sp>
      <p:pic>
        <p:nvPicPr>
          <p:cNvPr id="4" name="그림 3" descr="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143248"/>
            <a:ext cx="2643206" cy="1762137"/>
          </a:xfrm>
          <a:prstGeom prst="rect">
            <a:avLst/>
          </a:prstGeom>
        </p:spPr>
      </p:pic>
      <p:pic>
        <p:nvPicPr>
          <p:cNvPr id="5" name="그림 4" descr="오ㅡ세치 요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214818"/>
            <a:ext cx="3295656" cy="219495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2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세츠분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en-US" altLang="ko-KR" sz="2000" dirty="0" smtClean="0"/>
              <a:t>2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입춘 전날을 보내는 명절</a:t>
            </a:r>
            <a:endParaRPr lang="en-US" altLang="ko-KR" sz="2000" dirty="0" smtClean="0"/>
          </a:p>
          <a:p>
            <a:r>
              <a:rPr lang="ko-KR" altLang="en-US" sz="2000" dirty="0" err="1" smtClean="0"/>
              <a:t>마메마키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오니를</a:t>
            </a:r>
            <a:r>
              <a:rPr lang="ko-KR" altLang="en-US" sz="2000" dirty="0" smtClean="0"/>
              <a:t> 쫓아내기 위해 콩을 뿌리는 풍속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에호마키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길한 방향을 보며 소원을 빌면서 김밥을 통째로 먹음</a:t>
            </a:r>
            <a:endParaRPr lang="ko-KR" altLang="en-US" sz="2000" dirty="0"/>
          </a:p>
        </p:txBody>
      </p:sp>
      <p:pic>
        <p:nvPicPr>
          <p:cNvPr id="4" name="그림 3" descr="mamema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000241"/>
            <a:ext cx="3047998" cy="1994262"/>
          </a:xfrm>
          <a:prstGeom prst="rect">
            <a:avLst/>
          </a:prstGeom>
        </p:spPr>
      </p:pic>
      <p:pic>
        <p:nvPicPr>
          <p:cNvPr id="5" name="그림 4" descr="14db380d00573b6b3c4fe51a5836ac93-300x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643446"/>
            <a:ext cx="2857500" cy="1905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3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히나마츠리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en-US" altLang="ko-KR" sz="2000" dirty="0" smtClean="0"/>
              <a:t>3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여자아이들의 건강과 행복을 비는 날</a:t>
            </a:r>
            <a:endParaRPr lang="en-US" altLang="ko-KR" sz="2000" dirty="0" smtClean="0"/>
          </a:p>
          <a:p>
            <a:r>
              <a:rPr lang="ko-KR" altLang="en-US" sz="2000" dirty="0" err="1" smtClean="0"/>
              <a:t>히나단</a:t>
            </a:r>
            <a:r>
              <a:rPr lang="ko-KR" altLang="en-US" sz="2000" dirty="0" smtClean="0"/>
              <a:t> 위의 인형들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히나단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붉은 천으로 덮은 제단</a:t>
            </a:r>
            <a:endParaRPr lang="ko-KR" altLang="en-US" sz="2000" dirty="0"/>
          </a:p>
        </p:txBody>
      </p:sp>
      <p:pic>
        <p:nvPicPr>
          <p:cNvPr id="4" name="그림 3" descr="tomo_machinami_hinamatsuri_doll_festival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000240"/>
            <a:ext cx="5486438" cy="228601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4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오하나미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ko-KR" altLang="en-US" sz="2000" dirty="0" smtClean="0"/>
              <a:t>기간</a:t>
            </a:r>
            <a:r>
              <a:rPr lang="en-US" altLang="ko-KR" sz="2000" dirty="0" smtClean="0"/>
              <a:t>: 3</a:t>
            </a:r>
            <a:r>
              <a:rPr lang="ko-KR" altLang="en-US" sz="2000" dirty="0" smtClean="0"/>
              <a:t>월 말</a:t>
            </a:r>
            <a:r>
              <a:rPr lang="en-US" altLang="ko-KR" sz="2000" dirty="0" smtClean="0"/>
              <a:t>~4</a:t>
            </a:r>
            <a:r>
              <a:rPr lang="ko-KR" altLang="en-US" sz="2000" dirty="0" smtClean="0"/>
              <a:t>월 초</a:t>
            </a:r>
            <a:endParaRPr lang="en-US" altLang="ko-KR" sz="2000" dirty="0" smtClean="0"/>
          </a:p>
          <a:p>
            <a:r>
              <a:rPr lang="ko-KR" altLang="en-US" sz="2000" dirty="0" smtClean="0"/>
              <a:t>벚꽃을 보며 즐기는 연회</a:t>
            </a:r>
            <a:endParaRPr lang="en-US" altLang="ko-KR" sz="2000" dirty="0" smtClean="0"/>
          </a:p>
          <a:p>
            <a:r>
              <a:rPr lang="ko-KR" altLang="en-US" sz="2000" dirty="0" smtClean="0"/>
              <a:t>꽃 구경을 하며 </a:t>
            </a:r>
            <a:r>
              <a:rPr lang="ko-KR" altLang="en-US" sz="2000" dirty="0" err="1" smtClean="0"/>
              <a:t>하나미당고를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먹곤함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하나미당고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4" name="그림 3" descr="7322_3934_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928802"/>
            <a:ext cx="4214842" cy="2602850"/>
          </a:xfrm>
          <a:prstGeom prst="rect">
            <a:avLst/>
          </a:prstGeom>
        </p:spPr>
      </p:pic>
      <p:pic>
        <p:nvPicPr>
          <p:cNvPr id="5" name="그림 4" descr="다운로드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857760"/>
            <a:ext cx="2628900" cy="173355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5</a:t>
            </a:r>
            <a:r>
              <a:rPr lang="ko-KR" altLang="en-US" sz="2000" dirty="0" smtClean="0"/>
              <a:t>월 </a:t>
            </a:r>
            <a:endParaRPr lang="en-US" altLang="ko-KR" sz="2000" dirty="0" smtClean="0"/>
          </a:p>
          <a:p>
            <a:r>
              <a:rPr lang="ko-KR" altLang="en-US" sz="2000" dirty="0" err="1" smtClean="0">
                <a:solidFill>
                  <a:srgbClr val="C00000"/>
                </a:solidFill>
              </a:rPr>
              <a:t>단고노셋쿠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en-US" altLang="ko-KR" sz="2000" dirty="0" smtClean="0"/>
              <a:t>5</a:t>
            </a:r>
            <a:r>
              <a:rPr lang="ko-KR" altLang="en-US" sz="2000" dirty="0" smtClean="0"/>
              <a:t>월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일</a:t>
            </a:r>
            <a:endParaRPr lang="en-US" altLang="ko-KR" sz="2000" dirty="0" smtClean="0"/>
          </a:p>
          <a:p>
            <a:r>
              <a:rPr lang="ko-KR" altLang="en-US" sz="2000" dirty="0" smtClean="0"/>
              <a:t>남자아이의 탄생을 축하하는 날</a:t>
            </a:r>
            <a:endParaRPr lang="en-US" altLang="ko-KR" sz="2000" dirty="0" smtClean="0"/>
          </a:p>
          <a:p>
            <a:r>
              <a:rPr lang="ko-KR" altLang="en-US" sz="2000" dirty="0" smtClean="0"/>
              <a:t>집안에 투구와 갑옷을 장식</a:t>
            </a:r>
            <a:endParaRPr lang="en-US" altLang="ko-KR" sz="2000" dirty="0" smtClean="0"/>
          </a:p>
          <a:p>
            <a:r>
              <a:rPr lang="ko-KR" altLang="en-US" sz="2000" dirty="0" err="1" smtClean="0"/>
              <a:t>고이노보리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성장과 출세를 기원하는 잉어 깃발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4" name="그림 3" descr="大型鯉のぼり-春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000372"/>
            <a:ext cx="2428892" cy="2428892"/>
          </a:xfrm>
          <a:prstGeom prst="rect">
            <a:avLst/>
          </a:prstGeom>
        </p:spPr>
      </p:pic>
      <p:pic>
        <p:nvPicPr>
          <p:cNvPr id="5" name="그림 4" descr="2017-04-26_13;00;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786058"/>
            <a:ext cx="3156923" cy="377190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>
                <a:solidFill>
                  <a:srgbClr val="C00000"/>
                </a:solidFill>
              </a:rPr>
              <a:t>하하노히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en-US" altLang="ko-KR" sz="2000" dirty="0" smtClean="0"/>
              <a:t>5</a:t>
            </a:r>
            <a:r>
              <a:rPr lang="ko-KR" altLang="en-US" sz="2000" dirty="0" smtClean="0"/>
              <a:t>월 둘째 주 일요일</a:t>
            </a:r>
            <a:endParaRPr lang="en-US" altLang="ko-KR" sz="2000" dirty="0" smtClean="0"/>
          </a:p>
          <a:p>
            <a:r>
              <a:rPr lang="ko-KR" altLang="en-US" sz="2000" dirty="0" smtClean="0"/>
              <a:t>어머니의 날</a:t>
            </a:r>
            <a:endParaRPr lang="en-US" altLang="ko-KR" sz="2000" dirty="0" smtClean="0"/>
          </a:p>
          <a:p>
            <a:r>
              <a:rPr lang="ko-KR" altLang="en-US" sz="2000" dirty="0" smtClean="0"/>
              <a:t>카네이션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장미 등을 선물</a:t>
            </a:r>
            <a:endParaRPr lang="ko-KR" altLang="en-US" sz="2000" dirty="0"/>
          </a:p>
        </p:txBody>
      </p:sp>
      <p:pic>
        <p:nvPicPr>
          <p:cNvPr id="4" name="그림 3" descr="99A60B455AEAC82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6286500" cy="432435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6</a:t>
            </a:r>
            <a:r>
              <a:rPr lang="ko-KR" altLang="en-US" sz="2000" dirty="0" smtClean="0"/>
              <a:t>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치치노히</a:t>
            </a:r>
            <a:endParaRPr lang="en-US" altLang="ko-KR" sz="2000" dirty="0" smtClean="0">
              <a:solidFill>
                <a:srgbClr val="C00000"/>
              </a:solidFill>
            </a:endParaRPr>
          </a:p>
          <a:p>
            <a:r>
              <a:rPr lang="ko-KR" altLang="en-US" sz="2000" dirty="0" smtClean="0"/>
              <a:t>아버지의 날</a:t>
            </a:r>
            <a:endParaRPr lang="en-US" altLang="ko-KR" sz="2000" dirty="0" smtClean="0"/>
          </a:p>
          <a:p>
            <a:r>
              <a:rPr lang="en-US" altLang="ko-KR" sz="2000" dirty="0" smtClean="0"/>
              <a:t>6</a:t>
            </a:r>
            <a:r>
              <a:rPr lang="ko-KR" altLang="en-US" sz="2000" dirty="0" smtClean="0"/>
              <a:t>월 셋째 주 일요일</a:t>
            </a:r>
            <a:endParaRPr lang="en-US" altLang="ko-KR" sz="2000" dirty="0" smtClean="0"/>
          </a:p>
          <a:p>
            <a:r>
              <a:rPr lang="ko-KR" altLang="en-US" sz="2000" dirty="0" smtClean="0"/>
              <a:t>아버지가 건재하시면 </a:t>
            </a:r>
            <a:r>
              <a:rPr lang="ko-KR" altLang="en-US" sz="2000" dirty="0" err="1" smtClean="0"/>
              <a:t>빨간장미를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돌아가셨으면 흰 장미를 드림</a:t>
            </a:r>
            <a:endParaRPr lang="en-US" altLang="ko-KR" sz="2000" dirty="0" smtClean="0"/>
          </a:p>
          <a:p>
            <a:r>
              <a:rPr lang="ko-KR" altLang="en-US" sz="2000" dirty="0" smtClean="0"/>
              <a:t>노란색이 희망과 행복을 상징하기에 해바라기를 선물하기도 함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4" name="그림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214686"/>
            <a:ext cx="6929454" cy="227886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풍요">
  <a:themeElements>
    <a:clrScheme name="풍요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풍요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풍요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1789</TotalTime>
  <Words>881</Words>
  <Application>Microsoft Office PowerPoint</Application>
  <PresentationFormat>화면 슬라이드 쇼(4:3)</PresentationFormat>
  <Paragraphs>165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풍요</vt:lpstr>
      <vt:lpstr>일본의 연중행사와 축제</vt:lpstr>
      <vt:lpstr>차례</vt:lpstr>
      <vt:lpstr>[1] 연중행사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[2] 축제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영상자료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LG</dc:creator>
  <cp:lastModifiedBy>LG</cp:lastModifiedBy>
  <cp:revision>149</cp:revision>
  <dcterms:created xsi:type="dcterms:W3CDTF">2021-03-29T23:54:45Z</dcterms:created>
  <dcterms:modified xsi:type="dcterms:W3CDTF">2021-03-31T13:49:07Z</dcterms:modified>
</cp:coreProperties>
</file>