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722" r:id="rId1"/>
  </p:sldMasterIdLst>
  <p:notesMasterIdLst>
    <p:notesMasterId r:id="rId2"/>
  </p:notesMasterIdLst>
  <p:sldIdLst>
    <p:sldId id="269" r:id="rId3"/>
    <p:sldId id="258" r:id="rId4"/>
    <p:sldId id="464" r:id="rId5"/>
    <p:sldId id="452" r:id="rId6"/>
    <p:sldId id="465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53" r:id="rId16"/>
    <p:sldId id="474" r:id="rId17"/>
    <p:sldId id="482" r:id="rId18"/>
    <p:sldId id="483" r:id="rId19"/>
    <p:sldId id="484" r:id="rId20"/>
    <p:sldId id="485" r:id="rId21"/>
    <p:sldId id="486" r:id="rId22"/>
    <p:sldId id="478" r:id="rId23"/>
    <p:sldId id="487" r:id="rId24"/>
    <p:sldId id="488" r:id="rId25"/>
    <p:sldId id="489" r:id="rId26"/>
    <p:sldId id="479" r:id="rId27"/>
    <p:sldId id="490" r:id="rId28"/>
    <p:sldId id="491" r:id="rId29"/>
    <p:sldId id="492" r:id="rId30"/>
    <p:sldId id="493" r:id="rId31"/>
    <p:sldId id="481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0" name="qutya" initials="q" lastIdx="1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Comments="0">
  <p:normalViewPr horzBarState="maximized">
    <p:restoredLeft sz="9344"/>
    <p:restoredTop sz="96085"/>
  </p:normalViewPr>
  <p:slideViewPr>
    <p:cSldViewPr snapToGrid="0" snapToObjects="1">
      <p:cViewPr varScale="1">
        <p:scale>
          <a:sx n="100" d="100"/>
          <a:sy n="100" d="100"/>
        </p:scale>
        <p:origin x="224" y="744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2480" y="20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commentAuthors" Target="commentAuthors.xml"  /><Relationship Id="rId34" Type="http://schemas.openxmlformats.org/officeDocument/2006/relationships/presProps" Target="presProps.xml"  /><Relationship Id="rId35" Type="http://schemas.openxmlformats.org/officeDocument/2006/relationships/viewProps" Target="viewProps.xml"  /><Relationship Id="rId36" Type="http://schemas.openxmlformats.org/officeDocument/2006/relationships/theme" Target="theme/theme1.xml"  /><Relationship Id="rId37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comments/comment1.xml><?xml version="1.0" encoding="utf-8"?>
<p:cm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 authorId="0" dt="2021-03-31T14:33:11.863" idx="1">
    <p:pos x="7483" y="1396"/>
    <p:text/>
  </p:cm>
</p:cmLst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C2B4AE7-BA10-0C40-BAF1-8C930E04CC9B}" type="datetime1">
              <a:rPr kumimoji="1" lang="ko-KR" altLang="en-US"/>
              <a:pPr lvl="0">
                <a:defRPr/>
              </a:pPr>
              <a:t>2021-03-31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kumimoji="1" lang="ko-KR" altLang="en-US"/>
              <a:t>마스터 텍스트 스타일 편집</a:t>
            </a:r>
            <a:endParaRPr kumimoji="1" lang="ko-KR" altLang="en-US"/>
          </a:p>
          <a:p>
            <a:pPr lvl="0">
              <a:defRPr/>
            </a:pPr>
            <a:r>
              <a:rPr kumimoji="1" lang="ko-KR" altLang="en-US"/>
              <a:t>둘째 수준</a:t>
            </a:r>
            <a:endParaRPr kumimoji="1" lang="ko-KR" altLang="en-US"/>
          </a:p>
          <a:p>
            <a:pPr lvl="0">
              <a:defRPr/>
            </a:pPr>
            <a:r>
              <a:rPr kumimoji="1" lang="ko-KR" altLang="en-US"/>
              <a:t>셋째 수준</a:t>
            </a:r>
            <a:endParaRPr kumimoji="1" lang="ko-KR" altLang="en-US"/>
          </a:p>
          <a:p>
            <a:pPr lvl="0">
              <a:defRPr/>
            </a:pPr>
            <a:r>
              <a:rPr kumimoji="1" lang="ko-KR" altLang="en-US"/>
              <a:t>넷째 수준</a:t>
            </a:r>
            <a:endParaRPr kumimoji="1" lang="ko-KR" altLang="en-US"/>
          </a:p>
          <a:p>
            <a:pPr lvl="0">
              <a:defRPr/>
            </a:pPr>
            <a:r>
              <a:rPr kumimoji="1" lang="ko-KR" altLang="en-US"/>
              <a:t>다섯째 수준</a:t>
            </a:r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64F84F36-211D-0349-AC17-A2766F01E127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0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64F84F36-211D-0349-AC17-A2766F01E127}" type="slidenum">
              <a:rPr kumimoji="1" lang="en-US" altLang="en-US"/>
              <a:pPr lvl="0">
                <a:defRPr/>
              </a:pPr>
              <a:t>1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>목차</a:t>
            </a:r>
            <a:endParaRPr kumimoji="1" lang="ko-KR" altLang="en-US"/>
          </a:p>
          <a:p>
            <a:pPr lvl="0">
              <a:defRPr/>
            </a:pPr>
            <a:endParaRPr kumimoji="1" lang="ko-KR" altLang="en-US"/>
          </a:p>
          <a:p>
            <a:pPr lvl="0">
              <a:defRPr/>
            </a:pPr>
            <a:r>
              <a:rPr kumimoji="1" lang="en-US" altLang="ko-KR"/>
              <a:t>1. </a:t>
            </a:r>
            <a:r>
              <a:rPr kumimoji="1" lang="ko-KR" altLang="en-US"/>
              <a:t>연구 목적</a:t>
            </a:r>
            <a:endParaRPr kumimoji="1" lang="ko-KR" altLang="en-US"/>
          </a:p>
          <a:p>
            <a:pPr lvl="0">
              <a:defRPr/>
            </a:pPr>
            <a:endParaRPr kumimoji="1" lang="ko-KR" altLang="en-US"/>
          </a:p>
          <a:p>
            <a:pPr lvl="0">
              <a:defRPr/>
            </a:pPr>
            <a:r>
              <a:rPr kumimoji="1" lang="en-US" altLang="ko-KR"/>
              <a:t>2. </a:t>
            </a:r>
            <a:r>
              <a:rPr kumimoji="1" lang="ko-KR" altLang="en-US"/>
              <a:t>이론적 배경</a:t>
            </a:r>
            <a:endParaRPr kumimoji="1" lang="ko-KR" altLang="en-US"/>
          </a:p>
          <a:p>
            <a:pPr lvl="0">
              <a:defRPr/>
            </a:pPr>
            <a:r>
              <a:rPr kumimoji="1" lang="en-US" altLang="ko-KR"/>
              <a:t>-</a:t>
            </a:r>
            <a:r>
              <a:rPr kumimoji="1" lang="ko-KR" altLang="en-US"/>
              <a:t>미술사조의 대표적 유형</a:t>
            </a:r>
            <a:endParaRPr kumimoji="1" lang="ko-KR" altLang="en-US"/>
          </a:p>
          <a:p>
            <a:pPr lvl="0">
              <a:defRPr/>
            </a:pPr>
            <a:r>
              <a:rPr kumimoji="1" lang="en-US" altLang="ko-KR"/>
              <a:t>-</a:t>
            </a:r>
            <a:r>
              <a:rPr kumimoji="1" lang="ko-KR" altLang="en-US"/>
              <a:t>선정 화가의 미술사적 특징</a:t>
            </a:r>
            <a:endParaRPr kumimoji="1" lang="ko-KR" altLang="en-US"/>
          </a:p>
          <a:p>
            <a:pPr lvl="0">
              <a:defRPr/>
            </a:pPr>
            <a:r>
              <a:rPr kumimoji="1" lang="en-US" altLang="ko-KR"/>
              <a:t>-</a:t>
            </a:r>
            <a:r>
              <a:rPr kumimoji="1" lang="ko-KR" altLang="en-US"/>
              <a:t>명화의 미술 저작권</a:t>
            </a:r>
            <a:endParaRPr kumimoji="1" lang="ko-KR" altLang="en-US"/>
          </a:p>
          <a:p>
            <a:pPr lvl="0">
              <a:defRPr/>
            </a:pPr>
            <a:r>
              <a:rPr kumimoji="1" lang="en-US" altLang="ko-KR"/>
              <a:t>-</a:t>
            </a:r>
            <a:r>
              <a:rPr kumimoji="1" lang="ko-KR" altLang="en-US"/>
              <a:t>명화 차용의 사례</a:t>
            </a:r>
            <a:endParaRPr kumimoji="1" lang="ko-KR" altLang="en-US"/>
          </a:p>
          <a:p>
            <a:pPr lvl="0">
              <a:defRPr/>
            </a:pPr>
            <a:endParaRPr kumimoji="1" lang="ko-KR" altLang="en-US"/>
          </a:p>
          <a:p>
            <a:pPr lvl="0">
              <a:defRPr/>
            </a:pPr>
            <a:r>
              <a:rPr kumimoji="1" lang="en-US" altLang="ko-KR"/>
              <a:t>3. </a:t>
            </a:r>
            <a:r>
              <a:rPr kumimoji="1" lang="ko-KR" altLang="en-US"/>
              <a:t>연구 방법</a:t>
            </a:r>
            <a:endParaRPr kumimoji="1" lang="ko-KR" altLang="en-US"/>
          </a:p>
          <a:p>
            <a:pPr lvl="0">
              <a:defRPr/>
            </a:pPr>
            <a:r>
              <a:rPr kumimoji="1" lang="en-US" altLang="ko-KR"/>
              <a:t>- </a:t>
            </a:r>
            <a:r>
              <a:rPr kumimoji="1" lang="ko-KR" altLang="en-US"/>
              <a:t>제품 선정</a:t>
            </a:r>
            <a:endParaRPr kumimoji="1" lang="ko-KR" altLang="en-US"/>
          </a:p>
          <a:p>
            <a:pPr lvl="0">
              <a:defRPr/>
            </a:pPr>
            <a:r>
              <a:rPr kumimoji="1" lang="en-US" altLang="ko-KR"/>
              <a:t>- </a:t>
            </a:r>
            <a:r>
              <a:rPr kumimoji="1" lang="ko-KR" altLang="en-US"/>
              <a:t>제작 기법 개발</a:t>
            </a:r>
            <a:endParaRPr kumimoji="1" lang="ko-KR" altLang="en-US"/>
          </a:p>
          <a:p>
            <a:pPr lvl="0">
              <a:defRPr/>
            </a:pPr>
            <a:r>
              <a:rPr kumimoji="1" lang="en-US" altLang="ko-KR"/>
              <a:t>- </a:t>
            </a:r>
            <a:r>
              <a:rPr kumimoji="1" lang="ko-KR" altLang="en-US"/>
              <a:t>디자인개발</a:t>
            </a:r>
            <a:endParaRPr kumimoji="1" lang="ko-KR" altLang="en-US"/>
          </a:p>
          <a:p>
            <a:pPr lvl="0">
              <a:defRPr/>
            </a:pPr>
            <a:endParaRPr kumimoji="1" lang="ko-KR" altLang="en-US"/>
          </a:p>
          <a:p>
            <a:pPr lvl="0">
              <a:defRPr/>
            </a:pPr>
            <a:r>
              <a:rPr kumimoji="1" lang="en-US" altLang="ko-KR"/>
              <a:t>4. </a:t>
            </a:r>
            <a:r>
              <a:rPr kumimoji="1" lang="ko-KR" altLang="en-US"/>
              <a:t>최종 작품 완성</a:t>
            </a:r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64F84F36-211D-0349-AC17-A2766F01E127}" type="slidenum">
              <a:rPr kumimoji="1" lang="en-US" altLang="en-US"/>
              <a:pPr lvl="0">
                <a:defRPr/>
              </a:pPr>
              <a:t>2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64F84F36-211D-0349-AC17-A2766F01E127}" type="slidenum">
              <a:rPr kumimoji="1" lang="en-US" altLang="en-US"/>
              <a:pPr lvl="0">
                <a:defRPr/>
              </a:pPr>
              <a:t>30</a:t>
            </a:fld>
            <a:endParaRPr kumimoji="1"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C48F058-ECD9-274C-A45F-87695A5F2399}" type="datetime1">
              <a:rPr kumimoji="1" lang="ko-KR" altLang="en-US"/>
              <a:pPr lvl="0">
                <a:defRPr/>
              </a:pPr>
              <a:t>2021-03-31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405C0D8-5A70-C541-A545-EA92F8041E58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C48F058-ECD9-274C-A45F-87695A5F2399}" type="datetime1">
              <a:rPr kumimoji="1" lang="ko-KR" altLang="en-US"/>
              <a:pPr lvl="0">
                <a:defRPr/>
              </a:pPr>
              <a:t>2021-03-31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405C0D8-5A70-C541-A545-EA92F8041E58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idx="0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C48F058-ECD9-274C-A45F-87695A5F2399}" type="datetime1">
              <a:rPr kumimoji="1" lang="ko-KR" altLang="en-US"/>
              <a:pPr lvl="0">
                <a:defRPr/>
              </a:pPr>
              <a:t>2021-03-31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405C0D8-5A70-C541-A545-EA92F8041E58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C48F058-ECD9-274C-A45F-87695A5F2399}" type="datetime1">
              <a:rPr kumimoji="1" lang="ko-KR" altLang="en-US"/>
              <a:pPr lvl="0">
                <a:defRPr/>
              </a:pPr>
              <a:t>2021-03-31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405C0D8-5A70-C541-A545-EA92F8041E58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C48F058-ECD9-274C-A45F-87695A5F2399}" type="datetime1">
              <a:rPr kumimoji="1" lang="ko-KR" altLang="en-US"/>
              <a:pPr lvl="0">
                <a:defRPr/>
              </a:pPr>
              <a:t>2021-03-31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405C0D8-5A70-C541-A545-EA92F8041E58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C48F058-ECD9-274C-A45F-87695A5F2399}" type="datetime1">
              <a:rPr kumimoji="1" lang="ko-KR" altLang="en-US"/>
              <a:pPr lvl="0">
                <a:defRPr/>
              </a:pPr>
              <a:t>2021-03-31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405C0D8-5A70-C541-A545-EA92F8041E58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C48F058-ECD9-274C-A45F-87695A5F2399}" type="datetime1">
              <a:rPr kumimoji="1" lang="ko-KR" altLang="en-US"/>
              <a:pPr lvl="0">
                <a:defRPr/>
              </a:pPr>
              <a:t>2021-03-31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405C0D8-5A70-C541-A545-EA92F8041E58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C48F058-ECD9-274C-A45F-87695A5F2399}" type="datetime1">
              <a:rPr kumimoji="1" lang="ko-KR" altLang="en-US"/>
              <a:pPr lvl="0">
                <a:defRPr/>
              </a:pPr>
              <a:t>2021-03-31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405C0D8-5A70-C541-A545-EA92F8041E58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C48F058-ECD9-274C-A45F-87695A5F2399}" type="datetime1">
              <a:rPr kumimoji="1" lang="ko-KR" altLang="en-US"/>
              <a:pPr lvl="0">
                <a:defRPr/>
              </a:pPr>
              <a:t>2021-03-31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405C0D8-5A70-C541-A545-EA92F8041E58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C48F058-ECD9-274C-A45F-87695A5F2399}" type="datetime1">
              <a:rPr kumimoji="1" lang="ko-KR" altLang="en-US"/>
              <a:pPr lvl="0">
                <a:defRPr/>
              </a:pPr>
              <a:t>2021-03-31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405C0D8-5A70-C541-A545-EA92F8041E58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C48F058-ECD9-274C-A45F-87695A5F2399}" type="datetime1">
              <a:rPr kumimoji="1" lang="ko-KR" altLang="en-US"/>
              <a:pPr lvl="0">
                <a:defRPr/>
              </a:pPr>
              <a:t>2021-03-31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405C0D8-5A70-C541-A545-EA92F8041E58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1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Pr shadeToTitle="0">
        <a:blipFill dpi="0" rotWithShape="1">
          <a:blip r:embed="rId13">
            <a:alphaModFix amt="90000"/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idx="0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CC48F058-ECD9-274C-A45F-87695A5F2399}" type="datetime1">
              <a:rPr kumimoji="1" lang="ko-KR" altLang="en-US"/>
              <a:pPr lvl="0">
                <a:defRPr/>
              </a:pPr>
              <a:t>2021-03-31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05C0D8-5A70-C541-A545-EA92F8041E58}" type="slidenum">
              <a:rPr kumimoji="1" lang="ko-KR" altLang="en-US"/>
              <a:pPr lvl="0">
                <a:defRPr/>
              </a:pPr>
              <a:t>‹#›</a:t>
            </a:fld>
            <a:endParaRPr kumimoji="1"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7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4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4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4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jpeg"  /><Relationship Id="rId3" Type="http://schemas.openxmlformats.org/officeDocument/2006/relationships/image" Target="../media/image5.jpeg"  /><Relationship Id="rId4" Type="http://schemas.openxmlformats.org/officeDocument/2006/relationships/image" Target="../media/image5.jpeg"  /><Relationship Id="rId5" Type="http://schemas.openxmlformats.org/officeDocument/2006/relationships/image" Target="../media/image6.gif"  /><Relationship Id="rId6" Type="http://schemas.openxmlformats.org/officeDocument/2006/relationships/image" Target="../media/image7.gif"  /><Relationship Id="rId7" Type="http://schemas.openxmlformats.org/officeDocument/2006/relationships/image" Target="../media/image8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7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9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9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9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0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jpe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7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comments" Target="../comments/comment1.xml"  /><Relationship Id="rId3" Type="http://schemas.openxmlformats.org/officeDocument/2006/relationships/image" Target="../media/image2.gif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hyperlink" Target="https://www.youtube.com/watch?v=AN3ltGal0PU" TargetMode="External"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4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71110" y="5787013"/>
            <a:ext cx="201168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ko-KR" sz="2000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22101313</a:t>
            </a:r>
            <a:r>
              <a:rPr kumimoji="1" lang="ko-KR" altLang="en-US" sz="2000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 김수빈</a:t>
            </a:r>
            <a:endParaRPr kumimoji="1" lang="ko-KR" altLang="en-US" sz="2000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3032" y="5386903"/>
            <a:ext cx="208500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1" lang="ko-KR" altLang="en-US" sz="2000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일본어 일본학과</a:t>
            </a:r>
            <a:endParaRPr kumimoji="1" lang="ko-KR" altLang="en-US" sz="2000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6662" y="2244092"/>
            <a:ext cx="8009997" cy="1183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7200" b="1" i="1">
                <a:solidFill>
                  <a:schemeClr val="accent1"/>
                </a:solidFill>
                <a:latin typeface="GoyangDeogyang EB"/>
                <a:ea typeface="GoyangDeogyang EB"/>
                <a:cs typeface="Futura Medium"/>
              </a:rPr>
              <a:t>일본의 선거문화</a:t>
            </a:r>
            <a:r>
              <a:rPr kumimoji="1" lang="en-US" altLang="ko-KR" sz="7200" b="1" i="1">
                <a:solidFill>
                  <a:schemeClr val="accent1"/>
                </a:solidFill>
                <a:latin typeface="GoyangDeogyang EB"/>
                <a:ea typeface="GoyangDeogyang EB"/>
                <a:cs typeface="Futura Medium"/>
              </a:rPr>
              <a:t> </a:t>
            </a:r>
            <a:endParaRPr kumimoji="1" lang="en-US" altLang="ko-KR" sz="7200" b="1" i="1">
              <a:solidFill>
                <a:schemeClr val="accent1"/>
              </a:solidFill>
              <a:latin typeface="GoyangDeogyang EB"/>
              <a:ea typeface="GoyangDeogyang EB"/>
              <a:cs typeface="Futura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1919" y="3653260"/>
            <a:ext cx="271546" cy="45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kumimoji="1" lang="ko-KR" altLang="en-US" sz="2400">
              <a:solidFill>
                <a:schemeClr val="accent1"/>
              </a:solidFill>
              <a:latin typeface="GoyangDeogyang B"/>
              <a:ea typeface="GoyangDeogyang B"/>
              <a:cs typeface="Futura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94835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461885" y="4603001"/>
            <a:ext cx="259080" cy="6433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48131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4596765" cy="994290"/>
            <a:chOff x="842668" y="849086"/>
            <a:chExt cx="4596765" cy="994290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02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9" y="1320156"/>
              <a:ext cx="39096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선거의 종류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통상선거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357415" y="1562553"/>
            <a:ext cx="8243479" cy="4668840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486"/>
          </a:p>
          <a:p>
            <a:pPr>
              <a:lnSpc>
                <a:spcPct val="110000"/>
              </a:lnSpc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일본 국회의 상원인 참의원 의원을 뽑는 국회의원 선거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3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년마다 의원 정수의 절반 선출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10000"/>
              </a:lnSpc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임기 만료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30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일 전 시행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10000"/>
              </a:lnSpc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참의원 개회 기간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,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 폐회일로부터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24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일 이내일 경우 폐회일로부터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24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일 이후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30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일 이내 실시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10000"/>
              </a:lnSpc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소선거구제 지역구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146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석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,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 비례대표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96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석으로 구성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10000"/>
              </a:lnSpc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소선거구와 비례대표 선거는 같은 날에 치러짐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0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pic>
        <p:nvPicPr>
          <p:cNvPr id="34" name=""/>
          <p:cNvPicPr>
            <a:picLocks noChangeAspect="1"/>
          </p:cNvPicPr>
          <p:nvPr/>
        </p:nvPicPr>
        <p:blipFill rotWithShape="1">
          <a:blip r:embed="rId2"/>
          <a:srcRect l="-120" t="-20" r="-40"/>
          <a:stretch>
            <a:fillRect/>
          </a:stretch>
        </p:blipFill>
        <p:spPr>
          <a:xfrm>
            <a:off x="5957741" y="1196011"/>
            <a:ext cx="6186634" cy="5581026"/>
          </a:xfrm>
          <a:custGeom>
            <a:avLst/>
            <a:gdLst>
              <a:gd name="connsiteX0" fmla="*/ 7625 w 6186634"/>
              <a:gd name="connsiteY0" fmla="*/ 5581027 h 5581027"/>
              <a:gd name="connsiteX1" fmla="*/ 6186630 w 6186634"/>
              <a:gd name="connsiteY1" fmla="*/ 5952 h 5581027"/>
              <a:gd name="connsiteX2" fmla="*/ 6184361 w 6186634"/>
              <a:gd name="connsiteY2" fmla="*/ 5581027 h 5581027"/>
              <a:gd name="connsiteX3" fmla="*/ 7625 w 6186634"/>
              <a:gd name="connsiteY3" fmla="*/ 5581027 h 55810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6634" h="5581027">
                <a:moveTo>
                  <a:pt x="7625" y="5581027"/>
                </a:moveTo>
                <a:lnTo>
                  <a:pt x="6186630" y="5952"/>
                </a:lnTo>
                <a:lnTo>
                  <a:pt x="6184361" y="5581027"/>
                </a:lnTo>
                <a:lnTo>
                  <a:pt x="7625" y="5581027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94835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461885" y="4603001"/>
            <a:ext cx="259080" cy="6433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48131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5301615" cy="994290"/>
            <a:chOff x="842668" y="849086"/>
            <a:chExt cx="5301615" cy="994290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02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9" y="1320156"/>
              <a:ext cx="46144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선거의 종류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통일지방선거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361404" y="1525104"/>
            <a:ext cx="7921989" cy="4922840"/>
          </a:xfrm>
        </p:spPr>
        <p:txBody>
          <a:bodyPr vert="horz" wrap="square" lIns="91440" tIns="45720" rIns="91440" bIns="45720" anchor="t">
            <a:normAutofit fontScale="92500" lnSpcReduction="10000"/>
          </a:bodyPr>
          <a:lstStyle/>
          <a:p>
            <a:pPr marL="0" indent="0">
              <a:buNone/>
              <a:defRPr/>
            </a:pPr>
            <a:endParaRPr lang="ko-KR" altLang="en-US" sz="2486"/>
          </a:p>
          <a:p>
            <a:pPr>
              <a:lnSpc>
                <a:spcPct val="110000"/>
              </a:lnSpc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지방자치단체장과 지방의회의원을 뽑는 선거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4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년을 주기로 해당 년도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4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월에 실시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10000"/>
              </a:lnSpc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한국과 달리 모든 지역에서 시행되지 않음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10000"/>
              </a:lnSpc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전반전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 도도부현 지사·의원, 정령지정도시 시장·의원 선출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10000"/>
              </a:lnSpc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후반전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 정령지정도시 이외의 시정촌 및 도쿄도 특별구의 수장·의원을 선출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10000"/>
              </a:lnSpc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후반전에는 국회의원 보궐 선거도 같이 실시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10000"/>
              </a:lnSpc>
              <a:defRPr/>
            </a:pP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ko-KR" sz="2054">
                <a:solidFill>
                  <a:schemeClr val="dk1"/>
                </a:solidFill>
                <a:latin typeface="HY강B"/>
                <a:ea typeface="HY강B"/>
              </a:rPr>
              <a:t>*</a:t>
            </a:r>
            <a:r>
              <a:rPr lang="ko-KR" altLang="en-US" sz="2054">
                <a:solidFill>
                  <a:schemeClr val="dk1"/>
                </a:solidFill>
                <a:latin typeface="HY강B"/>
                <a:ea typeface="HY강B"/>
              </a:rPr>
              <a:t>보궐</a:t>
            </a:r>
            <a:r>
              <a:rPr lang="en-US" altLang="ko-KR" sz="2054">
                <a:solidFill>
                  <a:schemeClr val="dk1"/>
                </a:solidFill>
                <a:latin typeface="HY강B"/>
                <a:ea typeface="HY강B"/>
              </a:rPr>
              <a:t>:결원이 생겼을 때에 그 빈자리를 채움.</a:t>
            </a:r>
            <a:endParaRPr lang="en-US" altLang="ko-KR" sz="2054">
              <a:solidFill>
                <a:schemeClr val="dk1"/>
              </a:solidFill>
              <a:latin typeface="HY강B"/>
              <a:ea typeface="HY강B"/>
            </a:endParaRPr>
          </a:p>
          <a:p>
            <a:pPr>
              <a:lnSpc>
                <a:spcPct val="110000"/>
              </a:lnSpc>
              <a:defRPr/>
            </a:pP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10000"/>
              </a:lnSpc>
              <a:defRPr/>
            </a:pP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0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pic>
        <p:nvPicPr>
          <p:cNvPr id="34" name=""/>
          <p:cNvPicPr>
            <a:picLocks noChangeAspect="1"/>
          </p:cNvPicPr>
          <p:nvPr/>
        </p:nvPicPr>
        <p:blipFill rotWithShape="1">
          <a:blip r:embed="rId2"/>
          <a:srcRect l="-120" t="-20" r="-40"/>
          <a:stretch>
            <a:fillRect/>
          </a:stretch>
        </p:blipFill>
        <p:spPr>
          <a:xfrm>
            <a:off x="5957741" y="1196011"/>
            <a:ext cx="6186634" cy="5581026"/>
          </a:xfrm>
          <a:custGeom>
            <a:avLst/>
            <a:gdLst>
              <a:gd name="connsiteX0" fmla="*/ 7625 w 6186634"/>
              <a:gd name="connsiteY0" fmla="*/ 5581027 h 5581027"/>
              <a:gd name="connsiteX1" fmla="*/ 6186630 w 6186634"/>
              <a:gd name="connsiteY1" fmla="*/ 5952 h 5581027"/>
              <a:gd name="connsiteX2" fmla="*/ 6184361 w 6186634"/>
              <a:gd name="connsiteY2" fmla="*/ 5581027 h 5581027"/>
              <a:gd name="connsiteX3" fmla="*/ 7625 w 6186634"/>
              <a:gd name="connsiteY3" fmla="*/ 5581027 h 55810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6634" h="5581027">
                <a:moveTo>
                  <a:pt x="7625" y="5581027"/>
                </a:moveTo>
                <a:lnTo>
                  <a:pt x="6186630" y="5952"/>
                </a:lnTo>
                <a:lnTo>
                  <a:pt x="6184361" y="5581027"/>
                </a:lnTo>
                <a:lnTo>
                  <a:pt x="7625" y="5581027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94835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461885" y="4603001"/>
            <a:ext cx="259080" cy="6433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48131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4949190" cy="994290"/>
            <a:chOff x="842668" y="849086"/>
            <a:chExt cx="4949190" cy="994290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02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9" y="1320156"/>
              <a:ext cx="42620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선거의 종류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재보궐선거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357415" y="1562553"/>
            <a:ext cx="8243479" cy="4668840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486"/>
          </a:p>
          <a:p>
            <a:pPr algn="just">
              <a:lnSpc>
                <a:spcPct val="129000"/>
              </a:lnSpc>
              <a:spcBef>
                <a:spcPts val="0"/>
              </a:spcBef>
              <a:defRPr/>
            </a:pPr>
            <a:r>
              <a:rPr sz="2486">
                <a:solidFill>
                  <a:srgbClr val="30291e"/>
                </a:solidFill>
                <a:latin typeface="HY강B"/>
                <a:ea typeface="HY강B"/>
              </a:rPr>
              <a:t>선거 재실시 및 선거인단 부재를 만회하기 위해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 실시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29000"/>
              </a:lnSpc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당선자 수가 결정되지 않음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,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 투표일 이후 선출된 사람의 죽음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,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 선거 무효 등으로 치러짐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29000"/>
              </a:lnSpc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이미 하원의원일지라도 부정 선거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,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 선거 무효 등으로 당선된 경우 재보궐선거가 실시될 수 있음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29000"/>
              </a:lnSpc>
              <a:defRPr/>
            </a:pP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4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월과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10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월 넷째 일요일에 연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2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회 선거를 실시함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9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pic>
        <p:nvPicPr>
          <p:cNvPr id="34" name=""/>
          <p:cNvPicPr>
            <a:picLocks noChangeAspect="1"/>
          </p:cNvPicPr>
          <p:nvPr/>
        </p:nvPicPr>
        <p:blipFill rotWithShape="1">
          <a:blip r:embed="rId2"/>
          <a:srcRect l="-120" t="-20" r="-40"/>
          <a:stretch>
            <a:fillRect/>
          </a:stretch>
        </p:blipFill>
        <p:spPr>
          <a:xfrm>
            <a:off x="5957741" y="1196011"/>
            <a:ext cx="6186634" cy="5581026"/>
          </a:xfrm>
          <a:custGeom>
            <a:avLst/>
            <a:gdLst>
              <a:gd name="connsiteX0" fmla="*/ 7625 w 6186634"/>
              <a:gd name="connsiteY0" fmla="*/ 5581027 h 5581027"/>
              <a:gd name="connsiteX1" fmla="*/ 6186630 w 6186634"/>
              <a:gd name="connsiteY1" fmla="*/ 5952 h 5581027"/>
              <a:gd name="connsiteX2" fmla="*/ 6184361 w 6186634"/>
              <a:gd name="connsiteY2" fmla="*/ 5581027 h 5581027"/>
              <a:gd name="connsiteX3" fmla="*/ 7625 w 6186634"/>
              <a:gd name="connsiteY3" fmla="*/ 5581027 h 55810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6634" h="5581027">
                <a:moveTo>
                  <a:pt x="7625" y="5581027"/>
                </a:moveTo>
                <a:lnTo>
                  <a:pt x="6186630" y="5952"/>
                </a:lnTo>
                <a:lnTo>
                  <a:pt x="6184361" y="5581027"/>
                </a:lnTo>
                <a:lnTo>
                  <a:pt x="7625" y="5581027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82550" y="92117"/>
            <a:ext cx="12061825" cy="6696072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cxnSp>
        <p:nvCxnSpPr>
          <p:cNvPr id="3" name="직선 연결선 2"/>
          <p:cNvCxnSpPr/>
          <p:nvPr/>
        </p:nvCxnSpPr>
        <p:spPr>
          <a:xfrm flipH="1">
            <a:off x="687688" y="849086"/>
            <a:ext cx="404948" cy="41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4476" y="999784"/>
            <a:ext cx="718457" cy="44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>
                <a:solidFill>
                  <a:schemeClr val="bg2"/>
                </a:solidFill>
                <a:latin typeface="GoyangDeogyang B"/>
                <a:ea typeface="GoyangDeogyang B"/>
              </a:rPr>
              <a:t>03</a:t>
            </a:r>
            <a:endParaRPr lang="en-US" altLang="ko-KR" sz="2400">
              <a:solidFill>
                <a:schemeClr val="bg2"/>
              </a:solidFill>
              <a:latin typeface="GoyangDeogyang B"/>
              <a:ea typeface="GoyangDeogyang B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732025" y="914400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5076808" y="927463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7421591" y="940526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421589" y="940526"/>
            <a:ext cx="2344783" cy="2351314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3230" y="1412948"/>
            <a:ext cx="2108085" cy="452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rPr>
              <a:t>투표권의 역사</a:t>
            </a:r>
            <a:endParaRPr lang="ko-KR" altLang="en-US" sz="2400" b="1">
              <a:ln w="9525"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tx1">
                  <a:lumMod val="50000"/>
                </a:schemeClr>
              </a:solidFill>
              <a:latin typeface="HY강B"/>
              <a:ea typeface="HY강B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83313" y="1905391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rgbClr val="000000"/>
                </a:solidFill>
                <a:latin typeface="HY강B"/>
                <a:ea typeface="HY강B"/>
                <a:cs typeface="Futura Medium"/>
              </a:rPr>
              <a:t>일본의 정치체제</a:t>
            </a:r>
            <a:endParaRPr lang="ko-KR" altLang="en-US" sz="1600" b="1">
              <a:solidFill>
                <a:srgbClr val="000000"/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344460" y="1907139"/>
            <a:ext cx="1809476" cy="33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선거의 종류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524166" y="1920780"/>
            <a:ext cx="224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rgbClr val="ffffff"/>
                </a:solidFill>
                <a:latin typeface="HY강B"/>
                <a:ea typeface="HY강B"/>
                <a:cs typeface="Futura Medium"/>
              </a:rPr>
              <a:t>투표권의 역사</a:t>
            </a:r>
            <a:endParaRPr lang="ko-KR" altLang="en-US" sz="1600" b="1">
              <a:solidFill>
                <a:srgbClr val="ffffff"/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783312" y="4804016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>
              <a:solidFill>
                <a:schemeClr val="bg1">
                  <a:lumMod val="40000"/>
                  <a:lumOff val="60000"/>
                </a:schemeClr>
              </a:solidFill>
              <a:latin typeface="GoyangDeogyang B"/>
              <a:ea typeface="GoyangDeogyang B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128095" y="4808723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>
              <a:solidFill>
                <a:schemeClr val="bg1">
                  <a:lumMod val="40000"/>
                  <a:lumOff val="60000"/>
                </a:schemeClr>
              </a:solidFill>
              <a:latin typeface="GoyangDeogyang B"/>
              <a:ea typeface="GoyangDeogyang B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472876" y="4804016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>
              <a:solidFill>
                <a:schemeClr val="bg1">
                  <a:lumMod val="40000"/>
                  <a:lumOff val="60000"/>
                </a:schemeClr>
              </a:solidFill>
              <a:latin typeface="GoyangDeogyang B"/>
              <a:ea typeface="GoyangDeogyang B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0270381" y="1925394"/>
            <a:ext cx="1414591" cy="38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2000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0301949" y="4781248"/>
            <a:ext cx="1414591" cy="38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2000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0427" y="-1301858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kumimoji="1" lang="ko-KR" altLang="en-US"/>
          </a:p>
        </p:txBody>
      </p:sp>
      <p:sp>
        <p:nvSpPr>
          <p:cNvPr id="32" name="타원 8"/>
          <p:cNvSpPr/>
          <p:nvPr/>
        </p:nvSpPr>
        <p:spPr>
          <a:xfrm>
            <a:off x="6300487" y="3797636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33" name="타원 8"/>
          <p:cNvSpPr/>
          <p:nvPr/>
        </p:nvSpPr>
        <p:spPr>
          <a:xfrm>
            <a:off x="3955704" y="3805646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35" name="직사각형 17"/>
          <p:cNvSpPr/>
          <p:nvPr/>
        </p:nvSpPr>
        <p:spPr>
          <a:xfrm>
            <a:off x="4006992" y="4723741"/>
            <a:ext cx="2242207" cy="57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선거 가능 요건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r>
              <a:rPr lang="en-US" altLang="ko-KR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&amp;</a:t>
            </a: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선거운동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36" name="직사각형 17"/>
          <p:cNvSpPr/>
          <p:nvPr/>
        </p:nvSpPr>
        <p:spPr>
          <a:xfrm>
            <a:off x="6351775" y="4842804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독특한 선거 제도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1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550" y="80966"/>
            <a:ext cx="12061825" cy="6696072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NanumBarunGothic"/>
              <a:ea typeface="NanumBarunGothic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84585" y="5315432"/>
            <a:ext cx="7026601" cy="8614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69912" y="1238017"/>
            <a:ext cx="1884995" cy="2402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8212" y="3784586"/>
            <a:ext cx="2350753" cy="3378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1"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rPr>
              <a:t>전국민 보통선거의 시대</a:t>
            </a:r>
            <a:endParaRPr kumimoji="1"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2095" y="3773768"/>
            <a:ext cx="2151670" cy="3296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1"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rPr>
              <a:t>남성 보통선거의 시대</a:t>
            </a:r>
            <a:endParaRPr kumimoji="1"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</a:endParaRPr>
          </a:p>
        </p:txBody>
      </p:sp>
      <p:cxnSp>
        <p:nvCxnSpPr>
          <p:cNvPr id="11" name="직선 연결선[R] 10"/>
          <p:cNvCxnSpPr/>
          <p:nvPr/>
        </p:nvCxnSpPr>
        <p:spPr>
          <a:xfrm flipV="1">
            <a:off x="8392919" y="3836345"/>
            <a:ext cx="0" cy="87063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[R] 11"/>
          <p:cNvCxnSpPr/>
          <p:nvPr/>
        </p:nvCxnSpPr>
        <p:spPr>
          <a:xfrm flipV="1">
            <a:off x="5072904" y="3825527"/>
            <a:ext cx="0" cy="87063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508064" y="5315432"/>
            <a:ext cx="7175872" cy="81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GoyangDeogyang B"/>
                <a:ea typeface="GoyangDeogyang B"/>
                <a:cs typeface="Times New Roman"/>
              </a:rPr>
              <a:t>　</a:t>
            </a: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HY강B"/>
                <a:ea typeface="HY강B"/>
                <a:cs typeface="Times New Roman"/>
              </a:rPr>
              <a:t>「</a:t>
            </a: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HY강B"/>
                <a:cs typeface="Times New Roman"/>
              </a:rPr>
              <a:t>選挙</a:t>
            </a: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HY강B"/>
                <a:ea typeface="HY강B"/>
                <a:cs typeface="Times New Roman"/>
              </a:rPr>
              <a:t>の</a:t>
            </a: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HY강B"/>
                <a:cs typeface="Times New Roman"/>
              </a:rPr>
              <a:t>歴史</a:t>
            </a: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HY강B"/>
                <a:ea typeface="HY강B"/>
                <a:cs typeface="Times New Roman"/>
              </a:rPr>
              <a:t>」は</a:t>
            </a: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HY강B"/>
                <a:cs typeface="Times New Roman"/>
              </a:rPr>
              <a:t>民主主義</a:t>
            </a: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HY강B"/>
                <a:ea typeface="HY강B"/>
                <a:cs typeface="Times New Roman"/>
              </a:rPr>
              <a:t>への</a:t>
            </a: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HY강B"/>
                <a:cs typeface="Times New Roman"/>
              </a:rPr>
              <a:t>歩</a:t>
            </a: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HY강B"/>
                <a:ea typeface="HY강B"/>
                <a:cs typeface="Times New Roman"/>
              </a:rPr>
              <a:t>みです。</a:t>
            </a:r>
            <a:endParaRPr lang="ko-KR" altLang="en-US" sz="2000">
              <a:ln w="9525"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HY강B"/>
              <a:ea typeface="HY강B"/>
              <a:cs typeface="Times New Roman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HY강B"/>
                <a:ea typeface="HY강B"/>
                <a:cs typeface="Times New Roman"/>
              </a:rPr>
              <a:t>[</a:t>
            </a: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HY강B"/>
                <a:ea typeface="HY강B"/>
                <a:cs typeface="Times New Roman"/>
              </a:rPr>
              <a:t>선거의 역사</a:t>
            </a:r>
            <a:r>
              <a:rPr lang="en-US" altLang="ko-KR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HY강B"/>
                <a:ea typeface="HY강B"/>
                <a:cs typeface="Times New Roman"/>
              </a:rPr>
              <a:t>]</a:t>
            </a: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HY강B"/>
                <a:ea typeface="HY강B"/>
                <a:cs typeface="Times New Roman"/>
              </a:rPr>
              <a:t>는 민주주의를 향한 발걸음입니다</a:t>
            </a:r>
            <a:r>
              <a:rPr lang="en-US" altLang="ko-KR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HY강B"/>
                <a:ea typeface="HY강B"/>
                <a:cs typeface="Times New Roman"/>
              </a:rPr>
              <a:t>.</a:t>
            </a:r>
            <a:endParaRPr lang="en-US" altLang="ko-KR" sz="2000">
              <a:ln w="9525"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HY강B"/>
              <a:ea typeface="HY강B"/>
              <a:cs typeface="Times New Roman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160086" y="1193752"/>
            <a:ext cx="1884995" cy="240273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437095" y="1223926"/>
            <a:ext cx="1884995" cy="2402730"/>
          </a:xfrm>
          <a:prstGeom prst="rect">
            <a:avLst/>
          </a:prstGeom>
        </p:spPr>
      </p:pic>
      <p:cxnSp>
        <p:nvCxnSpPr>
          <p:cNvPr id="21" name="직선 연결선[R] 13"/>
          <p:cNvCxnSpPr/>
          <p:nvPr/>
        </p:nvCxnSpPr>
        <p:spPr>
          <a:xfrm flipH="1">
            <a:off x="404250" y="792885"/>
            <a:ext cx="11376025" cy="0"/>
          </a:xfrm>
          <a:prstGeom prst="line">
            <a:avLst/>
          </a:prstGeom>
          <a:ln>
            <a:solidFill>
              <a:srgbClr val="c8b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5193302" y="1234570"/>
            <a:ext cx="1818326" cy="2307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ko-KR"/>
              <a:t>image</a:t>
            </a:r>
            <a:endParaRPr kumimoji="1"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909829" y="1278341"/>
            <a:ext cx="1818326" cy="230719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solidFill>
                <a:srgbClr val="30291e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8470429" y="1266251"/>
            <a:ext cx="1818326" cy="2307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ko-KR"/>
              <a:t>image</a:t>
            </a:r>
            <a:endParaRPr kumimoji="1"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07987" y="253732"/>
            <a:ext cx="2483803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800" b="1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2"/>
                </a:solidFill>
                <a:latin typeface="GoyangDeogyang B"/>
                <a:ea typeface="GoyangDeogyang B"/>
              </a:rPr>
              <a:t> </a:t>
            </a:r>
            <a:r>
              <a:rPr lang="ko-KR" altLang="en-US" sz="2800" b="1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2"/>
                </a:solidFill>
                <a:latin typeface="GoyangDeogyang B"/>
                <a:ea typeface="GoyangDeogyang B"/>
              </a:rPr>
              <a:t>투표권의 역사</a:t>
            </a:r>
            <a:endParaRPr lang="ko-KR" altLang="en-US" sz="2800" b="1">
              <a:ln w="9525"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2"/>
              </a:solidFill>
              <a:latin typeface="GoyangDeogyang B"/>
              <a:ea typeface="GoyangDeogyang B"/>
            </a:endParaRPr>
          </a:p>
        </p:txBody>
      </p:sp>
      <p:pic>
        <p:nvPicPr>
          <p:cNvPr id="30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186837" y="1234570"/>
            <a:ext cx="1824791" cy="2317836"/>
          </a:xfrm>
          <a:prstGeom prst="rect">
            <a:avLst/>
          </a:prstGeom>
        </p:spPr>
      </p:pic>
      <p:pic>
        <p:nvPicPr>
          <p:cNvPr id="31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888007" y="1289290"/>
            <a:ext cx="1840147" cy="2307192"/>
          </a:xfrm>
          <a:prstGeom prst="rect">
            <a:avLst/>
          </a:prstGeom>
        </p:spPr>
      </p:pic>
      <p:sp>
        <p:nvSpPr>
          <p:cNvPr id="32" name=""/>
          <p:cNvSpPr/>
          <p:nvPr/>
        </p:nvSpPr>
        <p:spPr>
          <a:xfrm>
            <a:off x="1888007" y="1546625"/>
            <a:ext cx="1840148" cy="1882375"/>
          </a:xfrm>
          <a:prstGeom prst="noSmoking">
            <a:avLst>
              <a:gd name="adj" fmla="val 18750"/>
            </a:avLst>
          </a:prstGeom>
          <a:solidFill>
            <a:schemeClr val="accent6">
              <a:alpha val="56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7" name=""/>
          <p:cNvGrpSpPr/>
          <p:nvPr/>
        </p:nvGrpSpPr>
        <p:grpSpPr>
          <a:xfrm rot="0">
            <a:off x="1794852" y="3790427"/>
            <a:ext cx="2316138" cy="922391"/>
            <a:chOff x="1794852" y="3790427"/>
            <a:chExt cx="2316138" cy="922391"/>
          </a:xfrm>
        </p:grpSpPr>
        <p:sp>
          <p:nvSpPr>
            <p:cNvPr id="9" name="TextBox 8"/>
            <p:cNvSpPr txBox="1"/>
            <p:nvPr/>
          </p:nvSpPr>
          <p:spPr>
            <a:xfrm>
              <a:off x="1827225" y="3790427"/>
              <a:ext cx="1750365" cy="3319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kumimoji="1" lang="ko-KR" altLang="en-US" sz="1600" b="1"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제한 선거의 시대</a:t>
              </a:r>
              <a:endParaRPr kumimoji="1"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  <p:cxnSp>
          <p:nvCxnSpPr>
            <p:cNvPr id="10" name="직선 연결선[R] 9"/>
            <p:cNvCxnSpPr/>
            <p:nvPr/>
          </p:nvCxnSpPr>
          <p:spPr>
            <a:xfrm flipV="1">
              <a:off x="1794852" y="3842187"/>
              <a:ext cx="0" cy="87063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8"/>
            <p:cNvSpPr txBox="1"/>
            <p:nvPr/>
          </p:nvSpPr>
          <p:spPr>
            <a:xfrm>
              <a:off x="1869912" y="4130556"/>
              <a:ext cx="2241078" cy="2966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kumimoji="1" lang="ko-KR" altLang="en-US" sz="1400" b="1">
                  <a:solidFill>
                    <a:schemeClr val="dk1"/>
                  </a:solidFill>
                  <a:latin typeface="HY강B"/>
                  <a:ea typeface="HY강B"/>
                </a:rPr>
                <a:t>메이지 원년 </a:t>
              </a:r>
              <a:r>
                <a:rPr kumimoji="1" lang="en-US" altLang="ko-KR" sz="1400" b="1">
                  <a:solidFill>
                    <a:schemeClr val="dk1"/>
                  </a:solidFill>
                  <a:latin typeface="HY강B"/>
                  <a:ea typeface="HY강B"/>
                </a:rPr>
                <a:t>-</a:t>
              </a:r>
              <a:r>
                <a:rPr kumimoji="1" lang="ko-KR" altLang="en-US" sz="1400" b="1">
                  <a:solidFill>
                    <a:schemeClr val="dk1"/>
                  </a:solidFill>
                  <a:latin typeface="HY강B"/>
                  <a:ea typeface="HY강B"/>
                </a:rPr>
                <a:t> 다이쇼 </a:t>
              </a:r>
              <a:r>
                <a:rPr kumimoji="1" lang="en-US" altLang="ko-KR" sz="1400" b="1">
                  <a:solidFill>
                    <a:schemeClr val="dk1"/>
                  </a:solidFill>
                  <a:latin typeface="HY강B"/>
                  <a:ea typeface="HY강B"/>
                </a:rPr>
                <a:t>13</a:t>
              </a:r>
              <a:r>
                <a:rPr kumimoji="1" lang="ko-KR" altLang="en-US" sz="1400" b="1">
                  <a:solidFill>
                    <a:schemeClr val="dk1"/>
                  </a:solidFill>
                  <a:latin typeface="HY강B"/>
                  <a:ea typeface="HY강B"/>
                </a:rPr>
                <a:t>년</a:t>
              </a:r>
              <a:endParaRPr kumimoji="1" lang="ko-KR" altLang="en-US" sz="1400" b="1">
                <a:solidFill>
                  <a:schemeClr val="dk1"/>
                </a:solidFill>
                <a:latin typeface="HY강B"/>
                <a:ea typeface="HY강B"/>
              </a:endParaRPr>
            </a:p>
          </p:txBody>
        </p:sp>
      </p:grpSp>
      <p:sp>
        <p:nvSpPr>
          <p:cNvPr id="34" name="TextBox 8"/>
          <p:cNvSpPr txBox="1"/>
          <p:nvPr/>
        </p:nvSpPr>
        <p:spPr>
          <a:xfrm>
            <a:off x="5186837" y="4130556"/>
            <a:ext cx="1991203" cy="296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1" lang="ko-KR" altLang="en-US" sz="1400" b="1">
                <a:solidFill>
                  <a:schemeClr val="dk1"/>
                </a:solidFill>
                <a:latin typeface="HY강B"/>
                <a:ea typeface="HY강B"/>
              </a:rPr>
              <a:t>다이쇼 </a:t>
            </a:r>
            <a:r>
              <a:rPr kumimoji="1" lang="en-US" altLang="ko-KR" sz="1400" b="1">
                <a:solidFill>
                  <a:schemeClr val="dk1"/>
                </a:solidFill>
                <a:latin typeface="HY강B"/>
                <a:ea typeface="HY강B"/>
              </a:rPr>
              <a:t>14</a:t>
            </a:r>
            <a:r>
              <a:rPr kumimoji="1" lang="ko-KR" altLang="en-US" sz="1400" b="1">
                <a:solidFill>
                  <a:schemeClr val="dk1"/>
                </a:solidFill>
                <a:latin typeface="HY강B"/>
                <a:ea typeface="HY강B"/>
              </a:rPr>
              <a:t>년 </a:t>
            </a:r>
            <a:r>
              <a:rPr kumimoji="1" lang="en-US" altLang="ko-KR" sz="1400" b="1">
                <a:solidFill>
                  <a:schemeClr val="dk1"/>
                </a:solidFill>
                <a:latin typeface="HY강B"/>
                <a:ea typeface="HY강B"/>
              </a:rPr>
              <a:t>-</a:t>
            </a:r>
            <a:r>
              <a:rPr kumimoji="1" lang="ko-KR" altLang="en-US" sz="1400" b="1">
                <a:solidFill>
                  <a:schemeClr val="dk1"/>
                </a:solidFill>
                <a:latin typeface="HY강B"/>
                <a:ea typeface="HY강B"/>
              </a:rPr>
              <a:t> 쇼와 </a:t>
            </a:r>
            <a:r>
              <a:rPr kumimoji="1" lang="en-US" altLang="ko-KR" sz="1400" b="1">
                <a:solidFill>
                  <a:schemeClr val="dk1"/>
                </a:solidFill>
                <a:latin typeface="HY강B"/>
                <a:ea typeface="HY강B"/>
              </a:rPr>
              <a:t>9</a:t>
            </a:r>
            <a:r>
              <a:rPr kumimoji="1" lang="ko-KR" altLang="en-US" sz="1400" b="1">
                <a:solidFill>
                  <a:schemeClr val="dk1"/>
                </a:solidFill>
                <a:latin typeface="HY강B"/>
                <a:ea typeface="HY강B"/>
              </a:rPr>
              <a:t>년</a:t>
            </a:r>
            <a:endParaRPr kumimoji="1" lang="ko-KR" altLang="en-US" sz="1400" b="1">
              <a:solidFill>
                <a:schemeClr val="dk1"/>
              </a:solidFill>
              <a:latin typeface="HY강B"/>
              <a:ea typeface="HY강B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8470428" y="4130556"/>
            <a:ext cx="1517487" cy="296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1" lang="ko-KR" altLang="en-US" sz="1400" b="1">
                <a:solidFill>
                  <a:schemeClr val="dk1"/>
                </a:solidFill>
                <a:latin typeface="HY강B"/>
                <a:ea typeface="HY강B"/>
              </a:rPr>
              <a:t>쇼와 </a:t>
            </a:r>
            <a:r>
              <a:rPr kumimoji="1" lang="en-US" altLang="ko-KR" sz="1400" b="1">
                <a:solidFill>
                  <a:schemeClr val="dk1"/>
                </a:solidFill>
                <a:latin typeface="HY강B"/>
                <a:ea typeface="HY강B"/>
              </a:rPr>
              <a:t>20</a:t>
            </a:r>
            <a:r>
              <a:rPr kumimoji="1" lang="ko-KR" altLang="en-US" sz="1400" b="1">
                <a:solidFill>
                  <a:schemeClr val="dk1"/>
                </a:solidFill>
                <a:latin typeface="HY강B"/>
                <a:ea typeface="HY강B"/>
              </a:rPr>
              <a:t>년 </a:t>
            </a:r>
            <a:r>
              <a:rPr kumimoji="1" lang="en-US" altLang="ko-KR" sz="1400" b="1">
                <a:solidFill>
                  <a:schemeClr val="dk1"/>
                </a:solidFill>
                <a:latin typeface="HY강B"/>
                <a:ea typeface="HY강B"/>
              </a:rPr>
              <a:t>-</a:t>
            </a:r>
            <a:r>
              <a:rPr kumimoji="1" lang="ko-KR" altLang="en-US" sz="1400" b="1">
                <a:solidFill>
                  <a:schemeClr val="dk1"/>
                </a:solidFill>
                <a:latin typeface="HY강B"/>
                <a:ea typeface="HY강B"/>
              </a:rPr>
              <a:t> 현재</a:t>
            </a:r>
            <a:endParaRPr kumimoji="1" lang="ko-KR" altLang="en-US" sz="1400" b="1">
              <a:solidFill>
                <a:schemeClr val="dk1"/>
              </a:solidFill>
              <a:latin typeface="HY강B"/>
              <a:ea typeface="HY강B"/>
            </a:endParaRPr>
          </a:p>
        </p:txBody>
      </p:sp>
      <p:pic>
        <p:nvPicPr>
          <p:cNvPr id="36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470428" y="1266251"/>
            <a:ext cx="1818327" cy="230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6139815" cy="994290"/>
            <a:chOff x="842668" y="849086"/>
            <a:chExt cx="6139815" cy="994290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03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9" y="1320156"/>
              <a:ext cx="5452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투표권의 역사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제한선거의 시대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2863760" y="1405176"/>
            <a:ext cx="7617550" cy="461440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486"/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sp>
        <p:nvSpPr>
          <p:cNvPr id="36" name=""/>
          <p:cNvSpPr/>
          <p:nvPr/>
        </p:nvSpPr>
        <p:spPr>
          <a:xfrm rot="5398182">
            <a:off x="-936986" y="3345284"/>
            <a:ext cx="7601492" cy="1283607"/>
          </a:xfrm>
          <a:prstGeom prst="mathMinus">
            <a:avLst>
              <a:gd name="adj1" fmla="val 23520"/>
            </a:avLst>
          </a:prstGeom>
          <a:solidFill>
            <a:srgbClr val="30291e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38" name=""/>
          <p:cNvSpPr/>
          <p:nvPr/>
        </p:nvSpPr>
        <p:spPr>
          <a:xfrm>
            <a:off x="2697085" y="2421177"/>
            <a:ext cx="333351" cy="28251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明治元年</a:t>
            </a: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  <a:ea typeface="HY강B"/>
              </a:rPr>
              <a:t>｜</a:t>
            </a: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大正</a:t>
            </a: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  <a:ea typeface="HY강B"/>
              </a:rPr>
              <a:t>13</a:t>
            </a: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年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</p:txBody>
      </p:sp>
      <p:sp>
        <p:nvSpPr>
          <p:cNvPr id="70" name="Content Placeholder 2"/>
          <p:cNvSpPr>
            <a:spLocks noGrp="1"/>
          </p:cNvSpPr>
          <p:nvPr>
            <p:ph sz="half" idx="2"/>
          </p:nvPr>
        </p:nvSpPr>
        <p:spPr>
          <a:xfrm>
            <a:off x="3030436" y="1197138"/>
            <a:ext cx="8243479" cy="5426293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000"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메이지 원년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 메이지 유신 정부에 의한 </a:t>
            </a:r>
            <a:r>
              <a:rPr lang="en-US" altLang="ko-KR" sz="2000">
                <a:solidFill>
                  <a:srgbClr val="30291e"/>
                </a:solidFill>
                <a:latin typeface="HY강B"/>
                <a:ea typeface="HY강B"/>
              </a:rPr>
              <a:t>5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개조 서약문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7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 이타가키 다이스케 등이 민선의원설립건백서를 좌원에 제출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8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 입헌정체의 조칙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11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 부현회 규칙 제정(제한 선거·기명 투표)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14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 국회개설의 칙유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21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 시제 및 정촌제 제정(제한선거·등급선거·비밀투표)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22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 흠정헌법으로서 일본제국 헌법 발포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중의원 의원 선거법 제정(제한선거·소선거구제·기명투표)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9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sp>
        <p:nvSpPr>
          <p:cNvPr id="71" name="Content Placeholder 2"/>
          <p:cNvSpPr>
            <a:spLocks noGrp="1"/>
          </p:cNvSpPr>
          <p:nvPr/>
        </p:nvSpPr>
        <p:spPr>
          <a:xfrm>
            <a:off x="439993" y="3625643"/>
            <a:ext cx="2168014" cy="2598082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10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년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 세이난전쟁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6139815" cy="994290"/>
            <a:chOff x="842668" y="849086"/>
            <a:chExt cx="6139815" cy="994290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03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9" y="1320156"/>
              <a:ext cx="5452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투표권의 역사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제한선거의 시대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2863760" y="1405176"/>
            <a:ext cx="7617550" cy="461440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486"/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sp>
        <p:nvSpPr>
          <p:cNvPr id="36" name=""/>
          <p:cNvSpPr/>
          <p:nvPr/>
        </p:nvSpPr>
        <p:spPr>
          <a:xfrm rot="5398182">
            <a:off x="-936986" y="3345284"/>
            <a:ext cx="7601492" cy="1283607"/>
          </a:xfrm>
          <a:prstGeom prst="mathMinus">
            <a:avLst>
              <a:gd name="adj1" fmla="val 23520"/>
            </a:avLst>
          </a:prstGeom>
          <a:solidFill>
            <a:srgbClr val="30291e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38" name=""/>
          <p:cNvSpPr/>
          <p:nvPr/>
        </p:nvSpPr>
        <p:spPr>
          <a:xfrm>
            <a:off x="2697085" y="2421177"/>
            <a:ext cx="333351" cy="28251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明治元年</a:t>
            </a: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  <a:ea typeface="HY강B"/>
              </a:rPr>
              <a:t>｜</a:t>
            </a: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大正</a:t>
            </a: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  <a:ea typeface="HY강B"/>
              </a:rPr>
              <a:t>13</a:t>
            </a: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年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</p:txBody>
      </p:sp>
      <p:sp>
        <p:nvSpPr>
          <p:cNvPr id="70" name="Content Placeholder 2"/>
          <p:cNvSpPr>
            <a:spLocks noGrp="1"/>
          </p:cNvSpPr>
          <p:nvPr>
            <p:ph sz="half" idx="2"/>
          </p:nvPr>
        </p:nvSpPr>
        <p:spPr>
          <a:xfrm>
            <a:off x="3030436" y="1197138"/>
            <a:ext cx="9487884" cy="5426293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marL="0" indent="0">
              <a:buNone/>
              <a:defRPr/>
            </a:pPr>
            <a:endParaRPr lang="ko-KR" altLang="en-US" sz="2000"/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23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부현제 제정</a:t>
            </a:r>
            <a:r>
              <a:rPr lang="en-US" altLang="ko-KR" sz="2000">
                <a:solidFill>
                  <a:srgbClr val="30291e"/>
                </a:solidFill>
                <a:latin typeface="HY강B"/>
                <a:ea typeface="HY강B"/>
              </a:rPr>
              <a:t>,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 제1회 중의원 의원 선거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 defTabSz="914400" rtl="0" eaLnBrk="1" latinLnBrk="1" hangingPunct="1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32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부현제 전문 개정( 제한 선거·비밀 투표)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33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중의원 의원 선거법 전문개정( 납세요건완화·대선거구제·비밀투표)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다이쇼 </a:t>
            </a: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8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중의원 의원 선거법 개정(납세 요건 완화·소선거구제)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10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 시제 및 정촌제 개정(납세요건 완화·정촌의 등급선거 폐지</a:t>
            </a:r>
            <a:r>
              <a:rPr lang="en-US" altLang="ko-KR" sz="2000">
                <a:solidFill>
                  <a:srgbClr val="30291e"/>
                </a:solidFill>
                <a:latin typeface="HY강B"/>
                <a:ea typeface="HY강B"/>
              </a:rPr>
              <a:t>)</a:t>
            </a:r>
            <a:endParaRPr lang="en-US" altLang="ko-KR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11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 부현제 개정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9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sp>
        <p:nvSpPr>
          <p:cNvPr id="71" name="Content Placeholder 2"/>
          <p:cNvSpPr>
            <a:spLocks noGrp="1"/>
          </p:cNvSpPr>
          <p:nvPr/>
        </p:nvSpPr>
        <p:spPr>
          <a:xfrm>
            <a:off x="201868" y="1556694"/>
            <a:ext cx="2406139" cy="44628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lnSpcReduction="10000"/>
          </a:bodyPr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23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년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 교육칙어발포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27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년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 청일전쟁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37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년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 러일전쟁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다이쇼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3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년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제</a:t>
            </a:r>
            <a:r>
              <a: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1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차 세계대전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12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년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 관동대지진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6968491" cy="994290"/>
            <a:chOff x="842668" y="849086"/>
            <a:chExt cx="6968491" cy="994290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03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9" y="1320156"/>
              <a:ext cx="62813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투표권의 역사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남성 보통선거의 시대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2863760" y="1405176"/>
            <a:ext cx="7617550" cy="461440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486"/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sp>
        <p:nvSpPr>
          <p:cNvPr id="36" name=""/>
          <p:cNvSpPr/>
          <p:nvPr/>
        </p:nvSpPr>
        <p:spPr>
          <a:xfrm rot="5398182">
            <a:off x="-936986" y="3345284"/>
            <a:ext cx="7601492" cy="1283607"/>
          </a:xfrm>
          <a:prstGeom prst="mathMinus">
            <a:avLst>
              <a:gd name="adj1" fmla="val 23520"/>
            </a:avLst>
          </a:prstGeom>
          <a:solidFill>
            <a:srgbClr val="30291e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38" name=""/>
          <p:cNvSpPr/>
          <p:nvPr/>
        </p:nvSpPr>
        <p:spPr>
          <a:xfrm>
            <a:off x="2697085" y="2421177"/>
            <a:ext cx="333351" cy="31014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大正14年｜昭和19年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</p:txBody>
      </p:sp>
      <p:sp>
        <p:nvSpPr>
          <p:cNvPr id="70" name="Content Placeholder 2"/>
          <p:cNvSpPr>
            <a:spLocks noGrp="1"/>
          </p:cNvSpPr>
          <p:nvPr>
            <p:ph sz="half" idx="2"/>
          </p:nvPr>
        </p:nvSpPr>
        <p:spPr>
          <a:xfrm>
            <a:off x="3030436" y="1197138"/>
            <a:ext cx="9161564" cy="5426293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000"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다이쇼 </a:t>
            </a: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14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중의원 의원 선거법 전문개정(남자에 의한 보통선거·중선거구제)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15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부현제, 시제, 정촌제 개정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쇼와 </a:t>
            </a: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9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 선거 숙정 연맹 결성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9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sp>
        <p:nvSpPr>
          <p:cNvPr id="71" name="Content Placeholder 2"/>
          <p:cNvSpPr>
            <a:spLocks noGrp="1"/>
          </p:cNvSpPr>
          <p:nvPr/>
        </p:nvSpPr>
        <p:spPr>
          <a:xfrm>
            <a:off x="82550" y="1519828"/>
            <a:ext cx="2525457" cy="5257209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쇼와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7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년 </a:t>
            </a:r>
            <a:r>
              <a: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5·15 사건</a:t>
            </a:r>
            <a:endPara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11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년</a:t>
            </a:r>
            <a:r>
              <a: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00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2・26</a:t>
            </a:r>
            <a:r>
              <a: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 사건</a:t>
            </a:r>
            <a:endPara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14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년</a:t>
            </a:r>
            <a:r>
              <a: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 제</a:t>
            </a:r>
            <a:r>
              <a:rPr xmlns:mc="http://schemas.openxmlformats.org/markup-compatibility/2006" xmlns:hp="http://schemas.haansoft.com/office/presentation/8.0" kumimoji="0" lang="en-US" altLang="ko-KR" sz="200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2</a:t>
            </a:r>
            <a:r>
              <a: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차 세계대전</a:t>
            </a:r>
            <a:endPara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7320914" cy="994290"/>
            <a:chOff x="842668" y="849086"/>
            <a:chExt cx="7320914" cy="994290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03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9" y="1320156"/>
              <a:ext cx="66337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투표권의 역사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전국민 보통선거의 시대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2863760" y="1405176"/>
            <a:ext cx="7617550" cy="461440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486"/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sp>
        <p:nvSpPr>
          <p:cNvPr id="36" name=""/>
          <p:cNvSpPr/>
          <p:nvPr/>
        </p:nvSpPr>
        <p:spPr>
          <a:xfrm rot="5398182">
            <a:off x="-936986" y="3345284"/>
            <a:ext cx="7601492" cy="1283607"/>
          </a:xfrm>
          <a:prstGeom prst="mathMinus">
            <a:avLst>
              <a:gd name="adj1" fmla="val 23520"/>
            </a:avLst>
          </a:prstGeom>
          <a:solidFill>
            <a:srgbClr val="30291e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38" name=""/>
          <p:cNvSpPr/>
          <p:nvPr/>
        </p:nvSpPr>
        <p:spPr>
          <a:xfrm>
            <a:off x="2697085" y="2421177"/>
            <a:ext cx="333351" cy="22727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昭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和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20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年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｜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現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在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</p:txBody>
      </p:sp>
      <p:sp>
        <p:nvSpPr>
          <p:cNvPr id="70" name="Content Placeholder 2"/>
          <p:cNvSpPr>
            <a:spLocks noGrp="1"/>
          </p:cNvSpPr>
          <p:nvPr>
            <p:ph sz="half" idx="2"/>
          </p:nvPr>
        </p:nvSpPr>
        <p:spPr>
          <a:xfrm>
            <a:off x="3030436" y="1197138"/>
            <a:ext cx="9699550" cy="5854890"/>
          </a:xfrm>
        </p:spPr>
        <p:txBody>
          <a:bodyPr vert="horz" wrap="square" lIns="91440" tIns="45720" rIns="91440" bIns="45720" anchor="t">
            <a:normAutofit fontScale="92500" lnSpcReduction="20000"/>
          </a:bodyPr>
          <a:lstStyle/>
          <a:p>
            <a:pPr marL="0" indent="0">
              <a:buNone/>
              <a:defRPr/>
            </a:pPr>
            <a:endParaRPr lang="ko-KR" altLang="en-US" sz="2000"/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162" b="1">
                <a:solidFill>
                  <a:srgbClr val="30291e"/>
                </a:solidFill>
                <a:latin typeface="HY강B"/>
                <a:ea typeface="HY강B"/>
              </a:rPr>
              <a:t>20</a:t>
            </a:r>
            <a:r>
              <a:rPr lang="ko-KR" altLang="en-US" sz="2162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162">
                <a:solidFill>
                  <a:srgbClr val="30291e"/>
                </a:solidFill>
                <a:latin typeface="HY강B"/>
                <a:ea typeface="HY강B"/>
              </a:rPr>
              <a:t>중의원 의원 선거법 개정(부인을 포함한 보통선거·대선거구제</a:t>
            </a: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ko-KR" altLang="en-US" sz="2162">
                <a:solidFill>
                  <a:srgbClr val="30291e"/>
                </a:solidFill>
                <a:latin typeface="HY강B"/>
                <a:ea typeface="HY강B"/>
              </a:rPr>
              <a:t>한련기제) 부현제 제정</a:t>
            </a:r>
            <a:r>
              <a:rPr lang="en-US" altLang="ko-KR" sz="2162">
                <a:solidFill>
                  <a:srgbClr val="30291e"/>
                </a:solidFill>
                <a:latin typeface="HY강B"/>
                <a:ea typeface="HY강B"/>
              </a:rPr>
              <a:t>,</a:t>
            </a:r>
            <a:r>
              <a:rPr lang="ko-KR" altLang="en-US" sz="2162">
                <a:solidFill>
                  <a:srgbClr val="30291e"/>
                </a:solidFill>
                <a:latin typeface="HY강B"/>
                <a:ea typeface="HY강B"/>
              </a:rPr>
              <a:t> 제1회 중의원 의원 선거</a:t>
            </a: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 defTabSz="914400" rtl="0" eaLnBrk="1" latinLnBrk="1" hangingPunct="1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ko-KR" sz="2162" b="1">
                <a:solidFill>
                  <a:srgbClr val="30291e"/>
                </a:solidFill>
                <a:latin typeface="HY강B"/>
                <a:ea typeface="HY강B"/>
              </a:rPr>
              <a:t>21</a:t>
            </a:r>
            <a:r>
              <a:rPr lang="ko-KR" altLang="en-US" sz="2162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162">
                <a:solidFill>
                  <a:srgbClr val="30291e"/>
                </a:solidFill>
                <a:latin typeface="HY강B"/>
                <a:ea typeface="HY강B"/>
              </a:rPr>
              <a:t>도제, 부현제, 시제, 정촌제 개정(부인을 포함한 보통선거)</a:t>
            </a: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162" b="1">
                <a:solidFill>
                  <a:srgbClr val="30291e"/>
                </a:solidFill>
                <a:latin typeface="HY강B"/>
                <a:ea typeface="HY강B"/>
              </a:rPr>
              <a:t>22</a:t>
            </a:r>
            <a:r>
              <a:rPr lang="ko-KR" altLang="en-US" sz="2162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162">
                <a:solidFill>
                  <a:srgbClr val="30291e"/>
                </a:solidFill>
                <a:latin typeface="HY강B"/>
                <a:ea typeface="HY강B"/>
              </a:rPr>
              <a:t>참의원 의원 선거법 제정</a:t>
            </a: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ko-KR" altLang="en-US" sz="2162">
                <a:solidFill>
                  <a:srgbClr val="30291e"/>
                </a:solidFill>
                <a:latin typeface="HY강B"/>
                <a:ea typeface="HY강B"/>
              </a:rPr>
              <a:t>제1회 참의원 의원 선거</a:t>
            </a: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ko-KR" altLang="en-US" sz="2162">
                <a:solidFill>
                  <a:srgbClr val="30291e"/>
                </a:solidFill>
                <a:latin typeface="HY강B"/>
                <a:ea typeface="HY강B"/>
              </a:rPr>
              <a:t>중의원 의원 선거법 개정(중선거구제)</a:t>
            </a: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ko-KR" altLang="en-US" sz="2162">
                <a:solidFill>
                  <a:srgbClr val="30291e"/>
                </a:solidFill>
                <a:latin typeface="HY강B"/>
                <a:ea typeface="HY강B"/>
              </a:rPr>
              <a:t>일본국 헌법 시행</a:t>
            </a: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ko-KR" altLang="en-US" sz="2162">
                <a:solidFill>
                  <a:srgbClr val="30291e"/>
                </a:solidFill>
                <a:latin typeface="HY강B"/>
                <a:ea typeface="HY강B"/>
              </a:rPr>
              <a:t>지방자치법 제정</a:t>
            </a: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162" b="1">
                <a:solidFill>
                  <a:srgbClr val="30291e"/>
                </a:solidFill>
                <a:latin typeface="HY강B"/>
                <a:ea typeface="HY강B"/>
              </a:rPr>
              <a:t>23</a:t>
            </a:r>
            <a:r>
              <a:rPr lang="ko-KR" altLang="en-US" sz="2162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162">
                <a:solidFill>
                  <a:srgbClr val="30291e"/>
                </a:solidFill>
                <a:latin typeface="HY강B"/>
                <a:ea typeface="HY강B"/>
              </a:rPr>
              <a:t>정치자금법 제정</a:t>
            </a: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162" b="1">
                <a:solidFill>
                  <a:srgbClr val="30291e"/>
                </a:solidFill>
                <a:latin typeface="HY강B"/>
                <a:ea typeface="HY강B"/>
              </a:rPr>
              <a:t>24</a:t>
            </a:r>
            <a:r>
              <a:rPr lang="ko-KR" altLang="en-US" sz="2162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162">
                <a:solidFill>
                  <a:srgbClr val="30291e"/>
                </a:solidFill>
                <a:latin typeface="HY강B"/>
                <a:ea typeface="HY강B"/>
              </a:rPr>
              <a:t>선거제도조사회 발족(36년부터는 선거제도심의회)</a:t>
            </a: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162" b="1">
                <a:solidFill>
                  <a:srgbClr val="30291e"/>
                </a:solidFill>
                <a:latin typeface="HY강B"/>
                <a:ea typeface="HY강B"/>
              </a:rPr>
              <a:t>25</a:t>
            </a:r>
            <a:r>
              <a:rPr lang="ko-KR" altLang="en-US" sz="2162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162">
                <a:solidFill>
                  <a:srgbClr val="30291e"/>
                </a:solidFill>
                <a:latin typeface="HY강B"/>
                <a:ea typeface="HY강B"/>
              </a:rPr>
              <a:t>공직 선거법 제정</a:t>
            </a: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9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sp>
        <p:nvSpPr>
          <p:cNvPr id="71" name="Content Placeholder 2"/>
          <p:cNvSpPr>
            <a:spLocks noGrp="1"/>
          </p:cNvSpPr>
          <p:nvPr/>
        </p:nvSpPr>
        <p:spPr>
          <a:xfrm>
            <a:off x="82550" y="1556694"/>
            <a:ext cx="2781210" cy="5220343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2500"/>
          </a:bodyPr>
          <a:p>
            <a:pPr defTabSz="914400">
              <a:lnSpc>
                <a:spcPct val="99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en-US" altLang="ko-KR" sz="2162" b="1">
                <a:solidFill>
                  <a:schemeClr val="tx1"/>
                </a:solidFill>
                <a:latin typeface="HY강B"/>
                <a:ea typeface="HY강B"/>
              </a:rPr>
              <a:t>20</a:t>
            </a:r>
            <a:r>
              <a:rPr lang="ko-KR" altLang="en-US" sz="2162" b="1">
                <a:solidFill>
                  <a:schemeClr val="tx1"/>
                </a:solidFill>
                <a:latin typeface="HY강B"/>
                <a:ea typeface="HY강B"/>
              </a:rPr>
              <a:t>년</a:t>
            </a:r>
            <a:r>
              <a:rPr lang="ko-KR" altLang="en-US" sz="2162" b="0">
                <a:solidFill>
                  <a:schemeClr val="tx1"/>
                </a:solidFill>
                <a:latin typeface="HY강B"/>
                <a:ea typeface="HY강B"/>
              </a:rPr>
              <a:t> 포츠담 선언 </a:t>
            </a:r>
            <a:endParaRPr lang="ko-KR" altLang="en-US" sz="2162" b="0">
              <a:solidFill>
                <a:schemeClr val="tx1"/>
              </a:solidFill>
              <a:latin typeface="HY강B"/>
              <a:ea typeface="HY강B"/>
            </a:endParaRPr>
          </a:p>
          <a:p>
            <a:pPr defTabSz="914400">
              <a:lnSpc>
                <a:spcPct val="99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ko-KR" altLang="en-US" sz="2162" b="0">
                <a:solidFill>
                  <a:schemeClr val="tx1"/>
                </a:solidFill>
                <a:latin typeface="HY강B"/>
                <a:ea typeface="HY강B"/>
              </a:rPr>
              <a:t>수락</a:t>
            </a:r>
            <a:endParaRPr lang="ko-KR" altLang="en-US" sz="2162" b="0">
              <a:solidFill>
                <a:schemeClr val="tx1"/>
              </a:solidFill>
              <a:latin typeface="HY강B"/>
              <a:ea typeface="HY강B"/>
            </a:endParaRPr>
          </a:p>
          <a:p>
            <a:pPr defTabSz="914400">
              <a:lnSpc>
                <a:spcPct val="99000"/>
              </a:lnSpc>
              <a:spcBef>
                <a:spcPts val="1000"/>
              </a:spcBef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162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defTabSz="914400">
              <a:spcBef>
                <a:spcPts val="1000"/>
              </a:spcBef>
              <a:buFont typeface="Arial"/>
              <a:buNone/>
              <a:defRPr/>
            </a:pPr>
            <a:r>
              <a:rPr lang="en-US" altLang="ko-KR" sz="2162" b="1">
                <a:solidFill>
                  <a:schemeClr val="tx1"/>
                </a:solidFill>
                <a:latin typeface="HY강B"/>
                <a:ea typeface="HY강B"/>
              </a:rPr>
              <a:t>22</a:t>
            </a:r>
            <a:r>
              <a:rPr lang="ko-KR" altLang="en-US" sz="2162" b="1">
                <a:solidFill>
                  <a:schemeClr val="tx1"/>
                </a:solidFill>
                <a:latin typeface="HY강B"/>
                <a:ea typeface="HY강B"/>
              </a:rPr>
              <a:t>년 </a:t>
            </a:r>
            <a:r>
              <a:rPr lang="ko-KR" altLang="en-US" sz="2162">
                <a:solidFill>
                  <a:schemeClr val="tx1"/>
                </a:solidFill>
                <a:latin typeface="HY강B"/>
                <a:ea typeface="HY강B"/>
              </a:rPr>
              <a:t>근로기준법 공포</a:t>
            </a:r>
            <a:endParaRPr lang="ko-KR" altLang="en-US" sz="2162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162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25</a:t>
            </a:r>
            <a:r>
              <a:rPr xmlns:mc="http://schemas.openxmlformats.org/markup-compatibility/2006" xmlns:hp="http://schemas.haansoft.com/office/presentation/8.0" kumimoji="0" lang="ko-KR" altLang="en-US" sz="2162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년</a:t>
            </a:r>
            <a:r>
              <a:rPr xmlns:mc="http://schemas.openxmlformats.org/markup-compatibility/2006" xmlns:hp="http://schemas.haansoft.com/office/presentation/8.0" kumimoji="0" lang="ko-KR" altLang="en-US" sz="2162" b="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 한국전쟁</a:t>
            </a:r>
            <a:endParaRPr xmlns:mc="http://schemas.openxmlformats.org/markup-compatibility/2006" xmlns:hp="http://schemas.haansoft.com/office/presentation/8.0" kumimoji="0" lang="ko-KR" altLang="en-US" sz="2162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7320914" cy="994290"/>
            <a:chOff x="842668" y="849086"/>
            <a:chExt cx="7320914" cy="994290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03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9" y="1320156"/>
              <a:ext cx="66337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투표권의 역사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전국민 보통선거의 시대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2863760" y="1405176"/>
            <a:ext cx="7617550" cy="461440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486"/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sp>
        <p:nvSpPr>
          <p:cNvPr id="36" name=""/>
          <p:cNvSpPr/>
          <p:nvPr/>
        </p:nvSpPr>
        <p:spPr>
          <a:xfrm rot="5398182">
            <a:off x="-936986" y="3345284"/>
            <a:ext cx="7601492" cy="1283607"/>
          </a:xfrm>
          <a:prstGeom prst="mathMinus">
            <a:avLst>
              <a:gd name="adj1" fmla="val 23520"/>
            </a:avLst>
          </a:prstGeom>
          <a:solidFill>
            <a:srgbClr val="30291e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38" name=""/>
          <p:cNvSpPr/>
          <p:nvPr/>
        </p:nvSpPr>
        <p:spPr>
          <a:xfrm>
            <a:off x="2697085" y="2421177"/>
            <a:ext cx="333351" cy="22727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昭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和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20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年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｜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現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1800" b="0" i="0" strike="noStrike" mc:Ignorable="hp" hp:hslEmbossed="0">
                <a:solidFill>
                  <a:srgbClr val="ffffff"/>
                </a:solidFill>
                <a:latin typeface="HY강B"/>
              </a:rPr>
              <a:t>在</a:t>
            </a:r>
            <a:endParaRPr xmlns:mc="http://schemas.openxmlformats.org/markup-compatibility/2006" xmlns:hp="http://schemas.haansoft.com/office/presentation/8.0" sz="1800" b="0" i="0" strike="noStrike" mc:Ignorable="hp" hp:hslEmbossed="0">
              <a:solidFill>
                <a:srgbClr val="ffffff"/>
              </a:solidFill>
              <a:latin typeface="HY강B"/>
            </a:endParaRPr>
          </a:p>
        </p:txBody>
      </p:sp>
      <p:sp>
        <p:nvSpPr>
          <p:cNvPr id="70" name="Content Placeholder 2"/>
          <p:cNvSpPr>
            <a:spLocks noGrp="1"/>
          </p:cNvSpPr>
          <p:nvPr>
            <p:ph sz="half" idx="2"/>
          </p:nvPr>
        </p:nvSpPr>
        <p:spPr>
          <a:xfrm>
            <a:off x="3030436" y="1197138"/>
            <a:ext cx="9699550" cy="5854890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000"/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27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공명 선거 연맹 결성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 defTabSz="914400" rtl="0" eaLnBrk="1" latinLnBrk="1" hangingPunct="1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57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공직선거법 개정(참의원 전국구제 구속명부식 비례대표제)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헤이세이 원년 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선거 제도 100주년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6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공직선거법 개정(중의원 중선거구제에서 소선거구 비례대표병립제)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10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공직선거법 개정(재외선거제도 창설)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11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 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선거인명부 1억 명 돌파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12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 공직선거법 개정 </a:t>
            </a:r>
            <a:r>
              <a:rPr lang="en-US" altLang="ko-KR" sz="2000">
                <a:solidFill>
                  <a:srgbClr val="30291e"/>
                </a:solidFill>
                <a:latin typeface="HY강B"/>
                <a:ea typeface="HY강B"/>
              </a:rPr>
              <a:t>(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참의원 구속명부식 비례대표제 불구속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명부식 비례대표제)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9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sp>
        <p:nvSpPr>
          <p:cNvPr id="71" name="Content Placeholder 2"/>
          <p:cNvSpPr>
            <a:spLocks noGrp="1"/>
          </p:cNvSpPr>
          <p:nvPr/>
        </p:nvSpPr>
        <p:spPr>
          <a:xfrm>
            <a:off x="82550" y="1405176"/>
            <a:ext cx="2781210" cy="5371861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p>
            <a:pPr defTabSz="914400">
              <a:lnSpc>
                <a:spcPct val="89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en-US" altLang="ko-KR" sz="2000" b="1">
                <a:solidFill>
                  <a:schemeClr val="tx1"/>
                </a:solidFill>
                <a:latin typeface="HY강B"/>
                <a:ea typeface="HY강B"/>
              </a:rPr>
              <a:t>39</a:t>
            </a:r>
            <a:r>
              <a:rPr lang="ko-KR" altLang="en-US" sz="2000" b="1">
                <a:solidFill>
                  <a:schemeClr val="tx1"/>
                </a:solidFill>
                <a:latin typeface="HY강B"/>
                <a:ea typeface="HY강B"/>
              </a:rPr>
              <a:t>년</a:t>
            </a:r>
            <a:r>
              <a:rPr lang="ko-KR" altLang="en-US" sz="2000" b="0">
                <a:solidFill>
                  <a:schemeClr val="tx1"/>
                </a:solidFill>
                <a:latin typeface="HY강B"/>
                <a:ea typeface="HY강B"/>
              </a:rPr>
              <a:t> 도쿄올림픽 개최</a:t>
            </a:r>
            <a:endParaRPr lang="ko-KR" altLang="en-US" sz="2000" b="0">
              <a:solidFill>
                <a:schemeClr val="tx1"/>
              </a:solidFill>
              <a:latin typeface="HY강B"/>
              <a:ea typeface="HY강B"/>
            </a:endParaRPr>
          </a:p>
          <a:p>
            <a:pPr defTabSz="914400">
              <a:lnSpc>
                <a:spcPct val="89000"/>
              </a:lnSpc>
              <a:spcBef>
                <a:spcPts val="1000"/>
              </a:spcBef>
              <a:buFont typeface="Arial"/>
              <a:buNone/>
              <a:defRPr/>
            </a:pPr>
            <a:endParaRPr lang="ko-KR" altLang="en-US" sz="2000" b="0">
              <a:solidFill>
                <a:schemeClr val="tx1"/>
              </a:solidFill>
              <a:latin typeface="HY강B"/>
              <a:ea typeface="HY강B"/>
            </a:endParaRPr>
          </a:p>
          <a:p>
            <a:pPr defTabSz="914400">
              <a:lnSpc>
                <a:spcPct val="89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en-US" altLang="ko-KR" sz="2000" b="1">
                <a:solidFill>
                  <a:schemeClr val="tx1"/>
                </a:solidFill>
                <a:latin typeface="HY강B"/>
                <a:ea typeface="HY강B"/>
              </a:rPr>
              <a:t>47</a:t>
            </a:r>
            <a:r>
              <a:rPr lang="ko-KR" altLang="en-US" sz="2000" b="1">
                <a:solidFill>
                  <a:schemeClr val="tx1"/>
                </a:solidFill>
                <a:latin typeface="HY강B"/>
                <a:ea typeface="HY강B"/>
              </a:rPr>
              <a:t>년</a:t>
            </a:r>
            <a:r>
              <a:rPr lang="ko-KR" altLang="en-US" sz="2000" b="0">
                <a:solidFill>
                  <a:schemeClr val="tx1"/>
                </a:solidFill>
                <a:latin typeface="HY강B"/>
                <a:ea typeface="HY강B"/>
              </a:rPr>
              <a:t> 오키나와 반환</a:t>
            </a:r>
            <a:endParaRPr lang="ko-KR" altLang="en-US" sz="2000" b="0">
              <a:solidFill>
                <a:schemeClr val="tx1"/>
              </a:solidFill>
              <a:latin typeface="HY강B"/>
              <a:ea typeface="HY강B"/>
            </a:endParaRPr>
          </a:p>
          <a:p>
            <a:pPr defTabSz="914400">
              <a:lnSpc>
                <a:spcPct val="89000"/>
              </a:lnSpc>
              <a:spcBef>
                <a:spcPts val="1000"/>
              </a:spcBef>
              <a:buFont typeface="Arial"/>
              <a:buNone/>
              <a:defRPr/>
            </a:pPr>
            <a:endParaRPr lang="ko-KR" altLang="en-US" sz="2000" b="0">
              <a:solidFill>
                <a:schemeClr val="tx1"/>
              </a:solidFill>
              <a:latin typeface="HY강B"/>
              <a:ea typeface="HY강B"/>
            </a:endParaRPr>
          </a:p>
          <a:p>
            <a:pPr defTabSz="914400">
              <a:lnSpc>
                <a:spcPct val="89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ko-KR" altLang="en-US" sz="2000" b="1">
                <a:solidFill>
                  <a:schemeClr val="tx1"/>
                </a:solidFill>
                <a:latin typeface="HY강B"/>
                <a:ea typeface="HY강B"/>
              </a:rPr>
              <a:t>헤이세이 원년 </a:t>
            </a:r>
            <a:endParaRPr lang="ko-KR" altLang="en-US" sz="2000" b="1">
              <a:solidFill>
                <a:schemeClr val="tx1"/>
              </a:solidFill>
              <a:latin typeface="HY강B"/>
              <a:ea typeface="HY강B"/>
            </a:endParaRPr>
          </a:p>
          <a:p>
            <a:pPr defTabSz="914400">
              <a:lnSpc>
                <a:spcPct val="89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ko-KR" altLang="en-US" sz="2000" b="0">
                <a:solidFill>
                  <a:schemeClr val="tx1"/>
                </a:solidFill>
                <a:latin typeface="HY강B"/>
                <a:ea typeface="HY강B"/>
              </a:rPr>
              <a:t>소비세 실시</a:t>
            </a:r>
            <a:endParaRPr lang="ko-KR" altLang="en-US" sz="2000" b="0">
              <a:solidFill>
                <a:schemeClr val="tx1"/>
              </a:solidFill>
              <a:latin typeface="HY강B"/>
              <a:ea typeface="HY강B"/>
            </a:endParaRPr>
          </a:p>
          <a:p>
            <a:pPr defTabSz="914400">
              <a:lnSpc>
                <a:spcPct val="89000"/>
              </a:lnSpc>
              <a:spcBef>
                <a:spcPts val="1000"/>
              </a:spcBef>
              <a:buFont typeface="Arial"/>
              <a:buNone/>
              <a:defRPr/>
            </a:pPr>
            <a:endParaRPr lang="ko-KR" altLang="en-US" sz="2000" b="0">
              <a:solidFill>
                <a:schemeClr val="tx1"/>
              </a:solidFill>
              <a:latin typeface="HY강B"/>
              <a:ea typeface="HY강B"/>
            </a:endParaRPr>
          </a:p>
          <a:p>
            <a:pPr defTabSz="914400">
              <a:lnSpc>
                <a:spcPct val="89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en-US" altLang="ko-KR" sz="2000" b="1">
                <a:solidFill>
                  <a:schemeClr val="tx1"/>
                </a:solidFill>
                <a:latin typeface="HY강B"/>
                <a:ea typeface="HY강B"/>
              </a:rPr>
              <a:t>7</a:t>
            </a:r>
            <a:r>
              <a:rPr lang="ko-KR" altLang="en-US" sz="2000" b="1">
                <a:solidFill>
                  <a:schemeClr val="tx1"/>
                </a:solidFill>
                <a:latin typeface="HY강B"/>
                <a:ea typeface="HY강B"/>
              </a:rPr>
              <a:t>년</a:t>
            </a:r>
            <a:r>
              <a:rPr lang="ko-KR" altLang="en-US" sz="2000" b="0">
                <a:solidFill>
                  <a:schemeClr val="tx1"/>
                </a:solidFill>
                <a:latin typeface="HY강B"/>
                <a:ea typeface="HY강B"/>
              </a:rPr>
              <a:t> 지방 분권 추진법 제정</a:t>
            </a:r>
            <a:endParaRPr lang="ko-KR" altLang="en-US" sz="2000" b="0">
              <a:solidFill>
                <a:schemeClr val="tx1"/>
              </a:solidFill>
              <a:latin typeface="HY강B"/>
              <a:ea typeface="HY강B"/>
            </a:endParaRPr>
          </a:p>
          <a:p>
            <a:pPr defTabSz="914400">
              <a:lnSpc>
                <a:spcPct val="89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ko-KR" altLang="en-US" sz="2000" b="0">
                <a:solidFill>
                  <a:schemeClr val="tx1"/>
                </a:solidFill>
                <a:latin typeface="HY강B"/>
                <a:ea typeface="HY강B"/>
              </a:rPr>
              <a:t>한신 아와지 대지진</a:t>
            </a:r>
            <a:endParaRPr lang="ko-KR" altLang="en-US" sz="2000" b="0">
              <a:solidFill>
                <a:schemeClr val="tx1"/>
              </a:solidFill>
              <a:latin typeface="HY강B"/>
              <a:ea typeface="HY강B"/>
            </a:endParaRPr>
          </a:p>
          <a:p>
            <a:pPr defTabSz="914400">
              <a:lnSpc>
                <a:spcPct val="89000"/>
              </a:lnSpc>
              <a:spcBef>
                <a:spcPts val="1000"/>
              </a:spcBef>
              <a:buFont typeface="Arial"/>
              <a:buNone/>
              <a:defRPr/>
            </a:pPr>
            <a:endParaRPr lang="ko-KR" altLang="en-US" sz="2000" b="0">
              <a:solidFill>
                <a:schemeClr val="tx1"/>
              </a:solidFill>
              <a:latin typeface="HY강B"/>
              <a:ea typeface="HY강B"/>
            </a:endParaRPr>
          </a:p>
          <a:p>
            <a:pPr defTabSz="914400">
              <a:lnSpc>
                <a:spcPct val="89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en-US" altLang="ko-KR" sz="2000" b="1">
                <a:solidFill>
                  <a:schemeClr val="tx1"/>
                </a:solidFill>
                <a:latin typeface="HY강B"/>
                <a:ea typeface="HY강B"/>
              </a:rPr>
              <a:t>10</a:t>
            </a:r>
            <a:r>
              <a:rPr lang="ko-KR" altLang="en-US" sz="2000" b="1">
                <a:solidFill>
                  <a:schemeClr val="tx1"/>
                </a:solidFill>
                <a:latin typeface="HY강B"/>
                <a:ea typeface="HY강B"/>
              </a:rPr>
              <a:t>년</a:t>
            </a:r>
            <a:r>
              <a:rPr lang="ko-KR" altLang="en-US" sz="2000" b="0">
                <a:solidFill>
                  <a:schemeClr val="tx1"/>
                </a:solidFill>
                <a:latin typeface="HY강B"/>
                <a:ea typeface="HY강B"/>
              </a:rPr>
              <a:t> 나가노 올림픽 개최</a:t>
            </a:r>
            <a:endParaRPr lang="ko-KR" altLang="en-US" sz="2000" b="0">
              <a:solidFill>
                <a:schemeClr val="tx1"/>
              </a:solidFill>
              <a:latin typeface="HY강B"/>
              <a:ea typeface="HY강B"/>
            </a:endParaRPr>
          </a:p>
          <a:p>
            <a:pPr defTabSz="914400">
              <a:lnSpc>
                <a:spcPct val="89000"/>
              </a:lnSpc>
              <a:spcBef>
                <a:spcPts val="1000"/>
              </a:spcBef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82550" y="80966"/>
            <a:ext cx="12061825" cy="6696072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grpSp>
        <p:nvGrpSpPr>
          <p:cNvPr id="22" name=""/>
          <p:cNvGrpSpPr/>
          <p:nvPr/>
        </p:nvGrpSpPr>
        <p:grpSpPr>
          <a:xfrm rot="0">
            <a:off x="3964283" y="1128350"/>
            <a:ext cx="4263434" cy="4716920"/>
            <a:chOff x="3964283" y="1128350"/>
            <a:chExt cx="4263434" cy="4716920"/>
          </a:xfrm>
        </p:grpSpPr>
        <p:sp>
          <p:nvSpPr>
            <p:cNvPr id="2" name="TextBox 1"/>
            <p:cNvSpPr txBox="1"/>
            <p:nvPr/>
          </p:nvSpPr>
          <p:spPr>
            <a:xfrm>
              <a:off x="3964283" y="1128350"/>
              <a:ext cx="4263434" cy="574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3200">
                  <a:solidFill>
                    <a:schemeClr val="tx1">
                      <a:lumMod val="50000"/>
                    </a:schemeClr>
                  </a:solidFill>
                  <a:latin typeface="GoyangDeogyang B"/>
                  <a:ea typeface="GoyangDeogyang B"/>
                  <a:cs typeface="Futura Medium"/>
                </a:rPr>
                <a:t>INDEX</a:t>
              </a:r>
              <a:endParaRPr lang="en-US" altLang="ko-KR" sz="3200">
                <a:solidFill>
                  <a:schemeClr val="tx1">
                    <a:lumMod val="50000"/>
                  </a:schemeClr>
                </a:solidFill>
                <a:latin typeface="GoyangDeogyang B"/>
                <a:ea typeface="GoyangDeogyang B"/>
                <a:cs typeface="Futura Medium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87022" y="2008716"/>
              <a:ext cx="1417955" cy="446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44286" indent="-544286" algn="ctr">
                <a:defRPr/>
              </a:pPr>
              <a:r>
                <a:rPr lang="ko-KR" altLang="en-US" sz="2400">
                  <a:solidFill>
                    <a:schemeClr val="tx1">
                      <a:lumMod val="50000"/>
                    </a:schemeClr>
                  </a:solidFill>
                  <a:latin typeface="한컴 윤체 L"/>
                  <a:ea typeface="한컴 윤체 L"/>
                  <a:cs typeface="Futura Medium"/>
                </a:rPr>
                <a:t>정치 체제</a:t>
              </a:r>
              <a:endParaRPr lang="ko-KR" altLang="en-US" sz="240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  <a:cs typeface="Futura Medium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63489" y="2778983"/>
              <a:ext cx="1465021" cy="449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2400">
                  <a:solidFill>
                    <a:schemeClr val="tx1">
                      <a:lumMod val="50000"/>
                    </a:schemeClr>
                  </a:solidFill>
                  <a:latin typeface="한컴 윤체 L"/>
                  <a:ea typeface="한컴 윤체 L"/>
                  <a:cs typeface="Futura Medium"/>
                </a:rPr>
                <a:t>선거 종류</a:t>
              </a:r>
              <a:endParaRPr lang="ko-KR" altLang="en-US" sz="240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  <a:cs typeface="Futura Medium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64155" y="3602291"/>
              <a:ext cx="186369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>
                  <a:solidFill>
                    <a:schemeClr val="tx1">
                      <a:lumMod val="50000"/>
                    </a:schemeClr>
                  </a:solidFill>
                  <a:latin typeface="한컴 윤체 L"/>
                  <a:ea typeface="한컴 윤체 L"/>
                  <a:cs typeface="Futura Medium"/>
                </a:rPr>
                <a:t>투표권의 역사</a:t>
              </a:r>
              <a:endParaRPr lang="ko-KR" altLang="en-US" sz="240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  <a:cs typeface="Futura Medium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2535" y="4452374"/>
              <a:ext cx="2097405" cy="4518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>
                  <a:solidFill>
                    <a:schemeClr val="tx1">
                      <a:lumMod val="50000"/>
                    </a:schemeClr>
                  </a:solidFill>
                  <a:latin typeface="한컴 윤체 L"/>
                  <a:ea typeface="한컴 윤체 L"/>
                  <a:cs typeface="Futura Medium"/>
                </a:rPr>
                <a:t>선거 요건</a:t>
              </a:r>
              <a:r>
                <a:rPr lang="en-US" altLang="ko-KR" sz="2400">
                  <a:solidFill>
                    <a:schemeClr val="tx1">
                      <a:lumMod val="50000"/>
                    </a:schemeClr>
                  </a:solidFill>
                  <a:latin typeface="한컴 윤체 L"/>
                  <a:ea typeface="한컴 윤체 L"/>
                  <a:cs typeface="Futura Medium"/>
                </a:rPr>
                <a:t>&amp;</a:t>
              </a:r>
              <a:r>
                <a:rPr lang="ko-KR" altLang="en-US" sz="2400">
                  <a:solidFill>
                    <a:schemeClr val="tx1">
                      <a:lumMod val="50000"/>
                    </a:schemeClr>
                  </a:solidFill>
                  <a:latin typeface="한컴 윤체 L"/>
                  <a:ea typeface="한컴 윤체 L"/>
                  <a:cs typeface="Futura Medium"/>
                </a:rPr>
                <a:t>운동</a:t>
              </a:r>
              <a:endParaRPr lang="ko-KR" altLang="en-US" sz="240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  <a:cs typeface="Futura Medium"/>
              </a:endParaRPr>
            </a:p>
          </p:txBody>
        </p:sp>
        <p:sp>
          <p:nvSpPr>
            <p:cNvPr id="5" name="타원 4"/>
            <p:cNvSpPr/>
            <p:nvPr/>
          </p:nvSpPr>
          <p:spPr>
            <a:xfrm flipV="1">
              <a:off x="6056993" y="2542459"/>
              <a:ext cx="86381" cy="863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 flipV="1">
              <a:off x="6051348" y="3342392"/>
              <a:ext cx="86381" cy="863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flipV="1">
              <a:off x="6051348" y="4207913"/>
              <a:ext cx="86381" cy="863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80622" y="5383605"/>
              <a:ext cx="223075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>
                  <a:solidFill>
                    <a:schemeClr val="tx1">
                      <a:lumMod val="50000"/>
                    </a:schemeClr>
                  </a:solidFill>
                  <a:latin typeface="한컴 윤체 L"/>
                  <a:ea typeface="한컴 윤체 L"/>
                  <a:cs typeface="Futura Medium"/>
                </a:rPr>
                <a:t>독특한 선거 제도</a:t>
              </a:r>
              <a:endParaRPr lang="ko-KR" altLang="en-US" sz="240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  <a:cs typeface="Futura Medium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 flipV="1">
              <a:off x="6054268" y="5126184"/>
              <a:ext cx="86381" cy="863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1" animBg="1"/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7320914" cy="994290"/>
            <a:chOff x="842668" y="849086"/>
            <a:chExt cx="7320914" cy="994290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03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9" y="1320156"/>
              <a:ext cx="66337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투표권의 역사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전국민 보통선거의 시대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2863760" y="1405176"/>
            <a:ext cx="7617550" cy="461440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486"/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sp>
        <p:nvSpPr>
          <p:cNvPr id="36" name=""/>
          <p:cNvSpPr/>
          <p:nvPr/>
        </p:nvSpPr>
        <p:spPr>
          <a:xfrm rot="5398182">
            <a:off x="-936986" y="3345284"/>
            <a:ext cx="7601492" cy="1283607"/>
          </a:xfrm>
          <a:prstGeom prst="mathMinus">
            <a:avLst>
              <a:gd name="adj1" fmla="val 23520"/>
            </a:avLst>
          </a:prstGeom>
          <a:solidFill>
            <a:srgbClr val="30291e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70" name="Content Placeholder 2"/>
          <p:cNvSpPr>
            <a:spLocks noGrp="1"/>
          </p:cNvSpPr>
          <p:nvPr>
            <p:ph sz="half" idx="2"/>
          </p:nvPr>
        </p:nvSpPr>
        <p:spPr>
          <a:xfrm>
            <a:off x="3030436" y="1197138"/>
            <a:ext cx="9699550" cy="5854890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000"/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 b="1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 defTabSz="914400" rtl="0" eaLnBrk="1" latinLnBrk="1" hangingPunct="1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ko-KR" sz="2000" b="1">
                <a:solidFill>
                  <a:srgbClr val="30291e"/>
                </a:solidFill>
                <a:latin typeface="HY강B"/>
                <a:ea typeface="HY강B"/>
              </a:rPr>
              <a:t>13</a:t>
            </a: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년 전자 기록식 투표 제도의 창설 </a:t>
            </a:r>
            <a:endParaRPr lang="ko-KR" altLang="en-US" sz="2000" b="1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 b="1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 b="1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 defTabSz="914400" rtl="0" eaLnBrk="1" latinLnBrk="1" hangingPunct="1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 typeface="함초롬바탕"/>
              <a:buNone/>
              <a:defRPr/>
            </a:pPr>
            <a:endParaRPr lang="ko-KR" altLang="en-US" sz="2000" b="1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r>
              <a:rPr lang="en-US" altLang="ko-KR" sz="2000">
                <a:solidFill>
                  <a:srgbClr val="30291e"/>
                </a:solidFill>
                <a:latin typeface="HY강B"/>
                <a:ea typeface="HY강B"/>
              </a:rPr>
              <a:t>15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년 공직선거법 개정(기일전 투표제도의 창설)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162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29000"/>
              </a:lnSpc>
              <a:spcBef>
                <a:spcPts val="0"/>
              </a:spcBef>
              <a:buNone/>
              <a:defRPr/>
            </a:pP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9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sp>
        <p:nvSpPr>
          <p:cNvPr id="71" name="Content Placeholder 2"/>
          <p:cNvSpPr>
            <a:spLocks noGrp="1"/>
          </p:cNvSpPr>
          <p:nvPr/>
        </p:nvSpPr>
        <p:spPr>
          <a:xfrm>
            <a:off x="82550" y="5056426"/>
            <a:ext cx="2781210" cy="1720612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16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년 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니가타 추에쓰 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지진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82550" y="92117"/>
            <a:ext cx="12061825" cy="6696072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cxnSp>
        <p:nvCxnSpPr>
          <p:cNvPr id="3" name="직선 연결선 2"/>
          <p:cNvCxnSpPr/>
          <p:nvPr/>
        </p:nvCxnSpPr>
        <p:spPr>
          <a:xfrm flipH="1">
            <a:off x="687688" y="849086"/>
            <a:ext cx="404948" cy="41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4476" y="999784"/>
            <a:ext cx="718457" cy="44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>
                <a:solidFill>
                  <a:schemeClr val="bg2"/>
                </a:solidFill>
                <a:latin typeface="GoyangDeogyang B"/>
                <a:ea typeface="GoyangDeogyang B"/>
              </a:rPr>
              <a:t>04</a:t>
            </a:r>
            <a:endParaRPr lang="en-US" altLang="ko-KR" sz="2400">
              <a:solidFill>
                <a:schemeClr val="bg2"/>
              </a:solidFill>
              <a:latin typeface="GoyangDeogyang B"/>
              <a:ea typeface="GoyangDeogyang B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732025" y="914400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5076808" y="927463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7421591" y="940526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955703" y="3797635"/>
            <a:ext cx="2344783" cy="2351314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3229" y="1412948"/>
            <a:ext cx="1603261" cy="823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rPr>
              <a:t>선거요건</a:t>
            </a:r>
            <a:endParaRPr lang="ko-KR" altLang="en-US" sz="2400" b="1">
              <a:ln w="9525"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tx1">
                  <a:lumMod val="50000"/>
                </a:schemeClr>
              </a:solidFill>
              <a:latin typeface="HY강B"/>
              <a:ea typeface="HY강B"/>
            </a:endParaRPr>
          </a:p>
          <a:p>
            <a:pPr lvl="0">
              <a:defRPr/>
            </a:pPr>
            <a:r>
              <a:rPr lang="en-US" altLang="ko-KR" sz="2400" b="1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rPr>
              <a:t>&amp;</a:t>
            </a:r>
            <a:r>
              <a:rPr lang="ko-KR" altLang="en-US" sz="2400" b="1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rPr>
              <a:t>선거운동</a:t>
            </a:r>
            <a:endParaRPr lang="ko-KR" altLang="en-US" sz="2400" b="1">
              <a:ln w="9525"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tx1">
                  <a:lumMod val="50000"/>
                </a:schemeClr>
              </a:solidFill>
              <a:latin typeface="HY강B"/>
              <a:ea typeface="HY강B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83313" y="1905391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rgbClr val="000000"/>
                </a:solidFill>
                <a:latin typeface="HY강B"/>
                <a:ea typeface="HY강B"/>
                <a:cs typeface="Futura Medium"/>
              </a:rPr>
              <a:t>일본의 정치체제</a:t>
            </a:r>
            <a:endParaRPr lang="ko-KR" altLang="en-US" sz="1600" b="1">
              <a:solidFill>
                <a:srgbClr val="000000"/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344460" y="1907139"/>
            <a:ext cx="1809476" cy="33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선거의 종류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524166" y="1920780"/>
            <a:ext cx="224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투표권의 역사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783312" y="4804016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>
              <a:solidFill>
                <a:schemeClr val="bg1">
                  <a:lumMod val="40000"/>
                  <a:lumOff val="60000"/>
                </a:schemeClr>
              </a:solidFill>
              <a:latin typeface="GoyangDeogyang B"/>
              <a:ea typeface="GoyangDeogyang B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128095" y="4808723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>
              <a:solidFill>
                <a:schemeClr val="bg1">
                  <a:lumMod val="40000"/>
                  <a:lumOff val="60000"/>
                </a:schemeClr>
              </a:solidFill>
              <a:latin typeface="GoyangDeogyang B"/>
              <a:ea typeface="GoyangDeogyang B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472876" y="4804016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>
              <a:solidFill>
                <a:schemeClr val="bg1">
                  <a:lumMod val="40000"/>
                  <a:lumOff val="60000"/>
                </a:schemeClr>
              </a:solidFill>
              <a:latin typeface="GoyangDeogyang B"/>
              <a:ea typeface="GoyangDeogyang B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0270381" y="1925394"/>
            <a:ext cx="1414591" cy="38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2000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0301949" y="4781248"/>
            <a:ext cx="1414591" cy="38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2000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0427" y="-1301858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kumimoji="1" lang="ko-KR" altLang="en-US"/>
          </a:p>
        </p:txBody>
      </p:sp>
      <p:sp>
        <p:nvSpPr>
          <p:cNvPr id="32" name="타원 8"/>
          <p:cNvSpPr/>
          <p:nvPr/>
        </p:nvSpPr>
        <p:spPr>
          <a:xfrm>
            <a:off x="6300487" y="3797636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33" name="타원 8"/>
          <p:cNvSpPr/>
          <p:nvPr/>
        </p:nvSpPr>
        <p:spPr>
          <a:xfrm>
            <a:off x="3955704" y="3805646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35" name="직사각형 17"/>
          <p:cNvSpPr/>
          <p:nvPr/>
        </p:nvSpPr>
        <p:spPr>
          <a:xfrm>
            <a:off x="4006992" y="4723741"/>
            <a:ext cx="2242207" cy="57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rgbClr val="ffffff"/>
                </a:solidFill>
                <a:latin typeface="HY강B"/>
                <a:ea typeface="HY강B"/>
                <a:cs typeface="Futura Medium"/>
              </a:rPr>
              <a:t>선거요건</a:t>
            </a:r>
            <a:endParaRPr lang="ko-KR" altLang="en-US" sz="1600" b="1">
              <a:solidFill>
                <a:srgbClr val="ffffff"/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r>
              <a:rPr lang="en-US" altLang="ko-KR" sz="1600" b="1">
                <a:solidFill>
                  <a:srgbClr val="ffffff"/>
                </a:solidFill>
                <a:latin typeface="HY강B"/>
                <a:ea typeface="HY강B"/>
                <a:cs typeface="Futura Medium"/>
              </a:rPr>
              <a:t>&amp;</a:t>
            </a:r>
            <a:r>
              <a:rPr lang="ko-KR" altLang="en-US" sz="1600" b="1">
                <a:solidFill>
                  <a:srgbClr val="ffffff"/>
                </a:solidFill>
                <a:latin typeface="HY강B"/>
                <a:ea typeface="HY강B"/>
                <a:cs typeface="Futura Medium"/>
              </a:rPr>
              <a:t>선거운동</a:t>
            </a:r>
            <a:endParaRPr lang="ko-KR" altLang="en-US" sz="1600" b="1">
              <a:solidFill>
                <a:srgbClr val="ffffff"/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36" name="직사각형 17"/>
          <p:cNvSpPr/>
          <p:nvPr/>
        </p:nvSpPr>
        <p:spPr>
          <a:xfrm>
            <a:off x="6351775" y="4842804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독특한 선거 제도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1" animBg="1"/>
    </p:bld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94835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461885" y="4603001"/>
            <a:ext cx="259080" cy="6433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48131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5773692" cy="988695"/>
            <a:chOff x="842668" y="849086"/>
            <a:chExt cx="5773692" cy="988695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04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7" y="1320156"/>
              <a:ext cx="5086563" cy="51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선거요건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&amp;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선거운동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선거권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37" name=""/>
          <p:cNvSpPr/>
          <p:nvPr/>
        </p:nvSpPr>
        <p:spPr>
          <a:xfrm>
            <a:off x="82550" y="1197138"/>
            <a:ext cx="3387135" cy="5579900"/>
          </a:xfrm>
          <a:prstGeom prst="rect">
            <a:avLst/>
          </a:prstGeom>
          <a:blipFill rotWithShape="1">
            <a:blip r:embed="rId2">
              <a:alphaModFix amt="51000"/>
              <a:lum/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3469685" y="1507147"/>
            <a:ext cx="8243479" cy="4959881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486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하원의원과 하원의원선거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18</a:t>
            </a:r>
            <a:r>
              <a:rPr xmlns:mc="http://schemas.openxmlformats.org/markup-compatibility/2006" xmlns:hp="http://schemas.haansoft.com/office/presentation/8.0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세 이상의 일본인</a:t>
            </a:r>
            <a:endParaRPr xmlns:mc="http://schemas.openxmlformats.org/markup-compatibility/2006" xmlns:hp="http://schemas.haansoft.com/office/presentation/8.0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주치사 및 현 국회의원 선출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3</a:t>
            </a:r>
            <a:r>
              <a:rPr xmlns:mc="http://schemas.openxmlformats.org/markup-compatibility/2006" xmlns:hp="http://schemas.haansoft.com/office/presentation/8.0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개월 이상 현 내 같은 시</a:t>
            </a:r>
            <a:r>
              <a:rPr xmlns:mc="http://schemas.openxmlformats.org/markup-compatibility/2006" xmlns:hp="http://schemas.haansoft.com/office/presentation/8.0" 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,</a:t>
            </a:r>
            <a:r>
              <a:rPr xmlns:mc="http://schemas.openxmlformats.org/markup-compatibility/2006" xmlns:hp="http://schemas.haansoft.com/office/presentation/8.0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마을에 주소를 가지고 있는 </a:t>
            </a:r>
            <a:r>
              <a:rPr xmlns:mc="http://schemas.openxmlformats.org/markup-compatibility/2006" xmlns:hp="http://schemas.haansoft.com/office/presentation/8.0" 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18</a:t>
            </a:r>
            <a:r>
              <a:rPr xmlns:mc="http://schemas.openxmlformats.org/markup-compatibility/2006" xmlns:hp="http://schemas.haansoft.com/office/presentation/8.0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세 이상 일본인</a:t>
            </a:r>
            <a:endParaRPr xmlns:mc="http://schemas.openxmlformats.org/markup-compatibility/2006" xmlns:hp="http://schemas.haansoft.com/office/presentation/8.0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시장 및 시의회의원 선거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18</a:t>
            </a:r>
            <a:r>
              <a:rPr xmlns:mc="http://schemas.openxmlformats.org/markup-compatibility/2006" xmlns:hp="http://schemas.haansoft.com/office/presentation/8.0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세 이상이고 도시나 마을에서 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 </a:t>
            </a:r>
            <a:r>
              <a:rPr xmlns:mc="http://schemas.openxmlformats.org/markup-compatibility/2006" xmlns:hp="http://schemas.haansoft.com/office/presentation/8.0" 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3</a:t>
            </a:r>
            <a:r>
              <a:rPr xmlns:mc="http://schemas.openxmlformats.org/markup-compatibility/2006" xmlns:hp="http://schemas.haansoft.com/office/presentation/8.0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개월 이상 주소를 가지고 있는 일본인 </a:t>
            </a:r>
            <a:endParaRPr xmlns:mc="http://schemas.openxmlformats.org/markup-compatibility/2006" xmlns:hp="http://schemas.haansoft.com/office/presentation/8.0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9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94835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461885" y="4603001"/>
            <a:ext cx="259080" cy="6433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48131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5951126" cy="988695"/>
            <a:chOff x="842668" y="849086"/>
            <a:chExt cx="5951126" cy="988695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04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7" y="1320156"/>
              <a:ext cx="5263997" cy="51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선거요건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&amp;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선거운동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피선거권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37" name=""/>
          <p:cNvSpPr/>
          <p:nvPr/>
        </p:nvSpPr>
        <p:spPr>
          <a:xfrm>
            <a:off x="82550" y="1197138"/>
            <a:ext cx="3387135" cy="5579900"/>
          </a:xfrm>
          <a:prstGeom prst="rect">
            <a:avLst/>
          </a:prstGeom>
          <a:blipFill rotWithShape="1">
            <a:blip r:embed="rId2">
              <a:alphaModFix amt="51000"/>
              <a:lum/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5055236" y="1817155"/>
            <a:ext cx="7136764" cy="4959881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486"/>
          </a:p>
          <a:p>
            <a:pPr algn="just" defTabSz="914400">
              <a:lnSpc>
                <a:spcPct val="1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300" b="1">
                <a:solidFill>
                  <a:srgbClr val="30291e"/>
                </a:solidFill>
                <a:latin typeface="HY강B"/>
                <a:ea typeface="HY강B"/>
              </a:rPr>
              <a:t>중의원</a:t>
            </a:r>
            <a:r>
              <a:rPr lang="ko-KR" altLang="en-US" sz="2300" b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lang="en-US" altLang="ko-KR" sz="2300" b="0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sz="2300" b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lang="EN-US" sz="2300" b="0">
                <a:solidFill>
                  <a:srgbClr val="30291e"/>
                </a:solidFill>
                <a:latin typeface="HY강B"/>
                <a:ea typeface="HY강B"/>
              </a:rPr>
              <a:t>25</a:t>
            </a:r>
            <a:r>
              <a:rPr sz="2300" b="0">
                <a:solidFill>
                  <a:srgbClr val="30291e"/>
                </a:solidFill>
                <a:latin typeface="HY강B"/>
                <a:ea typeface="HY강B"/>
              </a:rPr>
              <a:t>세 이상</a:t>
            </a:r>
            <a:r>
              <a:rPr lang="ko-KR" altLang="en-US" sz="2300" b="0">
                <a:solidFill>
                  <a:srgbClr val="30291e"/>
                </a:solidFill>
                <a:latin typeface="HY강B"/>
                <a:ea typeface="HY강B"/>
              </a:rPr>
              <a:t> 일본인</a:t>
            </a:r>
            <a:endParaRPr lang="ko-KR" altLang="en-US" sz="2300" b="0">
              <a:solidFill>
                <a:srgbClr val="30291e"/>
              </a:solidFill>
              <a:latin typeface="HY강B"/>
              <a:ea typeface="HY강B"/>
            </a:endParaRPr>
          </a:p>
          <a:p>
            <a:pPr algn="just">
              <a:lnSpc>
                <a:spcPct val="180000"/>
              </a:lnSpc>
              <a:spcBef>
                <a:spcPts val="0"/>
              </a:spcBef>
              <a:defRPr/>
            </a:pPr>
            <a:r>
              <a:rPr lang="ko-KR" altLang="en-US" sz="2300" b="1">
                <a:solidFill>
                  <a:srgbClr val="30291e"/>
                </a:solidFill>
                <a:latin typeface="HY강B"/>
                <a:ea typeface="HY강B"/>
              </a:rPr>
              <a:t>참의원</a:t>
            </a:r>
            <a:r>
              <a:rPr lang="ko-KR" altLang="en-US" sz="2300" b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lang="en-US" altLang="ko-KR" sz="2300" b="0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lang="EN-US" sz="2300" b="0">
                <a:solidFill>
                  <a:srgbClr val="30291e"/>
                </a:solidFill>
                <a:latin typeface="HY강B"/>
                <a:ea typeface="HY강B"/>
              </a:rPr>
              <a:t>30</a:t>
            </a:r>
            <a:r>
              <a:rPr sz="2300" b="0">
                <a:solidFill>
                  <a:srgbClr val="30291e"/>
                </a:solidFill>
                <a:latin typeface="HY강B"/>
                <a:ea typeface="HY강B"/>
              </a:rPr>
              <a:t>세 이상</a:t>
            </a:r>
            <a:r>
              <a:rPr lang="ko-KR" altLang="en-US" sz="2300" b="0">
                <a:solidFill>
                  <a:srgbClr val="30291e"/>
                </a:solidFill>
                <a:latin typeface="HY강B"/>
                <a:ea typeface="HY강B"/>
              </a:rPr>
              <a:t> 일본인</a:t>
            </a:r>
            <a:endParaRPr lang="ko-KR" altLang="en-US" sz="2300" b="0">
              <a:solidFill>
                <a:srgbClr val="30291e"/>
              </a:solidFill>
              <a:latin typeface="HY강B"/>
              <a:ea typeface="HY강B"/>
            </a:endParaRPr>
          </a:p>
          <a:p>
            <a:pPr algn="just">
              <a:lnSpc>
                <a:spcPct val="180000"/>
              </a:lnSpc>
              <a:spcBef>
                <a:spcPts val="0"/>
              </a:spcBef>
              <a:defRPr/>
            </a:pPr>
            <a:r>
              <a:rPr sz="2300" b="1">
                <a:solidFill>
                  <a:srgbClr val="30291e"/>
                </a:solidFill>
                <a:latin typeface="HY강B"/>
                <a:ea typeface="HY강B"/>
              </a:rPr>
              <a:t>현 총재</a:t>
            </a:r>
            <a:r>
              <a:rPr lang="ko-KR" altLang="en-US" sz="2300" b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lang="en-US" altLang="ko-KR" sz="2300" b="0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sz="2300" b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lang="EN-US" sz="2300" b="0">
                <a:solidFill>
                  <a:srgbClr val="30291e"/>
                </a:solidFill>
                <a:latin typeface="HY강B"/>
                <a:ea typeface="HY강B"/>
              </a:rPr>
              <a:t>30</a:t>
            </a:r>
            <a:r>
              <a:rPr sz="2300" b="0">
                <a:solidFill>
                  <a:srgbClr val="30291e"/>
                </a:solidFill>
                <a:latin typeface="HY강B"/>
                <a:ea typeface="HY강B"/>
              </a:rPr>
              <a:t>세 이상</a:t>
            </a:r>
            <a:r>
              <a:rPr lang="ko-KR" altLang="en-US" sz="2300" b="0">
                <a:solidFill>
                  <a:srgbClr val="30291e"/>
                </a:solidFill>
                <a:latin typeface="HY강B"/>
                <a:ea typeface="HY강B"/>
              </a:rPr>
              <a:t> 일본인</a:t>
            </a:r>
            <a:endParaRPr lang="ko-KR" altLang="en-US" sz="2300" b="0">
              <a:solidFill>
                <a:srgbClr val="30291e"/>
              </a:solidFill>
              <a:latin typeface="HY강B"/>
              <a:ea typeface="HY강B"/>
            </a:endParaRPr>
          </a:p>
          <a:p>
            <a:pPr algn="just">
              <a:lnSpc>
                <a:spcPct val="180000"/>
              </a:lnSpc>
              <a:spcBef>
                <a:spcPts val="0"/>
              </a:spcBef>
              <a:defRPr/>
            </a:pPr>
            <a:r>
              <a:rPr sz="2300" b="1">
                <a:solidFill>
                  <a:srgbClr val="30291e"/>
                </a:solidFill>
                <a:latin typeface="HY강B"/>
                <a:ea typeface="HY강B"/>
              </a:rPr>
              <a:t>현 의회 의원</a:t>
            </a:r>
            <a:r>
              <a:rPr lang="ko-KR" altLang="en-US" sz="2300" b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lang="en-US" altLang="ko-KR" sz="2300" b="0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lang="ko-KR" altLang="en-US" sz="2300" b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lang="EN-US" sz="2300" b="0">
                <a:solidFill>
                  <a:srgbClr val="30291e"/>
                </a:solidFill>
                <a:latin typeface="HY강B"/>
                <a:ea typeface="HY강B"/>
              </a:rPr>
              <a:t>25</a:t>
            </a:r>
            <a:r>
              <a:rPr sz="2300" b="0">
                <a:solidFill>
                  <a:srgbClr val="30291e"/>
                </a:solidFill>
                <a:latin typeface="HY강B"/>
                <a:ea typeface="HY강B"/>
              </a:rPr>
              <a:t>세 이상</a:t>
            </a:r>
            <a:r>
              <a:rPr lang="ko-KR" altLang="en-US" sz="2300" b="0">
                <a:solidFill>
                  <a:srgbClr val="30291e"/>
                </a:solidFill>
                <a:latin typeface="HY강B"/>
                <a:ea typeface="HY강B"/>
              </a:rPr>
              <a:t> 일본인</a:t>
            </a:r>
            <a:endParaRPr lang="ko-KR" altLang="en-US" sz="2300" b="0">
              <a:solidFill>
                <a:srgbClr val="30291e"/>
              </a:solidFill>
              <a:latin typeface="HY강B"/>
              <a:ea typeface="HY강B"/>
            </a:endParaRPr>
          </a:p>
          <a:p>
            <a:pPr algn="just">
              <a:lnSpc>
                <a:spcPct val="180000"/>
              </a:lnSpc>
              <a:spcBef>
                <a:spcPts val="0"/>
              </a:spcBef>
              <a:defRPr/>
            </a:pPr>
            <a:r>
              <a:rPr sz="2300" b="1">
                <a:solidFill>
                  <a:srgbClr val="30291e"/>
                </a:solidFill>
                <a:latin typeface="HY강B"/>
                <a:ea typeface="HY강B"/>
              </a:rPr>
              <a:t>도시의 시장</a:t>
            </a:r>
            <a:r>
              <a:rPr lang="ko-KR" altLang="en-US" sz="2300" b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lang="en-US" altLang="ko-KR" sz="2300" b="0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lang="ko-KR" altLang="en-US" sz="2300" b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lang="en-US" altLang="ko-KR" sz="2300" b="0">
                <a:solidFill>
                  <a:srgbClr val="30291e"/>
                </a:solidFill>
                <a:latin typeface="HY강B"/>
                <a:ea typeface="HY강B"/>
              </a:rPr>
              <a:t>25</a:t>
            </a:r>
            <a:r>
              <a:rPr lang="ko-KR" altLang="en-US" sz="2300" b="0">
                <a:solidFill>
                  <a:srgbClr val="30291e"/>
                </a:solidFill>
                <a:latin typeface="HY강B"/>
                <a:ea typeface="HY강B"/>
              </a:rPr>
              <a:t>세 이상 일본인</a:t>
            </a:r>
            <a:endParaRPr lang="ko-KR" altLang="en-US" sz="2300" b="0">
              <a:solidFill>
                <a:srgbClr val="30291e"/>
              </a:solidFill>
              <a:latin typeface="HY강B"/>
              <a:ea typeface="HY강B"/>
            </a:endParaRPr>
          </a:p>
          <a:p>
            <a:pPr algn="just">
              <a:lnSpc>
                <a:spcPct val="180000"/>
              </a:lnSpc>
              <a:spcBef>
                <a:spcPts val="0"/>
              </a:spcBef>
              <a:defRPr/>
            </a:pPr>
            <a:r>
              <a:rPr sz="2300" b="1">
                <a:solidFill>
                  <a:srgbClr val="30291e"/>
                </a:solidFill>
                <a:latin typeface="HY강B"/>
                <a:ea typeface="HY강B"/>
              </a:rPr>
              <a:t>시의회 의원</a:t>
            </a:r>
            <a:r>
              <a:rPr lang="ko-KR" altLang="en-US" sz="2300" b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lang="en-US" altLang="ko-KR" sz="2300" b="0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lang="ko-KR" altLang="en-US" sz="2300" b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sz="2300" b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lang="EN-US" sz="2300" b="0">
                <a:solidFill>
                  <a:srgbClr val="30291e"/>
                </a:solidFill>
                <a:latin typeface="HY강B"/>
                <a:ea typeface="HY강B"/>
              </a:rPr>
              <a:t>25</a:t>
            </a:r>
            <a:r>
              <a:rPr sz="2300" b="0">
                <a:solidFill>
                  <a:srgbClr val="30291e"/>
                </a:solidFill>
                <a:latin typeface="HY강B"/>
                <a:ea typeface="HY강B"/>
              </a:rPr>
              <a:t>세 이상</a:t>
            </a:r>
            <a:r>
              <a:rPr lang="ko-KR" altLang="en-US" sz="2300" b="0">
                <a:solidFill>
                  <a:srgbClr val="30291e"/>
                </a:solidFill>
                <a:latin typeface="HY강B"/>
                <a:ea typeface="HY강B"/>
              </a:rPr>
              <a:t> 일본인</a:t>
            </a:r>
            <a:endParaRPr lang="ko-KR" altLang="en-US" sz="2300" b="0">
              <a:solidFill>
                <a:srgbClr val="30291e"/>
              </a:solidFill>
              <a:latin typeface="HY강B"/>
              <a:ea typeface="HY강B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9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94835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461885" y="4603001"/>
            <a:ext cx="259080" cy="6433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48131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5688057" cy="988695"/>
            <a:chOff x="842668" y="849086"/>
            <a:chExt cx="5688057" cy="988695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04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6" y="1320156"/>
              <a:ext cx="5000929" cy="51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선거요건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&amp;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선거운동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선거운동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37" name=""/>
          <p:cNvSpPr/>
          <p:nvPr/>
        </p:nvSpPr>
        <p:spPr>
          <a:xfrm>
            <a:off x="82550" y="1197138"/>
            <a:ext cx="3387135" cy="5579900"/>
          </a:xfrm>
          <a:prstGeom prst="rect">
            <a:avLst/>
          </a:prstGeom>
          <a:blipFill rotWithShape="1">
            <a:blip r:embed="rId2">
              <a:alphaModFix amt="51000"/>
              <a:lum/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3893503" y="1197138"/>
            <a:ext cx="7136764" cy="5460391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486"/>
          </a:p>
          <a:p>
            <a:pPr marL="0" indent="0" algn="just" defTabSz="914400">
              <a:lnSpc>
                <a:spcPct val="180000"/>
              </a:lnSpc>
              <a:spcBef>
                <a:spcPts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latin typeface="HY강B"/>
                <a:ea typeface="HY강B"/>
              </a:rPr>
              <a:t>*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latin typeface="HY강B"/>
                <a:ea typeface="HY강B"/>
              </a:rPr>
              <a:t>선거운동 기간은 공직선거법이 규정하고 있으며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latin typeface="HY강B"/>
              <a:ea typeface="HY강B"/>
            </a:endParaRPr>
          </a:p>
          <a:p>
            <a:pPr marL="0" indent="0" algn="just" defTabSz="914400">
              <a:lnSpc>
                <a:spcPct val="180000"/>
              </a:lnSpc>
              <a:spcBef>
                <a:spcPts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latin typeface="HY강B"/>
                <a:ea typeface="HY강B"/>
              </a:rPr>
              <a:t>선거의 종류에 따라 기간이 다름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latin typeface="HY강B"/>
              <a:ea typeface="HY강B"/>
            </a:endParaRPr>
          </a:p>
          <a:p>
            <a:pPr marL="0" indent="0" algn="just" defTabSz="914400">
              <a:lnSpc>
                <a:spcPct val="180000"/>
              </a:lnSpc>
              <a:spcBef>
                <a:spcPts val="0"/>
              </a:spcBef>
              <a:buNone/>
              <a:defRPr/>
            </a:pP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latin typeface="HY강B"/>
              <a:ea typeface="HY강B"/>
            </a:endParaRPr>
          </a:p>
          <a:p>
            <a:pPr marL="228600" indent="-228600" defTabSz="914400">
              <a:lnSpc>
                <a:spcPct val="18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국회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-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참의원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17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일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,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중의원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12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일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도</a:t>
            </a:r>
            <a:r>
              <a:rPr xmlns:mc="http://schemas.openxmlformats.org/markup-compatibility/2006" xmlns:hp="http://schemas.haansoft.com/office/presentation/8.0" lang="EN-US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·</a:t>
            </a: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도</a:t>
            </a:r>
            <a:r>
              <a:rPr xmlns:mc="http://schemas.openxmlformats.org/markup-compatibility/2006" xmlns:hp="http://schemas.haansoft.com/office/presentation/8.0" lang="EN-US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·</a:t>
            </a: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부</a:t>
            </a:r>
            <a:r>
              <a:rPr xmlns:mc="http://schemas.openxmlformats.org/markup-compatibility/2006" xmlns:hp="http://schemas.haansoft.com/office/presentation/8.0" lang="EN-US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·</a:t>
            </a: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현의 지사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17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일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정령지정도시의 시장</a:t>
            </a:r>
            <a:r>
              <a:rPr xmlns:mc="http://schemas.openxmlformats.org/markup-compatibility/2006" xmlns:hp="http://schemas.haansoft.com/office/presentation/8.0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14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일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도</a:t>
            </a:r>
            <a:r>
              <a:rPr xmlns:mc="http://schemas.openxmlformats.org/markup-compatibility/2006" xmlns:hp="http://schemas.haansoft.com/office/presentation/8.0" lang="EN-US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·</a:t>
            </a: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도</a:t>
            </a:r>
            <a:r>
              <a:rPr xmlns:mc="http://schemas.openxmlformats.org/markup-compatibility/2006" xmlns:hp="http://schemas.haansoft.com/office/presentation/8.0" lang="EN-US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·</a:t>
            </a: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부</a:t>
            </a:r>
            <a:r>
              <a:rPr xmlns:mc="http://schemas.openxmlformats.org/markup-compatibility/2006" xmlns:hp="http://schemas.haansoft.com/office/presentation/8.0" lang="EN-US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·</a:t>
            </a: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현 및 정령지정도시의 의회 의원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9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일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일반 시</a:t>
            </a:r>
            <a:r>
              <a:rPr xmlns:mc="http://schemas.openxmlformats.org/markup-compatibility/2006" xmlns:hp="http://schemas.haansoft.com/office/presentation/8.0" lang="EN-US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·</a:t>
            </a: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도쿄도</a:t>
            </a:r>
            <a:r>
              <a:rPr xmlns:mc="http://schemas.openxmlformats.org/markup-compatibility/2006" xmlns:hp="http://schemas.haansoft.com/office/presentation/8.0" lang="EN-US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·</a:t>
            </a: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특별구의 수장 및 의회 의원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:7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일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정</a:t>
            </a:r>
            <a:r>
              <a:rPr xmlns:mc="http://schemas.openxmlformats.org/markup-compatibility/2006" xmlns:hp="http://schemas.haansoft.com/office/presentation/8.0" lang="EN-US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(</a:t>
            </a: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</a:rPr>
              <a:t>町</a:t>
            </a:r>
            <a:r>
              <a:rPr xmlns:mc="http://schemas.openxmlformats.org/markup-compatibility/2006" xmlns:hp="http://schemas.haansoft.com/office/presentation/8.0" lang="EN-US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)·</a:t>
            </a: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촌</a:t>
            </a:r>
            <a:r>
              <a:rPr xmlns:mc="http://schemas.openxmlformats.org/markup-compatibility/2006" xmlns:hp="http://schemas.haansoft.com/office/presentation/8.0" lang="EN-US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(</a:t>
            </a: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</a:rPr>
              <a:t>村</a:t>
            </a:r>
            <a:r>
              <a:rPr xmlns:mc="http://schemas.openxmlformats.org/markup-compatibility/2006" xmlns:hp="http://schemas.haansoft.com/office/presentation/8.0" lang="EN-US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)</a:t>
            </a:r>
            <a:r>
              <a:rPr xmlns:mc="http://schemas.openxmlformats.org/markup-compatibility/2006" xmlns:hp="http://schemas.haansoft.com/office/presentation/8.0" sz="23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의 수장 및 의회 의원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5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일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3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3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sz="2300" b="0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9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buNone/>
              <a:defRPr/>
            </a:pPr>
            <a:endParaRPr lang="en-US" altLang="ko-KR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82550" y="92117"/>
            <a:ext cx="12061825" cy="6696072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cxnSp>
        <p:nvCxnSpPr>
          <p:cNvPr id="3" name="직선 연결선 2"/>
          <p:cNvCxnSpPr/>
          <p:nvPr/>
        </p:nvCxnSpPr>
        <p:spPr>
          <a:xfrm flipH="1">
            <a:off x="687688" y="849086"/>
            <a:ext cx="404948" cy="41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4476" y="999784"/>
            <a:ext cx="718457" cy="44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>
                <a:solidFill>
                  <a:schemeClr val="bg2"/>
                </a:solidFill>
                <a:latin typeface="GoyangDeogyang B"/>
                <a:ea typeface="GoyangDeogyang B"/>
              </a:rPr>
              <a:t>05</a:t>
            </a:r>
            <a:endParaRPr lang="en-US" altLang="ko-KR" sz="2400">
              <a:solidFill>
                <a:schemeClr val="bg2"/>
              </a:solidFill>
              <a:latin typeface="GoyangDeogyang B"/>
              <a:ea typeface="GoyangDeogyang B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732025" y="914400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5076808" y="927463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7421591" y="940526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300487" y="3797636"/>
            <a:ext cx="2344783" cy="2351314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3230" y="1412948"/>
            <a:ext cx="1403235" cy="823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rPr>
              <a:t>독특한 </a:t>
            </a:r>
            <a:endParaRPr lang="ko-KR" altLang="en-US" sz="2400" b="1">
              <a:ln w="9525"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tx1">
                  <a:lumMod val="50000"/>
                </a:schemeClr>
              </a:solidFill>
              <a:latin typeface="HY강B"/>
              <a:ea typeface="HY강B"/>
            </a:endParaRPr>
          </a:p>
          <a:p>
            <a:pPr lvl="0">
              <a:defRPr/>
            </a:pPr>
            <a:r>
              <a:rPr lang="ko-KR" altLang="en-US" sz="2400" b="1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rPr>
              <a:t>선거제도</a:t>
            </a:r>
            <a:endParaRPr lang="ko-KR" altLang="en-US" sz="2400" b="1">
              <a:ln w="9525"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tx1">
                  <a:lumMod val="50000"/>
                </a:schemeClr>
              </a:solidFill>
              <a:latin typeface="HY강B"/>
              <a:ea typeface="HY강B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83313" y="1905391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rgbClr val="000000"/>
                </a:solidFill>
                <a:latin typeface="HY강B"/>
                <a:ea typeface="HY강B"/>
                <a:cs typeface="Futura Medium"/>
              </a:rPr>
              <a:t>일본의 정치체제</a:t>
            </a:r>
            <a:endParaRPr lang="ko-KR" altLang="en-US" sz="1600" b="1">
              <a:solidFill>
                <a:srgbClr val="000000"/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344460" y="1907139"/>
            <a:ext cx="1809476" cy="33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선거의 종류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524166" y="1920780"/>
            <a:ext cx="224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투표권의 역사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783312" y="4804016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>
              <a:solidFill>
                <a:schemeClr val="bg1">
                  <a:lumMod val="40000"/>
                  <a:lumOff val="60000"/>
                </a:schemeClr>
              </a:solidFill>
              <a:latin typeface="GoyangDeogyang B"/>
              <a:ea typeface="GoyangDeogyang B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128095" y="4808723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>
              <a:solidFill>
                <a:schemeClr val="bg1">
                  <a:lumMod val="40000"/>
                  <a:lumOff val="60000"/>
                </a:schemeClr>
              </a:solidFill>
              <a:latin typeface="GoyangDeogyang B"/>
              <a:ea typeface="GoyangDeogyang B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472876" y="4804016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>
              <a:solidFill>
                <a:schemeClr val="bg1">
                  <a:lumMod val="40000"/>
                  <a:lumOff val="60000"/>
                </a:schemeClr>
              </a:solidFill>
              <a:latin typeface="GoyangDeogyang B"/>
              <a:ea typeface="GoyangDeogyang B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0270381" y="1925394"/>
            <a:ext cx="1414591" cy="38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2000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0301949" y="4781248"/>
            <a:ext cx="1414591" cy="38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2000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0427" y="-1301858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kumimoji="1" lang="ko-KR" altLang="en-US"/>
          </a:p>
        </p:txBody>
      </p:sp>
      <p:sp>
        <p:nvSpPr>
          <p:cNvPr id="32" name="타원 8"/>
          <p:cNvSpPr/>
          <p:nvPr/>
        </p:nvSpPr>
        <p:spPr>
          <a:xfrm>
            <a:off x="6300487" y="3797636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33" name="타원 8"/>
          <p:cNvSpPr/>
          <p:nvPr/>
        </p:nvSpPr>
        <p:spPr>
          <a:xfrm>
            <a:off x="3955704" y="3805646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35" name="직사각형 17"/>
          <p:cNvSpPr/>
          <p:nvPr/>
        </p:nvSpPr>
        <p:spPr>
          <a:xfrm>
            <a:off x="4006992" y="4723741"/>
            <a:ext cx="2242207" cy="57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선거 가능 요건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r>
              <a:rPr lang="en-US" altLang="ko-KR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&amp;</a:t>
            </a: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선거운동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36" name="직사각형 17"/>
          <p:cNvSpPr/>
          <p:nvPr/>
        </p:nvSpPr>
        <p:spPr>
          <a:xfrm>
            <a:off x="6351775" y="4842804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rgbClr val="ffffff"/>
                </a:solidFill>
                <a:latin typeface="HY강B"/>
                <a:ea typeface="HY강B"/>
                <a:cs typeface="Futura Medium"/>
              </a:rPr>
              <a:t>독특한 선거 제도</a:t>
            </a:r>
            <a:endParaRPr lang="ko-KR" altLang="en-US" sz="1600" b="1">
              <a:solidFill>
                <a:srgbClr val="ffffff"/>
              </a:solidFill>
              <a:latin typeface="HY강B"/>
              <a:ea typeface="HY강B"/>
              <a:cs typeface="Futura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1" animBg="1"/>
    </p:bldLst>
  </p:timing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94835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461885" y="4603001"/>
            <a:ext cx="259080" cy="6433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48131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5773692" cy="988695"/>
            <a:chOff x="842668" y="849086"/>
            <a:chExt cx="5773692" cy="988695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04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7" y="1320156"/>
              <a:ext cx="5086563" cy="51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독특한 선거방식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자서식 투표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532176" y="1507147"/>
            <a:ext cx="8243479" cy="4959881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26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자서식투표</a:t>
            </a:r>
            <a:endParaRPr xmlns:mc="http://schemas.openxmlformats.org/markup-compatibility/2006" xmlns:hp="http://schemas.haansoft.com/office/presentation/8.0" lang="ko-KR" altLang="en-US" sz="26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just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유권자가 후보자의 이름 또는 정당명을 직접 투표용지에 써 넣는 투표 방식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just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중의원 선거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,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참의원 선거 등 전국 단위 선거에서 채택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9000"/>
              </a:lnSpc>
              <a:defRPr/>
            </a:pPr>
            <a:r>
              <a:rPr xmlns:mc="http://schemas.openxmlformats.org/markup-compatibility/2006" xmlns:hp="http://schemas.haansoft.com/office/presentation/8.0" kumimoji="0" lang="ko-KR" altLang="en-US" sz="2300" b="0" i="0" u="none" strike="noStrike" kern="1200" cap="none" spc="0" normalizeH="0" mc:Ignorable="hp" hp:hslEmbossed="0">
                <a:solidFill>
                  <a:srgbClr val="30291e"/>
                </a:solidFill>
                <a:latin typeface="HY강B"/>
                <a:ea typeface="HY강B"/>
                <a:cs typeface="+mn-cs"/>
              </a:rPr>
              <a:t>검정이나 파란색 등의 펜을 사용</a:t>
            </a:r>
            <a:endParaRPr xmlns:mc="http://schemas.openxmlformats.org/markup-compatibility/2006" xmlns:hp="http://schemas.haansoft.com/office/presentation/8.0" kumimoji="0" lang="ko-KR" altLang="en-US" sz="2300" b="0" i="0" u="none" strike="noStrike" kern="1200" cap="none" spc="0" normalizeH="0" mc:Ignorable="hp" hp:hslEmbossed="0">
              <a:solidFill>
                <a:srgbClr val="30291e"/>
              </a:solidFill>
              <a:latin typeface="HY강B"/>
              <a:ea typeface="HY강B"/>
              <a:cs typeface="+mn-cs"/>
            </a:endParaRPr>
          </a:p>
          <a:p>
            <a:pPr>
              <a:lnSpc>
                <a:spcPct val="109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>
              <a:lnSpc>
                <a:spcPct val="109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lnSpc>
                <a:spcPct val="109000"/>
              </a:lnSpc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900" b="0" i="0" u="none" strike="noStrike" kern="1200" cap="none" spc="0" normalizeH="0" mc:Ignorable="hp" hp:hslEmbossed="0">
                <a:latin typeface="HY강B"/>
                <a:ea typeface="HY강B"/>
                <a:cs typeface="+mn-cs"/>
              </a:rPr>
              <a:t>*</a:t>
            </a:r>
            <a:r>
              <a:rPr xmlns:mc="http://schemas.openxmlformats.org/markup-compatibility/2006" xmlns:hp="http://schemas.haansoft.com/office/presentation/8.0" kumimoji="0" lang="ko-KR" altLang="en-US" sz="1900" b="0" i="0" u="none" strike="noStrike" kern="1200" cap="none" spc="0" normalizeH="0" mc:Ignorable="hp" hp:hslEmbossed="0">
                <a:latin typeface="HY강B"/>
                <a:ea typeface="HY강B"/>
                <a:cs typeface="+mn-cs"/>
              </a:rPr>
              <a:t> 무효표가 되는 경우 </a:t>
            </a:r>
            <a:endParaRPr xmlns:mc="http://schemas.openxmlformats.org/markup-compatibility/2006" xmlns:hp="http://schemas.haansoft.com/office/presentation/8.0" kumimoji="0" lang="ko-KR" altLang="en-US" sz="19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lnSpc>
                <a:spcPct val="109000"/>
              </a:lnSpc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900" b="0" i="0" u="none" strike="noStrike" kern="1200" cap="none" spc="0" normalizeH="0" mc:Ignorable="hp" hp:hslEmbossed="0">
                <a:latin typeface="HY강B"/>
                <a:ea typeface="HY강B"/>
                <a:cs typeface="+mn-cs"/>
              </a:rPr>
              <a:t>후보자를 특정할 수 없는 표기 또는 그림</a:t>
            </a:r>
            <a:endParaRPr xmlns:mc="http://schemas.openxmlformats.org/markup-compatibility/2006" xmlns:hp="http://schemas.haansoft.com/office/presentation/8.0" kumimoji="0" lang="en-US" altLang="ko-KR" sz="19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lnSpc>
                <a:spcPct val="109000"/>
              </a:lnSpc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900" b="0" i="0" u="none" strike="noStrike" kern="1200" cap="none" spc="0" normalizeH="0" mc:Ignorable="hp" hp:hslEmbossed="0">
                <a:latin typeface="HY강B"/>
                <a:ea typeface="HY강B"/>
                <a:cs typeface="+mn-cs"/>
              </a:rPr>
              <a:t>복수의 후보 또는 정당 표</a:t>
            </a:r>
            <a:r>
              <a:rPr xmlns:mc="http://schemas.openxmlformats.org/markup-compatibility/2006" xmlns:hp="http://schemas.haansoft.com/office/presentation/8.0" kumimoji="0" lang="ko-KR" altLang="en-US" sz="1900" b="0" i="0" u="none" strike="noStrike" kern="1200" cap="none" spc="0" normalizeH="0" mc:Ignorable="hp" hp:hslEmbossed="0">
                <a:latin typeface="HY강B"/>
                <a:ea typeface="HY강B"/>
                <a:cs typeface="+mn-cs"/>
              </a:rPr>
              <a:t>기</a:t>
            </a:r>
            <a:endParaRPr xmlns:mc="http://schemas.openxmlformats.org/markup-compatibility/2006" xmlns:hp="http://schemas.haansoft.com/office/presentation/8.0" kumimoji="0" lang="ko-KR" altLang="en-US" sz="19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pic>
        <p:nvPicPr>
          <p:cNvPr id="3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202102" y="1819535"/>
            <a:ext cx="2238375" cy="361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94835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461885" y="4603001"/>
            <a:ext cx="259080" cy="6433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48131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5773692" cy="988695"/>
            <a:chOff x="842668" y="849086"/>
            <a:chExt cx="5773692" cy="988695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04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7" y="1320156"/>
              <a:ext cx="5086563" cy="51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독특한 선거방식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자서식 투표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82550" y="1197138"/>
            <a:ext cx="12061825" cy="5579900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  <a:latin typeface="HY강B"/>
                <a:ea typeface="HY강B"/>
                <a:cs typeface="+mn-cs"/>
              </a:rPr>
              <a:t>자서식 투표의 장단점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cxnSp>
        <p:nvCxnSpPr>
          <p:cNvPr id="39" name=""/>
          <p:cNvCxnSpPr/>
          <p:nvPr/>
        </p:nvCxnSpPr>
        <p:spPr>
          <a:xfrm rot="16200000" flipH="1" flipV="1">
            <a:off x="3562354" y="4243382"/>
            <a:ext cx="5067302" cy="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>
            <a:spLocks noGrp="1"/>
          </p:cNvSpPr>
          <p:nvPr>
            <p:ph sz="half" idx="2"/>
          </p:nvPr>
        </p:nvSpPr>
        <p:spPr>
          <a:xfrm>
            <a:off x="82550" y="1197138"/>
            <a:ext cx="6013450" cy="5579900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 algn="ct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rgbClr val="60523b"/>
              </a:solidFill>
              <a:latin typeface="HY강B"/>
              <a:ea typeface="HY강B"/>
              <a:cs typeface="맑은 고딕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300" b="0" i="0" u="none" strike="noStrike" kern="1200" cap="none" spc="0" normalizeH="0" mc:Ignorable="hp" hp:hslEmbossed="0">
                <a:solidFill>
                  <a:srgbClr val="30291e"/>
                </a:solidFill>
                <a:latin typeface="HY강B"/>
                <a:ea typeface="HY강B"/>
              </a:rPr>
              <a:t>장점</a:t>
            </a:r>
            <a:endParaRPr xmlns:mc="http://schemas.openxmlformats.org/markup-compatibility/2006" xmlns:hp="http://schemas.haansoft.com/office/presentation/8.0" kumimoji="0" lang="ko-KR" altLang="en-US" sz="2300" b="0" i="0" u="none" strike="noStrike" kern="1200" cap="none" spc="0" normalizeH="0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300" b="0" i="0" u="none" strike="noStrike" kern="1200" cap="none" spc="0" normalizeH="0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300" b="0" i="0" u="none" strike="noStrike" kern="1200" cap="none" spc="0" normalizeH="0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후보자 기호의 순서가 투표에 영향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을 주지 않음</a:t>
            </a:r>
            <a:endParaRPr xmlns:mc="http://schemas.openxmlformats.org/markup-compatibility/2006" xmlns:hp="http://schemas.haansoft.com/office/presentation/8.0" lang="ko-KR" altLang="en-US" sz="20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후보 등록 마감 이후에 정당이 추천한 후보가 사퇴하게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될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kumimoji="0" sz="2000" b="0" i="0" u="none" strike="noStrike" kern="1200" cap="none" spc="0" normalizeH="0" baseline="0" mc:Ignorable="hp" hp:hslEmbossed="0">
                <a:solidFill>
                  <a:srgbClr val="30291e"/>
                </a:solidFill>
                <a:latin typeface="HY강B"/>
                <a:ea typeface="HY강B"/>
              </a:rPr>
              <a:t>경우</a:t>
            </a:r>
            <a:r>
              <a:rPr xmlns:mc="http://schemas.openxmlformats.org/markup-compatibility/2006" xmlns:hp="http://schemas.haansoft.com/office/presentation/8.0" kumimoji="0" lang="EN-US" sz="2000" b="0" i="0" u="none" strike="noStrike" kern="1200" cap="none" spc="0" normalizeH="0" baseline="0" mc:Ignorable="hp" hp:hslEmbossed="0">
                <a:solidFill>
                  <a:srgbClr val="30291e"/>
                </a:solidFill>
                <a:latin typeface="HY강B"/>
                <a:ea typeface="HY강B"/>
              </a:rPr>
              <a:t>,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즉시 다른 후보로 교체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가능</a:t>
            </a:r>
            <a:endParaRPr xmlns:mc="http://schemas.openxmlformats.org/markup-compatibility/2006" xmlns:hp="http://schemas.haansoft.com/office/presentation/8.0" lang="ko-KR" altLang="en-US" sz="20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부정 선거가 발생할 경우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증거가 남기 쉬움</a:t>
            </a:r>
            <a:endParaRPr xmlns:mc="http://schemas.openxmlformats.org/markup-compatibility/2006" xmlns:hp="http://schemas.haansoft.com/office/presentation/8.0" sz="20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lang="ko-KR" altLang="en-US" sz="2000" b="0" i="0" u="none" strike="noStrike" mc:Ignorable="hp" hp:hslEmbossed="0"/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sp>
        <p:nvSpPr>
          <p:cNvPr id="41" name="Content Placeholder 2"/>
          <p:cNvSpPr>
            <a:spLocks noGrp="1"/>
          </p:cNvSpPr>
          <p:nvPr/>
        </p:nvSpPr>
        <p:spPr>
          <a:xfrm>
            <a:off x="6096000" y="1197138"/>
            <a:ext cx="6013450" cy="527510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lnSpcReduction="10000"/>
          </a:bodyPr>
          <a:p>
            <a:pPr marL="0" indent="0" algn="ct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rgbClr val="60523b"/>
              </a:solidFill>
              <a:latin typeface="HY강B"/>
              <a:ea typeface="HY강B"/>
              <a:cs typeface="맑은 고딕"/>
            </a:endParaRPr>
          </a:p>
          <a:p>
            <a:pPr marL="0" indent="0" algn="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  <a:solidFill>
                  <a:srgbClr val="30291e"/>
                </a:solidFill>
                <a:latin typeface="HY강B"/>
                <a:ea typeface="HY강B"/>
              </a:rPr>
              <a:t>단점</a:t>
            </a:r>
            <a:endPara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600" indent="-285600">
              <a:lnSpc>
                <a:spcPct val="16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동명 후보의 분별이 어려움</a:t>
            </a:r>
            <a:endParaRPr xmlns:mc="http://schemas.openxmlformats.org/markup-compatibility/2006" xmlns:hp="http://schemas.haansoft.com/office/presentation/8.0" sz="20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85600" indent="-285600">
              <a:lnSpc>
                <a:spcPct val="16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기호식 투표에 비해 개표에 시간이 오래 걸림</a:t>
            </a:r>
            <a:endParaRPr xmlns:mc="http://schemas.openxmlformats.org/markup-compatibility/2006" xmlns:hp="http://schemas.haansoft.com/office/presentation/8.0" sz="20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85600" indent="-285600">
              <a:lnSpc>
                <a:spcPct val="16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기호식 투표에 비해 개표에 비용이 많이 듦</a:t>
            </a:r>
            <a:endParaRPr xmlns:mc="http://schemas.openxmlformats.org/markup-compatibility/2006" xmlns:hp="http://schemas.haansoft.com/office/presentation/8.0" sz="20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85600" indent="-285600">
              <a:lnSpc>
                <a:spcPct val="16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문맹자의 투표를 제한하는 성격이 강함</a:t>
            </a:r>
            <a:endParaRPr xmlns:mc="http://schemas.openxmlformats.org/markup-compatibility/2006" xmlns:hp="http://schemas.haansoft.com/office/presentation/8.0" sz="20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1" animBg="1"/>
    </p:bldLst>
  </p:timing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94835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461885" y="4603001"/>
            <a:ext cx="259080" cy="6433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48131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5773692" cy="988695"/>
            <a:chOff x="842668" y="849086"/>
            <a:chExt cx="5773692" cy="988695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04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7" y="1320156"/>
              <a:ext cx="5086563" cy="51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독특한 선거방식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안분표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532176" y="1507147"/>
            <a:ext cx="8814979" cy="4959881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26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안분표</a:t>
            </a:r>
            <a:endParaRPr xmlns:mc="http://schemas.openxmlformats.org/markup-compatibility/2006" xmlns:hp="http://schemas.haansoft.com/office/presentation/8.0" lang="ko-KR" altLang="en-US" sz="2600" b="1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just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유권자가 투표한 후보가 불분명할 경우 무효표로 처리하지 않고 복수의 후보에게 소수점 단위로 표를 나누어주는 투표 방식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just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비례배분권을 받는 후보자의 득표율에 따라 비례배분되며, 4위 이하의 득표율은 반올림으로 처리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just">
              <a:lnSpc>
                <a:spcPct val="160000"/>
              </a:lnSpc>
              <a:spcBef>
                <a:spcPts val="0"/>
              </a:spcBef>
              <a:defRPr/>
            </a:pP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9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lnSpc>
                <a:spcPct val="109000"/>
              </a:lnSpc>
              <a:buNone/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pic>
        <p:nvPicPr>
          <p:cNvPr id="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34950" y="4283852"/>
            <a:ext cx="1895475" cy="2137195"/>
          </a:xfrm>
          <a:prstGeom prst="rect">
            <a:avLst/>
          </a:prstGeom>
        </p:spPr>
      </p:pic>
      <p:pic>
        <p:nvPicPr>
          <p:cNvPr id="4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885949" y="4515491"/>
            <a:ext cx="2001792" cy="1951537"/>
          </a:xfrm>
          <a:prstGeom prst="rect">
            <a:avLst/>
          </a:prstGeom>
        </p:spPr>
      </p:pic>
      <p:sp>
        <p:nvSpPr>
          <p:cNvPr id="41" name="Content Placeholder 2"/>
          <p:cNvSpPr>
            <a:spLocks noGrp="1"/>
          </p:cNvSpPr>
          <p:nvPr>
            <p:ph sz="half" idx="2"/>
          </p:nvPr>
        </p:nvSpPr>
        <p:spPr>
          <a:xfrm>
            <a:off x="769960" y="3429000"/>
            <a:ext cx="1767159" cy="2045231"/>
          </a:xfrm>
        </p:spPr>
        <p:txBody>
          <a:bodyPr vert="horz" wrap="square" lIns="91440" tIns="45720" rIns="91440" bIns="45720" anchor="t">
            <a:normAutofit fontScale="400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9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lnSpc>
                <a:spcPct val="109000"/>
              </a:lnSpc>
              <a:buNone/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r>
              <a:rPr lang="ko-KR" altLang="en-US" sz="4210" b="1">
                <a:solidFill>
                  <a:srgbClr val="ffffff"/>
                </a:solidFill>
                <a:latin typeface="HY강B"/>
                <a:ea typeface="HY강B"/>
              </a:rPr>
              <a:t>야마다 </a:t>
            </a:r>
            <a:r>
              <a:rPr lang="en-US" altLang="ko-KR" sz="4210" b="1">
                <a:solidFill>
                  <a:srgbClr val="ffffff"/>
                </a:solidFill>
                <a:latin typeface="HY강B"/>
                <a:ea typeface="HY강B"/>
              </a:rPr>
              <a:t>A</a:t>
            </a:r>
            <a:endParaRPr lang="en-US" altLang="ko-KR" sz="4210" b="1">
              <a:solidFill>
                <a:srgbClr val="ffffff"/>
              </a:solidFill>
              <a:latin typeface="HY강B"/>
              <a:ea typeface="HY강B"/>
            </a:endParaRPr>
          </a:p>
        </p:txBody>
      </p:sp>
      <p:sp>
        <p:nvSpPr>
          <p:cNvPr id="42" name="Content Placeholder 2"/>
          <p:cNvSpPr>
            <a:spLocks noGrp="1"/>
          </p:cNvSpPr>
          <p:nvPr/>
        </p:nvSpPr>
        <p:spPr>
          <a:xfrm>
            <a:off x="2130425" y="3902069"/>
            <a:ext cx="1767159" cy="2045231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40000" lnSpcReduction="20000"/>
          </a:bodyPr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l" defTabSz="914400" rtl="0" eaLnBrk="1" latinLnBrk="1" hangingPunct="1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250" b="1" i="0" u="none" strike="noStrike" kern="1200" cap="none" spc="0" normalizeH="0" baseline="0" mc:Ignorable="hp" hp:hslEmbossed="0">
                <a:solidFill>
                  <a:srgbClr val="ffffff"/>
                </a:solidFill>
                <a:latin typeface="HY강B"/>
                <a:ea typeface="HY강B"/>
              </a:rPr>
              <a:t>야마다 </a:t>
            </a:r>
            <a:r>
              <a:rPr xmlns:mc="http://schemas.openxmlformats.org/markup-compatibility/2006" xmlns:hp="http://schemas.haansoft.com/office/presentation/8.0" kumimoji="0" lang="en-US" altLang="ko-KR" sz="4250" b="1" i="0" u="none" strike="noStrike" kern="1200" cap="none" spc="0" normalizeH="0" baseline="0" mc:Ignorable="hp" hp:hslEmbossed="0">
                <a:solidFill>
                  <a:srgbClr val="ffffff"/>
                </a:solidFill>
                <a:latin typeface="HY강B"/>
                <a:ea typeface="HY강B"/>
              </a:rPr>
              <a:t>B</a:t>
            </a:r>
            <a:endParaRPr xmlns:mc="http://schemas.openxmlformats.org/markup-compatibility/2006" xmlns:hp="http://schemas.haansoft.com/office/presentation/8.0" kumimoji="0" lang="en-US" altLang="ko-KR" sz="4250" b="1" i="0" u="none" strike="noStrike" kern="1200" cap="none" spc="0" normalizeH="0" baseline="0" mc:Ignorable="hp" hp:hslEmbossed="0">
              <a:solidFill>
                <a:srgbClr val="ffffff"/>
              </a:solidFill>
              <a:latin typeface="HY강B"/>
              <a:ea typeface="HY강B"/>
            </a:endParaRPr>
          </a:p>
        </p:txBody>
      </p:sp>
      <p:sp>
        <p:nvSpPr>
          <p:cNvPr id="43" name=""/>
          <p:cNvSpPr/>
          <p:nvPr/>
        </p:nvSpPr>
        <p:spPr>
          <a:xfrm>
            <a:off x="3454672" y="5034590"/>
            <a:ext cx="885825" cy="9133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en-US" altLang="ko-KR"/>
          </a:p>
        </p:txBody>
      </p:sp>
      <p:pic>
        <p:nvPicPr>
          <p:cNvPr id="4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340497" y="4373095"/>
            <a:ext cx="2557877" cy="1958709"/>
          </a:xfrm>
          <a:prstGeom prst="rect">
            <a:avLst/>
          </a:prstGeom>
        </p:spPr>
      </p:pic>
      <p:sp>
        <p:nvSpPr>
          <p:cNvPr id="45" name=""/>
          <p:cNvSpPr/>
          <p:nvPr/>
        </p:nvSpPr>
        <p:spPr>
          <a:xfrm>
            <a:off x="6835140" y="5017562"/>
            <a:ext cx="885825" cy="9133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pic>
        <p:nvPicPr>
          <p:cNvPr id="46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720965" y="4283852"/>
            <a:ext cx="1895475" cy="2137195"/>
          </a:xfrm>
          <a:prstGeom prst="rect">
            <a:avLst/>
          </a:prstGeom>
        </p:spPr>
      </p:pic>
      <p:pic>
        <p:nvPicPr>
          <p:cNvPr id="47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0001250" y="4515491"/>
            <a:ext cx="2001792" cy="1951537"/>
          </a:xfrm>
          <a:prstGeom prst="rect">
            <a:avLst/>
          </a:prstGeom>
        </p:spPr>
      </p:pic>
      <p:sp>
        <p:nvSpPr>
          <p:cNvPr id="49" name="Content Placeholder 2"/>
          <p:cNvSpPr>
            <a:spLocks noGrp="1"/>
          </p:cNvSpPr>
          <p:nvPr/>
        </p:nvSpPr>
        <p:spPr>
          <a:xfrm>
            <a:off x="8234091" y="3429000"/>
            <a:ext cx="1767159" cy="2045231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40000" lnSpcReduction="20000"/>
          </a:bodyPr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l" defTabSz="914400" rtl="0" eaLnBrk="1" latinLnBrk="1" hangingPunct="1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210" b="1" i="0" u="none" strike="noStrike" kern="1200" cap="none" spc="0" normalizeH="0" baseline="0" mc:Ignorable="hp" hp:hslEmbossed="0">
                <a:solidFill>
                  <a:srgbClr val="ffffff"/>
                </a:solidFill>
                <a:latin typeface="HY강B"/>
                <a:ea typeface="HY강B"/>
              </a:rPr>
              <a:t>야마다 </a:t>
            </a:r>
            <a:r>
              <a:rPr xmlns:mc="http://schemas.openxmlformats.org/markup-compatibility/2006" xmlns:hp="http://schemas.haansoft.com/office/presentation/8.0" kumimoji="0" lang="en-US" altLang="ko-KR" sz="4210" b="1" i="0" u="none" strike="noStrike" kern="1200" cap="none" spc="0" normalizeH="0" baseline="0" mc:Ignorable="hp" hp:hslEmbossed="0">
                <a:solidFill>
                  <a:srgbClr val="ffffff"/>
                </a:solidFill>
                <a:latin typeface="HY강B"/>
                <a:ea typeface="HY강B"/>
              </a:rPr>
              <a:t>A</a:t>
            </a:r>
            <a:endParaRPr xmlns:mc="http://schemas.openxmlformats.org/markup-compatibility/2006" xmlns:hp="http://schemas.haansoft.com/office/presentation/8.0" kumimoji="0" lang="en-US" altLang="ko-KR" sz="4210" b="1" i="0" u="none" strike="noStrike" kern="1200" cap="none" spc="0" normalizeH="0" baseline="0" mc:Ignorable="hp" hp:hslEmbossed="0">
              <a:solidFill>
                <a:srgbClr val="ffffff"/>
              </a:solidFill>
              <a:latin typeface="HY강B"/>
              <a:ea typeface="HY강B"/>
            </a:endParaRPr>
          </a:p>
        </p:txBody>
      </p:sp>
      <p:sp>
        <p:nvSpPr>
          <p:cNvPr id="51" name="Content Placeholder 2"/>
          <p:cNvSpPr>
            <a:spLocks noGrp="1"/>
          </p:cNvSpPr>
          <p:nvPr/>
        </p:nvSpPr>
        <p:spPr>
          <a:xfrm>
            <a:off x="10235883" y="3902697"/>
            <a:ext cx="1767159" cy="2045231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40000" lnSpcReduction="20000"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300" b="0" i="0" u="none" strike="noStrike" kern="1200" cap="none" spc="0" normalizeH="0" baseline="0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l" defTabSz="914400" rtl="0" eaLnBrk="1" latinLnBrk="1" hangingPunct="1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4250" b="1" i="0" u="none" strike="noStrike" kern="1200" cap="none" spc="0" normalizeH="0" baseline="0" mc:Ignorable="hp" hp:hslEmbossed="0">
                <a:solidFill>
                  <a:srgbClr val="ffffff"/>
                </a:solidFill>
                <a:latin typeface="HY강B"/>
                <a:ea typeface="HY강B"/>
              </a:rPr>
              <a:t>야마다 </a:t>
            </a:r>
            <a:r>
              <a:rPr xmlns:mc="http://schemas.openxmlformats.org/markup-compatibility/2006" xmlns:hp="http://schemas.haansoft.com/office/presentation/8.0" kumimoji="0" lang="en-US" altLang="ko-KR" sz="4250" b="1" i="0" u="none" strike="noStrike" kern="1200" cap="none" spc="0" normalizeH="0" baseline="0" mc:Ignorable="hp" hp:hslEmbossed="0">
                <a:solidFill>
                  <a:srgbClr val="ffffff"/>
                </a:solidFill>
                <a:latin typeface="HY강B"/>
                <a:ea typeface="HY강B"/>
              </a:rPr>
              <a:t>B</a:t>
            </a:r>
            <a:endParaRPr xmlns:mc="http://schemas.openxmlformats.org/markup-compatibility/2006" xmlns:hp="http://schemas.haansoft.com/office/presentation/8.0" kumimoji="0" lang="en-US" altLang="ko-KR" sz="4250" b="1" i="0" u="none" strike="noStrike" kern="1200" cap="none" spc="0" normalizeH="0" baseline="0" mc:Ignorable="hp" hp:hslEmbossed="0">
              <a:solidFill>
                <a:srgbClr val="ffffff"/>
              </a:solidFill>
              <a:latin typeface="HY강B"/>
              <a:ea typeface="HY강B"/>
            </a:endParaRPr>
          </a:p>
        </p:txBody>
      </p:sp>
      <p:sp>
        <p:nvSpPr>
          <p:cNvPr id="52" name="Content Placeholder 2"/>
          <p:cNvSpPr>
            <a:spLocks noGrp="1"/>
          </p:cNvSpPr>
          <p:nvPr/>
        </p:nvSpPr>
        <p:spPr>
          <a:xfrm>
            <a:off x="7996851" y="4101388"/>
            <a:ext cx="3681684" cy="610843"/>
          </a:xfrm>
          <a:prstGeom prst="rect">
            <a:avLst/>
          </a:prstGeom>
          <a:effectLst>
            <a:glow rad="63500">
              <a:schemeClr val="accent4">
                <a:satMod val="175000"/>
                <a:alpha val="50000"/>
              </a:schemeClr>
            </a:glow>
          </a:effectLst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14400" rtl="0" eaLnBrk="1" latinLnBrk="1" hangingPunct="1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300" b="1" i="0" u="none" strike="noStrike" kern="1200" cap="none" spc="0" normalizeH="0" baseline="0" mc:Ignorable="hp" hp:hslEmbossed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50000"/>
                    </a:schemeClr>
                  </a:glow>
                </a:effectLst>
                <a:latin typeface="+mn-lt"/>
                <a:ea typeface="+mn-ea"/>
                <a:cs typeface="+mn-cs"/>
              </a:rPr>
              <a:t>+0.5</a:t>
            </a:r>
            <a:r>
              <a:rPr xmlns:mc="http://schemas.openxmlformats.org/markup-compatibility/2006" xmlns:hp="http://schemas.haansoft.com/office/presentation/8.0" kumimoji="0" lang="ko-KR" altLang="en-US" sz="2300" b="1" i="0" u="none" strike="noStrike" kern="1200" cap="none" spc="0" normalizeH="0" baseline="0" mc:Ignorable="hp" hp:hslEmbossed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50000"/>
                    </a:schemeClr>
                  </a:glow>
                </a:effectLst>
                <a:latin typeface="+mn-lt"/>
                <a:ea typeface="+mn-ea"/>
                <a:cs typeface="+mn-cs"/>
              </a:rPr>
              <a:t>                                </a:t>
            </a:r>
            <a:r>
              <a:rPr xmlns:mc="http://schemas.openxmlformats.org/markup-compatibility/2006" xmlns:hp="http://schemas.haansoft.com/office/presentation/8.0" kumimoji="0" lang="en-US" altLang="ko-KR" sz="2300" b="1" i="0" u="none" strike="noStrike" kern="1200" cap="none" spc="0" normalizeH="0" baseline="0" mc:Ignorable="hp" hp:hslEmbossed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50000"/>
                    </a:schemeClr>
                  </a:glow>
                </a:effectLst>
                <a:latin typeface="+mn-lt"/>
                <a:ea typeface="+mn-ea"/>
                <a:cs typeface="+mn-cs"/>
              </a:rPr>
              <a:t>+0.5</a:t>
            </a:r>
            <a:endParaRPr xmlns:mc="http://schemas.openxmlformats.org/markup-compatibility/2006" xmlns:hp="http://schemas.haansoft.com/office/presentation/8.0" kumimoji="0" lang="en-US" altLang="ko-KR" sz="2300" b="1" i="0" u="none" strike="noStrike" kern="1200" cap="none" spc="0" normalizeH="0" baseline="0" mc:Ignorable="hp" hp:hslEmbossed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50000"/>
                  </a:schemeClr>
                </a:glow>
              </a:effectLst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4210" b="1" i="0" u="none" strike="noStrike" kern="1200" cap="none" spc="0" normalizeH="0" baseline="0" mc:Ignorable="hp" hp:hslEmbossed="0">
              <a:solidFill>
                <a:srgbClr val="ffffff"/>
              </a:solidFill>
              <a:latin typeface="HY강B"/>
              <a:ea typeface="HY강B"/>
            </a:endParaRPr>
          </a:p>
        </p:txBody>
      </p:sp>
      <p:sp>
        <p:nvSpPr>
          <p:cNvPr id="53" name="Content Placeholder 2"/>
          <p:cNvSpPr>
            <a:spLocks noGrp="1"/>
          </p:cNvSpPr>
          <p:nvPr/>
        </p:nvSpPr>
        <p:spPr>
          <a:xfrm>
            <a:off x="4255158" y="6247156"/>
            <a:ext cx="2889227" cy="610843"/>
          </a:xfrm>
          <a:prstGeom prst="rect">
            <a:avLst/>
          </a:prstGeom>
          <a:effectLst>
            <a:glow rad="63500">
              <a:schemeClr val="accent4">
                <a:satMod val="175000"/>
                <a:alpha val="50000"/>
              </a:schemeClr>
            </a:glow>
          </a:effectLst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14400" rtl="0" eaLnBrk="1" latinLnBrk="1" hangingPunct="1">
              <a:lnSpc>
                <a:spcPct val="109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30291e"/>
                </a:solidFill>
                <a:effectLst/>
                <a:latin typeface="+mn-lt"/>
                <a:ea typeface="+mn-ea"/>
                <a:cs typeface="+mn-cs"/>
              </a:rPr>
              <a:t>야마다에게 투표한 경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30291e"/>
                </a:solidFill>
                <a:latin typeface="맑은 고딕"/>
              </a:rPr>
              <a:t>우</a:t>
            </a:r>
            <a:endParaRPr xmlns:mc="http://schemas.openxmlformats.org/markup-compatibility/2006" xmlns:hp="http://schemas.haansoft.com/office/presentation/8.0" kumimoji="0" lang="en-US" altLang="ko-KR" sz="4210" b="1" i="0" u="none" strike="noStrike" kern="1200" cap="none" spc="0" normalizeH="0" baseline="0" mc:Ignorable="hp" hp:hslEmbossed="0">
              <a:solidFill>
                <a:srgbClr val="ffffff"/>
              </a:solidFill>
              <a:latin typeface="HY강B"/>
              <a:ea typeface="HY강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" grpId="1" animBg="1"/>
      <p:bldP spid="53" grpId="2" animBg="1"/>
      <p:bldP spid="45" grpId="3" animBg="1"/>
      <p:bldP spid="52" grpId="4" animBg="1"/>
    </p:bldLst>
  </p:timing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5773692" cy="988695"/>
            <a:chOff x="842668" y="849086"/>
            <a:chExt cx="5773692" cy="988695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04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7" y="1320156"/>
              <a:ext cx="5086563" cy="517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독특한 선거방식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석패율제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532176" y="1507147"/>
            <a:ext cx="10996206" cy="4959881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2600" b="1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석패율제</a:t>
            </a:r>
            <a:endParaRPr xmlns:mc="http://schemas.openxmlformats.org/markup-compatibility/2006" xmlns:hp="http://schemas.haansoft.com/office/presentation/8.0" lang="ko-KR" altLang="en-US" sz="2600" b="1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just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한 후보자의 지역구와 비례대표 동시 출마를 허용 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just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중복 출마자들 중 가장 높은 득표율로 낙선한 후보를 비례대표로 선출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just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석패율 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당선자와 낙선자의득표비율을 말함</a:t>
            </a: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      낙선자의 득표율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/</a:t>
            </a:r>
            <a:r>
              <a:rPr xmlns:mc="http://schemas.openxmlformats.org/markup-compatibility/2006" xmlns:hp="http://schemas.haansoft.com/office/presentation/8.0" lang="ko-KR" altLang="en-US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당선자의 득표율</a:t>
            </a:r>
            <a:r>
              <a:rPr xmlns:mc="http://schemas.openxmlformats.org/markup-compatibility/2006" xmlns:hp="http://schemas.haansoft.com/office/presentation/8.0" lang="en-US" altLang="ko-KR" sz="230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x100</a:t>
            </a:r>
            <a:endParaRPr xmlns:mc="http://schemas.openxmlformats.org/markup-compatibility/2006" xmlns:hp="http://schemas.haansoft.com/office/presentation/8.0" lang="en-US" altLang="ko-KR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30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정당의 지역 대표성을 보완하</a:t>
            </a:r>
            <a:r>
              <a:rPr xmlns:mc="http://schemas.openxmlformats.org/markup-compatibility/2006" xmlns:hp="http://schemas.haansoft.com/office/presentation/8.0" lang="ko-KR" altLang="en-US" sz="230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며 아깝게 떨어진 후보를 구제하자</a:t>
            </a:r>
            <a:r>
              <a:rPr xmlns:mc="http://schemas.openxmlformats.org/markup-compatibility/2006" xmlns:hp="http://schemas.haansoft.com/office/presentation/8.0" sz="230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는</a:t>
            </a:r>
            <a:r>
              <a:rPr xmlns:mc="http://schemas.openxmlformats.org/markup-compatibility/2006" xmlns:hp="http://schemas.haansoft.com/office/presentation/8.0" lang="ko-KR" altLang="en-US" sz="230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취지로 시행함</a:t>
            </a:r>
            <a:endParaRPr xmlns:mc="http://schemas.openxmlformats.org/markup-compatibility/2006" xmlns:hp="http://schemas.haansoft.com/office/presentation/8.0" lang="ko-KR" altLang="en-US" sz="230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endParaRPr xmlns:mc="http://schemas.openxmlformats.org/markup-compatibility/2006" xmlns:hp="http://schemas.haansoft.com/office/presentation/8.0" lang="ko-KR" altLang="en-US" sz="26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just">
              <a:lnSpc>
                <a:spcPct val="160000"/>
              </a:lnSpc>
              <a:spcBef>
                <a:spcPts val="0"/>
              </a:spcBef>
              <a:defRPr/>
            </a:pPr>
            <a:endParaRPr xmlns:mc="http://schemas.openxmlformats.org/markup-compatibility/2006" xmlns:hp="http://schemas.haansoft.com/office/presentation/8.0" lang="ko-KR" altLang="en-US" sz="230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lnSpc>
                <a:spcPct val="109000"/>
              </a:lnSpc>
              <a:defRPr/>
            </a:pPr>
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mc:Ignorable="hp" hp:hslEmbossed="0">
              <a:latin typeface="HY강B"/>
              <a:ea typeface="HY강B"/>
              <a:cs typeface="+mn-cs"/>
            </a:endParaRPr>
          </a:p>
          <a:p>
            <a:pPr marL="0" indent="0">
              <a:lnSpc>
                <a:spcPct val="109000"/>
              </a:lnSpc>
              <a:buNone/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82550" y="92117"/>
            <a:ext cx="12061825" cy="6696072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cxnSp>
        <p:nvCxnSpPr>
          <p:cNvPr id="3" name="직선 연결선 2"/>
          <p:cNvCxnSpPr/>
          <p:nvPr/>
        </p:nvCxnSpPr>
        <p:spPr>
          <a:xfrm flipH="1">
            <a:off x="687688" y="849086"/>
            <a:ext cx="404948" cy="41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4476" y="999784"/>
            <a:ext cx="718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>
                <a:solidFill>
                  <a:schemeClr val="bg2"/>
                </a:solidFill>
                <a:latin typeface="GoyangDeogyang B"/>
                <a:ea typeface="GoyangDeogyang B"/>
              </a:rPr>
              <a:t>01</a:t>
            </a:r>
            <a:endParaRPr lang="ko-KR" altLang="en-US" sz="2400">
              <a:solidFill>
                <a:schemeClr val="bg2"/>
              </a:solidFill>
              <a:latin typeface="GoyangDeogyang B"/>
              <a:ea typeface="GoyangDeogyang B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732025" y="914400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5076808" y="927463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7421591" y="940526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732024" y="914400"/>
            <a:ext cx="2344783" cy="2351314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3230" y="1412948"/>
            <a:ext cx="1403235" cy="823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rPr>
              <a:t>일본의</a:t>
            </a:r>
            <a:endParaRPr lang="ko-KR" altLang="en-US" sz="2400" b="1">
              <a:ln w="9525"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tx1">
                  <a:lumMod val="50000"/>
                </a:schemeClr>
              </a:solidFill>
              <a:latin typeface="HY강B"/>
              <a:ea typeface="HY강B"/>
            </a:endParaRPr>
          </a:p>
          <a:p>
            <a:pPr lvl="0">
              <a:defRPr/>
            </a:pPr>
            <a:r>
              <a:rPr lang="ko-KR" altLang="en-US" sz="2400" b="1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rPr>
              <a:t>정치체제</a:t>
            </a:r>
            <a:endParaRPr lang="ko-KR" altLang="en-US" sz="2400" b="1">
              <a:ln w="9525"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tx1">
                  <a:lumMod val="50000"/>
                </a:schemeClr>
              </a:solidFill>
              <a:latin typeface="HY강B"/>
              <a:ea typeface="HY강B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83313" y="1905391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rgbClr val="ffffff"/>
                </a:solidFill>
                <a:latin typeface="HY강B"/>
                <a:ea typeface="HY강B"/>
                <a:cs typeface="Futura Medium"/>
              </a:rPr>
              <a:t>일본의 정치체제</a:t>
            </a:r>
            <a:endParaRPr lang="ko-KR" altLang="en-US" sz="1600" b="1">
              <a:solidFill>
                <a:srgbClr val="ffffff"/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344460" y="1907139"/>
            <a:ext cx="1809476" cy="33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선거의 종류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524166" y="1920780"/>
            <a:ext cx="224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투표권의 역사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783312" y="4804016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>
              <a:solidFill>
                <a:schemeClr val="bg1">
                  <a:lumMod val="40000"/>
                  <a:lumOff val="60000"/>
                </a:schemeClr>
              </a:solidFill>
              <a:latin typeface="GoyangDeogyang B"/>
              <a:ea typeface="GoyangDeogyang B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128095" y="4808723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>
              <a:solidFill>
                <a:schemeClr val="bg1">
                  <a:lumMod val="40000"/>
                  <a:lumOff val="60000"/>
                </a:schemeClr>
              </a:solidFill>
              <a:latin typeface="GoyangDeogyang B"/>
              <a:ea typeface="GoyangDeogyang B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472876" y="4804016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>
              <a:solidFill>
                <a:schemeClr val="bg1">
                  <a:lumMod val="40000"/>
                  <a:lumOff val="60000"/>
                </a:schemeClr>
              </a:solidFill>
              <a:latin typeface="GoyangDeogyang B"/>
              <a:ea typeface="GoyangDeogyang B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0270381" y="1925394"/>
            <a:ext cx="1414591" cy="38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2000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0301949" y="4781248"/>
            <a:ext cx="1414591" cy="38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2000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0427" y="-1301858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kumimoji="1" lang="ko-KR" altLang="en-US"/>
          </a:p>
        </p:txBody>
      </p:sp>
      <p:sp>
        <p:nvSpPr>
          <p:cNvPr id="32" name="타원 8"/>
          <p:cNvSpPr/>
          <p:nvPr/>
        </p:nvSpPr>
        <p:spPr>
          <a:xfrm>
            <a:off x="6300487" y="3797636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33" name="타원 8"/>
          <p:cNvSpPr/>
          <p:nvPr/>
        </p:nvSpPr>
        <p:spPr>
          <a:xfrm>
            <a:off x="3955704" y="3805646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35" name="직사각형 17"/>
          <p:cNvSpPr/>
          <p:nvPr/>
        </p:nvSpPr>
        <p:spPr>
          <a:xfrm>
            <a:off x="4006992" y="4723741"/>
            <a:ext cx="2242207" cy="57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선거 요건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r>
              <a:rPr lang="en-US" altLang="ko-KR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&amp;</a:t>
            </a: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선거운동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36" name="직사각형 17"/>
          <p:cNvSpPr/>
          <p:nvPr/>
        </p:nvSpPr>
        <p:spPr>
          <a:xfrm>
            <a:off x="6351775" y="4842804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독특한 선거 제도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1" animBg="1"/>
    </p:bldLst>
  </p:timing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937885" y="5787013"/>
            <a:ext cx="2781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kumimoji="1" lang="ko-KR" altLang="en-US" sz="2000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3032" y="5386903"/>
            <a:ext cx="2752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kumimoji="1" lang="ko-KR" altLang="en-US" sz="2000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1001" y="2597257"/>
            <a:ext cx="8009997" cy="1183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7200" b="1" i="1">
                <a:solidFill>
                  <a:schemeClr val="accent1"/>
                </a:solidFill>
                <a:latin typeface="GoyangDeogyang EB"/>
                <a:ea typeface="GoyangDeogyang EB"/>
                <a:cs typeface="Futura Medium"/>
              </a:rPr>
              <a:t>감사합니다</a:t>
            </a:r>
            <a:endParaRPr kumimoji="1" lang="ko-KR" altLang="en-US" sz="7200" b="1" i="1">
              <a:solidFill>
                <a:schemeClr val="accent1"/>
              </a:solidFill>
              <a:latin typeface="GoyangDeogyang EB"/>
              <a:ea typeface="GoyangDeogyang EB"/>
              <a:cs typeface="Futura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1919" y="3653260"/>
            <a:ext cx="271546" cy="45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kumimoji="1" lang="ko-KR" altLang="en-US" sz="2400">
              <a:solidFill>
                <a:schemeClr val="accent1"/>
              </a:solidFill>
              <a:latin typeface="GoyangDeogyang B"/>
              <a:ea typeface="GoyangDeogyang B"/>
              <a:cs typeface="Futura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21"/>
          <p:cNvSpPr/>
          <p:nvPr/>
        </p:nvSpPr>
        <p:spPr>
          <a:xfrm>
            <a:off x="9114820" y="1197137"/>
            <a:ext cx="2732980" cy="1353065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36" name="직사각형 21"/>
          <p:cNvSpPr/>
          <p:nvPr/>
        </p:nvSpPr>
        <p:spPr>
          <a:xfrm>
            <a:off x="5420468" y="1197140"/>
            <a:ext cx="2732980" cy="1353065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2550" y="1197138"/>
            <a:ext cx="4940753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94835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461885" y="4603001"/>
            <a:ext cx="259080" cy="6433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48131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5663565" cy="994290"/>
            <a:chOff x="842668" y="849086"/>
            <a:chExt cx="5663565" cy="994290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01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9" y="1320156"/>
              <a:ext cx="49764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일본의 정치체제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의원내각제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82550" y="1197138"/>
            <a:ext cx="4940753" cy="56608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endParaRPr lang="ko-KR" altLang="en-US" sz="200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ko-KR" altLang="en-US" sz="2580" b="1">
                <a:solidFill>
                  <a:srgbClr val="30291e"/>
                </a:solidFill>
                <a:latin typeface="HY강B"/>
                <a:ea typeface="HY강B"/>
              </a:rPr>
              <a:t>내각</a:t>
            </a:r>
            <a:endParaRPr lang="ko-KR" altLang="en-US" sz="2580" b="1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sz="258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행정 최고기관</a:t>
            </a:r>
            <a:endParaRPr xmlns:mc="http://schemas.openxmlformats.org/markup-compatibility/2006" xmlns:hp="http://schemas.haansoft.com/office/presentation/8.0" sz="258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58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한국의 행정부</a:t>
            </a:r>
            <a:r>
              <a:rPr xmlns:mc="http://schemas.openxmlformats.org/markup-compatibility/2006" xmlns:hp="http://schemas.haansoft.com/office/presentation/8.0" lang="EN-US" sz="258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xmlns:mc="http://schemas.openxmlformats.org/markup-compatibility/2006" xmlns:hp="http://schemas.haansoft.com/office/presentation/8.0" lang="ko-KR" altLang="en-US" sz="258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역할을 함</a:t>
            </a:r>
            <a:endParaRPr xmlns:mc="http://schemas.openxmlformats.org/markup-compatibility/2006" xmlns:hp="http://schemas.haansoft.com/office/presentation/8.0" lang="ko-KR" altLang="en-US" sz="258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lang="EN-US" sz="258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ko-KR" altLang="en-US" sz="2580" b="1">
                <a:solidFill>
                  <a:srgbClr val="30291e"/>
                </a:solidFill>
                <a:latin typeface="HY강B"/>
                <a:ea typeface="HY강B"/>
              </a:rPr>
              <a:t>총리</a:t>
            </a:r>
            <a:endParaRPr lang="ko-KR" altLang="en-US" sz="2580" b="1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sz="258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실질적인 국가 수장</a:t>
            </a:r>
            <a:endParaRPr xmlns:mc="http://schemas.openxmlformats.org/markup-compatibility/2006" xmlns:hp="http://schemas.haansoft.com/office/presentation/8.0" sz="258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 algn="l" defTabSz="914400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sz="258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내각의 수반</a:t>
            </a:r>
            <a:endParaRPr xmlns:mc="http://schemas.openxmlformats.org/markup-compatibility/2006" xmlns:hp="http://schemas.haansoft.com/office/presentation/8.0" sz="258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lnSpc>
                <a:spcPct val="160000"/>
              </a:lnSpc>
              <a:spcBef>
                <a:spcPts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58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국회 의결 통해 총리 지명</a:t>
            </a:r>
            <a:endParaRPr xmlns:mc="http://schemas.openxmlformats.org/markup-compatibility/2006" xmlns:hp="http://schemas.haansoft.com/office/presentation/8.0" lang="ko-KR" altLang="en-US" sz="258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2580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                </a:t>
            </a:r>
            <a:endParaRPr xmlns:mc="http://schemas.openxmlformats.org/markup-compatibility/2006" xmlns:hp="http://schemas.haansoft.com/office/presentation/8.0" lang="ko-KR" altLang="en-US" sz="2580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marL="0" indent="0">
              <a:buNone/>
              <a:defRPr/>
            </a:pPr>
            <a:r>
              <a:rPr lang="ko-KR" altLang="en-US" sz="2580" b="1">
                <a:solidFill>
                  <a:srgbClr val="30291e"/>
                </a:solidFill>
                <a:latin typeface="HY강B"/>
                <a:ea typeface="HY강B"/>
              </a:rPr>
              <a:t>의원내각제</a:t>
            </a:r>
            <a:endParaRPr lang="ko-KR" altLang="en-US" sz="2580" b="1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r>
              <a:rPr lang="ko-KR" altLang="en-US" sz="2580">
                <a:solidFill>
                  <a:srgbClr val="30291e"/>
                </a:solidFill>
                <a:latin typeface="HY강B"/>
                <a:ea typeface="HY강B"/>
              </a:rPr>
              <a:t>국회 중심 국정 운영</a:t>
            </a:r>
            <a:endParaRPr lang="ko-KR" altLang="en-US" sz="258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r>
              <a:rPr lang="ko-KR" altLang="en-US" sz="2580">
                <a:solidFill>
                  <a:srgbClr val="30291e"/>
                </a:solidFill>
                <a:latin typeface="HY강B"/>
                <a:ea typeface="HY강B"/>
              </a:rPr>
              <a:t>행정부 수반</a:t>
            </a:r>
            <a:r>
              <a:rPr lang="en-US" altLang="ko-KR" sz="2580">
                <a:solidFill>
                  <a:srgbClr val="30291e"/>
                </a:solidFill>
                <a:latin typeface="HY강B"/>
                <a:ea typeface="HY강B"/>
              </a:rPr>
              <a:t>(</a:t>
            </a:r>
            <a:r>
              <a:rPr lang="ko-KR" altLang="en-US" sz="2580">
                <a:solidFill>
                  <a:srgbClr val="30291e"/>
                </a:solidFill>
                <a:latin typeface="HY강B"/>
                <a:ea typeface="HY강B"/>
              </a:rPr>
              <a:t>총리</a:t>
            </a:r>
            <a:r>
              <a:rPr lang="en-US" altLang="ko-KR" sz="2580">
                <a:solidFill>
                  <a:srgbClr val="30291e"/>
                </a:solidFill>
                <a:latin typeface="HY강B"/>
                <a:ea typeface="HY강B"/>
              </a:rPr>
              <a:t>)</a:t>
            </a:r>
            <a:r>
              <a:rPr lang="ko-KR" altLang="en-US" sz="2580">
                <a:solidFill>
                  <a:srgbClr val="30291e"/>
                </a:solidFill>
                <a:latin typeface="HY강B"/>
                <a:ea typeface="HY강B"/>
              </a:rPr>
              <a:t>을 의회에서 선출</a:t>
            </a:r>
            <a:endParaRPr lang="ko-KR" altLang="en-US" sz="258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r>
              <a:rPr lang="ko-KR" altLang="en-US" sz="2580">
                <a:solidFill>
                  <a:srgbClr val="30291e"/>
                </a:solidFill>
                <a:latin typeface="HY강B"/>
                <a:ea typeface="HY강B"/>
              </a:rPr>
              <a:t>총리는 국정에 관하여 의회에 책임을 짐</a:t>
            </a:r>
            <a:endParaRPr lang="ko-KR" altLang="en-US" sz="2580">
              <a:latin typeface="HY강B"/>
              <a:ea typeface="HY강B"/>
            </a:endParaRPr>
          </a:p>
          <a:p>
            <a:pPr marL="0" indent="0">
              <a:buNone/>
              <a:defRPr/>
            </a:pPr>
            <a:endParaRPr lang="ko-KR" altLang="en-US" sz="2000"/>
          </a:p>
        </p:txBody>
      </p:sp>
      <p:pic>
        <p:nvPicPr>
          <p:cNvPr id="3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148034" y="2727487"/>
            <a:ext cx="6903709" cy="4013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3" name=""/>
          <p:cNvSpPr/>
          <p:nvPr/>
        </p:nvSpPr>
        <p:spPr>
          <a:xfrm rot="5404120">
            <a:off x="5093760" y="2307888"/>
            <a:ext cx="653416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34" name=""/>
          <p:cNvSpPr/>
          <p:nvPr/>
        </p:nvSpPr>
        <p:spPr>
          <a:xfrm rot="5404120">
            <a:off x="11296805" y="2307888"/>
            <a:ext cx="653416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5" name="직사각형 12"/>
          <p:cNvSpPr/>
          <p:nvPr/>
        </p:nvSpPr>
        <p:spPr>
          <a:xfrm>
            <a:off x="5420469" y="1197138"/>
            <a:ext cx="2732979" cy="1182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30291e"/>
                </a:solidFill>
                <a:latin typeface="HY강B"/>
                <a:ea typeface="HY강B"/>
                <a:cs typeface="Times New Roman"/>
              </a:rPr>
              <a:t>의원내각제</a:t>
            </a:r>
            <a:endParaRPr lang="ko-KR" altLang="en-US" sz="2000">
              <a:ln w="9525"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30291e"/>
              </a:solidFill>
              <a:latin typeface="HY강B"/>
              <a:ea typeface="HY강B"/>
              <a:cs typeface="Times New Roman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30291e"/>
                </a:solidFill>
                <a:latin typeface="HY강B"/>
                <a:ea typeface="HY강B"/>
                <a:cs typeface="Times New Roman"/>
              </a:rPr>
              <a:t>입법부에서 행정부의</a:t>
            </a:r>
            <a:endParaRPr lang="ko-KR" altLang="en-US" sz="2000">
              <a:ln w="9525"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30291e"/>
              </a:solidFill>
              <a:latin typeface="HY강B"/>
              <a:ea typeface="HY강B"/>
              <a:cs typeface="Times New Roman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30291e"/>
                </a:solidFill>
                <a:latin typeface="HY강B"/>
                <a:ea typeface="HY강B"/>
                <a:cs typeface="Times New Roman"/>
              </a:rPr>
              <a:t>수장을 선출함</a:t>
            </a:r>
            <a:endParaRPr lang="ko-KR" altLang="en-US" sz="2000">
              <a:ln w="9525"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30291e"/>
              </a:solidFill>
              <a:latin typeface="HY강B"/>
              <a:ea typeface="HY강B"/>
              <a:cs typeface="Times New Roman"/>
            </a:endParaRPr>
          </a:p>
        </p:txBody>
      </p:sp>
      <p:sp>
        <p:nvSpPr>
          <p:cNvPr id="39" name="직사각형 12"/>
          <p:cNvSpPr/>
          <p:nvPr/>
        </p:nvSpPr>
        <p:spPr>
          <a:xfrm>
            <a:off x="9114820" y="1197140"/>
            <a:ext cx="2732980" cy="118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30291e"/>
                </a:solidFill>
                <a:latin typeface="HY강B"/>
                <a:ea typeface="HY강B"/>
                <a:cs typeface="Times New Roman"/>
              </a:rPr>
              <a:t>대통령중심제</a:t>
            </a:r>
            <a:endParaRPr lang="ko-KR" altLang="en-US" sz="2000">
              <a:ln w="9525"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30291e"/>
              </a:solidFill>
              <a:latin typeface="HY강B"/>
              <a:ea typeface="HY강B"/>
              <a:cs typeface="Times New Roman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30291e"/>
                </a:solidFill>
                <a:latin typeface="HY강B"/>
                <a:ea typeface="HY강B"/>
                <a:cs typeface="Times New Roman"/>
              </a:rPr>
              <a:t>행정부의 수장을</a:t>
            </a:r>
            <a:endParaRPr lang="ko-KR" altLang="en-US" sz="2000">
              <a:ln w="9525"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30291e"/>
              </a:solidFill>
              <a:latin typeface="HY강B"/>
              <a:ea typeface="HY강B"/>
              <a:cs typeface="Times New Roman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2000">
                <a:ln w="9525"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30291e"/>
                </a:solidFill>
                <a:latin typeface="HY강B"/>
                <a:ea typeface="HY강B"/>
                <a:cs typeface="Times New Roman"/>
              </a:rPr>
              <a:t>국민 직접투표로 선출</a:t>
            </a:r>
            <a:endParaRPr lang="ko-KR" altLang="en-US" sz="2000">
              <a:ln w="9525"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rgbClr val="30291e"/>
              </a:solidFill>
              <a:latin typeface="HY강B"/>
              <a:ea typeface="HY강B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1" animBg="1"/>
      <p:bldP spid="39" grpId="2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94835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461885" y="4603001"/>
            <a:ext cx="259080" cy="6433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48131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5663565" cy="994290"/>
            <a:chOff x="842668" y="849086"/>
            <a:chExt cx="5663565" cy="994290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01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9" y="1320156"/>
              <a:ext cx="49764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일본의 정치체제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의원내각제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357414" y="1562553"/>
            <a:ext cx="3649338" cy="461440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ko-KR" altLang="en-US" sz="2000">
              <a:latin typeface="바탕체"/>
              <a:ea typeface="바탕체"/>
            </a:endParaRPr>
          </a:p>
          <a:p>
            <a:pPr marL="0" indent="0">
              <a:buNone/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  <a:p>
            <a:pPr marL="0" indent="0">
              <a:buNone/>
              <a:defRPr/>
            </a:pP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중의원</a:t>
            </a:r>
            <a:endParaRPr lang="ko-KR" altLang="en-US" sz="2000" b="1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국민 투표를 통해 선출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임기 </a:t>
            </a:r>
            <a:r>
              <a:rPr lang="en-US" altLang="ko-KR" sz="2000">
                <a:solidFill>
                  <a:srgbClr val="30291e"/>
                </a:solidFill>
                <a:latin typeface="HY강B"/>
                <a:ea typeface="HY강B"/>
              </a:rPr>
              <a:t>4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년</a:t>
            </a:r>
            <a:r>
              <a:rPr lang="en-US" altLang="ko-KR" sz="2000">
                <a:solidFill>
                  <a:srgbClr val="30291e"/>
                </a:solidFill>
                <a:latin typeface="HY강B"/>
                <a:ea typeface="HY강B"/>
              </a:rPr>
              <a:t>,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 정원 </a:t>
            </a:r>
            <a:r>
              <a:rPr lang="en-US" altLang="ko-KR" sz="2000">
                <a:solidFill>
                  <a:srgbClr val="30291e"/>
                </a:solidFill>
                <a:latin typeface="HY강B"/>
                <a:ea typeface="HY강B"/>
              </a:rPr>
              <a:t>480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명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만 </a:t>
            </a:r>
            <a:r>
              <a:rPr lang="en-US" altLang="ko-KR" sz="2000">
                <a:solidFill>
                  <a:srgbClr val="30291e"/>
                </a:solidFill>
                <a:latin typeface="HY강B"/>
                <a:ea typeface="HY강B"/>
              </a:rPr>
              <a:t>25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세 이상 입후보 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전체 일괄 선출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총리의 해산권으로 해산가능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미국의 하원에 해당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실질적 권한을 가짐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pic>
        <p:nvPicPr>
          <p:cNvPr id="3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06752" y="1825625"/>
            <a:ext cx="3714212" cy="4285714"/>
          </a:xfrm>
          <a:prstGeom prst="rect">
            <a:avLst/>
          </a:prstGeom>
        </p:spPr>
      </p:pic>
      <p:sp>
        <p:nvSpPr>
          <p:cNvPr id="31" name="Content Placeholder 3"/>
          <p:cNvSpPr>
            <a:spLocks noGrp="1"/>
          </p:cNvSpPr>
          <p:nvPr>
            <p:ph sz="half" idx="2"/>
          </p:nvPr>
        </p:nvSpPr>
        <p:spPr>
          <a:xfrm>
            <a:off x="8047538" y="2560410"/>
            <a:ext cx="3768908" cy="3616552"/>
          </a:xfrm>
        </p:spPr>
        <p:txBody>
          <a:bodyPr vert="horz" lIns="91440" tIns="45720" rIns="91440" bIns="45720">
            <a:normAutofit/>
          </a:bodyPr>
          <a:lstStyle/>
          <a:p>
            <a:pPr marL="0" indent="0">
              <a:buNone/>
              <a:defRPr/>
            </a:pPr>
            <a:r>
              <a:rPr lang="ko-KR" altLang="en-US" sz="2000" b="1">
                <a:solidFill>
                  <a:srgbClr val="30291e"/>
                </a:solidFill>
                <a:latin typeface="HY강B"/>
                <a:ea typeface="HY강B"/>
              </a:rPr>
              <a:t>참의원</a:t>
            </a:r>
            <a:endParaRPr lang="ko-KR" altLang="en-US" sz="2000" b="1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defRPr/>
            </a:pP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국민 투표를 통해 선출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defRPr/>
            </a:pP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임기 </a:t>
            </a:r>
            <a:r>
              <a:rPr lang="en-US" altLang="ko-KR" sz="2000">
                <a:solidFill>
                  <a:srgbClr val="30291e"/>
                </a:solidFill>
                <a:latin typeface="HY강B"/>
                <a:ea typeface="HY강B"/>
              </a:rPr>
              <a:t>6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년</a:t>
            </a:r>
            <a:r>
              <a:rPr lang="en-US" altLang="ko-KR" sz="2000">
                <a:solidFill>
                  <a:srgbClr val="30291e"/>
                </a:solidFill>
                <a:latin typeface="HY강B"/>
                <a:ea typeface="HY강B"/>
              </a:rPr>
              <a:t>,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 정원 </a:t>
            </a:r>
            <a:r>
              <a:rPr lang="en-US" altLang="ko-KR" sz="2000">
                <a:solidFill>
                  <a:srgbClr val="30291e"/>
                </a:solidFill>
                <a:latin typeface="HY강B"/>
                <a:ea typeface="HY강B"/>
              </a:rPr>
              <a:t>242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명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defRPr/>
            </a:pP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만 </a:t>
            </a:r>
            <a:r>
              <a:rPr lang="en-US" altLang="ko-KR" sz="2000">
                <a:solidFill>
                  <a:srgbClr val="30291e"/>
                </a:solidFill>
                <a:latin typeface="HY강B"/>
                <a:ea typeface="HY강B"/>
              </a:rPr>
              <a:t>30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세 이상 입후보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defRPr/>
            </a:pPr>
            <a:r>
              <a:rPr lang="en-US" altLang="ko-KR" sz="2000">
                <a:solidFill>
                  <a:srgbClr val="30291e"/>
                </a:solidFill>
                <a:latin typeface="HY강B"/>
                <a:ea typeface="HY강B"/>
              </a:rPr>
              <a:t>3</a:t>
            </a: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년마다 절반 선출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defRPr/>
            </a:pP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해산 불가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defRPr/>
            </a:pP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미국의 상원에 해당</a:t>
            </a:r>
            <a:endParaRPr lang="ko-KR" altLang="en-US" sz="2000">
              <a:solidFill>
                <a:srgbClr val="30291e"/>
              </a:solidFill>
              <a:latin typeface="HY강B"/>
              <a:ea typeface="HY강B"/>
            </a:endParaRPr>
          </a:p>
          <a:p>
            <a:pPr>
              <a:defRPr/>
            </a:pPr>
            <a:r>
              <a:rPr lang="ko-KR" altLang="en-US" sz="2000">
                <a:solidFill>
                  <a:srgbClr val="30291e"/>
                </a:solidFill>
                <a:latin typeface="HY강B"/>
                <a:ea typeface="HY강B"/>
              </a:rPr>
              <a:t>중의원이 가결한 법안을 보완하는 역할</a:t>
            </a:r>
            <a:endParaRPr lang="ko-KR" altLang="en-US" sz="2000">
              <a:latin typeface="HY강B"/>
              <a:ea typeface="HY강B"/>
            </a:endParaRPr>
          </a:p>
          <a:p>
            <a:pPr>
              <a:defRPr/>
            </a:pPr>
            <a:endParaRPr lang="ko-KR" altLang="en-US" sz="2000">
              <a:latin typeface="HY강B"/>
              <a:ea typeface="HY강B"/>
            </a:endParaRPr>
          </a:p>
        </p:txBody>
      </p:sp>
      <p:sp>
        <p:nvSpPr>
          <p:cNvPr id="32" name="Content Placeholder 2"/>
          <p:cNvSpPr/>
          <p:nvPr/>
        </p:nvSpPr>
        <p:spPr>
          <a:xfrm>
            <a:off x="3845148" y="1315066"/>
            <a:ext cx="4037420" cy="713695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p>
            <a: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일본의 입법부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 중의원과 참의원 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Class="entr" presetSubtype="4" fill="hold" grpId="0" nodeType="clickEffect" mc:Ignorable="hp" hp:hslPresetID="200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xmlns:mc="http://schemas.openxmlformats.org/markup-compatibility/2006" xmlns:hp="http://schemas.haansoft.com/office/presentation/8.0" transition="in" filter="wipe(up)" mc:Ignorable="hp" hp:hslFilter="wav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" presetClass="entr" presetSubtype="4" fill="hold" grpId="1" nodeType="clickEffect" mc:Ignorable="hp" hp:hslPresetID="200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xmlns:mc="http://schemas.openxmlformats.org/markup-compatibility/2006" xmlns:hp="http://schemas.haansoft.com/office/presentation/8.0" transition="in" filter="wipe(up)" mc:Ignorable="hp" hp:hslFilter="wav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1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94835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461885" y="4603001"/>
            <a:ext cx="259080" cy="6433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48131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5663565" cy="994290"/>
            <a:chOff x="842668" y="849086"/>
            <a:chExt cx="5663565" cy="994290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01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9" y="1320156"/>
              <a:ext cx="49764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일본의 정치체제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의원내각제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32" name="Content Placeholder 2"/>
          <p:cNvSpPr/>
          <p:nvPr/>
        </p:nvSpPr>
        <p:spPr>
          <a:xfrm>
            <a:off x="2076220" y="2424764"/>
            <a:ext cx="7538993" cy="3124648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p>
            <a: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일본의 정치체제와 선거제도 알아보기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800" b="1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8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  <a:hlinkClick r:id="rId2"/>
              </a:rPr>
              <a:t>https://www.youtube.com/watch?v=AN3ltGal0PU</a:t>
            </a:r>
            <a:endParaRPr xmlns:mc="http://schemas.openxmlformats.org/markup-compatibility/2006" xmlns:hp="http://schemas.haansoft.com/office/presentation/8.0" kumimoji="0" lang="ko-KR" altLang="en-US" sz="2800" b="1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  <a:p>
            <a: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chemeClr val="tx1"/>
                </a:solidFill>
                <a:latin typeface="HY강B"/>
                <a:ea typeface="HY강B"/>
              </a:rPr>
              <a:t> </a:t>
            </a:r>
            <a:endPara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<a:solidFill>
                <a:schemeClr val="tx1"/>
              </a:solidFill>
              <a:latin typeface="HY강B"/>
              <a:ea typeface="HY강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82550" y="92117"/>
            <a:ext cx="12061825" cy="6696072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cxnSp>
        <p:nvCxnSpPr>
          <p:cNvPr id="3" name="직선 연결선 2"/>
          <p:cNvCxnSpPr/>
          <p:nvPr/>
        </p:nvCxnSpPr>
        <p:spPr>
          <a:xfrm flipH="1">
            <a:off x="687688" y="849086"/>
            <a:ext cx="404948" cy="4180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4476" y="999784"/>
            <a:ext cx="718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>
                <a:solidFill>
                  <a:schemeClr val="bg2"/>
                </a:solidFill>
                <a:latin typeface="GoyangDeogyang B"/>
                <a:ea typeface="GoyangDeogyang B"/>
              </a:rPr>
              <a:t>01</a:t>
            </a:r>
            <a:endParaRPr lang="ko-KR" altLang="en-US" sz="2400">
              <a:solidFill>
                <a:schemeClr val="bg2"/>
              </a:solidFill>
              <a:latin typeface="GoyangDeogyang B"/>
              <a:ea typeface="GoyangDeogyang B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732025" y="914400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5076808" y="927463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7421591" y="940526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076808" y="927463"/>
            <a:ext cx="2344783" cy="2351314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3230" y="1412948"/>
            <a:ext cx="1803285" cy="452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rPr>
              <a:t>선거의 종류</a:t>
            </a:r>
            <a:endParaRPr lang="ko-KR" altLang="en-US" sz="2400" b="1">
              <a:ln w="9525"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tx1">
                  <a:lumMod val="50000"/>
                </a:schemeClr>
              </a:solidFill>
              <a:latin typeface="HY강B"/>
              <a:ea typeface="HY강B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83313" y="1905391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rgbClr val="000000"/>
                </a:solidFill>
                <a:latin typeface="HY강B"/>
                <a:ea typeface="HY강B"/>
                <a:cs typeface="Futura Medium"/>
              </a:rPr>
              <a:t>일본의 정치체제</a:t>
            </a:r>
            <a:endParaRPr lang="ko-KR" altLang="en-US" sz="1600" b="1">
              <a:solidFill>
                <a:srgbClr val="000000"/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344460" y="1907139"/>
            <a:ext cx="1809476" cy="33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rgbClr val="ffffff"/>
                </a:solidFill>
                <a:latin typeface="HY강B"/>
                <a:ea typeface="HY강B"/>
                <a:cs typeface="Futura Medium"/>
              </a:rPr>
              <a:t>선거의 종류</a:t>
            </a:r>
            <a:endParaRPr lang="ko-KR" altLang="en-US" sz="1600" b="1">
              <a:solidFill>
                <a:srgbClr val="ffffff"/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524166" y="1920780"/>
            <a:ext cx="224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투표권의 역사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783312" y="4804016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>
              <a:solidFill>
                <a:schemeClr val="bg1">
                  <a:lumMod val="40000"/>
                  <a:lumOff val="60000"/>
                </a:schemeClr>
              </a:solidFill>
              <a:latin typeface="GoyangDeogyang B"/>
              <a:ea typeface="GoyangDeogyang B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128095" y="4808723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>
              <a:solidFill>
                <a:schemeClr val="bg1">
                  <a:lumMod val="40000"/>
                  <a:lumOff val="60000"/>
                </a:schemeClr>
              </a:solidFill>
              <a:latin typeface="GoyangDeogyang B"/>
              <a:ea typeface="GoyangDeogyang B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472876" y="4804016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>
              <a:solidFill>
                <a:schemeClr val="bg1">
                  <a:lumMod val="40000"/>
                  <a:lumOff val="60000"/>
                </a:schemeClr>
              </a:solidFill>
              <a:latin typeface="GoyangDeogyang B"/>
              <a:ea typeface="GoyangDeogyang B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0270381" y="1925394"/>
            <a:ext cx="1414591" cy="38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2000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0301949" y="4781248"/>
            <a:ext cx="1414591" cy="38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2000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0427" y="-1301858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kumimoji="1" lang="ko-KR" altLang="en-US"/>
          </a:p>
        </p:txBody>
      </p:sp>
      <p:sp>
        <p:nvSpPr>
          <p:cNvPr id="32" name="타원 8"/>
          <p:cNvSpPr/>
          <p:nvPr/>
        </p:nvSpPr>
        <p:spPr>
          <a:xfrm>
            <a:off x="6300487" y="3797636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33" name="타원 8"/>
          <p:cNvSpPr/>
          <p:nvPr/>
        </p:nvSpPr>
        <p:spPr>
          <a:xfrm>
            <a:off x="3955704" y="3805646"/>
            <a:ext cx="2344783" cy="2351314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GoyangDeogyang B"/>
              <a:ea typeface="GoyangDeogyang B"/>
            </a:endParaRPr>
          </a:p>
        </p:txBody>
      </p:sp>
      <p:sp>
        <p:nvSpPr>
          <p:cNvPr id="35" name="직사각형 17"/>
          <p:cNvSpPr/>
          <p:nvPr/>
        </p:nvSpPr>
        <p:spPr>
          <a:xfrm>
            <a:off x="4006992" y="4723741"/>
            <a:ext cx="2242207" cy="57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선거 가능 요건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r>
              <a:rPr lang="en-US" altLang="ko-KR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&amp;</a:t>
            </a: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선거운동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  <p:sp>
        <p:nvSpPr>
          <p:cNvPr id="36" name="직사각형 17"/>
          <p:cNvSpPr/>
          <p:nvPr/>
        </p:nvSpPr>
        <p:spPr>
          <a:xfrm>
            <a:off x="6351775" y="4842804"/>
            <a:ext cx="224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독특한 선거 제도</a:t>
            </a:r>
            <a:endParaRPr lang="ko-KR" altLang="en-US" sz="16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1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641929"/>
            <a:ext cx="12061825" cy="5135109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2817585" cy="1067001"/>
            <a:chOff x="842668" y="849086"/>
            <a:chExt cx="2817585" cy="1067001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02</a:t>
              </a:r>
              <a:endParaRPr lang="ko-KR" altLang="en-US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49319" y="1402646"/>
              <a:ext cx="2110934" cy="513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선거의 종류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401357" y="3429000"/>
            <a:ext cx="2547803" cy="2093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특별선거</a:t>
            </a:r>
            <a:endParaRPr lang="ko-KR" altLang="en-US" sz="20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재선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(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선거 재실시</a:t>
            </a:r>
            <a:endParaRPr xmlns:mc="http://schemas.openxmlformats.org/markup-compatibility/2006" xmlns:hp="http://schemas.haansoft.com/office/presentation/8.0" lang="ko-KR" altLang="en-US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&amp;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선거인단 부재 만회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>
                <a:solidFill>
                  <a:srgbClr val="30291e"/>
                </a:solidFill>
                <a:latin typeface="HY강B"/>
                <a:ea typeface="HY강B"/>
              </a:rPr>
              <a:t>)</a:t>
            </a:r>
            <a:endParaRPr xmlns:mc="http://schemas.openxmlformats.org/markup-compatibility/2006" xmlns:hp="http://schemas.haansoft.com/office/presentation/8.0" lang="en-US" altLang="ko-KR" b="0" i="0" u="none" strike="noStrike" mc:Ignorable="hp" hp:hslEmbossed="0">
              <a:solidFill>
                <a:srgbClr val="30291e"/>
              </a:solidFill>
              <a:latin typeface="HY강B"/>
              <a:ea typeface="HY강B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76858" y="3429000"/>
            <a:ext cx="2659380" cy="15132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총선거</a:t>
            </a:r>
            <a:endParaRPr lang="ko-KR" altLang="en-US" sz="20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endParaRPr lang="ko-KR" altLang="en-US" sz="20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endParaRPr lang="ko-KR" altLang="en-US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r>
              <a:rPr lang="ko-KR" altLang="en-US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중의원을 선출하는 선거</a:t>
            </a:r>
            <a:endParaRPr lang="ko-KR" altLang="en-US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269070" y="3429000"/>
            <a:ext cx="2659380" cy="15506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통상선거</a:t>
            </a:r>
            <a:endParaRPr lang="ko-KR" altLang="en-US" sz="20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endParaRPr lang="ko-KR" altLang="en-US" sz="20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endParaRPr lang="ko-KR" altLang="en-US" sz="2000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r>
              <a:rPr lang="ko-KR" altLang="en-US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참의원을 선</a:t>
            </a:r>
            <a:r>
              <a:rPr lang="ko-KR" altLang="en-US">
                <a:solidFill>
                  <a:srgbClr val="30291e"/>
                </a:solidFill>
                <a:latin typeface="HY강B"/>
                <a:ea typeface="HY강B"/>
                <a:cs typeface="Futura Medium"/>
              </a:rPr>
              <a:t>출하는 선거</a:t>
            </a:r>
            <a:endParaRPr lang="ko-KR" altLang="en-US">
              <a:solidFill>
                <a:srgbClr val="30291e"/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endParaRPr kumimoji="1" lang="ko-KR" altLang="en-US">
              <a:solidFill>
                <a:srgbClr val="30291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8974" y="3429000"/>
            <a:ext cx="2335530" cy="17887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b="1"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  <a:cs typeface="Futura Medium"/>
              </a:rPr>
              <a:t>통일지방선거</a:t>
            </a:r>
            <a:endParaRPr lang="ko-KR" altLang="en-US" sz="20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endParaRPr lang="ko-KR" altLang="en-US" sz="2000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endParaRPr lang="ko-KR" altLang="en-US" b="1">
              <a:solidFill>
                <a:schemeClr val="tx1">
                  <a:lumMod val="50000"/>
                </a:schemeClr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r>
              <a:rPr lang="ko-KR" altLang="en-US">
                <a:solidFill>
                  <a:srgbClr val="30291e"/>
                </a:solidFill>
                <a:latin typeface="HY강B"/>
                <a:ea typeface="HY강B"/>
                <a:cs typeface="Futura Medium"/>
              </a:rPr>
              <a:t>지방자치 단체장과 </a:t>
            </a:r>
            <a:endParaRPr lang="ko-KR" altLang="en-US">
              <a:solidFill>
                <a:srgbClr val="30291e"/>
              </a:solidFill>
              <a:latin typeface="HY강B"/>
              <a:ea typeface="HY강B"/>
              <a:cs typeface="Futura Medium"/>
            </a:endParaRPr>
          </a:p>
          <a:p>
            <a:pPr algn="ctr">
              <a:defRPr/>
            </a:pPr>
            <a:r>
              <a:rPr lang="ko-KR" altLang="en-US">
                <a:solidFill>
                  <a:srgbClr val="30291e"/>
                </a:solidFill>
                <a:latin typeface="HY강B"/>
                <a:ea typeface="HY강B"/>
                <a:cs typeface="Futura Medium"/>
              </a:rPr>
              <a:t>지방 의회 의원 선출</a:t>
            </a:r>
            <a:r>
              <a:rPr lang="ko-KR" altLang="en-US">
                <a:solidFill>
                  <a:srgbClr val="30291e"/>
                </a:solidFill>
                <a:latin typeface="GoyangDeogyang B"/>
                <a:ea typeface="GoyangDeogyang B"/>
                <a:cs typeface="Futura Medium"/>
              </a:rPr>
              <a:t> </a:t>
            </a:r>
            <a:endParaRPr lang="ko-KR" altLang="en-US">
              <a:solidFill>
                <a:srgbClr val="30291e"/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cxnSp>
        <p:nvCxnSpPr>
          <p:cNvPr id="23" name="직선 연결선 2"/>
          <p:cNvCxnSpPr/>
          <p:nvPr/>
        </p:nvCxnSpPr>
        <p:spPr>
          <a:xfrm rot="16200000" flipH="1">
            <a:off x="694870" y="4222750"/>
            <a:ext cx="47534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"/>
          <p:cNvCxnSpPr/>
          <p:nvPr/>
        </p:nvCxnSpPr>
        <p:spPr>
          <a:xfrm>
            <a:off x="6132285" y="3175905"/>
            <a:ext cx="0" cy="229965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"/>
          <p:cNvCxnSpPr/>
          <p:nvPr/>
        </p:nvCxnSpPr>
        <p:spPr>
          <a:xfrm>
            <a:off x="9192985" y="3175905"/>
            <a:ext cx="0" cy="229965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"/>
          <p:cNvCxnSpPr/>
          <p:nvPr/>
        </p:nvCxnSpPr>
        <p:spPr>
          <a:xfrm rot="16200000" flipH="1">
            <a:off x="3755570" y="4222750"/>
            <a:ext cx="47534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2"/>
          <p:cNvCxnSpPr/>
          <p:nvPr/>
        </p:nvCxnSpPr>
        <p:spPr>
          <a:xfrm rot="16200000" flipH="1">
            <a:off x="6816270" y="4222750"/>
            <a:ext cx="47534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2" grpId="2" animBg="1"/>
      <p:bldP spid="13" grpId="3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2550" y="1197138"/>
            <a:ext cx="12061825" cy="55799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GoyangDeogyang B"/>
              <a:ea typeface="GoyangDeogyang 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6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94835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461885" y="4603001"/>
            <a:ext cx="259080" cy="6433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481310" y="4602999"/>
            <a:ext cx="259080" cy="6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>
              <a:solidFill>
                <a:schemeClr val="tx1">
                  <a:lumMod val="50000"/>
                </a:schemeClr>
              </a:solidFill>
              <a:latin typeface="GoyangDeogyang B"/>
              <a:ea typeface="GoyangDeogyang B"/>
              <a:cs typeface="Futura Medium"/>
            </a:endParaRPr>
          </a:p>
          <a:p>
            <a:pPr algn="ctr">
              <a:defRPr/>
            </a:pPr>
            <a:endParaRPr kumimoji="1"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0" y="0"/>
            <a:ext cx="4234815" cy="994290"/>
            <a:chOff x="842668" y="849086"/>
            <a:chExt cx="4234815" cy="994290"/>
          </a:xfrm>
        </p:grpSpPr>
        <p:cxnSp>
          <p:nvCxnSpPr>
            <p:cNvPr id="19" name="직선 연결선 2"/>
            <p:cNvCxnSpPr/>
            <p:nvPr/>
          </p:nvCxnSpPr>
          <p:spPr>
            <a:xfrm flipH="1">
              <a:off x="842668" y="849086"/>
              <a:ext cx="404948" cy="418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09456" y="999784"/>
              <a:ext cx="7184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2800">
                  <a:solidFill>
                    <a:schemeClr val="bg2"/>
                  </a:solidFill>
                  <a:latin typeface="GoyangDeogyang B"/>
                  <a:ea typeface="GoyangDeogyang B"/>
                </a:rPr>
                <a:t>02</a:t>
              </a:r>
              <a:endParaRPr lang="en-US" altLang="ko-KR" sz="2800">
                <a:solidFill>
                  <a:schemeClr val="bg2"/>
                </a:solidFill>
                <a:latin typeface="GoyangDeogyang B"/>
                <a:ea typeface="GoyangDeogyang B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29799" y="1320156"/>
              <a:ext cx="3547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선거의 종류 </a:t>
              </a:r>
              <a:r>
                <a:rPr lang="en-US" altLang="ko-KR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-</a:t>
              </a:r>
              <a:r>
                <a:rPr lang="ko-KR" altLang="en-US" sz="2800">
                  <a:ln w="9525"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HY강B"/>
                  <a:ea typeface="HY강B"/>
                </a:rPr>
                <a:t> 총선거</a:t>
              </a:r>
              <a:endParaRPr lang="ko-KR" altLang="en-US" sz="2800">
                <a:ln w="9525"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HY강B"/>
                <a:ea typeface="HY강B"/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357415" y="1562553"/>
            <a:ext cx="7617550" cy="4614409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endParaRPr lang="ko-KR" altLang="en-US" sz="2486"/>
          </a:p>
          <a:p>
            <a:pPr marL="228600" indent="-228600"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일본 국회의 하원인 중의원 의원을 뽑는 국회의원 선거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중의원은 임기 중 해산 가능 → 총선이 잦음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중의원 해산으로 인한 총선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40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일 이내 시행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임기 만료로 인한 총선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: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 30일 이내에 시행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소선거구제 지역구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300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석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,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 비례대표 </a:t>
            </a:r>
            <a:r>
              <a:rPr lang="en-US" altLang="ko-KR" sz="2486">
                <a:solidFill>
                  <a:srgbClr val="30291e"/>
                </a:solidFill>
                <a:latin typeface="HY강B"/>
                <a:ea typeface="HY강B"/>
              </a:rPr>
              <a:t>180</a:t>
            </a: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석으로 구성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r>
              <a:rPr lang="ko-KR" altLang="en-US" sz="2486">
                <a:solidFill>
                  <a:srgbClr val="30291e"/>
                </a:solidFill>
                <a:latin typeface="HY강B"/>
                <a:ea typeface="HY강B"/>
              </a:rPr>
              <a:t>소선거구와 비례대표 선거는 같은 날에 치러짐</a:t>
            </a:r>
            <a:endParaRPr lang="ko-KR" altLang="en-US" sz="2486">
              <a:solidFill>
                <a:srgbClr val="30291e"/>
              </a:solidFill>
              <a:latin typeface="HY강B"/>
              <a:ea typeface="HY강B"/>
            </a:endParaRPr>
          </a:p>
          <a:p>
            <a:pPr marL="228600" indent="-228600">
              <a:defRPr/>
            </a:pPr>
            <a:endParaRPr lang="ko-KR" altLang="en-US" sz="2000">
              <a:latin typeface="HY강B"/>
              <a:ea typeface="HY강B"/>
            </a:endParaRPr>
          </a:p>
          <a:p>
            <a:pPr marL="0" indent="0">
              <a:buNone/>
              <a:defRPr/>
            </a:pPr>
            <a:r>
              <a:rPr lang="en-US" altLang="ko-KR" sz="2000">
                <a:latin typeface="HY강B"/>
                <a:ea typeface="HY강B"/>
              </a:rPr>
              <a:t>*</a:t>
            </a:r>
            <a:r>
              <a:rPr lang="ko-KR" altLang="en-US" sz="2000">
                <a:latin typeface="HY강B"/>
                <a:ea typeface="HY강B"/>
              </a:rPr>
              <a:t>소선거구 </a:t>
            </a:r>
            <a:r>
              <a:rPr lang="en-US" altLang="ko-KR" sz="2000">
                <a:latin typeface="HY강B"/>
                <a:ea typeface="HY강B"/>
              </a:rPr>
              <a:t>:</a:t>
            </a:r>
            <a:r>
              <a:rPr lang="ko-KR" altLang="en-US" sz="2000">
                <a:latin typeface="HY강B"/>
                <a:ea typeface="HY강B"/>
              </a:rPr>
              <a:t> </a:t>
            </a:r>
            <a:r>
              <a:rPr lang="en-US" altLang="ko-KR" sz="2000">
                <a:latin typeface="HY강B"/>
                <a:ea typeface="HY강B"/>
              </a:rPr>
              <a:t>1선거구에서 1인 선출</a:t>
            </a:r>
            <a:endParaRPr lang="en-US" altLang="ko-KR" sz="2000">
              <a:latin typeface="HY강B"/>
              <a:ea typeface="HY강B"/>
            </a:endParaRPr>
          </a:p>
          <a:p>
            <a:pPr marL="0" indent="0">
              <a:buNone/>
              <a:defRPr/>
            </a:pPr>
            <a:r>
              <a:rPr lang="en-US" altLang="ko-KR" sz="2000">
                <a:latin typeface="HY강B"/>
                <a:ea typeface="HY강B"/>
              </a:rPr>
              <a:t>*</a:t>
            </a:r>
            <a:r>
              <a:rPr lang="ko-KR" altLang="en-US" sz="2000">
                <a:latin typeface="HY강B"/>
                <a:ea typeface="HY강B"/>
              </a:rPr>
              <a:t>비례대표 </a:t>
            </a:r>
            <a:r>
              <a:rPr lang="en-US" altLang="ko-KR" sz="2000">
                <a:latin typeface="HY강B"/>
                <a:ea typeface="HY강B"/>
              </a:rPr>
              <a:t>:</a:t>
            </a:r>
            <a:r>
              <a:rPr lang="ko-KR" altLang="en-US" sz="2000">
                <a:latin typeface="HY강B"/>
                <a:ea typeface="HY강B"/>
              </a:rPr>
              <a:t> </a:t>
            </a:r>
            <a:r>
              <a:rPr lang="en-US" altLang="ko-KR" sz="2000">
                <a:latin typeface="HY강B"/>
                <a:ea typeface="HY강B"/>
              </a:rPr>
              <a:t>정당의 득표수에 비례하여 당선인 수를 배정</a:t>
            </a:r>
            <a:endParaRPr lang="en-US" altLang="ko-KR" sz="2000">
              <a:latin typeface="HY강B"/>
              <a:ea typeface="HY강B"/>
            </a:endParaRPr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228600" indent="-228600">
              <a:defRPr/>
            </a:pPr>
            <a:endParaRPr lang="ko-KR" altLang="en-US" sz="2000"/>
          </a:p>
          <a:p>
            <a:pPr marL="0" indent="0">
              <a:buNone/>
              <a:defRPr/>
            </a:pPr>
            <a:endParaRPr lang="ko-KR" altLang="en-US" sz="2000"/>
          </a:p>
        </p:txBody>
      </p:sp>
      <p:pic>
        <p:nvPicPr>
          <p:cNvPr id="34" name=""/>
          <p:cNvPicPr>
            <a:picLocks noChangeAspect="1"/>
          </p:cNvPicPr>
          <p:nvPr/>
        </p:nvPicPr>
        <p:blipFill rotWithShape="1">
          <a:blip r:embed="rId2"/>
          <a:srcRect l="-120" t="-20" r="-40"/>
          <a:stretch>
            <a:fillRect/>
          </a:stretch>
        </p:blipFill>
        <p:spPr>
          <a:xfrm>
            <a:off x="5957741" y="1196011"/>
            <a:ext cx="6186634" cy="5581026"/>
          </a:xfrm>
          <a:custGeom>
            <a:avLst/>
            <a:gdLst>
              <a:gd name="connsiteX0" fmla="*/ 7625 w 6186634"/>
              <a:gd name="connsiteY0" fmla="*/ 5581027 h 5581027"/>
              <a:gd name="connsiteX1" fmla="*/ 6186630 w 6186634"/>
              <a:gd name="connsiteY1" fmla="*/ 5952 h 5581027"/>
              <a:gd name="connsiteX2" fmla="*/ 6184361 w 6186634"/>
              <a:gd name="connsiteY2" fmla="*/ 5581027 h 5581027"/>
              <a:gd name="connsiteX3" fmla="*/ 7625 w 6186634"/>
              <a:gd name="connsiteY3" fmla="*/ 5581027 h 55810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6634" h="5581027">
                <a:moveTo>
                  <a:pt x="7625" y="5581027"/>
                </a:moveTo>
                <a:lnTo>
                  <a:pt x="6186630" y="5952"/>
                </a:lnTo>
                <a:lnTo>
                  <a:pt x="6184361" y="5581027"/>
                </a:lnTo>
                <a:lnTo>
                  <a:pt x="7625" y="5581027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사용자 지정 1">
      <a:dk1>
        <a:srgbClr val="60523b"/>
      </a:dk1>
      <a:lt1>
        <a:srgbClr val="d0bd9f"/>
      </a:lt1>
      <a:dk2>
        <a:srgbClr val="9e633b"/>
      </a:dk2>
      <a:lt2>
        <a:srgbClr val="286271"/>
      </a:lt2>
      <a:accent1>
        <a:srgbClr val="262e4b"/>
      </a:accent1>
      <a:accent2>
        <a:srgbClr val="e17f3d"/>
      </a:accent2>
      <a:accent3>
        <a:srgbClr val="584386"/>
      </a:accent3>
      <a:accent4>
        <a:srgbClr val="f7f490"/>
      </a:accent4>
      <a:accent5>
        <a:srgbClr val="642124"/>
      </a:accent5>
      <a:accent6>
        <a:srgbClr val="a32724"/>
      </a:accent6>
      <a:hlink>
        <a:srgbClr val="f7f590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1046</ep:Words>
  <ep:PresentationFormat>와이드스크린</ep:PresentationFormat>
  <ep:Paragraphs>256</ep:Paragraphs>
  <ep:Slides>30</ep:Slides>
  <ep:Notes>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ep:HeadingPairs>
  <ep:TitlesOfParts>
    <vt:vector size="3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2018-10-22T14:19:44.000</dcterms:created>
  <dc:creator>7ll02@naver.com</dc:creator>
  <cp:lastModifiedBy>qutya</cp:lastModifiedBy>
  <dcterms:modified xsi:type="dcterms:W3CDTF">2021-03-31T14:31:10.931</dcterms:modified>
  <cp:revision>307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