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54" y="-366"/>
      </p:cViewPr>
      <p:guideLst>
        <p:guide orient="horz" pos="4064"/>
        <p:guide pos="5584"/>
        <p:guide pos="20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770" y="-90"/>
      </p:cViewPr>
      <p:guideLst>
        <p:guide orient="horz" pos="2880"/>
        <p:guide pos="2159"/>
      </p:guideLst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presProps" Target="presProps.xml"  /><Relationship Id="rId25" Type="http://schemas.openxmlformats.org/officeDocument/2006/relationships/viewProps" Target="viewProps.xml"  /><Relationship Id="rId26" Type="http://schemas.openxmlformats.org/officeDocument/2006/relationships/theme" Target="theme/theme1.xml"  /><Relationship Id="rId27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C48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28756" y="972214"/>
            <a:ext cx="7772400" cy="873994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40971" y="2000240"/>
            <a:ext cx="7772400" cy="416389"/>
          </a:xfrm>
        </p:spPr>
        <p:txBody>
          <a:bodyPr anchor="ctr"/>
          <a:lstStyle>
            <a:lvl1pPr marL="0" indent="0" algn="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3464-3AC8-4679-879A-A00296B86525}" type="datetimeFigureOut">
              <a:rPr lang="ko-KR" altLang="en-US" smtClean="0"/>
              <a:pPr/>
              <a:t>2009-06-22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0245-7BA8-458A-AC0A-FA7AE31EFD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B368-5620-4018-8D70-EE7A63E5ABCC}" type="datetime1">
              <a:rPr lang="ko-KR" altLang="en-US" smtClean="0"/>
              <a:pPr/>
              <a:t>2009-06-22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ADB1-91BF-44FF-8ADB-00B2212F53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theme" Target="../theme/theme1.xml"  /><Relationship Id="rId4" Type="http://schemas.openxmlformats.org/officeDocument/2006/relationships/image" Target="../media/image2.jpeg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 descr="C48-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2931" y="149480"/>
            <a:ext cx="8376267" cy="751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2514" y="966092"/>
            <a:ext cx="8308080" cy="5319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291633" y="6382681"/>
            <a:ext cx="1500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EA73D174-AE14-4FE3-80F1-40B8FF7CDBC4}" type="datetime1">
              <a:rPr lang="ko-KR" altLang="en-US" smtClean="0"/>
              <a:pPr/>
              <a:t>2009-06-22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858935" y="6387445"/>
            <a:ext cx="1971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494314" y="63826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</p:sldLayoutIdLst>
  <p:hf sldNum="0" hdr="0" ftr="0" dt="0"/>
  <p:txStyles>
    <p:titleStyle>
      <a:lvl1pPr algn="l" defTabSz="914400" rtl="0" eaLnBrk="1" latinLnBrk="1" hangingPunct="1">
        <a:spcBef>
          <a:spcPct val="0"/>
        </a:spcBef>
        <a:buNone/>
        <a:tabLst/>
        <a:defRPr sz="3600" kern="1200">
          <a:ln w="15875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SzPct val="80000"/>
        <a:buFont typeface="Wingdings" pitchFamily="18" charset="2"/>
        <a:buChar char="n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30225" indent="-21590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757238" indent="-19685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990600" indent="-214313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285875" indent="-214313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611313" indent="-261938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Tahoma" pitchFamily="34" charset="0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1970088" indent="-271463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Tahoma" pitchFamily="34" charset="0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2328863" indent="-271463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Tahoma" pitchFamily="34" charset="0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2689225" indent="-27305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Tahoma" pitchFamily="34" charset="0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Relationship Id="rId3" Type="http://schemas.openxmlformats.org/officeDocument/2006/relationships/image" Target="../media/image9.jpeg"  /><Relationship Id="rId4" Type="http://schemas.openxmlformats.org/officeDocument/2006/relationships/image" Target="../media/image10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Relationship Id="rId3" Type="http://schemas.openxmlformats.org/officeDocument/2006/relationships/image" Target="../media/image12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Relationship Id="rId3" Type="http://schemas.openxmlformats.org/officeDocument/2006/relationships/image" Target="../media/image14.jpeg"  /><Relationship Id="rId4" Type="http://schemas.openxmlformats.org/officeDocument/2006/relationships/image" Target="../media/image15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png"  /><Relationship Id="rId3" Type="http://schemas.openxmlformats.org/officeDocument/2006/relationships/image" Target="../media/image18.jpeg"  /><Relationship Id="rId4" Type="http://schemas.openxmlformats.org/officeDocument/2006/relationships/image" Target="../media/image19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Relationship Id="rId3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일본의 대중문화</a:t>
            </a:r>
            <a:endParaRPr lang="ko-KR" altLang="en-US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ko-KR" altLang="en-US"/>
              <a:t>         </a:t>
            </a:r>
            <a:r>
              <a:rPr lang="en-US" altLang="ko-KR"/>
              <a:t>22101410</a:t>
            </a:r>
            <a:r>
              <a:rPr lang="ko-KR" altLang="en-US"/>
              <a:t> 김한서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가정용게임</a:t>
            </a:r>
            <a:endParaRPr lang="ko-KR" altLang="en-US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000"/>
              <a:t>일본은 온라인게임보다 가정용게임기 </a:t>
            </a:r>
            <a:endParaRPr lang="ko-KR" altLang="en-US" sz="200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일본의 집은 작고 좁아서 당시 데스크톱 컴퓨터가 보급되지 못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함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. </a:t>
            </a:r>
            <a:endParaRPr xmlns:mc="http://schemas.openxmlformats.org/markup-compatibility/2006" xmlns:hp="http://schemas.haansoft.com/office/presentation/8.0" sz="2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2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PC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가 널리 보급되지 않았던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1983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년에 가정용 게임기인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‘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패미콤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’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이 발매가 되었다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sz="2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b="0" i="0" u="none" strike="noStrike" mc:Ignorable="hp" hp:hslEmbossed="0"/>
          </a:p>
          <a:p>
            <a:pPr>
              <a:defRPr/>
            </a:pPr>
            <a:endParaRPr lang="ko-KR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31840" y="3645024"/>
            <a:ext cx="3960440" cy="2566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가정용 게임기의 종류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79936" y="1326131"/>
            <a:ext cx="2291863" cy="3254996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15816" y="1306835"/>
            <a:ext cx="2822049" cy="2122165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850566" y="1340768"/>
            <a:ext cx="3185929" cy="1792085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683568" y="4725144"/>
            <a:ext cx="2232248" cy="359301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/>
              <a:t>플레이스테이션</a:t>
            </a:r>
            <a:r>
              <a:rPr lang="en-US" altLang="ko-KR"/>
              <a:t>4</a:t>
            </a:r>
            <a:endParaRPr lang="en-US" altLang="ko-KR"/>
          </a:p>
        </p:txBody>
      </p:sp>
      <p:sp>
        <p:nvSpPr>
          <p:cNvPr id="7" name=""/>
          <p:cNvSpPr txBox="1"/>
          <p:nvPr/>
        </p:nvSpPr>
        <p:spPr>
          <a:xfrm>
            <a:off x="3707904" y="3638912"/>
            <a:ext cx="1296144" cy="36615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닌텐도 위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6876256" y="3246311"/>
            <a:ext cx="1152128" cy="36537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엑스박스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2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대표적인 가정용 게임의 종류</a:t>
            </a:r>
            <a:endParaRPr lang="ko-KR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71600" y="1124744"/>
            <a:ext cx="3024336" cy="3456383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971600" y="4720178"/>
            <a:ext cx="3240360" cy="365006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/>
              <a:t>동키 콩</a:t>
            </a:r>
            <a:endParaRPr lang="ko-KR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465532" y="1268760"/>
            <a:ext cx="4282933" cy="2160239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5652120" y="3573016"/>
            <a:ext cx="2160240" cy="36346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/>
              <a:t>마리오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1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애니메이션을 접목한 가정용 게임의 종류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755576" y="1880828"/>
            <a:ext cx="2387375" cy="3096344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563888" y="1880828"/>
            <a:ext cx="2366392" cy="309634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28184" y="1772816"/>
            <a:ext cx="2520280" cy="3096344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899592" y="5085184"/>
            <a:ext cx="2088232" cy="637436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/>
              <a:t>원작이 원피스인</a:t>
            </a:r>
            <a:endParaRPr lang="ko-KR" altLang="en-US"/>
          </a:p>
          <a:p>
            <a:pPr algn="ctr">
              <a:defRPr/>
            </a:pPr>
            <a:r>
              <a:rPr lang="ko-KR" altLang="en-US"/>
              <a:t>해적무쌍</a:t>
            </a: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3635896" y="5151829"/>
            <a:ext cx="2160240" cy="637466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/>
              <a:t>나루토가 원작인</a:t>
            </a:r>
            <a:endParaRPr lang="ko-KR" altLang="en-US"/>
          </a:p>
          <a:p>
            <a:pPr algn="ctr">
              <a:defRPr/>
            </a:pPr>
            <a:r>
              <a:rPr lang="ko-KR" altLang="en-US"/>
              <a:t>나루티밋스톰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6444208" y="5150688"/>
            <a:ext cx="2232248" cy="638607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/>
              <a:t>드래곤볼이 원작인</a:t>
            </a:r>
            <a:endParaRPr lang="ko-KR" altLang="en-US"/>
          </a:p>
          <a:p>
            <a:pPr algn="ctr">
              <a:defRPr/>
            </a:pPr>
            <a:r>
              <a:rPr lang="ko-KR" altLang="en-US"/>
              <a:t>드래곤볼</a:t>
            </a:r>
            <a:r>
              <a:rPr lang="en-US" altLang="ko-KR"/>
              <a:t>Z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2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62931" y="2821720"/>
            <a:ext cx="8376267" cy="751296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solidFill>
                  <a:schemeClr val="tx1"/>
                </a:solidFill>
              </a:rPr>
              <a:t>음악</a:t>
            </a: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엔카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2514" y="966092"/>
            <a:ext cx="8308080" cy="2606924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메이지 시대 이후 유행하기 시작한 일본의 대중 음악 장르의 하나로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일본인 특유의 감각이나 정서에 기초한 장르이다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sz="2000" b="0" i="0" u="none" strike="noStrike" mc:Ignorable="hp" hp:hslEmbossed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엔카에서 사용되는 음계의 대부분은 일본 전래의 민요에서 사용되던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5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음계이다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sz="2000" b="0" i="0" u="none" strike="noStrike" mc:Ignorable="hp" hp:hslEmbossed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엔카는 한국의 트로트라고 비슷한 장르라고 볼 수 있다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sz="2000" b="0" i="0" u="none" strike="noStrike" mc:Ignorable="hp" hp:hslEmbossed="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3568" y="3429000"/>
            <a:ext cx="2687960" cy="2780928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3707904" y="3573016"/>
            <a:ext cx="3384376" cy="63512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모리 신이치</a:t>
            </a:r>
            <a:endParaRPr lang="ko-KR" altLang="en-US"/>
          </a:p>
          <a:p>
            <a:pPr>
              <a:defRPr/>
            </a:pPr>
            <a:r>
              <a:rPr lang="ko-KR" altLang="en-US"/>
              <a:t>대표곡</a:t>
            </a:r>
            <a:r>
              <a:rPr lang="en-US" altLang="ko-KR"/>
              <a:t>:</a:t>
            </a:r>
            <a:r>
              <a:rPr lang="ko-KR" altLang="en-US"/>
              <a:t>에리모 곶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J-POP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서양 팝 중에서도 소프트팝의 영향을 받아 일본 문화와 융화되어 탄생한 대중음악이다.</a:t>
            </a:r>
            <a:endParaRPr xmlns:mc="http://schemas.openxmlformats.org/markup-compatibility/2006" xmlns:hp="http://schemas.haansoft.com/office/presentation/8.0" sz="2000" b="0" i="0" u="none" strike="noStrike" mc:Ignorable="hp" hp:hslEmbossed="0"/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7310" algn="l"/>
              </a:tabLst>
              <a:defRPr/>
            </a:pPr>
            <a:endParaRPr xmlns:mc="http://schemas.openxmlformats.org/markup-compatibility/2006" xmlns:hp="http://schemas.haansoft.com/office/presentation/8.0" sz="2000" b="0" i="0" u="none" strike="noStrike" mc:Ignorable="hp" hp:hslEmbossed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일본 음악 시장의 소비자들은 일부 장르에 극히 편향되어 있지 않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음</a:t>
            </a:r>
            <a:endParaRPr xmlns:mc="http://schemas.openxmlformats.org/markup-compatibility/2006" xmlns:hp="http://schemas.haansoft.com/office/presentation/8.0" lang="ko-KR" altLang="en-US" sz="2000" b="0" i="0" u="none" strike="noStrike" mc:Ignorable="hp" hp:hslEmbossed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J-POP</a:t>
            </a:r>
            <a:r>
              <a:rPr lang="ko-KR" altLang="en-US"/>
              <a:t>가수 소개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7544" y="2128210"/>
            <a:ext cx="2304256" cy="2601579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87824" y="2420888"/>
            <a:ext cx="2808312" cy="2232248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941575" y="1957772"/>
            <a:ext cx="3022913" cy="2942455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39552" y="4941168"/>
            <a:ext cx="2376264" cy="63857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요네즈 켄시</a:t>
            </a:r>
            <a:endParaRPr lang="ko-KR" altLang="en-US"/>
          </a:p>
          <a:p>
            <a:pPr>
              <a:defRPr/>
            </a:pPr>
            <a:r>
              <a:rPr lang="ko-KR" altLang="en-US"/>
              <a:t>대표곡</a:t>
            </a:r>
            <a:r>
              <a:rPr lang="en-US" altLang="ko-KR"/>
              <a:t>:Lemon</a:t>
            </a:r>
            <a:endParaRPr lang="en-US" altLang="ko-KR"/>
          </a:p>
        </p:txBody>
      </p:sp>
      <p:sp>
        <p:nvSpPr>
          <p:cNvPr id="8" name=""/>
          <p:cNvSpPr txBox="1"/>
          <p:nvPr/>
        </p:nvSpPr>
        <p:spPr>
          <a:xfrm>
            <a:off x="3059832" y="4941168"/>
            <a:ext cx="2376264" cy="63857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세카이노 오와리</a:t>
            </a:r>
            <a:endParaRPr lang="ko-KR" altLang="en-US"/>
          </a:p>
          <a:p>
            <a:pPr>
              <a:defRPr/>
            </a:pPr>
            <a:r>
              <a:rPr lang="ko-KR" altLang="en-US"/>
              <a:t>대표곡</a:t>
            </a:r>
            <a:r>
              <a:rPr lang="en-US" altLang="ko-KR"/>
              <a:t>:RPG</a:t>
            </a:r>
            <a:endParaRPr lang="en-US" altLang="ko-KR"/>
          </a:p>
        </p:txBody>
      </p:sp>
      <p:sp>
        <p:nvSpPr>
          <p:cNvPr id="9" name=""/>
          <p:cNvSpPr txBox="1"/>
          <p:nvPr/>
        </p:nvSpPr>
        <p:spPr>
          <a:xfrm>
            <a:off x="5868144" y="5013176"/>
            <a:ext cx="3168352" cy="64276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아이묭</a:t>
            </a:r>
            <a:endParaRPr lang="ko-KR" altLang="en-US"/>
          </a:p>
          <a:p>
            <a:pPr>
              <a:defRPr/>
            </a:pPr>
            <a:r>
              <a:rPr lang="ko-KR" altLang="en-US"/>
              <a:t>대표곡</a:t>
            </a:r>
            <a:r>
              <a:rPr lang="en-US" altLang="ko-KR"/>
              <a:t>:</a:t>
            </a:r>
            <a:r>
              <a:rPr lang="ko-KR" altLang="en-US"/>
              <a:t>사랑을 전하고 싶다던가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2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62931" y="2893728"/>
            <a:ext cx="8376267" cy="751296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solidFill>
                  <a:schemeClr val="tx1"/>
                </a:solidFill>
              </a:rPr>
              <a:t>스포츠</a:t>
            </a: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스모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2514" y="966092"/>
            <a:ext cx="8308080" cy="224688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두 사람의 힘을 겨루는 일본 전통의 격투기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일본의 국기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國技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이다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.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일본어로 스모 선수를 리키시</a:t>
            </a:r>
            <a:endParaRPr xmlns:mc="http://schemas.openxmlformats.org/markup-compatibility/2006" xmlns:hp="http://schemas.haansoft.com/office/presentation/8.0" sz="2000" b="0" i="0" u="none" strike="noStrike" mc:Ignorable="hp" hp:hslEmbossed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보는 스포츠로서 뿐만 아니라 학교나 마을에서 스모 대회를 여는 등의 하는 스포츠로서의 입지도 나쁘지 않은 편</a:t>
            </a:r>
            <a:endParaRPr xmlns:mc="http://schemas.openxmlformats.org/markup-compatibility/2006" xmlns:hp="http://schemas.haansoft.com/office/presentation/8.0" sz="2000" b="0" i="0" u="none" strike="noStrike" mc:Ignorable="hp" hp:hslEmbossed="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1560" y="3212976"/>
            <a:ext cx="5676900" cy="3190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목차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애니메이션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게임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음악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스포츠</a:t>
            </a:r>
            <a:endParaRPr lang="ko-KR" altLang="en-US"/>
          </a:p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야구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2514" y="966092"/>
            <a:ext cx="8308080" cy="203086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명실상부 일본에서 가장 인기있는 스포츠이다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.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구글 어스로 일본을 보게 되면 동네마다 야구장들이 즐비하게 널려있는 것을 볼 수가 있다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sz="2000" b="0" i="0" u="none" strike="noStrike" mc:Ignorable="hp" hp:hslEmbossed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본 고교야구 전국대회인 코시엔은 일본 공영방송인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NHK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에서 전 경기를 중계하며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매년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80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만 명 이상의 관중 동원을 달성하고 있다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sz="2000" b="0" i="0" u="none" strike="noStrike" mc:Ignorable="hp" hp:hslEmbossed="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99592" y="3140968"/>
            <a:ext cx="5745633" cy="338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축구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2514" y="966092"/>
            <a:ext cx="8308080" cy="224688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1980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년대에 급속하게 인기를 얻기 시작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, 1990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년대에 월드컵 개최를 목적으로 두며 프로화가 단행</a:t>
            </a:r>
            <a:endParaRPr xmlns:mc="http://schemas.openxmlformats.org/markup-compatibility/2006" xmlns:hp="http://schemas.haansoft.com/office/presentation/8.0" sz="2000" b="0" i="0" u="none" strike="noStrike" mc:Ignorable="hp" hp:hslEmbossed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일본 프로축구 리그인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J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리그는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2012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년 기준 경기당 평균 유료관중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1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만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7000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명 수준으로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AFC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에서 공인한 아시아에서 가장 뛰어난 리그다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sz="2000" b="0" i="0" u="none" strike="noStrike" mc:Ignorable="hp" hp:hslEmbossed="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584" y="3284984"/>
            <a:ext cx="4237991" cy="2820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516212" y="3053352"/>
            <a:ext cx="8376267" cy="751296"/>
          </a:xfrm>
        </p:spPr>
        <p:txBody>
          <a:bodyPr/>
          <a:lstStyle/>
          <a:p>
            <a:pPr>
              <a:defRPr/>
            </a:pPr>
            <a:r>
              <a:rPr lang="ko-KR" altLang="en-US">
                <a:solidFill>
                  <a:schemeClr val="tx1"/>
                </a:solidFill>
              </a:rPr>
              <a:t>감사합니다</a:t>
            </a: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11560" y="2965736"/>
            <a:ext cx="8376267" cy="751296"/>
          </a:xfrm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ko-KR" altLang="en-US">
                <a:solidFill>
                  <a:schemeClr val="tx1"/>
                </a:solidFill>
              </a:rPr>
              <a:t>애니메이션</a:t>
            </a: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유통형식</a:t>
            </a:r>
            <a:endParaRPr lang="ko-KR" altLang="en-US"/>
          </a:p>
        </p:txBody>
      </p:sp>
      <p:sp>
        <p:nvSpPr>
          <p:cNvPr id="11" name=""/>
          <p:cNvSpPr/>
          <p:nvPr/>
        </p:nvSpPr>
        <p:spPr>
          <a:xfrm>
            <a:off x="683568" y="2780928"/>
            <a:ext cx="2520280" cy="1296144"/>
          </a:xfrm>
          <a:prstGeom prst="ellipse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altLang="ko-KR"/>
              <a:t>TV</a:t>
            </a:r>
            <a:r>
              <a:rPr lang="ko-KR" altLang="en-US"/>
              <a:t>판</a:t>
            </a:r>
            <a:endParaRPr lang="ko-KR" altLang="en-US"/>
          </a:p>
        </p:txBody>
      </p:sp>
      <p:sp>
        <p:nvSpPr>
          <p:cNvPr id="12" name=""/>
          <p:cNvSpPr/>
          <p:nvPr/>
        </p:nvSpPr>
        <p:spPr>
          <a:xfrm>
            <a:off x="3491879" y="2852936"/>
            <a:ext cx="2520280" cy="1296144"/>
          </a:xfrm>
          <a:prstGeom prst="ellipse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OVA</a:t>
            </a:r>
            <a:endParaRPr lang="en-US" altLang="ko-KR"/>
          </a:p>
        </p:txBody>
      </p:sp>
      <p:sp>
        <p:nvSpPr>
          <p:cNvPr id="13" name=""/>
          <p:cNvSpPr/>
          <p:nvPr/>
        </p:nvSpPr>
        <p:spPr>
          <a:xfrm>
            <a:off x="6300192" y="2852936"/>
            <a:ext cx="2520280" cy="1296144"/>
          </a:xfrm>
          <a:prstGeom prst="ellipse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/>
              <a:t>극장판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 animBg="1"/>
      <p:bldP spid="13" grpId="2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TV</a:t>
            </a:r>
            <a:r>
              <a:rPr lang="ko-KR" altLang="en-US"/>
              <a:t>판</a:t>
            </a:r>
            <a:endParaRPr lang="ko-KR" altLang="en-US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512392" y="980728"/>
            <a:ext cx="8308080" cy="734716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ko-KR"/>
              <a:t>TV</a:t>
            </a:r>
            <a:r>
              <a:rPr lang="ko-KR" altLang="en-US"/>
              <a:t>에서 방영하기 위한 목적으로 제작되는</a:t>
            </a:r>
            <a:r>
              <a:rPr lang="en-US" altLang="ko-KR"/>
              <a:t>TV</a:t>
            </a:r>
            <a:r>
              <a:rPr lang="ko-KR" altLang="en-US"/>
              <a:t>시리즈</a:t>
            </a:r>
            <a:endParaRPr lang="ko-KR" altLang="en-US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저프레임과 정적인 화면을 위주로 순간의 임팩트를 강조하는 트릭을 많이 부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림</a:t>
            </a:r>
            <a:endParaRPr xmlns:mc="http://schemas.openxmlformats.org/markup-compatibility/2006" xmlns:hp="http://schemas.haansoft.com/office/presentation/8.0" lang="ko-KR" altLang="en-US" b="0" i="0" u="none" strike="noStrike" mc:Ignorable="hp" hp:hslEmbossed="0"/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09464" y="1926703"/>
            <a:ext cx="3158480" cy="3878560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55976" y="2022483"/>
            <a:ext cx="4445114" cy="2270612"/>
          </a:xfrm>
          <a:prstGeom prst="rect">
            <a:avLst/>
          </a:prstGeom>
        </p:spPr>
      </p:pic>
      <p:sp>
        <p:nvSpPr>
          <p:cNvPr id="12" name=""/>
          <p:cNvSpPr txBox="1"/>
          <p:nvPr/>
        </p:nvSpPr>
        <p:spPr>
          <a:xfrm>
            <a:off x="1043608" y="5949280"/>
            <a:ext cx="3096344" cy="36389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/>
              <a:t>귀멸의 칼날</a:t>
            </a:r>
            <a:endParaRPr lang="ko-KR" altLang="en-US"/>
          </a:p>
        </p:txBody>
      </p:sp>
      <p:sp>
        <p:nvSpPr>
          <p:cNvPr id="13" name=""/>
          <p:cNvSpPr txBox="1"/>
          <p:nvPr/>
        </p:nvSpPr>
        <p:spPr>
          <a:xfrm>
            <a:off x="4572000" y="4437112"/>
            <a:ext cx="3960440" cy="36158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/>
              <a:t>원펀맨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1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OVA(OAV)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영상 매체에 담겨 판매 혹은 대여되는 일본 특유의 애니메이션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Original Video Animation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의 약자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극장판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2514" y="966092"/>
            <a:ext cx="8308080" cy="131078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극장판은 극장에서 상영할 목적으로 제작되는 애니메이션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자금과 공이 많이 들어감</a:t>
            </a:r>
            <a:endParaRPr xmlns:mc="http://schemas.openxmlformats.org/markup-compatibility/2006" xmlns:hp="http://schemas.haansoft.com/office/presentation/8.0" lang="ko-KR" altLang="en-US" b="0" i="0" u="none" strike="noStrike" mc:Ignorable="hp" hp:hslEmbossed="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5448" y="2259360"/>
            <a:ext cx="2942455" cy="3689919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0" y="2060848"/>
            <a:ext cx="2702302" cy="3960440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971600" y="6159594"/>
            <a:ext cx="2376264" cy="36575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/>
              <a:t>짱구 극장판</a:t>
            </a: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4716016" y="6165304"/>
            <a:ext cx="2376264" cy="366941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/>
              <a:t>코난 극장판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OAD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원작이 있는 작품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대부분 만화나 라이트 노벨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의 단행본의 신간과 합본으로 판매되는 방식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67310" algn="l"/>
              </a:tabLst>
              <a:defRPr/>
            </a:pP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2010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년대 들어서 부진해진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OVA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의 대체 유통방식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62931" y="2996952"/>
            <a:ext cx="8376267" cy="751296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solidFill>
                  <a:schemeClr val="tx1"/>
                </a:solidFill>
              </a:rPr>
              <a:t>게임</a:t>
            </a: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직사각형">
  <a:themeElements>
    <a:clrScheme name="직사각형">
      <a:dk1>
        <a:sysClr val="windowText" lastClr="000000"/>
      </a:dk1>
      <a:lt1>
        <a:srgbClr val="f7f4eb"/>
      </a:lt1>
      <a:dk2>
        <a:srgbClr val="6c6e5a"/>
      </a:dk2>
      <a:lt2>
        <a:srgbClr val="efeee9"/>
      </a:lt2>
      <a:accent1>
        <a:srgbClr val="a69344"/>
      </a:accent1>
      <a:accent2>
        <a:srgbClr val="878533"/>
      </a:accent2>
      <a:accent3>
        <a:srgbClr val="966c54"/>
      </a:accent3>
      <a:accent4>
        <a:srgbClr val="b5898f"/>
      </a:accent4>
      <a:accent5>
        <a:srgbClr val="8db3ae"/>
      </a:accent5>
      <a:accent6>
        <a:srgbClr val="f3750d"/>
      </a:accent6>
      <a:hlink>
        <a:srgbClr val="c68502"/>
      </a:hlink>
      <a:folHlink>
        <a:srgbClr val="3a47c0"/>
      </a:folHlink>
    </a:clrScheme>
    <a:fontScheme name="직사각형">
      <a:majorFont>
        <a:latin typeface="Tahoma"/>
        <a:ea typeface="한컴 윤고딕 240"/>
        <a:cs typeface=""/>
      </a:majorFont>
      <a:minorFont>
        <a:latin typeface="Tahoma"/>
        <a:ea typeface="한컴 윤고딕 230"/>
        <a:cs typeface=""/>
      </a:minorFont>
    </a:fontScheme>
    <a:fmtScheme name="직사각형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(주)한글과컴퓨터</ep:Company>
  <ep:Words>284</ep:Words>
  <ep:PresentationFormat>화면 슬라이드 쇼(4:3)</ep:PresentationFormat>
  <ep:Paragraphs>75</ep:Paragraphs>
  <ep:Slides>22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ep:HeadingPairs>
  <ep:TitlesOfParts>
    <vt:vector size="23" baseType="lpstr">
      <vt:lpstr>직사각형</vt:lpstr>
      <vt:lpstr>일본의 대중문화</vt:lpstr>
      <vt:lpstr>목차</vt:lpstr>
      <vt:lpstr>애니메이션</vt:lpstr>
      <vt:lpstr>유통형식</vt:lpstr>
      <vt:lpstr>TV판</vt:lpstr>
      <vt:lpstr>OVA(OAV)</vt:lpstr>
      <vt:lpstr>극장판</vt:lpstr>
      <vt:lpstr>OAD</vt:lpstr>
      <vt:lpstr>게임</vt:lpstr>
      <vt:lpstr>가정용게임</vt:lpstr>
      <vt:lpstr>가정용 게임기의 종류</vt:lpstr>
      <vt:lpstr>대표적인 가정용 게임의 종류</vt:lpstr>
      <vt:lpstr>애니메이션을 접목한 가정용 게임의 종류</vt:lpstr>
      <vt:lpstr>음악</vt:lpstr>
      <vt:lpstr>엔카</vt:lpstr>
      <vt:lpstr>J-POP</vt:lpstr>
      <vt:lpstr>J-POP가수 소개</vt:lpstr>
      <vt:lpstr>스포츠</vt:lpstr>
      <vt:lpstr>스모</vt:lpstr>
      <vt:lpstr>야구</vt:lpstr>
      <vt:lpstr>축구</vt:lpstr>
      <vt:lpstr>감사합니다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2009-06-19T08:32:04.000</dcterms:created>
  <dc:creator>(주)한글과컴퓨터</dc:creator>
  <cp:lastModifiedBy>kim29</cp:lastModifiedBy>
  <dcterms:modified xsi:type="dcterms:W3CDTF">2021-03-31T14:48:54.678</dcterms:modified>
  <cp:revision>59</cp:revision>
  <dc:title>슬라이드 1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