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3047-FF39-4649-A284-8FA8B3699C22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D696D-7EF4-4A6B-8CF0-7FF39A8ED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16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01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63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17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1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80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90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4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1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5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A0DB-DE18-4F12-87C9-83ACF81F1CAD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444D-1112-4EC1-A091-C3755E96AE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66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7DB78D-6FEE-47FB-8AC4-B8A061762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7799"/>
            <a:ext cx="9144000" cy="1147763"/>
          </a:xfrm>
        </p:spPr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일본의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술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과 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술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문화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859008-C566-437F-8179-083BDD2E4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50" y="3006727"/>
            <a:ext cx="2495550" cy="1655762"/>
          </a:xfrm>
        </p:spPr>
        <p:txBody>
          <a:bodyPr/>
          <a:lstStyle/>
          <a:p>
            <a:pPr algn="l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22101533 </a:t>
            </a:r>
          </a:p>
          <a:p>
            <a:pPr algn="l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일본어 일본학과 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/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홍나경</a:t>
            </a:r>
          </a:p>
        </p:txBody>
      </p:sp>
    </p:spTree>
    <p:extLst>
      <p:ext uri="{BB962C8B-B14F-4D97-AF65-F5344CB8AC3E}">
        <p14:creationId xmlns:p14="http://schemas.microsoft.com/office/powerpoint/2010/main" val="77991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EEE0DA-B5E5-47C5-B4FB-FCED24B1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하이볼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13A18F-8DD4-4997-9648-AA0ED28C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위스키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에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소다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를 섞어서 마시는 술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일본에서는 맥주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사케 다음으로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대중적인 술</a:t>
            </a:r>
            <a:endParaRPr lang="en-US" altLang="ko-KR" dirty="0">
              <a:solidFill>
                <a:srgbClr val="FFC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일본에서의 하이볼은 좁은 의미의 위스키와 소다를 섞는 방식 뿐만이 아닌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도수가 높은 술을 편하게 마시는 거의 모든 방식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의미하는 넓은 의미로써 사용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가장 대중적인 음료인 우롱차에 위스키나 소주를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넣은것을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우롱하이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라고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한다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09E049-9099-44D8-A2FB-BCB21994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44" y="681037"/>
            <a:ext cx="6206720" cy="54444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F488EF1-4483-4479-87C8-CD5106E49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62" y="554355"/>
            <a:ext cx="4867669" cy="56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016D5D-DE22-46CF-8DFB-CD1BACCD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일본에서 인기있는 우리나라의 술</a:t>
            </a:r>
            <a:r>
              <a:rPr lang="en-US" altLang="ko-KR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dirty="0">
              <a:solidFill>
                <a:srgbClr val="FFC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465F06-B894-412A-AE01-FAA300E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일본의 마트나 편의점에 가면 우리나라의 소주인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진로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나 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참이슬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등을 쉽게 볼 수 있다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특히 과일의 맛이 나는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과일소주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가 인기 있으며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토닉워터나 소다 등에 섞어서 마신다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FE10C4-2DFE-4056-A4E5-36FFD7090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4" y="810872"/>
            <a:ext cx="4560705" cy="471831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ACF14B7-1D2F-452B-9559-4AC253700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09" y="490537"/>
            <a:ext cx="5281081" cy="50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B4C8B5-F74C-49E1-B489-70377A97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일본의 술자리 문화와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A8FE62-694C-42F6-BF4F-00669888B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40"/>
            <a:ext cx="10515600" cy="4613729"/>
          </a:xfrm>
        </p:spPr>
        <p:txBody>
          <a:bodyPr>
            <a:normAutofit/>
          </a:bodyPr>
          <a:lstStyle/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와리문화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섞어서 마시는 문화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가 있어 술을 물이나 차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음료와 섞어서 마신다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rgbClr val="FFC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건배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는 술자리를 시작 할 때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한번만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한다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건배를 할 때에는 잔을 밑으로 살짝 내려서 한다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원샷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하지 않고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천천히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자신의 속도 대로 먹는다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887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1678B-9013-4462-B139-77D96DE6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일본의 술자리 문화와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785783-5045-4361-B287-02F0BA0A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22483"/>
          </a:xfrm>
        </p:spPr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술을 따르는 경우에는 술병의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라벨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이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하늘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 보게 한 상태로 따른다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한손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으로 따르거나 받아도 예의 없게 생각 하지 않는다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술이 남아 있는 잔에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첨잔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이 가능하다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술자리 중 나이가 많거나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계급이 높은 사람은 안쪽에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나이가 어리거나 계급이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낮은 사람은 무조건 바깥쪽에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앉는다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745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356D3F-A7DB-48C8-A352-0FEBDFB4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일본의 술자리 문화와 예절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0A3049-1068-4733-A21E-1CD59886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술을 먹으라고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강요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하지 않는다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윗사람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과 마실 때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고개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를 돌리지 않아도 된다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술이 가득 찬 잔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그대로 두면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더 이상 마시지 안겠다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는 의미이다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술을 주문 할 때 각자 좋아하는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다양한 술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 시켜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각자 마시기도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한다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89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2B74C9-CD8A-410B-B270-791A3530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일본의 술자리 문화와 예절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905462-6C4E-40F8-BAAA-EB78C3111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술자리는 </a:t>
            </a:r>
            <a:r>
              <a:rPr lang="en-US" altLang="ko-KR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차 이상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가지지 않는다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술을 먹은 뒤 밥을 먹기 때문에 식사를 시키기 시작하면서 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 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술자리를 마무리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하기 시작한다는 뜻이다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450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60BB24-6A81-4369-8C77-ED02EB022545}"/>
              </a:ext>
            </a:extLst>
          </p:cNvPr>
          <p:cNvSpPr txBox="1"/>
          <p:nvPr/>
        </p:nvSpPr>
        <p:spPr>
          <a:xfrm>
            <a:off x="3461657" y="2299063"/>
            <a:ext cx="5268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28449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7EC000-8061-449B-820D-2166A12A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3FA4F7-F10C-4C5B-A4AD-ADD881DA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일본주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?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사케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사케의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종류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일본에서 인기있는 우리나라 술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일본의 술자리문화와 예법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기타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84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BF001C-6E2A-4170-B4FA-8EB5D03E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25" y="247559"/>
            <a:ext cx="10515600" cy="1325563"/>
          </a:xfrm>
        </p:spPr>
        <p:txBody>
          <a:bodyPr/>
          <a:lstStyle/>
          <a:p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*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 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日本酒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)?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사케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16355C-5E7E-4990-9D28-25F8ECD8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25" y="1027906"/>
            <a:ext cx="10515600" cy="57386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“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사케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”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는 일본의 술 종류를 통칭 하는 말 이며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이라는 한  자를 그대로 읽은 것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“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니혼슈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日本酒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)”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는 쌀을 누룩으로 발효시킨 후 여과하는 과정을 통해 빚은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일본식 청주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淸酒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를 말한다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따라서 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사케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는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니혼슈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를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포함하는 포괄적인 단어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하지만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규범 표기는 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미확정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이므로 일본의 전통주를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사케라고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표현 하기도 함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297FAD-CFED-47E8-82AF-59507D13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일본에서 마시는 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847E72-75CB-4610-88AB-3BDE2ABCF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>
                <a:ea typeface="궁서" panose="02030600000101010101" pitchFamily="18" charset="-127"/>
              </a:rPr>
              <a:t>맥주 </a:t>
            </a:r>
            <a:r>
              <a:rPr lang="en-US" altLang="ko-KR" dirty="0">
                <a:ea typeface="궁서" panose="02030600000101010101" pitchFamily="18" charset="-127"/>
              </a:rPr>
              <a:t>(</a:t>
            </a:r>
            <a:r>
              <a:rPr lang="ja-JP" altLang="en-US" dirty="0"/>
              <a:t>ビール</a:t>
            </a:r>
            <a:r>
              <a:rPr lang="en-US" altLang="ko-KR" dirty="0">
                <a:ea typeface="궁서" panose="02030600000101010101" pitchFamily="18" charset="-127"/>
              </a:rPr>
              <a:t>)</a:t>
            </a:r>
          </a:p>
          <a:p>
            <a:endParaRPr lang="en-US" altLang="ko-KR" dirty="0">
              <a:ea typeface="궁서" panose="02030600000101010101" pitchFamily="18" charset="-127"/>
            </a:endParaRPr>
          </a:p>
          <a:p>
            <a:r>
              <a:rPr lang="ko-KR" altLang="en-US" dirty="0">
                <a:ea typeface="궁서" panose="02030600000101010101" pitchFamily="18" charset="-127"/>
              </a:rPr>
              <a:t>청주 </a:t>
            </a:r>
            <a:r>
              <a:rPr lang="en-US" altLang="ko-KR" dirty="0">
                <a:ea typeface="궁서" panose="02030600000101010101" pitchFamily="18" charset="-127"/>
              </a:rPr>
              <a:t>(</a:t>
            </a:r>
            <a:r>
              <a:rPr lang="ko-KR" altLang="en-US" dirty="0"/>
              <a:t>日本酒</a:t>
            </a:r>
            <a:r>
              <a:rPr lang="en-US" altLang="ko-KR" dirty="0">
                <a:ea typeface="궁서" panose="02030600000101010101" pitchFamily="18" charset="-127"/>
              </a:rPr>
              <a:t>)</a:t>
            </a:r>
          </a:p>
          <a:p>
            <a:endParaRPr lang="en-US" altLang="ko-KR" dirty="0">
              <a:ea typeface="궁서" panose="02030600000101010101" pitchFamily="18" charset="-127"/>
            </a:endParaRPr>
          </a:p>
          <a:p>
            <a:r>
              <a:rPr lang="ko-KR" altLang="en-US" dirty="0" err="1">
                <a:ea typeface="궁서" panose="02030600000101010101" pitchFamily="18" charset="-127"/>
              </a:rPr>
              <a:t>츄하이</a:t>
            </a:r>
            <a:r>
              <a:rPr lang="ko-KR" altLang="en-US" dirty="0">
                <a:ea typeface="궁서" panose="02030600000101010101" pitchFamily="18" charset="-127"/>
              </a:rPr>
              <a:t> </a:t>
            </a:r>
            <a:r>
              <a:rPr lang="en-US" altLang="ko-KR" dirty="0">
                <a:ea typeface="궁서" panose="02030600000101010101" pitchFamily="18" charset="-127"/>
              </a:rPr>
              <a:t>(</a:t>
            </a:r>
            <a:r>
              <a:rPr lang="ja-JP" altLang="en-US" dirty="0"/>
              <a:t>チューハイ</a:t>
            </a:r>
            <a:r>
              <a:rPr lang="en-US" altLang="ko-KR" dirty="0">
                <a:ea typeface="궁서" panose="02030600000101010101" pitchFamily="18" charset="-127"/>
              </a:rPr>
              <a:t>)</a:t>
            </a:r>
          </a:p>
          <a:p>
            <a:endParaRPr lang="en-US" altLang="ko-KR" dirty="0">
              <a:ea typeface="궁서" panose="02030600000101010101" pitchFamily="18" charset="-127"/>
            </a:endParaRPr>
          </a:p>
          <a:p>
            <a:r>
              <a:rPr lang="ko-KR" altLang="en-US" dirty="0">
                <a:ea typeface="궁서" panose="02030600000101010101" pitchFamily="18" charset="-127"/>
              </a:rPr>
              <a:t>사와 </a:t>
            </a:r>
            <a:r>
              <a:rPr lang="en-US" altLang="ko-KR" dirty="0">
                <a:ea typeface="궁서" panose="02030600000101010101" pitchFamily="18" charset="-127"/>
              </a:rPr>
              <a:t>(</a:t>
            </a:r>
            <a:r>
              <a:rPr lang="ja-JP" altLang="en-US" dirty="0"/>
              <a:t>サワー</a:t>
            </a:r>
            <a:r>
              <a:rPr lang="en-US" altLang="ko-KR" dirty="0">
                <a:ea typeface="궁서" panose="02030600000101010101" pitchFamily="18" charset="-127"/>
              </a:rPr>
              <a:t>)</a:t>
            </a:r>
          </a:p>
          <a:p>
            <a:endParaRPr lang="en-US" altLang="ko-KR" dirty="0">
              <a:ea typeface="궁서" panose="02030600000101010101" pitchFamily="18" charset="-127"/>
            </a:endParaRPr>
          </a:p>
          <a:p>
            <a:r>
              <a:rPr lang="ko-KR" altLang="en-US" dirty="0">
                <a:ea typeface="궁서" panose="02030600000101010101" pitchFamily="18" charset="-127"/>
              </a:rPr>
              <a:t>하이볼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ja-JP" altLang="en-US" dirty="0"/>
              <a:t>ハイボール</a:t>
            </a:r>
            <a:r>
              <a:rPr lang="en-US" altLang="ja-JP" dirty="0"/>
              <a:t>)</a:t>
            </a:r>
            <a:endParaRPr lang="en-US" altLang="ko-KR" dirty="0"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5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F9823E-1DB5-4E32-892E-116BA6EC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맥주</a:t>
            </a:r>
            <a:r>
              <a:rPr lang="ko-KR" altLang="en-US" sz="1800" dirty="0">
                <a:solidFill>
                  <a:schemeClr val="tx1">
                    <a:lumMod val="9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9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천국</a:t>
            </a:r>
            <a:r>
              <a:rPr lang="en-US" altLang="ko-KR" sz="1800" dirty="0">
                <a:solidFill>
                  <a:schemeClr val="tx1">
                    <a:lumMod val="9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1800" dirty="0">
                <a:solidFill>
                  <a:schemeClr val="tx1">
                    <a:lumMod val="9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</a:t>
            </a:r>
            <a:r>
              <a:rPr lang="en-US" altLang="ko-KR" sz="1800" dirty="0">
                <a:solidFill>
                  <a:schemeClr val="tx1">
                    <a:lumMod val="9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1800" dirty="0">
              <a:solidFill>
                <a:schemeClr val="tx1">
                  <a:lumMod val="9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1035ED-4BE3-40F8-B175-72EDBACA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보리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를 효모로 발효시켜 만든 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 맥주의 종류는 매우 다양함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일반 맥주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와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발포맥주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최근에는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제 </a:t>
            </a:r>
            <a:r>
              <a:rPr lang="en-US" altLang="ko-KR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맥주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라는 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또 다른 개념의 맥주를 제조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병 맥주 보다 가격이 저렴한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캔 맥주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를 더 많이 마심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2026EA-4993-404B-BB5C-CC799133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69" y="690562"/>
            <a:ext cx="3705225" cy="54768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E5AE054-B16D-4957-8C11-9F31D2AD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82" y="730840"/>
            <a:ext cx="4181475" cy="5448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2DF42E1-5080-45F9-BF90-2DB81568A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77" y="823911"/>
            <a:ext cx="3429000" cy="52101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47BE3F-7BEE-4339-B4FC-524B9F45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382" y="723478"/>
            <a:ext cx="39528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50A3C3-0A83-405E-8C11-1CEFDB6B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니혼슈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/>
              <a:t>日本酒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2CA6FD-2664-49EE-B1AD-5300D241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쌀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누룩으로 발효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시킨 후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여과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하는 과정을 통해 빚은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일본식 청주</a:t>
            </a:r>
            <a:endParaRPr lang="en-US" altLang="ko-KR" dirty="0">
              <a:solidFill>
                <a:srgbClr val="FFC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흔히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‘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니혼슈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라고 불리며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일본에서 만들어진 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17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세기 초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에 만들어짐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원래 일본에서는 탁주를 먹었는데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탁주를 만드는 가게의 종업원이 실수를 하자 주인이 이를 크게 꾸짖음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이에 화가 난 종업원이 그날 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술이 든 술통에 잿물을 뿌리고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도망감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다음날 주인이 술통을 보니 청주로 바뀌어 있었다고 함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이 맑은 술이 좋은 평판을 얻어 후에 큰 그룹으로 발전 하게 됨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A2B9B5-E9F9-4724-B1F2-D67108AF9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309" y="365125"/>
            <a:ext cx="5260902" cy="6044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EE214CD-0CCB-44E7-842B-CBAEE0C4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4510560" cy="62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99557-E392-4D79-95DE-C22ED253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214"/>
            <a:ext cx="10515600" cy="1325563"/>
          </a:xfrm>
        </p:spPr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계절에 따른 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니혼슈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마시기</a:t>
            </a:r>
            <a:r>
              <a:rPr lang="en-US" altLang="ko-KR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dirty="0">
              <a:solidFill>
                <a:srgbClr val="FFC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7317D6-343C-4603-AEB5-0813CB58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25563"/>
            <a:ext cx="11506200" cy="4532813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봄 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하나미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花見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를 하면서 마신다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초여름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: 6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월 그믐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말일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에 반년의 더러움을 흘려 보내는 의미로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여름 넘기기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夏越しの酒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 마신다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 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이 시기는 모내기가 끝나고 잠깐 쉬는 시기로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다가 올 더운 여름 극복을 기원하면서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서기지불의 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暑気払いのお酒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 마신다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늦은여름</a:t>
            </a:r>
            <a:r>
              <a:rPr lang="en-US" altLang="ko-KR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가을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음력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8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15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 보름달의 달빛을 맞으며 </a:t>
            </a:r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달구경술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月見酒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 마신다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이 시기의 에도 시대에서는 스미다 강 부근 일대의 음식점이 붐비고 하룻밤에 손님들이 마신 술의 양이 엄청났다고 한다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달맞이를 하면서 계절의 변화를 맛보는 술이다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겨울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그침없이 내리는 눈을 보면서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눈구경술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'(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雪見酒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을 마신다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71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547CC7-BCEF-447C-8162-DE4E7521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793"/>
            <a:ext cx="10515600" cy="1325563"/>
          </a:xfrm>
        </p:spPr>
        <p:txBody>
          <a:bodyPr/>
          <a:lstStyle/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니혼슈를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마시는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713B33-D2E7-4251-8495-8B8CD6DD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162"/>
            <a:ext cx="10515600" cy="5404644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아츠캉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ja-JP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あつかん</a:t>
            </a:r>
            <a:r>
              <a:rPr lang="en-US" altLang="ja-JP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데워서 마심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스트레이트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ja-JP" altLang="en-US" dirty="0"/>
              <a:t>ストレート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그냥 마심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락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ja-JP" altLang="en-US" dirty="0"/>
              <a:t>ロック</a:t>
            </a:r>
            <a:r>
              <a:rPr lang="en-US" altLang="ja-JP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얼음을 넣어서 마심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미즈와리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水</a:t>
            </a:r>
            <a:r>
              <a:rPr lang="ja-JP" altLang="en-US" dirty="0"/>
              <a:t>わり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물을 섞어서 마심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오유와리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ja-JP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おゆ</a:t>
            </a:r>
            <a:r>
              <a:rPr lang="ja-JP" altLang="en-US" dirty="0"/>
              <a:t>わり</a:t>
            </a:r>
            <a:r>
              <a:rPr lang="en-US" altLang="ja-JP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따뜻한 물을 섞어서 마심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소다와리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ja-JP" altLang="en-US" dirty="0"/>
              <a:t>ソーダわり</a:t>
            </a:r>
            <a:r>
              <a:rPr lang="en-US" altLang="ja-JP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소다를 섞어서 마심</a:t>
            </a:r>
            <a:endParaRPr lang="en-US" altLang="ja-JP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우롱차와리</a:t>
            </a:r>
            <a:r>
              <a:rPr lang="ja-JP" altLang="en-US" dirty="0">
                <a:solidFill>
                  <a:srgbClr val="FFC000"/>
                </a:solidFill>
              </a:rPr>
              <a:t> </a:t>
            </a:r>
            <a:r>
              <a:rPr lang="en-US" altLang="ja-JP" dirty="0"/>
              <a:t>(</a:t>
            </a:r>
            <a:r>
              <a:rPr lang="ja-JP" altLang="en-US" dirty="0"/>
              <a:t>ウーロン</a:t>
            </a:r>
            <a:r>
              <a:rPr lang="ko-KR" altLang="en-US" dirty="0"/>
              <a:t>茶</a:t>
            </a:r>
            <a:r>
              <a:rPr lang="ja-JP" altLang="en-US" dirty="0"/>
              <a:t>わり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우롱차를 섞어서 마심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93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3BEA11-3AFD-4384-A4AD-7DFB8A3A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츄하이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ja-JP" altLang="en-US" dirty="0"/>
              <a:t>チューハイ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dirty="0">
                <a:solidFill>
                  <a:srgbClr val="FFC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사와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ja-JP" altLang="en-US" dirty="0"/>
              <a:t>サワー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722F2E-F0CC-4DA6-8820-2AB968C9B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츄하이는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소주에 탄산을 넣은 술을 말하며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소주하이볼의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약어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츄하이에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과일의 맛과 향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과일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퓨레를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넣은 것이 사와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츄하이와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사와는 주로 여성들이 선호하는 술로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달고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과일맛이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나며 도수가 낮음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원래는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이자카야의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메뉴 였지만 현재는 캔 음료로 많이 출시되어 가정에서도 많은 사람들이 즐겨 마시게 됨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BDB743-71E5-43A8-9CAE-5F54D5FC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25306"/>
            <a:ext cx="7562360" cy="531086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290AC81-577C-433E-8B09-43B08305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57315"/>
            <a:ext cx="8872028" cy="53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766</Words>
  <Application>Microsoft Office PowerPoint</Application>
  <PresentationFormat>와이드스크린</PresentationFormat>
  <Paragraphs>123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궁서</vt:lpstr>
      <vt:lpstr>맑은 고딕</vt:lpstr>
      <vt:lpstr>Arial</vt:lpstr>
      <vt:lpstr>Calibri</vt:lpstr>
      <vt:lpstr>Calibri Light</vt:lpstr>
      <vt:lpstr>Office Theme</vt:lpstr>
      <vt:lpstr>일본의 술과 술문화</vt:lpstr>
      <vt:lpstr>목차</vt:lpstr>
      <vt:lpstr>*일본 술(日本酒)? 사케?</vt:lpstr>
      <vt:lpstr>일본에서 마시는 술(酒)의 종류</vt:lpstr>
      <vt:lpstr>맥주의 천국, 일본!</vt:lpstr>
      <vt:lpstr>니혼슈(日本酒)</vt:lpstr>
      <vt:lpstr>계절에 따른 니혼슈 마시기!</vt:lpstr>
      <vt:lpstr>니혼슈를 마시는 방법</vt:lpstr>
      <vt:lpstr>츄하이(チューハイ), 사와(サワー)</vt:lpstr>
      <vt:lpstr>하이볼</vt:lpstr>
      <vt:lpstr>일본에서 인기있는 우리나라의 술!</vt:lpstr>
      <vt:lpstr>일본의 술자리 문화와 예절</vt:lpstr>
      <vt:lpstr>일본의 술자리 문화와 예절</vt:lpstr>
      <vt:lpstr>일본의 술자리 문화와 예절</vt:lpstr>
      <vt:lpstr>일본의 술자리 문화와 예절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술과 주류문화</dc:title>
  <dc:creator>석원 홍</dc:creator>
  <cp:lastModifiedBy>석원 홍</cp:lastModifiedBy>
  <cp:revision>28</cp:revision>
  <dcterms:created xsi:type="dcterms:W3CDTF">2021-03-31T08:47:23Z</dcterms:created>
  <dcterms:modified xsi:type="dcterms:W3CDTF">2021-03-31T14:53:34Z</dcterms:modified>
</cp:coreProperties>
</file>