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98" r:id="rId5"/>
    <p:sldId id="306" r:id="rId6"/>
    <p:sldId id="300" r:id="rId7"/>
    <p:sldId id="299" r:id="rId8"/>
    <p:sldId id="296" r:id="rId9"/>
    <p:sldId id="295" r:id="rId10"/>
    <p:sldId id="279" r:id="rId11"/>
    <p:sldId id="301" r:id="rId12"/>
    <p:sldId id="302" r:id="rId13"/>
    <p:sldId id="305" r:id="rId14"/>
    <p:sldId id="312" r:id="rId15"/>
    <p:sldId id="313" r:id="rId16"/>
    <p:sldId id="307" r:id="rId17"/>
    <p:sldId id="308" r:id="rId18"/>
    <p:sldId id="309" r:id="rId19"/>
    <p:sldId id="310" r:id="rId20"/>
    <p:sldId id="31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4" autoAdjust="0"/>
    <p:restoredTop sz="94595" autoAdjust="0"/>
  </p:normalViewPr>
  <p:slideViewPr>
    <p:cSldViewPr snapToGrid="0">
      <p:cViewPr>
        <p:scale>
          <a:sx n="50" d="100"/>
          <a:sy n="50" d="100"/>
        </p:scale>
        <p:origin x="-161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8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5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uB4_LNZ2Rk&amp;t=224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9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8209164" y="2502640"/>
            <a:ext cx="1231625" cy="810574"/>
            <a:chOff x="6649632" y="2750450"/>
            <a:chExt cx="574347" cy="377997"/>
          </a:xfrm>
        </p:grpSpPr>
        <p:sp>
          <p:nvSpPr>
            <p:cNvPr id="12" name="도넛 11"/>
            <p:cNvSpPr/>
            <p:nvPr/>
          </p:nvSpPr>
          <p:spPr>
            <a:xfrm>
              <a:off x="6771821" y="2750450"/>
              <a:ext cx="266700" cy="266700"/>
            </a:xfrm>
            <a:prstGeom prst="donut">
              <a:avLst>
                <a:gd name="adj" fmla="val 3846"/>
              </a:avLst>
            </a:prstGeom>
            <a:solidFill>
              <a:srgbClr val="C9E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막힌 원호 12"/>
            <p:cNvSpPr/>
            <p:nvPr/>
          </p:nvSpPr>
          <p:spPr>
            <a:xfrm>
              <a:off x="6825674" y="2801923"/>
              <a:ext cx="161009" cy="161009"/>
            </a:xfrm>
            <a:prstGeom prst="blockArc">
              <a:avLst>
                <a:gd name="adj1" fmla="val 10800000"/>
                <a:gd name="adj2" fmla="val 15741299"/>
                <a:gd name="adj3" fmla="val 7630"/>
              </a:avLst>
            </a:prstGeom>
            <a:solidFill>
              <a:srgbClr val="C9E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6915795" y="2912220"/>
              <a:ext cx="193615" cy="193615"/>
            </a:xfrm>
            <a:prstGeom prst="ellipse">
              <a:avLst/>
            </a:prstGeom>
            <a:solidFill>
              <a:srgbClr val="4999B6"/>
            </a:solidFill>
            <a:ln w="9525">
              <a:solidFill>
                <a:srgbClr val="C9E4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649632" y="3007061"/>
              <a:ext cx="183662" cy="121386"/>
            </a:xfrm>
            <a:custGeom>
              <a:avLst/>
              <a:gdLst>
                <a:gd name="connsiteX0" fmla="*/ 85615 w 183662"/>
                <a:gd name="connsiteY0" fmla="*/ 0 h 121386"/>
                <a:gd name="connsiteX1" fmla="*/ 183662 w 183662"/>
                <a:gd name="connsiteY1" fmla="*/ 98047 h 121386"/>
                <a:gd name="connsiteX2" fmla="*/ 178950 w 183662"/>
                <a:gd name="connsiteY2" fmla="*/ 121386 h 121386"/>
                <a:gd name="connsiteX3" fmla="*/ 171408 w 183662"/>
                <a:gd name="connsiteY3" fmla="*/ 121386 h 121386"/>
                <a:gd name="connsiteX4" fmla="*/ 176120 w 183662"/>
                <a:gd name="connsiteY4" fmla="*/ 98047 h 121386"/>
                <a:gd name="connsiteX5" fmla="*/ 85615 w 183662"/>
                <a:gd name="connsiteY5" fmla="*/ 7542 h 121386"/>
                <a:gd name="connsiteX6" fmla="*/ 21618 w 183662"/>
                <a:gd name="connsiteY6" fmla="*/ 34050 h 121386"/>
                <a:gd name="connsiteX7" fmla="*/ 2939 w 183662"/>
                <a:gd name="connsiteY7" fmla="*/ 61756 h 121386"/>
                <a:gd name="connsiteX8" fmla="*/ 1304 w 183662"/>
                <a:gd name="connsiteY8" fmla="*/ 59332 h 121386"/>
                <a:gd name="connsiteX9" fmla="*/ 0 w 183662"/>
                <a:gd name="connsiteY9" fmla="*/ 52871 h 121386"/>
                <a:gd name="connsiteX10" fmla="*/ 16285 w 183662"/>
                <a:gd name="connsiteY10" fmla="*/ 28717 h 121386"/>
                <a:gd name="connsiteX11" fmla="*/ 85615 w 183662"/>
                <a:gd name="connsiteY11" fmla="*/ 0 h 12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662" h="121386">
                  <a:moveTo>
                    <a:pt x="85615" y="0"/>
                  </a:moveTo>
                  <a:cubicBezTo>
                    <a:pt x="139765" y="0"/>
                    <a:pt x="183662" y="43897"/>
                    <a:pt x="183662" y="98047"/>
                  </a:cubicBezTo>
                  <a:lnTo>
                    <a:pt x="178950" y="121386"/>
                  </a:lnTo>
                  <a:lnTo>
                    <a:pt x="171408" y="121386"/>
                  </a:lnTo>
                  <a:lnTo>
                    <a:pt x="176120" y="98047"/>
                  </a:lnTo>
                  <a:cubicBezTo>
                    <a:pt x="176120" y="48062"/>
                    <a:pt x="135600" y="7542"/>
                    <a:pt x="85615" y="7542"/>
                  </a:cubicBezTo>
                  <a:cubicBezTo>
                    <a:pt x="60623" y="7542"/>
                    <a:pt x="37996" y="17672"/>
                    <a:pt x="21618" y="34050"/>
                  </a:cubicBezTo>
                  <a:lnTo>
                    <a:pt x="2939" y="61756"/>
                  </a:lnTo>
                  <a:lnTo>
                    <a:pt x="1304" y="59332"/>
                  </a:lnTo>
                  <a:lnTo>
                    <a:pt x="0" y="52871"/>
                  </a:lnTo>
                  <a:lnTo>
                    <a:pt x="16285" y="28717"/>
                  </a:lnTo>
                  <a:cubicBezTo>
                    <a:pt x="34028" y="10974"/>
                    <a:pt x="58540" y="0"/>
                    <a:pt x="85615" y="0"/>
                  </a:cubicBezTo>
                  <a:close/>
                </a:path>
              </a:pathLst>
            </a:custGeom>
            <a:solidFill>
              <a:srgbClr val="C9E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도넛 21"/>
            <p:cNvSpPr/>
            <p:nvPr/>
          </p:nvSpPr>
          <p:spPr>
            <a:xfrm>
              <a:off x="7083423" y="2794717"/>
              <a:ext cx="140556" cy="140556"/>
            </a:xfrm>
            <a:prstGeom prst="donut">
              <a:avLst>
                <a:gd name="adj" fmla="val 3846"/>
              </a:avLst>
            </a:prstGeom>
            <a:solidFill>
              <a:srgbClr val="C9E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2891515" y="308109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6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r>
              <a:rPr lang="en-US" altLang="ko-KR" sz="6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</a:t>
            </a:r>
            <a:r>
              <a:rPr lang="ko-KR" altLang="en-US" sz="6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어디까지 </a:t>
            </a:r>
            <a:r>
              <a:rPr lang="ko-KR" altLang="en-US" sz="6000" b="1" dirty="0" err="1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알고있니</a:t>
            </a:r>
            <a:r>
              <a:rPr lang="en-US" altLang="ko-KR" sz="6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en-US" altLang="ko-KR" sz="6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515646" y="2422459"/>
            <a:ext cx="1386554" cy="393138"/>
          </a:xfrm>
          <a:prstGeom prst="roundRect">
            <a:avLst>
              <a:gd name="adj" fmla="val 50000"/>
            </a:avLst>
          </a:prstGeom>
          <a:solidFill>
            <a:srgbClr val="FEF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kern="0" dirty="0" smtClean="0">
                <a:ln w="3175">
                  <a:noFill/>
                </a:ln>
                <a:solidFill>
                  <a:srgbClr val="4999B6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2170*</a:t>
            </a:r>
            <a:r>
              <a:rPr lang="ko-KR" altLang="en-US" sz="2000" kern="0" dirty="0" smtClean="0">
                <a:ln w="3175">
                  <a:noFill/>
                </a:ln>
                <a:solidFill>
                  <a:srgbClr val="4999B6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이정민</a:t>
            </a:r>
            <a:endParaRPr lang="en-US" altLang="ko-KR" sz="2000" b="1" kern="0" dirty="0">
              <a:ln w="3175">
                <a:noFill/>
              </a:ln>
              <a:solidFill>
                <a:srgbClr val="4999B6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1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3950096" descr="EMB000015b06c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2" y="1808290"/>
            <a:ext cx="4824048" cy="35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769" y="5547966"/>
            <a:ext cx="44631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1900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「칙령 제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41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호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」</a:t>
            </a:r>
            <a:endParaRPr lang="ko-KR" altLang="en-US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3257" y="2719847"/>
            <a:ext cx="7837714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우리의 영토 독도에 대한 </a:t>
            </a:r>
            <a:endParaRPr lang="en-US" altLang="ko-KR" sz="3500" b="1" dirty="0" smtClean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35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끊임없는 입장 표명과 국가 차원에서 </a:t>
            </a:r>
            <a:endParaRPr lang="en-US" altLang="ko-KR" sz="3500" b="1" dirty="0" smtClean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35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관리한 기록들이 살아있다</a:t>
            </a:r>
            <a:endParaRPr lang="ko-KR" altLang="en-US" sz="3500" b="1" dirty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95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주장과 반박</a:t>
            </a:r>
            <a:endParaRPr lang="en-US" altLang="ko-KR" sz="40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019" y="1608768"/>
            <a:ext cx="80347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세가지 억지주장 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1600</a:t>
            </a:r>
            <a:r>
              <a:rPr lang="en-US" altLang="ko-KR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년도부터 </a:t>
            </a:r>
            <a:r>
              <a:rPr lang="en-US" altLang="ko-KR" sz="2800" b="1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독도를</a:t>
            </a:r>
            <a:r>
              <a:rPr lang="en-US" altLang="ko-KR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800" b="1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발견하고</a:t>
            </a:r>
            <a:r>
              <a:rPr lang="en-US" altLang="ko-KR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800" b="1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이용해</a:t>
            </a:r>
            <a:r>
              <a:rPr lang="en-US" altLang="ko-KR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800" b="1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왔었다</a:t>
            </a:r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en-US" altLang="ko-KR" sz="28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/>
              <a:buChar char="Ø"/>
            </a:pPr>
            <a:r>
              <a:rPr lang="en-US" altLang="ko-KR" sz="5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NO!</a:t>
            </a:r>
          </a:p>
          <a:p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512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이사부의 우산국 정벌과 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『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세종실록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』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「지리지」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(1454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를 통해 한국이 훨씬 </a:t>
            </a:r>
            <a:r>
              <a:rPr lang="ko-KR" altLang="en-US" sz="32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더오래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전부터 독도를 우리 영토로 인식하고 있었음을 알 수 있다</a:t>
            </a:r>
            <a:endParaRPr lang="en-US" altLang="ko-KR" sz="29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1026" name="Picture 2" descr="C:\Users\이정민\AppData\Local\Microsoft\Windows\INetCache\IE\AUNR4LF3\1377930739970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280" y="2392794"/>
            <a:ext cx="312573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주장과 반박</a:t>
            </a:r>
            <a:endParaRPr lang="en-US" altLang="ko-KR" sz="40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018" y="1627818"/>
            <a:ext cx="80347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세가지 억지주장 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fontAlgn="base"/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주인이 없는 땅 이며</a:t>
            </a:r>
            <a:r>
              <a:rPr lang="en-US" altLang="ko-KR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1905</a:t>
            </a:r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독도를 </a:t>
            </a:r>
            <a:endParaRPr lang="en-US" altLang="ko-KR" sz="2800" b="1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fontAlgn="base"/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편입시킨 </a:t>
            </a:r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</a:t>
            </a:r>
            <a:r>
              <a:rPr lang="ko-KR" altLang="en-US" sz="2800" b="1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내각회</a:t>
            </a:r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결정이 </a:t>
            </a:r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정당하다</a:t>
            </a:r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ko-KR" altLang="en-US" sz="28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/>
              <a:buChar char="Ø"/>
            </a:pPr>
            <a:r>
              <a:rPr lang="en-US" altLang="ko-KR" sz="5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NO!</a:t>
            </a:r>
          </a:p>
          <a:p>
            <a:pPr fontAlgn="base"/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이미 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1900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년에 대한제국 칙령 제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41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호 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발표하여 조선의 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영유권을 국제적으로 </a:t>
            </a:r>
            <a:endParaRPr lang="en-US" altLang="ko-KR" sz="32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fontAlgn="base"/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공표했다</a:t>
            </a:r>
            <a:endParaRPr lang="en-US" altLang="ko-KR" sz="32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10" name="Picture 2" descr="C:\Users\이정민\AppData\Local\Microsoft\Windows\INetCache\IE\AUNR4LF3\1377930739970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280" y="2392794"/>
            <a:ext cx="312573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주장과 반박</a:t>
            </a:r>
            <a:endParaRPr lang="en-US" altLang="ko-KR" sz="40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019" y="1608768"/>
            <a:ext cx="80347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세가지 억지주장 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fontAlgn="base"/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‘</a:t>
            </a:r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샌프란시스코 </a:t>
            </a:r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강화 조약’에 독도가 직접적으로 명시되지 </a:t>
            </a:r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않았다</a:t>
            </a:r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ko-KR" altLang="en-US" sz="28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/>
              <a:buChar char="Ø"/>
            </a:pPr>
            <a:r>
              <a:rPr lang="en-US" altLang="ko-KR" sz="5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NO!</a:t>
            </a:r>
          </a:p>
          <a:p>
            <a:pPr fontAlgn="base"/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“일본은 한국의 독립을 인정하고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제주도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거문도 및 울릉도를 포함한 한국에 대한 모든 권리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권원 및 청구권을 포기한다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.”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에 대표적인 섬들만 명시했을 뿐 독도를 포함한다</a:t>
            </a:r>
            <a:endParaRPr lang="ko-KR" altLang="en-US" sz="32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10" name="Picture 2" descr="C:\Users\이정민\AppData\Local\Microsoft\Windows\INetCache\IE\AUNR4LF3\1377930739970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280" y="2392794"/>
            <a:ext cx="312573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주장과 반박</a:t>
            </a:r>
            <a:endParaRPr lang="en-US" altLang="ko-KR" sz="40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7" y="1704973"/>
            <a:ext cx="60674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대한민국의 아름다운 영토</a:t>
            </a:r>
            <a:r>
              <a:rPr lang="en-US" altLang="ko-KR" sz="40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40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endParaRPr lang="en-US" altLang="ko-KR" sz="40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921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3" y="1306447"/>
            <a:ext cx="11772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</a:t>
            </a:r>
            <a:r>
              <a:rPr lang="ko-KR" altLang="en-US" sz="4000" b="1" dirty="0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수호방안</a:t>
            </a:r>
            <a:endParaRPr lang="en-US" altLang="ko-KR" sz="4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3776" y="3121829"/>
            <a:ext cx="1646206" cy="24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0743" y="2130876"/>
            <a:ext cx="750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교육기관에서의 가르침</a:t>
            </a:r>
            <a:endParaRPr lang="ko-KR" altLang="en-US" sz="54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076" name="Picture 4" descr="C:\Users\이정민\AppData\Local\Microsoft\Windows\INetCache\IE\L95QWY61\books-408769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0" y="3622055"/>
            <a:ext cx="3137464" cy="23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5037" y="3673272"/>
            <a:ext cx="63187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왜 한국 영토인지</a:t>
            </a:r>
            <a:r>
              <a:rPr lang="en-US" altLang="ko-KR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일본은 어떻게 주장하는지</a:t>
            </a:r>
            <a:r>
              <a:rPr lang="en-US" altLang="ko-KR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어째서 독도를 수호 해야 하는지</a:t>
            </a:r>
            <a:r>
              <a:rPr lang="en-US" altLang="ko-KR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endParaRPr lang="ko-KR" altLang="en-US" sz="3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3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</a:t>
            </a:r>
            <a:r>
              <a:rPr lang="ko-KR" altLang="en-US" sz="4000" b="1" dirty="0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수호방안</a:t>
            </a:r>
            <a:endParaRPr lang="en-US" altLang="ko-KR" sz="4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322" y="1841644"/>
            <a:ext cx="1132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국내외로 지속적인 관심 끌기</a:t>
            </a:r>
            <a:endParaRPr lang="ko-KR" altLang="en-US" sz="54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922" y="2865358"/>
            <a:ext cx="78192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과학적</a:t>
            </a:r>
            <a:r>
              <a:rPr lang="en-US" altLang="ko-KR" sz="3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문화적</a:t>
            </a:r>
            <a:r>
              <a:rPr lang="en-US" altLang="ko-KR" sz="3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생태적 </a:t>
            </a:r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접근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endParaRPr lang="ko-KR" altLang="en-US" sz="3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관련 물품 제작 및 판매</a:t>
            </a:r>
            <a:endParaRPr lang="en-US" altLang="ko-KR" sz="3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en-US" altLang="ko-KR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-&gt; </a:t>
            </a:r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일부 수입은 독도에 기부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endParaRPr lang="en-US" altLang="ko-KR" sz="3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독도관련 </a:t>
            </a:r>
            <a:r>
              <a:rPr lang="ko-KR" altLang="en-US" sz="35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플래시몹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4100" name="Picture 4" descr="C:\Users\이정민\AppData\Local\Microsoft\Windows\INetCache\IE\X997I8U3\love-205137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253">
            <a:off x="8642460" y="1615060"/>
            <a:ext cx="1149914" cy="11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이정민\Desktop\독도영토학\A00000012550704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8" y="2884929"/>
            <a:ext cx="3442951" cy="33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이정민\Desktop\독도영토학\독도지우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20" y="3054206"/>
            <a:ext cx="2971067" cy="29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</a:t>
            </a:r>
            <a:r>
              <a:rPr lang="ko-KR" altLang="en-US" sz="4000" b="1" dirty="0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수호방안</a:t>
            </a:r>
            <a:endParaRPr lang="en-US" altLang="ko-KR" sz="4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732" y="3054206"/>
            <a:ext cx="70664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「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울릉도·독도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권역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개발과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지원에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관한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특별법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」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제정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추진</a:t>
            </a:r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3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해양</a:t>
            </a:r>
            <a:r>
              <a:rPr lang="en-US" altLang="ko-KR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마을의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조성을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위해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3-5가구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정도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상주하도록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정책적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지원</a:t>
            </a:r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국제</a:t>
            </a:r>
            <a:r>
              <a:rPr lang="en-US" altLang="ko-KR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관광단지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조성과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「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국립관광공원화특별법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」 </a:t>
            </a:r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제정</a:t>
            </a:r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독도교육</a:t>
            </a:r>
            <a:r>
              <a:rPr lang="en-US" altLang="ko-KR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실시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및 </a:t>
            </a:r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수능시험에서</a:t>
            </a:r>
            <a:r>
              <a:rPr lang="en-US" altLang="ko-KR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최소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1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문제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이상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출제</a:t>
            </a:r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3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3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r>
              <a:rPr lang="en-US" altLang="ko-KR" sz="23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생태계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및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주변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해양생태계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자연환경조사와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3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모니터링</a:t>
            </a:r>
            <a:r>
              <a:rPr lang="en-US" altLang="ko-KR" sz="23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</a:p>
          <a:p>
            <a:endParaRPr lang="ko-KR" altLang="en-US" sz="23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785" y="1777875"/>
            <a:ext cx="599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정부의 노력</a:t>
            </a:r>
            <a:endParaRPr lang="ko-KR" altLang="en-US" sz="54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5122" name="Picture 2" descr="C:\Users\이정민\AppData\Local\Microsoft\Windows\INetCache\IE\X997I8U3\9cd5ab70ec9df8ca10c77ec55970ea6d3c1df63ca2c03c89cc8783db1466cfaf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70" y="1767482"/>
            <a:ext cx="1033420" cy="10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이정민\AppData\Local\Microsoft\Windows\INetCache\IE\AUNR4LF3\sea-3085239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70" y="3208885"/>
            <a:ext cx="4924239" cy="27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발표를</a:t>
            </a:r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마치며</a:t>
            </a:r>
            <a:endParaRPr lang="en-US" altLang="ko-KR" sz="4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846" y="2074985"/>
            <a:ext cx="89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6146" name="Picture 2" descr="C:\Users\이정민\AppData\Local\Microsoft\Windows\INetCache\IE\2OFYNU8M\south-korea-29342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52" y="1510576"/>
            <a:ext cx="7345287" cy="48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</a:t>
            </a:r>
            <a:r>
              <a:rPr lang="ko-KR" altLang="en-US" sz="4000" b="1" dirty="0" err="1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영토학</a:t>
            </a:r>
            <a:endParaRPr lang="en-US" altLang="ko-KR" sz="4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457288" y="2470322"/>
            <a:ext cx="4355191" cy="1066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99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양쪽 모서리가 둥근 사각형 24"/>
          <p:cNvSpPr/>
          <p:nvPr/>
        </p:nvSpPr>
        <p:spPr>
          <a:xfrm rot="16200000" flipH="1">
            <a:off x="1170536" y="2704316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91673" y="2511505"/>
            <a:ext cx="327696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3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457288" y="3943468"/>
            <a:ext cx="4355191" cy="1066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99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 rot="16200000" flipH="1">
            <a:off x="1170536" y="4185008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528928" y="2470322"/>
            <a:ext cx="4355191" cy="1066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99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 rot="16200000" flipH="1">
            <a:off x="6294934" y="2711863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28928" y="3943468"/>
            <a:ext cx="4355191" cy="1066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99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 rot="16200000" flipH="1">
            <a:off x="6261109" y="4185009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363315" y="2604142"/>
            <a:ext cx="3276967" cy="80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주장과 반박</a:t>
            </a:r>
            <a:endParaRPr lang="en-US" altLang="ko-KR" sz="3500" b="1" dirty="0">
              <a:solidFill>
                <a:prstClr val="black">
                  <a:lumMod val="65000"/>
                  <a:lumOff val="3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291674" y="3983832"/>
            <a:ext cx="3276967" cy="80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수호 방안</a:t>
            </a:r>
            <a:endParaRPr lang="en-US" altLang="ko-KR" sz="3500" dirty="0" smtClean="0">
              <a:solidFill>
                <a:prstClr val="black">
                  <a:lumMod val="65000"/>
                  <a:lumOff val="3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363314" y="3999383"/>
            <a:ext cx="3276967" cy="80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마치며</a:t>
            </a:r>
            <a:endParaRPr lang="en-US" altLang="ko-KR" sz="3500" dirty="0" smtClean="0">
              <a:solidFill>
                <a:prstClr val="black">
                  <a:lumMod val="65000"/>
                  <a:lumOff val="3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6" y="2074985"/>
            <a:ext cx="89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3814" y="2696939"/>
            <a:ext cx="535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endParaRPr lang="ko-KR" altLang="en-US" sz="80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7171" name="Picture 3" descr="C:\Users\이정민\AppData\Local\Microsoft\Windows\INetCache\IE\2OFYNU8M\romance-1306219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6" y="624250"/>
            <a:ext cx="5468815" cy="54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9983" y="2556485"/>
            <a:ext cx="5134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r>
              <a:rPr lang="en-US" altLang="ko-K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!</a:t>
            </a:r>
            <a:endParaRPr lang="ko-KR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7172" name="Picture 4" descr="C:\Users\이정민\AppData\Local\Microsoft\Windows\INetCache\IE\2OFYNU8M\romance-1306219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4691" y="460107"/>
            <a:ext cx="5924550" cy="57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이정민\AppData\Local\Microsoft\Windows\INetCache\IE\2OFYNU8M\romance-1306219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40168" y="624250"/>
            <a:ext cx="5586044" cy="56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3" y="1778114"/>
            <a:ext cx="38385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4448" y="1625714"/>
            <a:ext cx="73277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한국의 영토인 이유 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지리적 증거</a:t>
            </a:r>
            <a:endParaRPr lang="ko-KR" altLang="en-US" sz="28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1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독도의 주소와 위치 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獨島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는 경상북도 울릉군 </a:t>
            </a:r>
            <a:r>
              <a:rPr lang="ko-KR" altLang="en-US" sz="25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울릉읍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독도리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동해의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남서부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울릉도와 </a:t>
            </a:r>
            <a:r>
              <a:rPr lang="ko-KR" altLang="en-US" sz="25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오키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제도 사이에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위치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Tx/>
              <a:buChar char="-"/>
            </a:pPr>
            <a:endParaRPr lang="ko-KR" altLang="en-US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&gt;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주소가 한국으로 되어 있다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&gt;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한국인은 여권 없이 독도에 들어 갈 수 있다</a:t>
            </a:r>
            <a:endParaRPr lang="ko-KR" altLang="en-US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3" y="6459640"/>
            <a:ext cx="81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출처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외교부 독도 </a:t>
            </a:r>
            <a:r>
              <a:rPr lang="en-US" altLang="ko-KR" sz="1200" dirty="0"/>
              <a:t>(https://</a:t>
            </a:r>
            <a:r>
              <a:rPr lang="en-US" altLang="ko-KR" sz="1200" dirty="0" smtClean="0"/>
              <a:t>dokdo.mofa.go.kr/kor/index.jsp)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95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3" y="6459640"/>
            <a:ext cx="81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출처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외교부 독도 </a:t>
            </a:r>
            <a:r>
              <a:rPr lang="en-US" altLang="ko-KR" sz="1200" dirty="0"/>
              <a:t>(https://</a:t>
            </a:r>
            <a:r>
              <a:rPr lang="en-US" altLang="ko-KR" sz="1200" dirty="0" smtClean="0"/>
              <a:t>dokdo.mofa.go.kr/kor/index.jsp)</a:t>
            </a:r>
            <a:endParaRPr lang="ko-KR" alt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5" y="1705713"/>
            <a:ext cx="8063816" cy="45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7348" y="3329202"/>
            <a:ext cx="927191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대한민국의 영토 울릉도와 </a:t>
            </a:r>
            <a:endParaRPr lang="en-US" altLang="ko-KR" sz="3500" b="1" dirty="0" smtClean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r>
              <a:rPr lang="ko-KR" altLang="en-US" sz="35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더 가까운 곳에 위치하고 있다</a:t>
            </a:r>
            <a:endParaRPr lang="ko-KR" altLang="en-US" sz="3500" b="1" dirty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41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</a:t>
            </a:r>
            <a:r>
              <a:rPr lang="ko-KR" altLang="en-US" sz="4000" b="1" dirty="0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왜 한국 영토일까</a:t>
            </a:r>
            <a:r>
              <a:rPr lang="en-US" altLang="ko-KR" sz="4000" b="1" dirty="0" smtClean="0">
                <a:solidFill>
                  <a:srgbClr val="FEFDA3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  <a:endParaRPr lang="en-US" altLang="ko-KR" sz="4000" b="1" dirty="0">
              <a:solidFill>
                <a:srgbClr val="FEFDA3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이정민\Desktop\독도영토학\세종실록 지리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7" y="1992950"/>
            <a:ext cx="3501829" cy="43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2756" y="2849760"/>
            <a:ext cx="735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“우산 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 </a:t>
            </a:r>
            <a:r>
              <a:rPr lang="ko-KR" altLang="en-US" sz="32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무릉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울릉도</a:t>
            </a:r>
            <a:r>
              <a:rPr lang="en-US" altLang="ko-KR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)… </a:t>
            </a:r>
            <a:r>
              <a:rPr lang="ko-KR" altLang="en-US" sz="32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두 섬은 서로 멀리 떨어져 있지 않아 날씨가 맑으면 바라볼 수 있다</a:t>
            </a:r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.”</a:t>
            </a:r>
            <a:endParaRPr lang="ko-KR" altLang="en-US" sz="32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6177" y="4422575"/>
            <a:ext cx="712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-&gt; </a:t>
            </a:r>
            <a:r>
              <a:rPr lang="ko-KR" altLang="en-US" sz="32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울릉도에서 육안 관측 가능한 섬은 </a:t>
            </a:r>
            <a:r>
              <a:rPr lang="ko-KR" altLang="en-US" sz="3200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독도뿐</a:t>
            </a:r>
            <a:endParaRPr lang="ko-KR" altLang="en-US" sz="3200" dirty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5446" y="1803157"/>
            <a:ext cx="529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지리적 증거</a:t>
            </a:r>
            <a:endParaRPr lang="ko-KR" altLang="en-US" sz="40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50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3" y="6459640"/>
            <a:ext cx="81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출처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외교부 독도 </a:t>
            </a:r>
            <a:r>
              <a:rPr lang="en-US" altLang="ko-KR" sz="1200" dirty="0"/>
              <a:t>(https://</a:t>
            </a:r>
            <a:r>
              <a:rPr lang="en-US" altLang="ko-KR" sz="1200" dirty="0" smtClean="0"/>
              <a:t>dokdo.mofa.go.kr/kor/index.jsp)</a:t>
            </a:r>
            <a:endParaRPr lang="ko-KR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7" y="1834875"/>
            <a:ext cx="7791939" cy="429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5" y="1773717"/>
            <a:ext cx="10679659" cy="429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3" y="1778114"/>
            <a:ext cx="38385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4448" y="1608768"/>
            <a:ext cx="732771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한국의 영토인 이유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</a:t>
            </a:r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증거</a:t>
            </a:r>
            <a:endParaRPr lang="ko-KR" altLang="en-US" sz="28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여러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사료와 역사적 사실</a:t>
            </a:r>
            <a:endParaRPr lang="en-US" altLang="ko-KR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조선 초기 </a:t>
            </a:r>
            <a:r>
              <a:rPr lang="ko-KR" altLang="en-US" sz="25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관찬서인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『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세종실록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』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「지리지」</a:t>
            </a:r>
            <a:endParaRPr lang="en-US" altLang="ko-KR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『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순종실록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』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안용복의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활약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</a:t>
            </a:r>
            <a:r>
              <a:rPr lang="en-US" altLang="ko-KR" sz="28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「</a:t>
            </a:r>
            <a:r>
              <a:rPr lang="en-US" altLang="ko-KR" sz="28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태정관</a:t>
            </a:r>
            <a:r>
              <a:rPr lang="en-US" altLang="ko-KR" sz="28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en-US" altLang="ko-KR" sz="28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太政官</a:t>
            </a:r>
            <a:r>
              <a:rPr lang="en-US" altLang="ko-KR" sz="28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en-US" altLang="ko-KR" sz="28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지령</a:t>
            </a:r>
            <a:r>
              <a:rPr lang="en-US" altLang="ko-KR" sz="28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」 </a:t>
            </a:r>
            <a:endParaRPr lang="en-US" altLang="ko-KR" sz="28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 fontAlgn="base"/>
            <a:r>
              <a:rPr lang="ko-KR" altLang="en-US" sz="3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</a:t>
            </a:r>
            <a:r>
              <a:rPr lang="ko-KR" altLang="en-US" sz="30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다케시마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울릉도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 </a:t>
            </a:r>
            <a:r>
              <a:rPr lang="ko-KR" altLang="en-US" sz="3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외 일도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一嶋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의 </a:t>
            </a:r>
            <a:endParaRPr lang="en-US" altLang="ko-KR" sz="3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 fontAlgn="base"/>
            <a:r>
              <a:rPr lang="ko-KR" altLang="en-US" sz="3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건에 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대해 </a:t>
            </a:r>
            <a:r>
              <a:rPr lang="ko-KR" altLang="en-US" sz="30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본방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000" dirty="0" err="1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本邦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</a:t>
            </a:r>
            <a:r>
              <a:rPr lang="en-US" altLang="ko-KR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과는 </a:t>
            </a:r>
            <a:endParaRPr lang="en-US" altLang="ko-KR" sz="3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 fontAlgn="base"/>
            <a:r>
              <a:rPr lang="ko-KR" altLang="en-US" sz="30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관계가 </a:t>
            </a:r>
            <a:r>
              <a:rPr lang="ko-KR" altLang="en-US" sz="3000" b="1" dirty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없음</a:t>
            </a:r>
            <a:r>
              <a:rPr lang="ko-KR" altLang="en-US" sz="30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을 명심할 것</a:t>
            </a:r>
            <a:r>
              <a:rPr lang="ko-KR" altLang="en-US" sz="30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”</a:t>
            </a:r>
            <a:endParaRPr lang="en-US" altLang="ko-KR" sz="3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683" y="6459640"/>
            <a:ext cx="81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출처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외교부 독도 </a:t>
            </a:r>
            <a:r>
              <a:rPr lang="en-US" altLang="ko-KR" sz="1200" dirty="0"/>
              <a:t>(https://</a:t>
            </a:r>
            <a:r>
              <a:rPr lang="en-US" altLang="ko-KR" sz="1200" dirty="0" smtClean="0"/>
              <a:t>dokdo.mofa.go.kr/kor/index.jsp)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79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683" y="6459640"/>
            <a:ext cx="81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출처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외교부 독도 </a:t>
            </a:r>
            <a:r>
              <a:rPr lang="en-US" altLang="ko-KR" sz="1200" dirty="0"/>
              <a:t>(https://</a:t>
            </a:r>
            <a:r>
              <a:rPr lang="en-US" altLang="ko-KR" sz="1200" dirty="0" smtClean="0"/>
              <a:t>dokdo.mofa.go.kr/kor/index.jsp)</a:t>
            </a:r>
            <a:endParaRPr lang="ko-KR" alt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9" y="1623289"/>
            <a:ext cx="61055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4448" y="1608768"/>
            <a:ext cx="73277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한국의 영토인 이유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8181" y="2683475"/>
            <a:ext cx="41917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 </a:t>
            </a:r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 </a:t>
            </a:r>
            <a:r>
              <a:rPr lang="ko-KR" altLang="en-US" sz="2800" b="1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연표</a:t>
            </a:r>
            <a:endParaRPr lang="en-US" altLang="ko-KR" sz="28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512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우산국 복속 이후 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우리의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역사와 함께 </a:t>
            </a:r>
            <a:endParaRPr lang="en-US" altLang="ko-KR" sz="25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살아 숨 쉰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자랑스러운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대한민국의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영토 </a:t>
            </a:r>
            <a:endParaRPr lang="ko-KR" altLang="en-US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29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79461" y="1566435"/>
            <a:ext cx="11442700" cy="4834793"/>
          </a:xfrm>
          <a:prstGeom prst="roundRect">
            <a:avLst>
              <a:gd name="adj" fmla="val 248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79461" y="355385"/>
            <a:ext cx="11442700" cy="852092"/>
          </a:xfrm>
          <a:prstGeom prst="round2SameRect">
            <a:avLst>
              <a:gd name="adj1" fmla="val 0"/>
              <a:gd name="adj2" fmla="val 13437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독도는 왜 한국영토 일까</a:t>
            </a:r>
            <a:r>
              <a:rPr lang="en-US" altLang="ko-KR" sz="4000" dirty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?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3689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white"/>
                </a:solidFill>
              </a:rPr>
              <a:t>01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30993" y="4330243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608532" y="288492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608532" y="435807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white"/>
                </a:solidFill>
              </a:rPr>
              <a:t>04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3" y="1778114"/>
            <a:ext cx="38385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4448" y="1608768"/>
            <a:ext cx="73277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한국의 영토인 이유</a:t>
            </a:r>
            <a:endParaRPr lang="en-US" altLang="ko-KR" sz="3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/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ko-KR" altLang="en-US" sz="28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국제법적 증거</a:t>
            </a:r>
            <a:endParaRPr lang="ko-KR" altLang="en-US" sz="2800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0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조선이 대한제국으로 국호를 바꾼 후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 1900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「칙령 제</a:t>
            </a:r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41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호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」</a:t>
            </a:r>
            <a:r>
              <a:rPr lang="ko-KR" altLang="en-US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독도에 대한 주권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명시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 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러일전쟁 중 일본 </a:t>
            </a:r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자국에 편입공포</a:t>
            </a:r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”</a:t>
            </a:r>
          </a:p>
          <a:p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일제의 독도 찬탈 부당함을 반박</a:t>
            </a:r>
            <a:endParaRPr lang="en-US" altLang="ko-KR" sz="2500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dirty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</a:t>
            </a:r>
            <a:r>
              <a:rPr lang="en-US" altLang="ko-KR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500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을사늑약으로</a:t>
            </a:r>
            <a:r>
              <a:rPr lang="ko-KR" altLang="en-US" sz="2500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인해 바로잡기에 어려움</a:t>
            </a:r>
            <a:r>
              <a:rPr lang="en-US" altLang="ko-KR" sz="2500" b="1" dirty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/>
            </a:r>
            <a:br>
              <a:rPr lang="en-US" altLang="ko-KR" sz="2500" b="1" dirty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</a:br>
            <a:endParaRPr lang="en-US" altLang="ko-KR" sz="2500" b="1" dirty="0" smtClean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r>
              <a:rPr lang="en-US" altLang="ko-KR" sz="25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b="1" dirty="0" smtClean="0">
                <a:solidFill>
                  <a:srgbClr val="FF0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명백한 주권 침탈이자 국제법상으로 무효 </a:t>
            </a:r>
            <a:endParaRPr lang="en-US" altLang="ko-KR" sz="3000" b="1" dirty="0" smtClean="0">
              <a:solidFill>
                <a:srgbClr val="FF0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683" y="6459640"/>
            <a:ext cx="812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자료 출처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외교부 독도 </a:t>
            </a:r>
            <a:r>
              <a:rPr lang="en-US" altLang="ko-KR" sz="1200" dirty="0"/>
              <a:t>(https://</a:t>
            </a:r>
            <a:r>
              <a:rPr lang="en-US" altLang="ko-KR" sz="1200" dirty="0" smtClean="0"/>
              <a:t>dokdo.mofa.go.kr/kor/index.jsp)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132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654</Words>
  <Application>Microsoft Office PowerPoint</Application>
  <PresentationFormat>사용자 지정</PresentationFormat>
  <Paragraphs>192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이정민</cp:lastModifiedBy>
  <cp:revision>14</cp:revision>
  <dcterms:created xsi:type="dcterms:W3CDTF">2020-01-13T05:39:04Z</dcterms:created>
  <dcterms:modified xsi:type="dcterms:W3CDTF">2021-03-31T14:55:08Z</dcterms:modified>
</cp:coreProperties>
</file>