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25" r:id="rId5"/>
    <p:sldId id="326" r:id="rId6"/>
    <p:sldId id="327" r:id="rId7"/>
    <p:sldId id="329" r:id="rId8"/>
    <p:sldId id="330" r:id="rId9"/>
    <p:sldId id="331" r:id="rId10"/>
    <p:sldId id="328" r:id="rId11"/>
    <p:sldId id="332" r:id="rId12"/>
    <p:sldId id="333" r:id="rId13"/>
    <p:sldId id="352" r:id="rId14"/>
    <p:sldId id="359" r:id="rId15"/>
    <p:sldId id="356" r:id="rId16"/>
    <p:sldId id="342" r:id="rId17"/>
    <p:sldId id="343" r:id="rId18"/>
    <p:sldId id="344" r:id="rId19"/>
    <p:sldId id="357" r:id="rId20"/>
    <p:sldId id="355" r:id="rId21"/>
    <p:sldId id="354" r:id="rId22"/>
    <p:sldId id="353" r:id="rId23"/>
    <p:sldId id="358" r:id="rId24"/>
  </p:sldIdLst>
  <p:sldSz cx="12192000" cy="6858000"/>
  <p:notesSz cx="6858000" cy="9144000"/>
  <p:defaultTextStyle>
    <a:defPPr rtl="0">
      <a:defRPr lang="ko-k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훈철" initials="이" lastIdx="1" clrIdx="0">
    <p:extLst>
      <p:ext uri="{19B8F6BF-5375-455C-9EA6-DF929625EA0E}">
        <p15:presenceInfo xmlns:p15="http://schemas.microsoft.com/office/powerpoint/2012/main" userId="S::gnscjf33@daegu.ac.kr::f6e40ede-44b1-4e95-85c7-75045f0238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31T22:47:33.871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F3228D-0A9A-4DDB-8426-D358EB22BB02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2021-03-31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0354338-D2CE-4AD9-88CC-F07324AF15B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2537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508FA7A-ADF8-4F60-A9FA-BAFF6675C5EB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394154B-F4A3-483A-917E-306EE56506CE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1243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963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03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CABC4B7-B5B0-4012-B91B-114903A053E2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7" name="자유형(F)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8E770D-C168-408B-B2B1-7C35B6FD18CC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자유형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13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9BDCCB1-CAEA-4ABA-B5C2-AB3DB9ED49E9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1" name="자유형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57F1E4F-1CFF-5643-939E-217C01CDF565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4" name="텍스트 상자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ko-KR" altLang="en-US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</a:p>
        </p:txBody>
      </p:sp>
      <p:sp>
        <p:nvSpPr>
          <p:cNvPr id="15" name="텍스트 상자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ko-KR" altLang="en-US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DD2205-BD48-4694-81A6-3E38B0815BA5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자유형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21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indent="0" rtl="0">
              <a:buNone/>
            </a:pPr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617F6E6-A0C8-4E05-A768-73E6E3B31302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1" name="자유형(F)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57F1E4F-1CFF-5643-939E-217C01CDF565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7" name="텍스트 상자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ko-KR" altLang="en-US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</a:p>
        </p:txBody>
      </p:sp>
      <p:sp>
        <p:nvSpPr>
          <p:cNvPr id="18" name="텍스트 상자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ko-KR" altLang="en-US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또는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21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3242E0-621D-4AA2-841B-133AF7532AAD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자유형(F)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ADBA48-D2EC-462B-AD1B-BB90B6589467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8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9D98D-4195-46F2-80E9-87D898AF8D32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8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C306B-797A-4AB2-9772-EDDDAD63EAF5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8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532FE7-B307-4B56-8F8F-9987CCAECC60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자유형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6E64A7-F048-404C-9EC5-DF69B8A4B8CD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10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D61647-C054-446D-9C4E-31C070E531FF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12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F16C50-B4FC-4D7A-AF1D-9E695791BC3A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7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7CFAD2-BE36-4EF7-B637-5BF99D0A0252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6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9980C2-46B8-4C6F-A7CE-2A90ACCD4F4F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자유형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6DEDDD-9FFB-49D8-B517-ABAEE767C833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자유형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자유형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자유형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자유형(F)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자유형(F)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자유형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자유형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자유형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자유형(F)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자유형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자유형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자유형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자유형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그룹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자유형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자유형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자유형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자유형(F)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자유형(F)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자유형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자유형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자유형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자유형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자유형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자유형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자유형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직사각형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35706D-F786-4188-96CE-8506EF22D04F}" type="datetime1">
              <a:rPr lang="ko-KR" altLang="en-US" smtClean="0"/>
              <a:pPr/>
              <a:t>2021-03-31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57F1E4F-1CFF-5643-939E-217C01CDF56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hyperlink" Target="https://www.youtube.com/watch?v=liqijJ7zfQ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직사각형 6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 useBgFill="1">
        <p:nvSpPr>
          <p:cNvPr id="65" name="직사각형 6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5E423F-7192-4CEF-A3DE-67A5D8896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 rtlCol="0">
            <a:normAutofit/>
          </a:bodyPr>
          <a:lstStyle/>
          <a:p>
            <a:r>
              <a:rPr lang="ko-KR" altLang="en-US" sz="4000" b="1" dirty="0">
                <a:solidFill>
                  <a:srgbClr val="FEFFFF"/>
                </a:solidFill>
              </a:rPr>
              <a:t>일본의 화폐</a:t>
            </a:r>
            <a:br>
              <a:rPr lang="en-US" altLang="ko-KR" sz="4000" b="1" dirty="0">
                <a:solidFill>
                  <a:srgbClr val="FEFFFF"/>
                </a:solidFill>
              </a:rPr>
            </a:br>
            <a:r>
              <a:rPr lang="en-US" altLang="ko-KR" sz="3600" i="1" dirty="0">
                <a:solidFill>
                  <a:srgbClr val="FEFFFF"/>
                </a:solidFill>
              </a:rPr>
              <a:t>-</a:t>
            </a:r>
            <a:r>
              <a:rPr lang="ko-KR" altLang="en-US" sz="2400" i="1" dirty="0">
                <a:solidFill>
                  <a:srgbClr val="FEFFFF"/>
                </a:solidFill>
              </a:rPr>
              <a:t>지폐 속 인물들</a:t>
            </a:r>
            <a:br>
              <a:rPr lang="en-US" altLang="ko-KR" sz="2000" i="1" dirty="0">
                <a:solidFill>
                  <a:srgbClr val="FEFFFF"/>
                </a:solidFill>
              </a:rPr>
            </a:br>
            <a:r>
              <a:rPr lang="en-US" altLang="ko-KR" sz="2400" i="1" dirty="0">
                <a:solidFill>
                  <a:srgbClr val="FEFFFF"/>
                </a:solidFill>
              </a:rPr>
              <a:t>-</a:t>
            </a:r>
            <a:r>
              <a:rPr lang="ko-KR" altLang="en-US" sz="2400" i="1" dirty="0">
                <a:solidFill>
                  <a:srgbClr val="FEFFFF"/>
                </a:solidFill>
              </a:rPr>
              <a:t>일본사람의 현금선호</a:t>
            </a:r>
            <a:br>
              <a:rPr lang="en-US" altLang="ko-KR" sz="4000" b="1" dirty="0">
                <a:solidFill>
                  <a:srgbClr val="FEFFFF"/>
                </a:solidFill>
              </a:rPr>
            </a:br>
            <a:endParaRPr lang="en-US" altLang="ko-KR" sz="4000" b="1" dirty="0">
              <a:solidFill>
                <a:srgbClr val="FE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E8E76DD-36CE-456F-AE4B-0CA05DD4A0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18" b="5118"/>
          <a:stretch/>
        </p:blipFill>
        <p:spPr>
          <a:xfrm>
            <a:off x="4636685" y="5560"/>
            <a:ext cx="7552267" cy="6857990"/>
          </a:xfrm>
          <a:prstGeom prst="rect">
            <a:avLst/>
          </a:prstGeom>
        </p:spPr>
      </p:pic>
      <p:sp>
        <p:nvSpPr>
          <p:cNvPr id="69" name="자유형(F)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F4C5B9-7CE7-4198-A777-E8552CCF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rtlCol="0" anchor="ctr">
            <a:normAutofit/>
          </a:bodyPr>
          <a:lstStyle/>
          <a:p>
            <a:pPr rtl="0"/>
            <a:r>
              <a:rPr lang="ko-KR" altLang="en-US" sz="1600" dirty="0">
                <a:solidFill>
                  <a:srgbClr val="FEFFFF"/>
                </a:solidFill>
              </a:rPr>
              <a:t>경영학과 </a:t>
            </a:r>
            <a:r>
              <a:rPr lang="en-US" altLang="ko-KR" sz="1600" dirty="0">
                <a:solidFill>
                  <a:srgbClr val="FEFFFF"/>
                </a:solidFill>
              </a:rPr>
              <a:t>21711173 </a:t>
            </a:r>
            <a:r>
              <a:rPr lang="ko-KR" altLang="en-US" sz="1600" dirty="0">
                <a:solidFill>
                  <a:srgbClr val="FEFFFF"/>
                </a:solidFill>
              </a:rPr>
              <a:t>이훈철</a:t>
            </a:r>
            <a:endParaRPr lang="en-US" altLang="ko-KR" sz="1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일본 지폐와 지폐 속 인물 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A41BA0A-1B25-4EE2-88BB-017D0769B133}"/>
              </a:ext>
            </a:extLst>
          </p:cNvPr>
          <p:cNvSpPr txBox="1">
            <a:spLocks/>
          </p:cNvSpPr>
          <p:nvPr/>
        </p:nvSpPr>
        <p:spPr>
          <a:xfrm>
            <a:off x="0" y="816615"/>
            <a:ext cx="1815445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2. </a:t>
            </a:r>
            <a:r>
              <a:rPr lang="ko-KR" altLang="en-US" sz="1600" b="1" dirty="0"/>
              <a:t>지폐 속 인물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25FB7-E237-4A74-A081-1EAFF232FCC1}"/>
              </a:ext>
            </a:extLst>
          </p:cNvPr>
          <p:cNvSpPr txBox="1"/>
          <p:nvPr/>
        </p:nvSpPr>
        <p:spPr>
          <a:xfrm>
            <a:off x="651049" y="2395698"/>
            <a:ext cx="862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10,000</a:t>
            </a:r>
            <a:r>
              <a:rPr lang="ko-KR" altLang="en-US" sz="32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 1.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앞면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후쿠자와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유키치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2.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뒷면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뵤도인의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봉황 조각상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3.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발행 개시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2004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11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0D222-34DB-41B1-9B8D-2BAA2134B642}"/>
              </a:ext>
            </a:extLst>
          </p:cNvPr>
          <p:cNvSpPr txBox="1"/>
          <p:nvPr/>
        </p:nvSpPr>
        <p:spPr>
          <a:xfrm>
            <a:off x="651049" y="4905945"/>
            <a:ext cx="749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후쿠자와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유키치</a:t>
            </a:r>
            <a:r>
              <a:rPr lang="ko-KR" altLang="en-US" sz="2000" dirty="0"/>
              <a:t> </a:t>
            </a:r>
            <a:r>
              <a:rPr lang="en-US" altLang="ko-KR" dirty="0"/>
              <a:t>: 1. </a:t>
            </a:r>
            <a:r>
              <a:rPr lang="ko-KR" altLang="en-US" dirty="0"/>
              <a:t>출생 </a:t>
            </a:r>
            <a:r>
              <a:rPr lang="en-US" altLang="ko-KR" dirty="0"/>
              <a:t>: 1835</a:t>
            </a:r>
            <a:r>
              <a:rPr lang="ko-KR" altLang="en-US" dirty="0"/>
              <a:t>년생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</a:t>
            </a:r>
            <a:endParaRPr lang="en-US" altLang="ko-KR" dirty="0"/>
          </a:p>
          <a:p>
            <a:r>
              <a:rPr lang="en-US" altLang="ko-KR" dirty="0"/>
              <a:t>                                2. </a:t>
            </a:r>
            <a:r>
              <a:rPr lang="ko-KR" altLang="en-US" dirty="0"/>
              <a:t>분야 </a:t>
            </a:r>
            <a:r>
              <a:rPr lang="en-US" altLang="ko-KR" dirty="0"/>
              <a:t>: </a:t>
            </a:r>
            <a:r>
              <a:rPr lang="ko-KR" altLang="en-US" dirty="0"/>
              <a:t>계몽사상가</a:t>
            </a:r>
            <a:endParaRPr lang="en-US" altLang="ko-KR" dirty="0"/>
          </a:p>
          <a:p>
            <a:r>
              <a:rPr lang="en-US" altLang="ko-KR" dirty="0"/>
              <a:t>                                3. </a:t>
            </a:r>
            <a:r>
              <a:rPr lang="ko-KR" altLang="en-US" dirty="0"/>
              <a:t>특징 </a:t>
            </a:r>
            <a:r>
              <a:rPr lang="en-US" altLang="ko-KR" dirty="0"/>
              <a:t>: </a:t>
            </a:r>
            <a:r>
              <a:rPr lang="ko-KR" altLang="en-US" dirty="0"/>
              <a:t>자유주의와 공리주의적 가치관 확립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9190004-671E-4EE4-A9AD-52BBC343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569655"/>
            <a:ext cx="3881448" cy="17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C560423-5124-4EDA-9DA4-F3B4279A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616377"/>
            <a:ext cx="3881448" cy="15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일본의 결제 수단 상황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42D70D-063B-4EB1-B7AD-CFAC5163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80220"/>
            <a:ext cx="6280986" cy="4012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028B9-3F4B-4D5C-A67D-71F8965C6D19}"/>
              </a:ext>
            </a:extLst>
          </p:cNvPr>
          <p:cNvSpPr txBox="1"/>
          <p:nvPr/>
        </p:nvSpPr>
        <p:spPr>
          <a:xfrm>
            <a:off x="7247823" y="6095270"/>
            <a:ext cx="377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*  </a:t>
            </a:r>
            <a:r>
              <a:rPr lang="ko-KR" altLang="en-US" dirty="0"/>
              <a:t>현금    신용카드       직불카드                            →</a:t>
            </a:r>
            <a:r>
              <a:rPr lang="en-US" altLang="ko-KR" dirty="0"/>
              <a:t>2014</a:t>
            </a:r>
            <a:r>
              <a:rPr lang="ko-KR" altLang="en-US" dirty="0"/>
              <a:t>년 자료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AC9B-E257-461A-8DC7-153EAC80BF21}"/>
              </a:ext>
            </a:extLst>
          </p:cNvPr>
          <p:cNvSpPr txBox="1"/>
          <p:nvPr/>
        </p:nvSpPr>
        <p:spPr>
          <a:xfrm>
            <a:off x="1068404" y="2550695"/>
            <a:ext cx="397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현금 사용률 </a:t>
            </a:r>
            <a:r>
              <a:rPr lang="en-US" altLang="ko-KR" dirty="0"/>
              <a:t>: </a:t>
            </a:r>
            <a:r>
              <a:rPr lang="en-US" altLang="ko-KR" sz="4800" dirty="0">
                <a:solidFill>
                  <a:srgbClr val="FF0000"/>
                </a:solidFill>
              </a:rPr>
              <a:t>88%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DF188-7DCA-464A-9587-CCF206B081F8}"/>
              </a:ext>
            </a:extLst>
          </p:cNvPr>
          <p:cNvSpPr txBox="1"/>
          <p:nvPr/>
        </p:nvSpPr>
        <p:spPr>
          <a:xfrm>
            <a:off x="1068404" y="3626996"/>
            <a:ext cx="340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신용카드 사용률 </a:t>
            </a:r>
            <a:r>
              <a:rPr lang="en-US" altLang="ko-KR" dirty="0"/>
              <a:t>: </a:t>
            </a:r>
            <a:r>
              <a:rPr lang="en-US" altLang="ko-KR" sz="2800" dirty="0">
                <a:solidFill>
                  <a:srgbClr val="0070C0"/>
                </a:solidFill>
              </a:rPr>
              <a:t>12%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현금거래를 선호하는 이유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51D28-12FF-4A64-9381-9D44ECB80CCA}"/>
              </a:ext>
            </a:extLst>
          </p:cNvPr>
          <p:cNvSpPr txBox="1"/>
          <p:nvPr/>
        </p:nvSpPr>
        <p:spPr>
          <a:xfrm>
            <a:off x="1755006" y="1915427"/>
            <a:ext cx="784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“</a:t>
            </a:r>
            <a:r>
              <a:rPr lang="ko-KR" altLang="en-US" sz="2800" dirty="0"/>
              <a:t>신용카드를 써도 혜택이 없었다고 한다</a:t>
            </a:r>
            <a:r>
              <a:rPr lang="en-US" altLang="ko-KR" sz="2800" dirty="0"/>
              <a:t>”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B6C3-4A32-4635-AC2E-26951FCBF62D}"/>
              </a:ext>
            </a:extLst>
          </p:cNvPr>
          <p:cNvSpPr txBox="1"/>
          <p:nvPr/>
        </p:nvSpPr>
        <p:spPr>
          <a:xfrm>
            <a:off x="1857676" y="2701728"/>
            <a:ext cx="7841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“</a:t>
            </a:r>
            <a:r>
              <a:rPr lang="ko-KR" altLang="en-US" sz="3200" dirty="0"/>
              <a:t>높은 소비세를 아까워한다</a:t>
            </a:r>
            <a:r>
              <a:rPr lang="en-US" altLang="ko-KR" sz="3200" dirty="0"/>
              <a:t>”</a:t>
            </a:r>
            <a:endParaRPr lang="ko-KR" altLang="en-US" sz="3200" dirty="0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393B5902-ED0C-49FB-B1C2-A576A6E8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747" y="3429000"/>
            <a:ext cx="7186863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57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일본에서 현금을  선호하는 이유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A41BA0A-1B25-4EE2-88BB-017D0769B133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3350E6-90F9-40D6-B8DA-DA1F17920581}"/>
              </a:ext>
            </a:extLst>
          </p:cNvPr>
          <p:cNvSpPr txBox="1"/>
          <p:nvPr/>
        </p:nvSpPr>
        <p:spPr>
          <a:xfrm>
            <a:off x="1395663" y="1809156"/>
            <a:ext cx="8335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/>
              <a:t>좋은 안정성</a:t>
            </a:r>
            <a:endParaRPr lang="en-US" altLang="ko-KR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/>
              <a:t>현금에 대한 높은 신뢰</a:t>
            </a:r>
            <a:endParaRPr lang="en-US" altLang="ko-KR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/>
              <a:t>개인정보에 대한 민감도가 크다</a:t>
            </a:r>
            <a:endParaRPr lang="en-US" altLang="ko-KR" sz="2800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02B07-39C0-4CE7-BBFE-74A789434EAF}"/>
              </a:ext>
            </a:extLst>
          </p:cNvPr>
          <p:cNvSpPr txBox="1"/>
          <p:nvPr/>
        </p:nvSpPr>
        <p:spPr>
          <a:xfrm>
            <a:off x="1382830" y="3788329"/>
            <a:ext cx="9413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생활의식 에 대한 설문조사 결과</a:t>
            </a:r>
            <a:endParaRPr lang="en-US" altLang="ko-KR" sz="2400" dirty="0"/>
          </a:p>
          <a:p>
            <a:r>
              <a:rPr lang="en-US" altLang="ko-KR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많은 장소에서 사용 가능해서 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그 자리에서 결제 완료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과소에 대한 걱정이 적다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 지불하기 쉽다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수수료 또는 기타 비용 없음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신뢰할 수 있는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높은 익명성</a:t>
            </a:r>
          </a:p>
        </p:txBody>
      </p:sp>
      <p:pic>
        <p:nvPicPr>
          <p:cNvPr id="8" name="그림 7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91FC58D5-5090-48AC-BD99-D027FB19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128" y="1809156"/>
            <a:ext cx="3972025" cy="43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B613E464-D896-4A20-BF84-34750D5F721A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641C8-5A01-42FD-B33B-554651DDC3C3}"/>
              </a:ext>
            </a:extLst>
          </p:cNvPr>
          <p:cNvSpPr txBox="1"/>
          <p:nvPr/>
        </p:nvSpPr>
        <p:spPr>
          <a:xfrm>
            <a:off x="1755006" y="975237"/>
            <a:ext cx="57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일본이 은행을 신뢰하지 않는 이유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06A28-3655-4209-BE9F-1492B044856D}"/>
              </a:ext>
            </a:extLst>
          </p:cNvPr>
          <p:cNvSpPr txBox="1"/>
          <p:nvPr/>
        </p:nvSpPr>
        <p:spPr>
          <a:xfrm>
            <a:off x="1195136" y="2324836"/>
            <a:ext cx="686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1990</a:t>
            </a:r>
            <a:r>
              <a:rPr lang="ko-KR" altLang="en-US" dirty="0"/>
              <a:t>년대 버블경제 붕괴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5EF3CA2-4AC0-4194-B43B-7C7032E0EBFA}"/>
              </a:ext>
            </a:extLst>
          </p:cNvPr>
          <p:cNvCxnSpPr>
            <a:cxnSpLocks/>
          </p:cNvCxnSpPr>
          <p:nvPr/>
        </p:nvCxnSpPr>
        <p:spPr>
          <a:xfrm>
            <a:off x="2310063" y="2820202"/>
            <a:ext cx="0" cy="113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8D1119-1217-4CD3-8097-711749495181}"/>
              </a:ext>
            </a:extLst>
          </p:cNvPr>
          <p:cNvSpPr txBox="1"/>
          <p:nvPr/>
        </p:nvSpPr>
        <p:spPr>
          <a:xfrm>
            <a:off x="1195136" y="4082017"/>
            <a:ext cx="332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많은 일본은행의 부도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1A8DC-CEB1-4F2E-BE3C-F4CBC7F43CAC}"/>
              </a:ext>
            </a:extLst>
          </p:cNvPr>
          <p:cNvSpPr txBox="1"/>
          <p:nvPr/>
        </p:nvSpPr>
        <p:spPr>
          <a:xfrm>
            <a:off x="1195136" y="5839198"/>
            <a:ext cx="479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현금을 집에 보관하는 것이 안전하다는 인식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8C53D54-B1E7-499E-964E-ED60FA379109}"/>
              </a:ext>
            </a:extLst>
          </p:cNvPr>
          <p:cNvCxnSpPr>
            <a:cxnSpLocks/>
          </p:cNvCxnSpPr>
          <p:nvPr/>
        </p:nvCxnSpPr>
        <p:spPr>
          <a:xfrm>
            <a:off x="2310063" y="4451349"/>
            <a:ext cx="0" cy="113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1E29423F-3863-4FC8-863B-BA5EEFE3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494" y="2190683"/>
            <a:ext cx="3810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623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개인정보노출에 대한 불안감</a:t>
            </a:r>
            <a:endParaRPr lang="en-US" altLang="ko-KR" sz="28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E7895-04BF-47B1-B60E-A300C7A25826}"/>
              </a:ext>
            </a:extLst>
          </p:cNvPr>
          <p:cNvSpPr txBox="1"/>
          <p:nvPr/>
        </p:nvSpPr>
        <p:spPr>
          <a:xfrm>
            <a:off x="1464644" y="1823930"/>
            <a:ext cx="7717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dirty="0"/>
              <a:t>일본의 한 대학생 </a:t>
            </a:r>
            <a:r>
              <a:rPr lang="en-US" altLang="ko-KR" sz="3200" dirty="0"/>
              <a:t>: “</a:t>
            </a:r>
            <a:r>
              <a:rPr lang="ko-KR" altLang="en-US" sz="3200" dirty="0"/>
              <a:t>모바일 결제는 조금 무섭다</a:t>
            </a:r>
            <a:r>
              <a:rPr lang="en-US" altLang="ko-KR" sz="3200" dirty="0"/>
              <a:t>” </a:t>
            </a:r>
          </a:p>
          <a:p>
            <a:pPr marL="342900" indent="-342900">
              <a:buAutoNum type="arabicPeriod"/>
            </a:pPr>
            <a:r>
              <a:rPr lang="en-US" altLang="ko-KR" sz="3200" dirty="0"/>
              <a:t>“</a:t>
            </a:r>
            <a:r>
              <a:rPr lang="ko-KR" altLang="en-US" sz="3200" dirty="0"/>
              <a:t>현금이 가장 신뢰할 수 있는 결제수단</a:t>
            </a:r>
            <a:r>
              <a:rPr lang="en-US" altLang="ko-KR" sz="3200" dirty="0"/>
              <a:t>“</a:t>
            </a:r>
          </a:p>
          <a:p>
            <a:pPr marL="342900" indent="-342900">
              <a:buAutoNum type="arabicPeriod"/>
            </a:pPr>
            <a:r>
              <a:rPr lang="ko-KR" altLang="en-US" sz="3200" dirty="0"/>
              <a:t>내 정보를 </a:t>
            </a:r>
            <a:r>
              <a:rPr lang="ko-KR" altLang="en-US" sz="3200" dirty="0" err="1"/>
              <a:t>빼앗길까봐</a:t>
            </a:r>
            <a:r>
              <a:rPr lang="ko-KR" altLang="en-US" sz="3200" dirty="0"/>
              <a:t> 우려된다</a:t>
            </a:r>
            <a:r>
              <a:rPr lang="en-US" altLang="ko-KR" dirty="0"/>
              <a:t>＂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3F98D0A-61B9-41ED-82F1-0C249505A7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05" y="3790950"/>
            <a:ext cx="9089457" cy="306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3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현금화 추진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B5BA9-A025-4B03-B804-0BC1D40F573D}"/>
              </a:ext>
            </a:extLst>
          </p:cNvPr>
          <p:cNvSpPr txBox="1"/>
          <p:nvPr/>
        </p:nvSpPr>
        <p:spPr>
          <a:xfrm>
            <a:off x="1617044" y="1828800"/>
            <a:ext cx="51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“</a:t>
            </a:r>
            <a:r>
              <a:rPr lang="ko-KR" altLang="en-US" dirty="0"/>
              <a:t>신용카드사용율 증가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7171E4DF-3220-4BC7-AFA7-7835CB8C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3" y="2779848"/>
            <a:ext cx="4700337" cy="33899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BFFDACD-A3E4-4238-B6D6-0687CD38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24" y="2708857"/>
            <a:ext cx="5755908" cy="34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681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 err="1"/>
              <a:t>비현금</a:t>
            </a:r>
            <a:r>
              <a:rPr lang="ko-KR" altLang="en-US" sz="2800" i="1" dirty="0"/>
              <a:t> 결제에 대한 일본의 목표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37170-703A-4D9E-806D-818918B96F1A}"/>
              </a:ext>
            </a:extLst>
          </p:cNvPr>
          <p:cNvSpPr txBox="1"/>
          <p:nvPr/>
        </p:nvSpPr>
        <p:spPr>
          <a:xfrm>
            <a:off x="1281763" y="1809156"/>
            <a:ext cx="775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‘</a:t>
            </a:r>
            <a:r>
              <a:rPr lang="ko-KR" altLang="en-US" sz="2800" dirty="0"/>
              <a:t>비 현금 결제를 </a:t>
            </a:r>
            <a:r>
              <a:rPr lang="en-US" altLang="ko-KR" sz="2800" dirty="0"/>
              <a:t>40%</a:t>
            </a:r>
            <a:r>
              <a:rPr lang="ko-KR" altLang="en-US" sz="2800" dirty="0"/>
              <a:t>로까지 늘리도록 하겠다</a:t>
            </a:r>
            <a:r>
              <a:rPr lang="en-US" altLang="ko-KR" sz="2800" dirty="0"/>
              <a:t>＂</a:t>
            </a:r>
            <a:endParaRPr lang="ko-KR" altLang="en-US" sz="2800" dirty="0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78AE68D4-B2E9-4D2F-9471-9FD0F8A33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43074"/>
            <a:ext cx="5600988" cy="3867349"/>
          </a:xfrm>
          <a:prstGeom prst="rect">
            <a:avLst/>
          </a:prstGeom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BF62A9D5-713B-4605-A8E1-6DDF11F5B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9" y="2643074"/>
            <a:ext cx="5115161" cy="39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현금화 추진</a:t>
            </a:r>
            <a:r>
              <a:rPr lang="en-US" altLang="ko-KR" sz="2800" i="1" dirty="0"/>
              <a:t>- </a:t>
            </a:r>
            <a:r>
              <a:rPr lang="ko-KR" altLang="en-US" sz="2800" i="1" dirty="0"/>
              <a:t>현황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20E15-5C82-4938-8882-752C4888C29F}"/>
              </a:ext>
            </a:extLst>
          </p:cNvPr>
          <p:cNvSpPr txBox="1"/>
          <p:nvPr/>
        </p:nvSpPr>
        <p:spPr>
          <a:xfrm>
            <a:off x="1232033" y="2281560"/>
            <a:ext cx="1050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최근 </a:t>
            </a:r>
            <a:r>
              <a:rPr lang="en-US" altLang="ko-KR" sz="2800" i="1" dirty="0"/>
              <a:t>QR</a:t>
            </a:r>
            <a:r>
              <a:rPr lang="ko-KR" altLang="en-US" sz="2800" i="1" dirty="0"/>
              <a:t>코드</a:t>
            </a:r>
            <a:r>
              <a:rPr lang="en-US" altLang="ko-KR" sz="2800" i="1" dirty="0"/>
              <a:t> </a:t>
            </a:r>
            <a:r>
              <a:rPr lang="ko-KR" altLang="en-US" sz="2800" i="1" dirty="0"/>
              <a:t>결제 및 앱 결제 의 사용율이 증가하고 있습니다</a:t>
            </a:r>
            <a:r>
              <a:rPr lang="en-US" altLang="ko-KR" sz="2800" i="1" dirty="0"/>
              <a:t>”</a:t>
            </a:r>
            <a:r>
              <a:rPr lang="ko-KR" altLang="en-US" sz="2800" i="1" dirty="0"/>
              <a:t> 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22759408-68FD-45C3-A578-4C0E13A3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03" y="3774600"/>
            <a:ext cx="7131417" cy="2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/>
              <a:t>일본의  비현금거래 증가노력</a:t>
            </a:r>
            <a:endParaRPr lang="ko-KR" altLang="en-US" sz="2800" i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3. </a:t>
            </a:r>
            <a:r>
              <a:rPr lang="ko-KR" altLang="en-US" sz="1600" b="1" dirty="0"/>
              <a:t>현금주의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ED8D4-E2D5-496E-AED5-57533CE29D7F}"/>
              </a:ext>
            </a:extLst>
          </p:cNvPr>
          <p:cNvSpPr txBox="1"/>
          <p:nvPr/>
        </p:nvSpPr>
        <p:spPr>
          <a:xfrm>
            <a:off x="3176336" y="2002055"/>
            <a:ext cx="59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https://www.youtube.com/watch?v=liqijJ7zfQ0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DC87E-2AE4-48A8-8291-A21BB0DB6E69}"/>
              </a:ext>
            </a:extLst>
          </p:cNvPr>
          <p:cNvSpPr txBox="1"/>
          <p:nvPr/>
        </p:nvSpPr>
        <p:spPr>
          <a:xfrm>
            <a:off x="2444817" y="2926080"/>
            <a:ext cx="7911966" cy="332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" name="그림 9" descr="텍스트, 사람이(가) 표시된 사진&#10;&#10;자동 생성된 설명">
            <a:extLst>
              <a:ext uri="{FF2B5EF4-FFF2-40B4-BE49-F238E27FC236}">
                <a16:creationId xmlns:a16="http://schemas.microsoft.com/office/drawing/2014/main" id="{944BF225-D71A-4AB5-8A21-9C5FB1110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097" y="2926080"/>
            <a:ext cx="6591639" cy="36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2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직사각형 18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자유형(F)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 rtlCol="0">
            <a:normAutofit/>
          </a:bodyPr>
          <a:lstStyle/>
          <a:p>
            <a:r>
              <a:rPr lang="en-US" altLang="ko-KR" sz="5400" dirty="0"/>
              <a:t>-</a:t>
            </a:r>
            <a:r>
              <a:rPr lang="ko-KR" altLang="en-US" sz="5400" dirty="0"/>
              <a:t>목차</a:t>
            </a:r>
            <a:endParaRPr lang="en-US" altLang="ko-KR" sz="5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11622C6-67DC-454A-99FC-19ACC76B943F}"/>
              </a:ext>
            </a:extLst>
          </p:cNvPr>
          <p:cNvCxnSpPr>
            <a:cxnSpLocks/>
          </p:cNvCxnSpPr>
          <p:nvPr/>
        </p:nvCxnSpPr>
        <p:spPr>
          <a:xfrm>
            <a:off x="924023" y="1520791"/>
            <a:ext cx="1044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F90BA0-2670-4126-A5A8-6274E3F15FF2}"/>
              </a:ext>
            </a:extLst>
          </p:cNvPr>
          <p:cNvSpPr txBox="1"/>
          <p:nvPr/>
        </p:nvSpPr>
        <p:spPr>
          <a:xfrm>
            <a:off x="2016832" y="1857564"/>
            <a:ext cx="9269128" cy="438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4800" dirty="0">
                <a:latin typeface="맑은고딕"/>
              </a:rPr>
              <a:t>일본의 화폐</a:t>
            </a:r>
            <a:endParaRPr lang="en-US" altLang="ko-KR" sz="4800" dirty="0">
              <a:latin typeface="맑은고딕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4800" dirty="0">
                <a:latin typeface="맑은고딕"/>
              </a:rPr>
              <a:t>지폐 속 인물</a:t>
            </a:r>
            <a:endParaRPr lang="en-US" altLang="ko-KR" sz="4800" dirty="0">
              <a:latin typeface="맑은고딕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4800" dirty="0">
                <a:latin typeface="맑은고딕"/>
              </a:rPr>
              <a:t>일본의 현금주의</a:t>
            </a:r>
            <a:endParaRPr lang="en-US" altLang="ko-KR" sz="4800" dirty="0">
              <a:latin typeface="맑은고딕"/>
            </a:endParaRPr>
          </a:p>
          <a:p>
            <a:pPr>
              <a:lnSpc>
                <a:spcPct val="150000"/>
              </a:lnSpc>
            </a:pPr>
            <a:r>
              <a:rPr lang="en-US" altLang="ko-KR" sz="4800" dirty="0">
                <a:latin typeface="맑은고딕"/>
              </a:rPr>
              <a:t>     - </a:t>
            </a:r>
            <a:r>
              <a:rPr lang="ko-KR" altLang="en-US" sz="4800" dirty="0">
                <a:latin typeface="맑은고딕"/>
              </a:rPr>
              <a:t>일본의 현금화 추진</a:t>
            </a:r>
            <a:endParaRPr lang="en-US" altLang="ko-KR" sz="4800" dirty="0">
              <a:latin typeface="맑은고딕"/>
            </a:endParaRPr>
          </a:p>
        </p:txBody>
      </p:sp>
    </p:spTree>
    <p:extLst>
      <p:ext uri="{BB962C8B-B14F-4D97-AF65-F5344CB8AC3E}">
        <p14:creationId xmlns:p14="http://schemas.microsoft.com/office/powerpoint/2010/main" val="408643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3944753" y="2875002"/>
            <a:ext cx="6363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i="1"/>
              <a:t>감사합니다</a:t>
            </a:r>
            <a:endParaRPr lang="ko-KR" altLang="en-US" sz="6600" i="1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F65A36FB-D3DA-4E3D-BDF5-03887A5552DE}"/>
              </a:ext>
            </a:extLst>
          </p:cNvPr>
          <p:cNvSpPr txBox="1">
            <a:spLocks/>
          </p:cNvSpPr>
          <p:nvPr/>
        </p:nvSpPr>
        <p:spPr>
          <a:xfrm>
            <a:off x="-125128" y="762714"/>
            <a:ext cx="1982804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    </a:t>
            </a:r>
            <a:r>
              <a:rPr lang="ko-KR" altLang="en-US" sz="1600" b="1" dirty="0"/>
              <a:t>마무리</a:t>
            </a:r>
          </a:p>
        </p:txBody>
      </p:sp>
    </p:spTree>
    <p:extLst>
      <p:ext uri="{BB962C8B-B14F-4D97-AF65-F5344CB8AC3E}">
        <p14:creationId xmlns:p14="http://schemas.microsoft.com/office/powerpoint/2010/main" val="86327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6536CB-C25A-4DCE-9D89-D5091930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6615"/>
            <a:ext cx="1815445" cy="425044"/>
          </a:xfrm>
        </p:spPr>
        <p:txBody>
          <a:bodyPr>
            <a:noAutofit/>
          </a:bodyPr>
          <a:lstStyle/>
          <a:p>
            <a:r>
              <a:rPr lang="en-US" altLang="ko-KR" sz="1600" b="1" dirty="0"/>
              <a:t>1.</a:t>
            </a:r>
            <a:r>
              <a:rPr lang="ko-KR" altLang="en-US" sz="1600" b="1" dirty="0"/>
              <a:t>일본의 화폐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BB236-1CB9-4602-BE29-282F2F7719A3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일본의 화폐 </a:t>
            </a:r>
            <a:r>
              <a:rPr lang="en-US" altLang="ko-KR" sz="2800" i="1" dirty="0"/>
              <a:t>-</a:t>
            </a:r>
            <a:r>
              <a:rPr lang="ko-KR" altLang="en-US" sz="2800" i="1" dirty="0"/>
              <a:t>동전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B15D6-BBF3-4FC3-BD32-6B4B213D1964}"/>
              </a:ext>
            </a:extLst>
          </p:cNvPr>
          <p:cNvSpPr txBox="1"/>
          <p:nvPr/>
        </p:nvSpPr>
        <p:spPr>
          <a:xfrm>
            <a:off x="1395663" y="1652345"/>
            <a:ext cx="8621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단위</a:t>
            </a: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엔</a:t>
            </a:r>
            <a:r>
              <a:rPr lang="en-US" altLang="ko-KR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¥</a:t>
            </a:r>
            <a:endParaRPr lang="en-US" altLang="ko-KR" sz="24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일본의 통화이며 달러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유료 등과 함께 세계적 영향력이 있는 통화이다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7A52CDA-B9C9-47E8-BFCE-0BB1CB160BA9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89CA87-3AC5-473A-A808-1E936759F743}"/>
              </a:ext>
            </a:extLst>
          </p:cNvPr>
          <p:cNvSpPr txBox="1"/>
          <p:nvPr/>
        </p:nvSpPr>
        <p:spPr>
          <a:xfrm>
            <a:off x="1395663" y="2714323"/>
            <a:ext cx="690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/>
              <a:t>기호</a:t>
            </a:r>
            <a:r>
              <a:rPr lang="en-US" altLang="ko-KR" sz="3200" dirty="0"/>
              <a:t>: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¥ 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국제적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円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일본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신자체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圓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일본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—</a:t>
            </a:r>
            <a:r>
              <a:rPr lang="ko-KR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번자체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173C9-5636-43F8-9181-5686BE0A3A5A}"/>
              </a:ext>
            </a:extLst>
          </p:cNvPr>
          <p:cNvSpPr txBox="1"/>
          <p:nvPr/>
        </p:nvSpPr>
        <p:spPr>
          <a:xfrm>
            <a:off x="1395662" y="3623820"/>
            <a:ext cx="690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/>
              <a:t>어원</a:t>
            </a:r>
            <a:r>
              <a:rPr lang="en-US" altLang="ko-KR" sz="2400" dirty="0"/>
              <a:t>: </a:t>
            </a:r>
            <a:r>
              <a:rPr lang="ko-KR" altLang="en-US" sz="2400" dirty="0"/>
              <a:t>일본어로 발음으로</a:t>
            </a:r>
            <a:r>
              <a:rPr lang="en-US" altLang="ko-KR" sz="2400" dirty="0"/>
              <a:t> </a:t>
            </a:r>
            <a:r>
              <a:rPr lang="ko-KR" altLang="en-US" sz="2400" dirty="0"/>
              <a:t>엔</a:t>
            </a:r>
            <a:r>
              <a:rPr lang="en-US" altLang="ko-KR" sz="2400" dirty="0"/>
              <a:t>(</a:t>
            </a:r>
            <a:r>
              <a:rPr lang="ja-JP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えん</a:t>
            </a:r>
            <a:r>
              <a:rPr lang="en-US" altLang="ja-JP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ja-JP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altLang="ko-KR" sz="1600" dirty="0">
                <a:solidFill>
                  <a:srgbClr val="202122"/>
                </a:solidFill>
                <a:latin typeface="Arial" panose="020B0604020202020204" pitchFamily="34" charset="0"/>
              </a:rPr>
              <a:t>                   </a:t>
            </a:r>
            <a:r>
              <a:rPr lang="ko-KR" altLang="en-US" sz="20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옛 가나 표기법으로는 </a:t>
            </a:r>
            <a:r>
              <a:rPr lang="ko-KR" altLang="en-US" sz="2000" i="0" dirty="0" err="1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ゑん</a:t>
            </a:r>
            <a:r>
              <a:rPr lang="en-US" altLang="ko-KR" sz="20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(wen → yen)</a:t>
            </a:r>
          </a:p>
          <a:p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               </a:t>
            </a:r>
            <a:r>
              <a:rPr lang="ko-KR" alt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로마자표기로 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yen, </a:t>
            </a:r>
            <a:r>
              <a:rPr lang="en-US" altLang="ko-KR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ien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altLang="ko-KR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jen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등이있다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E1E6E-50F7-4103-A3D5-CA037203747F}"/>
              </a:ext>
            </a:extLst>
          </p:cNvPr>
          <p:cNvSpPr txBox="1"/>
          <p:nvPr/>
        </p:nvSpPr>
        <p:spPr>
          <a:xfrm>
            <a:off x="1395662" y="4733520"/>
            <a:ext cx="690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/>
              <a:t>보조단위</a:t>
            </a:r>
            <a:r>
              <a:rPr lang="en-US" altLang="ko-KR" sz="3200" dirty="0"/>
              <a:t>: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  </a:t>
            </a:r>
            <a:r>
              <a:rPr lang="en-US" altLang="ko-KR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⁄</a:t>
            </a:r>
            <a:r>
              <a:rPr lang="en-US" altLang="ko-KR" sz="2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r>
              <a:rPr lang="ko-KR" altLang="en-US" sz="2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센 </a:t>
            </a:r>
            <a:r>
              <a:rPr lang="en-US" altLang="ko-KR" sz="2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錢 또는 銭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)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</a:t>
            </a:r>
            <a:r>
              <a:rPr lang="en-US" altLang="ko-KR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⁄</a:t>
            </a:r>
            <a:r>
              <a:rPr lang="en-US" altLang="ko-KR" sz="2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1000 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린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厘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9302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26D864E-FABA-40FC-B1E0-FAFA01E4601B}"/>
              </a:ext>
            </a:extLst>
          </p:cNvPr>
          <p:cNvSpPr txBox="1">
            <a:spLocks/>
          </p:cNvSpPr>
          <p:nvPr/>
        </p:nvSpPr>
        <p:spPr>
          <a:xfrm>
            <a:off x="0" y="816615"/>
            <a:ext cx="1815445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1.</a:t>
            </a:r>
            <a:r>
              <a:rPr lang="ko-KR" altLang="en-US" sz="1600" b="1" dirty="0"/>
              <a:t>일본의 화폐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56F08D6-25E2-463C-9B5F-DA005092E2E2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F5A585-06E3-46EE-B108-076551D5B3F3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일본의 화폐 </a:t>
            </a:r>
            <a:r>
              <a:rPr lang="en-US" altLang="ko-KR" sz="2800" i="1" dirty="0"/>
              <a:t>-</a:t>
            </a:r>
            <a:r>
              <a:rPr lang="ko-KR" altLang="en-US" sz="2800" i="1" dirty="0"/>
              <a:t>동전 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491A1-5D57-4A78-9D58-AFCC28DD29A9}"/>
              </a:ext>
            </a:extLst>
          </p:cNvPr>
          <p:cNvSpPr txBox="1"/>
          <p:nvPr/>
        </p:nvSpPr>
        <p:spPr>
          <a:xfrm>
            <a:off x="907722" y="1994335"/>
            <a:ext cx="862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재질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알루미늄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지름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20mm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무게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1g  </a:t>
            </a:r>
          </a:p>
          <a:p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도안 어린 나뭇가지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뜻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건강과 성장을 의미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F88F1-9228-42BE-BEE0-4BE6307004D4}"/>
              </a:ext>
            </a:extLst>
          </p:cNvPr>
          <p:cNvSpPr txBox="1"/>
          <p:nvPr/>
        </p:nvSpPr>
        <p:spPr>
          <a:xfrm>
            <a:off x="718681" y="4005327"/>
            <a:ext cx="8621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5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재질 황동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지름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22mm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무게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3.75g</a:t>
            </a:r>
          </a:p>
          <a:p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</a:t>
            </a:r>
            <a:r>
              <a:rPr lang="ko-KR" altLang="en-US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도안 벼 이삭</a:t>
            </a: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물</a:t>
            </a: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톱니바퀴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</a:t>
            </a:r>
            <a:r>
              <a:rPr lang="ko-KR" altLang="en-US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뜻  벼 이삭은 농업</a:t>
            </a: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물은 수산업</a:t>
            </a: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톱니바퀴는 산업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민주위로 성장하는 일본의미</a:t>
            </a:r>
            <a:endParaRPr lang="en-US" altLang="ko-KR" sz="24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0" name="그림 19" descr="동전이(가) 표시된 사진&#10;&#10;자동 생성된 설명">
            <a:extLst>
              <a:ext uri="{FF2B5EF4-FFF2-40B4-BE49-F238E27FC236}">
                <a16:creationId xmlns:a16="http://schemas.microsoft.com/office/drawing/2014/main" id="{97D5EAEC-D821-45E5-8168-0E6E005F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458" y="4005327"/>
            <a:ext cx="3143250" cy="1860081"/>
          </a:xfrm>
          <a:prstGeom prst="rect">
            <a:avLst/>
          </a:prstGeom>
        </p:spPr>
      </p:pic>
      <p:pic>
        <p:nvPicPr>
          <p:cNvPr id="22" name="그림 21" descr="텍스트, 동전이(가) 표시된 사진&#10;&#10;자동 생성된 설명">
            <a:extLst>
              <a:ext uri="{FF2B5EF4-FFF2-40B4-BE49-F238E27FC236}">
                <a16:creationId xmlns:a16="http://schemas.microsoft.com/office/drawing/2014/main" id="{CD99B0AE-87DB-47D1-B62D-6ED47139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58" y="1531548"/>
            <a:ext cx="3229873" cy="22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B93FE1-0F65-4705-8E53-9307C8458541}"/>
              </a:ext>
            </a:extLst>
          </p:cNvPr>
          <p:cNvSpPr txBox="1"/>
          <p:nvPr/>
        </p:nvSpPr>
        <p:spPr>
          <a:xfrm>
            <a:off x="907722" y="1994335"/>
            <a:ext cx="862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재질 청동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지름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23.5mm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무게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4.5g  </a:t>
            </a:r>
          </a:p>
          <a:p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도안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교토시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뵤도인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내 봉황당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79B05-E9FF-4E75-843A-6770B2D7C816}"/>
              </a:ext>
            </a:extLst>
          </p:cNvPr>
          <p:cNvSpPr txBox="1"/>
          <p:nvPr/>
        </p:nvSpPr>
        <p:spPr>
          <a:xfrm>
            <a:off x="907722" y="4159214"/>
            <a:ext cx="862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50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재질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백동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지름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21mm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무게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4g  </a:t>
            </a:r>
          </a:p>
          <a:p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도안  국화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66B0C-3A6A-4A4C-8EDA-923DA5BF921D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5C8F9C-3698-449A-9DBD-A602FAAD6AFA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일본의 화폐 </a:t>
            </a:r>
            <a:r>
              <a:rPr lang="en-US" altLang="ko-KR" sz="2800" i="1" dirty="0"/>
              <a:t>-</a:t>
            </a:r>
            <a:r>
              <a:rPr lang="ko-KR" altLang="en-US" sz="2800" i="1" dirty="0"/>
              <a:t>동전 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pic>
        <p:nvPicPr>
          <p:cNvPr id="12" name="그림 11" descr="동전, 개체이(가) 표시된 사진&#10;&#10;자동 생성된 설명">
            <a:extLst>
              <a:ext uri="{FF2B5EF4-FFF2-40B4-BE49-F238E27FC236}">
                <a16:creationId xmlns:a16="http://schemas.microsoft.com/office/drawing/2014/main" id="{35006784-1AE5-4B2C-AAD0-B1ADDE77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659" y="1994335"/>
            <a:ext cx="3143250" cy="1609708"/>
          </a:xfrm>
          <a:prstGeom prst="rect">
            <a:avLst/>
          </a:prstGeom>
        </p:spPr>
      </p:pic>
      <p:pic>
        <p:nvPicPr>
          <p:cNvPr id="14" name="그림 13" descr="동전, 닫기이(가) 표시된 사진&#10;&#10;자동 생성된 설명">
            <a:extLst>
              <a:ext uri="{FF2B5EF4-FFF2-40B4-BE49-F238E27FC236}">
                <a16:creationId xmlns:a16="http://schemas.microsoft.com/office/drawing/2014/main" id="{B4869ADB-0922-47CA-BF36-92B195D2C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659" y="4159213"/>
            <a:ext cx="3143250" cy="1952825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5A248FFE-1FCB-4103-942B-3EDDF026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6615"/>
            <a:ext cx="1815445" cy="425044"/>
          </a:xfrm>
        </p:spPr>
        <p:txBody>
          <a:bodyPr>
            <a:noAutofit/>
          </a:bodyPr>
          <a:lstStyle/>
          <a:p>
            <a:r>
              <a:rPr lang="en-US" altLang="ko-KR" sz="1600" b="1" dirty="0"/>
              <a:t>1.</a:t>
            </a:r>
            <a:r>
              <a:rPr lang="ko-KR" altLang="en-US" sz="1600" b="1" dirty="0"/>
              <a:t>일본의 화폐</a:t>
            </a:r>
          </a:p>
        </p:txBody>
      </p:sp>
    </p:spTree>
    <p:extLst>
      <p:ext uri="{BB962C8B-B14F-4D97-AF65-F5344CB8AC3E}">
        <p14:creationId xmlns:p14="http://schemas.microsoft.com/office/powerpoint/2010/main" val="11125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0ACA27E-BD8C-4305-9780-FA0A81FECA35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C2CA5D-4204-47A1-AC79-BB6CDBAEFD49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일본의 화폐 </a:t>
            </a:r>
            <a:r>
              <a:rPr lang="en-US" altLang="ko-KR" sz="2800" i="1" dirty="0"/>
              <a:t>-</a:t>
            </a:r>
            <a:r>
              <a:rPr lang="ko-KR" altLang="en-US" sz="2800" i="1" dirty="0"/>
              <a:t>동전 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3817102-AFAE-4E70-AAC6-A0DF1026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6615"/>
            <a:ext cx="1815445" cy="425044"/>
          </a:xfrm>
        </p:spPr>
        <p:txBody>
          <a:bodyPr>
            <a:noAutofit/>
          </a:bodyPr>
          <a:lstStyle/>
          <a:p>
            <a:r>
              <a:rPr lang="en-US" altLang="ko-KR" sz="1600" b="1" dirty="0"/>
              <a:t>1.</a:t>
            </a:r>
            <a:r>
              <a:rPr lang="ko-KR" altLang="en-US" sz="1600" b="1" dirty="0"/>
              <a:t>일본의 화폐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67F2A-4894-436F-8955-57FA4F929876}"/>
              </a:ext>
            </a:extLst>
          </p:cNvPr>
          <p:cNvSpPr txBox="1"/>
          <p:nvPr/>
        </p:nvSpPr>
        <p:spPr>
          <a:xfrm>
            <a:off x="907722" y="1994335"/>
            <a:ext cx="862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100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재질 백동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지름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22.6mm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무게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4.8g  </a:t>
            </a:r>
          </a:p>
          <a:p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도안  벚꽃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93D7D-6990-4C43-A178-9DB3130F9FC4}"/>
              </a:ext>
            </a:extLst>
          </p:cNvPr>
          <p:cNvSpPr txBox="1"/>
          <p:nvPr/>
        </p:nvSpPr>
        <p:spPr>
          <a:xfrm>
            <a:off x="907722" y="3947340"/>
            <a:ext cx="862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50</a:t>
            </a:r>
            <a:r>
              <a:rPr lang="en-US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0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재질 양은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지름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26.5mm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무게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7g  </a:t>
            </a:r>
          </a:p>
          <a:p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도안  오동나무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10" name="그림 9" descr="텍스트, 개체, 동전이(가) 표시된 사진&#10;&#10;자동 생성된 설명">
            <a:extLst>
              <a:ext uri="{FF2B5EF4-FFF2-40B4-BE49-F238E27FC236}">
                <a16:creationId xmlns:a16="http://schemas.microsoft.com/office/drawing/2014/main" id="{1BF6B52A-5940-4591-987D-20CA059F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070" y="4808294"/>
            <a:ext cx="3143250" cy="1718669"/>
          </a:xfrm>
          <a:prstGeom prst="rect">
            <a:avLst/>
          </a:prstGeom>
        </p:spPr>
      </p:pic>
      <p:pic>
        <p:nvPicPr>
          <p:cNvPr id="12" name="그림 11" descr="개체, 동전, 검은색, 닫기이(가) 표시된 사진&#10;&#10;자동 생성된 설명">
            <a:extLst>
              <a:ext uri="{FF2B5EF4-FFF2-40B4-BE49-F238E27FC236}">
                <a16:creationId xmlns:a16="http://schemas.microsoft.com/office/drawing/2014/main" id="{DFFF7ADB-21DB-46B5-A482-C4067F52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70" y="2228668"/>
            <a:ext cx="3143250" cy="17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9A2561-C11F-42F3-B784-0D3C6647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53" y="691486"/>
            <a:ext cx="4433517" cy="838930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동전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4A86C702-252C-4E92-A4E2-A39DEAA04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831" y="2480199"/>
            <a:ext cx="3840813" cy="2570703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04AF7D55-A29D-46F4-801E-948EA6DEF064}"/>
              </a:ext>
            </a:extLst>
          </p:cNvPr>
          <p:cNvSpPr txBox="1">
            <a:spLocks/>
          </p:cNvSpPr>
          <p:nvPr/>
        </p:nvSpPr>
        <p:spPr>
          <a:xfrm>
            <a:off x="4418012" y="364228"/>
            <a:ext cx="4433517" cy="838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096E065-E281-4FB2-A63B-A3EA01AEDC1F}"/>
              </a:ext>
            </a:extLst>
          </p:cNvPr>
          <p:cNvSpPr txBox="1">
            <a:spLocks/>
          </p:cNvSpPr>
          <p:nvPr/>
        </p:nvSpPr>
        <p:spPr>
          <a:xfrm>
            <a:off x="7046912" y="691486"/>
            <a:ext cx="4433517" cy="838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/>
              <a:t>2. </a:t>
            </a:r>
            <a:r>
              <a:rPr lang="ko-KR" altLang="en-US" dirty="0"/>
              <a:t>지폐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3CED208-3418-4B4D-87C8-B26D4FC3B0F9}"/>
              </a:ext>
            </a:extLst>
          </p:cNvPr>
          <p:cNvSpPr txBox="1">
            <a:spLocks/>
          </p:cNvSpPr>
          <p:nvPr/>
        </p:nvSpPr>
        <p:spPr>
          <a:xfrm>
            <a:off x="6645606" y="2231547"/>
            <a:ext cx="5236127" cy="280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D229F1B0-7AF7-40C3-A0F0-FF6922D0E2D3}"/>
              </a:ext>
            </a:extLst>
          </p:cNvPr>
          <p:cNvSpPr txBox="1">
            <a:spLocks/>
          </p:cNvSpPr>
          <p:nvPr/>
        </p:nvSpPr>
        <p:spPr>
          <a:xfrm>
            <a:off x="0" y="816615"/>
            <a:ext cx="1815445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1.</a:t>
            </a:r>
            <a:r>
              <a:rPr lang="ko-KR" altLang="en-US" sz="1600" b="1" dirty="0"/>
              <a:t>일본의 화폐</a:t>
            </a:r>
          </a:p>
        </p:txBody>
      </p:sp>
      <p:pic>
        <p:nvPicPr>
          <p:cNvPr id="16" name="그림 15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3C7D3F2D-F192-4AEC-A176-956488B31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60" y="1993900"/>
            <a:ext cx="4433516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DCF41BF-0205-4B78-9ABA-F5329416EB02}"/>
              </a:ext>
            </a:extLst>
          </p:cNvPr>
          <p:cNvSpPr txBox="1">
            <a:spLocks/>
          </p:cNvSpPr>
          <p:nvPr/>
        </p:nvSpPr>
        <p:spPr>
          <a:xfrm>
            <a:off x="0" y="816615"/>
            <a:ext cx="1815445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2. </a:t>
            </a:r>
            <a:r>
              <a:rPr lang="ko-KR" altLang="en-US" sz="1600" b="1" dirty="0"/>
              <a:t>지폐 속 인물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049BF-798C-4688-A21F-BD7A9D9A6737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일본 지폐와 지폐 속 인물 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A8A157E-7365-4E1F-A985-C2BD649491E3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E05657-B155-4BAF-9DA0-5CEF1FC231D8}"/>
              </a:ext>
            </a:extLst>
          </p:cNvPr>
          <p:cNvSpPr txBox="1"/>
          <p:nvPr/>
        </p:nvSpPr>
        <p:spPr>
          <a:xfrm>
            <a:off x="1395663" y="1652345"/>
            <a:ext cx="862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자주 사용되는 지폐 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1,000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엔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5,000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10,000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드물게 사용되는 지폐 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(2,000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엔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05D18-7407-4F75-8BF8-F59055E04533}"/>
              </a:ext>
            </a:extLst>
          </p:cNvPr>
          <p:cNvSpPr txBox="1"/>
          <p:nvPr/>
        </p:nvSpPr>
        <p:spPr>
          <a:xfrm>
            <a:off x="651049" y="2395698"/>
            <a:ext cx="86215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1,000</a:t>
            </a:r>
            <a:r>
              <a:rPr lang="ko-KR" altLang="en-US" sz="32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  1.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앞면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노구치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히데요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2.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뒷면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후지 산 벚꽃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3.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은화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노구치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히데요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초상화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4.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발행 개시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2004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11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5E0187-E531-4D5D-95AC-9682B42A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7" y="2395698"/>
            <a:ext cx="3603069" cy="18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F5286C4-FD42-4B52-9D3F-5782B07A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54" y="4611288"/>
            <a:ext cx="3603062" cy="18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91080-C0CB-4F52-B674-B91693CC736A}"/>
              </a:ext>
            </a:extLst>
          </p:cNvPr>
          <p:cNvSpPr txBox="1"/>
          <p:nvPr/>
        </p:nvSpPr>
        <p:spPr>
          <a:xfrm>
            <a:off x="651049" y="4905945"/>
            <a:ext cx="631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노구치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히데요</a:t>
            </a:r>
            <a:r>
              <a:rPr lang="ko-KR" altLang="en-US" sz="2000" dirty="0"/>
              <a:t> </a:t>
            </a:r>
            <a:r>
              <a:rPr lang="en-US" altLang="ko-KR" dirty="0"/>
              <a:t>: 1. </a:t>
            </a:r>
            <a:r>
              <a:rPr lang="ko-KR" altLang="en-US" dirty="0"/>
              <a:t>출생 </a:t>
            </a:r>
            <a:r>
              <a:rPr lang="en-US" altLang="ko-KR" dirty="0"/>
              <a:t>: 1876</a:t>
            </a:r>
            <a:r>
              <a:rPr lang="ko-KR" altLang="en-US" dirty="0"/>
              <a:t>년생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9</a:t>
            </a:r>
            <a:r>
              <a:rPr lang="ko-KR" altLang="en-US" dirty="0"/>
              <a:t>일</a:t>
            </a:r>
            <a:endParaRPr lang="en-US" altLang="ko-KR" dirty="0"/>
          </a:p>
          <a:p>
            <a:r>
              <a:rPr lang="en-US" altLang="ko-KR" dirty="0"/>
              <a:t>                            2. </a:t>
            </a:r>
            <a:r>
              <a:rPr lang="ko-KR" altLang="en-US" dirty="0"/>
              <a:t>분야 </a:t>
            </a:r>
            <a:r>
              <a:rPr lang="en-US" altLang="ko-KR" dirty="0"/>
              <a:t>: </a:t>
            </a:r>
            <a:r>
              <a:rPr lang="ko-KR" altLang="en-US" dirty="0"/>
              <a:t>세균학</a:t>
            </a:r>
            <a:endParaRPr lang="en-US" altLang="ko-KR" dirty="0"/>
          </a:p>
          <a:p>
            <a:r>
              <a:rPr lang="en-US" altLang="ko-KR" dirty="0"/>
              <a:t>                            3. </a:t>
            </a:r>
            <a:r>
              <a:rPr lang="ko-KR" altLang="en-US" dirty="0"/>
              <a:t>특징 </a:t>
            </a:r>
            <a:r>
              <a:rPr lang="en-US" altLang="ko-KR" dirty="0"/>
              <a:t>: </a:t>
            </a:r>
            <a:r>
              <a:rPr lang="ko-KR" altLang="en-US" dirty="0"/>
              <a:t>매독 병원체인 </a:t>
            </a:r>
            <a:r>
              <a:rPr lang="ko-KR" altLang="en-US" dirty="0" err="1"/>
              <a:t>스피로헤타를</a:t>
            </a:r>
            <a:r>
              <a:rPr lang="ko-KR" altLang="en-US" dirty="0"/>
              <a:t> 발견</a:t>
            </a:r>
          </a:p>
        </p:txBody>
      </p:sp>
    </p:spTree>
    <p:extLst>
      <p:ext uri="{BB962C8B-B14F-4D97-AF65-F5344CB8AC3E}">
        <p14:creationId xmlns:p14="http://schemas.microsoft.com/office/powerpoint/2010/main" val="39583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FB235-7C57-4161-8BC8-696AB644F5F1}"/>
              </a:ext>
            </a:extLst>
          </p:cNvPr>
          <p:cNvSpPr txBox="1"/>
          <p:nvPr/>
        </p:nvSpPr>
        <p:spPr>
          <a:xfrm>
            <a:off x="1755006" y="975237"/>
            <a:ext cx="434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/>
              <a:t>일본 지폐와 지폐 속 인물 </a:t>
            </a:r>
            <a:r>
              <a:rPr lang="en-US" altLang="ko-KR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ko-KR" altLang="en-US" sz="2800" i="1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A41BA0A-1B25-4EE2-88BB-017D0769B133}"/>
              </a:ext>
            </a:extLst>
          </p:cNvPr>
          <p:cNvSpPr txBox="1">
            <a:spLocks/>
          </p:cNvSpPr>
          <p:nvPr/>
        </p:nvSpPr>
        <p:spPr>
          <a:xfrm>
            <a:off x="0" y="816615"/>
            <a:ext cx="1815445" cy="425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1600" b="1" dirty="0"/>
              <a:t>2. </a:t>
            </a:r>
            <a:r>
              <a:rPr lang="ko-KR" altLang="en-US" sz="1600" b="1" dirty="0"/>
              <a:t>지폐 속 인물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60859B5-BBE6-419E-9AE4-DF4C7775F25C}"/>
              </a:ext>
            </a:extLst>
          </p:cNvPr>
          <p:cNvCxnSpPr/>
          <p:nvPr/>
        </p:nvCxnSpPr>
        <p:spPr>
          <a:xfrm>
            <a:off x="1395663" y="1498457"/>
            <a:ext cx="10693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25FB7-E237-4A74-A081-1EAFF232FCC1}"/>
              </a:ext>
            </a:extLst>
          </p:cNvPr>
          <p:cNvSpPr txBox="1"/>
          <p:nvPr/>
        </p:nvSpPr>
        <p:spPr>
          <a:xfrm>
            <a:off x="651049" y="2395698"/>
            <a:ext cx="862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ea typeface="맑은 고딕" panose="020B0503020000020004" pitchFamily="50" charset="-127"/>
                <a:cs typeface="Times New Roman" panose="02020603050405020304" pitchFamily="18" charset="0"/>
              </a:rPr>
              <a:t>5</a:t>
            </a:r>
            <a:r>
              <a:rPr lang="en-US" altLang="ko-KR" sz="3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,000</a:t>
            </a:r>
            <a:r>
              <a:rPr lang="ko-KR" altLang="en-US" sz="32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  1.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앞면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하구치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이치요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2.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뒷면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오가타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고린의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붓꽃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3. 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발행 개시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2004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년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11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월 </a:t>
            </a:r>
            <a:r>
              <a:rPr lang="en-US" altLang="ko-KR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4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endParaRPr lang="en-US" altLang="ko-KR" sz="24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0D222-34DB-41B1-9B8D-2BAA2134B642}"/>
              </a:ext>
            </a:extLst>
          </p:cNvPr>
          <p:cNvSpPr txBox="1"/>
          <p:nvPr/>
        </p:nvSpPr>
        <p:spPr>
          <a:xfrm>
            <a:off x="651049" y="4905945"/>
            <a:ext cx="666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하구치</a:t>
            </a:r>
            <a:r>
              <a:rPr lang="ko-KR" altLang="en-US" sz="2000" b="1" dirty="0"/>
              <a:t> 이치요</a:t>
            </a:r>
            <a:r>
              <a:rPr lang="ko-KR" altLang="en-US" sz="2000" dirty="0"/>
              <a:t> </a:t>
            </a:r>
            <a:r>
              <a:rPr lang="en-US" altLang="ko-KR" dirty="0"/>
              <a:t>: 1. </a:t>
            </a:r>
            <a:r>
              <a:rPr lang="ko-KR" altLang="en-US" dirty="0"/>
              <a:t>출생 </a:t>
            </a:r>
            <a:r>
              <a:rPr lang="en-US" altLang="ko-KR" dirty="0"/>
              <a:t>: 1872</a:t>
            </a:r>
            <a:r>
              <a:rPr lang="ko-KR" altLang="en-US" dirty="0"/>
              <a:t>년생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2</a:t>
            </a:r>
            <a:r>
              <a:rPr lang="ko-KR" altLang="en-US" dirty="0"/>
              <a:t>일</a:t>
            </a:r>
            <a:endParaRPr lang="en-US" altLang="ko-KR" dirty="0"/>
          </a:p>
          <a:p>
            <a:r>
              <a:rPr lang="en-US" altLang="ko-KR" dirty="0"/>
              <a:t>                            2. </a:t>
            </a:r>
            <a:r>
              <a:rPr lang="ko-KR" altLang="en-US" dirty="0"/>
              <a:t>분야 </a:t>
            </a:r>
            <a:r>
              <a:rPr lang="en-US" altLang="ko-KR" dirty="0"/>
              <a:t>: </a:t>
            </a:r>
            <a:r>
              <a:rPr lang="ko-KR" altLang="en-US" dirty="0"/>
              <a:t>소설가</a:t>
            </a:r>
            <a:endParaRPr lang="en-US" altLang="ko-KR" dirty="0"/>
          </a:p>
          <a:p>
            <a:r>
              <a:rPr lang="en-US" altLang="ko-KR" dirty="0"/>
              <a:t>                            3. </a:t>
            </a:r>
            <a:r>
              <a:rPr lang="ko-KR" altLang="en-US" dirty="0"/>
              <a:t>특징 </a:t>
            </a:r>
            <a:r>
              <a:rPr lang="en-US" altLang="ko-KR" dirty="0"/>
              <a:t>: </a:t>
            </a:r>
            <a:r>
              <a:rPr lang="ko-KR" altLang="en-US" dirty="0"/>
              <a:t>그 시절 어려운 환경에서도 명작 집필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8B81C9B4-C32B-4B00-A0D7-4F0008DB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67" y="2300744"/>
            <a:ext cx="2931084" cy="18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C08A3C0E-412A-4FA8-88FC-042C6E08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11" y="4479980"/>
            <a:ext cx="2925940" cy="18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835_TF89987290.potx" id="{BC6A9550-7F33-40C5-B8BB-DD74A775BE88}" vid="{C171D9FA-ADED-47C2-8DC0-EBBE69EED72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F4E112-810E-4A37-A8B2-3B5DDE771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306FE-3C13-447E-86EE-A14EA9341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89A431E-722E-4593-BF48-1C42686E4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줄기 디자인</Template>
  <TotalTime>414</TotalTime>
  <Words>712</Words>
  <Application>Microsoft Office PowerPoint</Application>
  <PresentationFormat>와이드스크린</PresentationFormat>
  <Paragraphs>120</Paragraphs>
  <Slides>20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맑은 고딕</vt:lpstr>
      <vt:lpstr>맑은고딕</vt:lpstr>
      <vt:lpstr>Arial</vt:lpstr>
      <vt:lpstr>Calibri</vt:lpstr>
      <vt:lpstr>Century Gothic</vt:lpstr>
      <vt:lpstr>Wingdings</vt:lpstr>
      <vt:lpstr>Wingdings 3</vt:lpstr>
      <vt:lpstr>줄기</vt:lpstr>
      <vt:lpstr>일본의 화폐 -지폐 속 인물들 -일본사람의 현금선호 </vt:lpstr>
      <vt:lpstr>-목차</vt:lpstr>
      <vt:lpstr>1.일본의 화폐</vt:lpstr>
      <vt:lpstr>PowerPoint 프레젠테이션</vt:lpstr>
      <vt:lpstr>1.일본의 화폐</vt:lpstr>
      <vt:lpstr>1.일본의 화폐</vt:lpstr>
      <vt:lpstr>1. 동전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화폐 -지폐 속 인물들 -일본사람의 현금선호 </dc:title>
  <dc:creator>이훈철</dc:creator>
  <cp:lastModifiedBy>이훈철</cp:lastModifiedBy>
  <cp:revision>23</cp:revision>
  <dcterms:created xsi:type="dcterms:W3CDTF">2021-03-31T07:59:59Z</dcterms:created>
  <dcterms:modified xsi:type="dcterms:W3CDTF">2021-03-31T14:54:12Z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