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77" r:id="rId25"/>
    <p:sldId id="278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F9F9F9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3" d="100"/>
          <a:sy n="103" d="100"/>
        </p:scale>
        <p:origin x="1050" y="102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2021-04-02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46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 smtClean="0"/>
              <a:pPr lvl="0">
                <a:defRPr/>
              </a:pPr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85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2021-04-02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2021-04-02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2021-04-02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2021-04-02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2021-04-02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2021-04-02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rms.naver.com/entry.naver?docId=1833088&amp;cid=42999&amp;categoryId=42999#TABLE_OF_CONTENT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s.naver.com/entry.naver?docId=1833088&amp;cid=42999&amp;categoryId=42999#TABLE_OF_CONTENT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s.naver.com/entry.naver?docId=1394031&amp;cid=62069&amp;categoryId=6206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aver?docId=1833088&amp;cid=42999&amp;categoryId=42999#TABLE_OF_CONTENT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aver?docId=1833088&amp;cid=42999&amp;categoryId=42999#TABLE_OF_CONTENT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avalonbd123/22219707474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rms.naver.com/entry.naver?docId=1833088&amp;cid=42999&amp;categoryId=42999#TABLE_OF_CONTENT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aum.net/kimuks/754052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rms.naver.com/entry.naver?docId=1833088&amp;cid=42999&amp;categoryId=42999#TABLE_OF_CONTENT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pmSv_e0g5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s.naver.com/entry.naver?docId=1833088&amp;cid=42999&amp;categoryId=42999#TABLE_OF_CONTENT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aegu.com/newsView/idg20160608001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aegu.com/newsView/idg2016060800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aegu.com/newsView/idg201606080014" TargetMode="External"/><Relationship Id="rId3" Type="http://schemas.openxmlformats.org/officeDocument/2006/relationships/hyperlink" Target="https://ja.wikipedia.org/wiki/" TargetMode="External"/><Relationship Id="rId7" Type="http://schemas.openxmlformats.org/officeDocument/2006/relationships/hyperlink" Target="https://www.kli.re.kr/downloadBbsFile.do?atchmnflNo=10652" TargetMode="External"/><Relationship Id="rId2" Type="http://schemas.openxmlformats.org/officeDocument/2006/relationships/hyperlink" Target="https://ko.wikipedia.org/wik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erms.naver.com/entry.naver?docId=1833088&amp;cid=42999&amp;categoryId=42999#TABLE_OF_CONTENT4" TargetMode="External"/><Relationship Id="rId5" Type="http://schemas.openxmlformats.org/officeDocument/2006/relationships/hyperlink" Target="https://terms.naver.com/entry.naver?docId=1394031&amp;cid=62069&amp;categoryId=62069" TargetMode="External"/><Relationship Id="rId4" Type="http://schemas.openxmlformats.org/officeDocument/2006/relationships/hyperlink" Target="https://terms.naver.com/entry.naver?docId=1184419&amp;amp;cid=40942&amp;amp;categoryId=39945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rms.naver.com/entry.naver?docId=1394031&amp;cid=62069&amp;categoryId=6206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&#49660;&#54756;&#51060;&#51088;&#52852;_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ksjkwee/22156333674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imaeil.com/CultureAll/2019102018342514806?ismobile=tru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s.naver.com/entry.naver?docId=1833088&amp;cid=42999&amp;categoryId=42999#TABLE_OF_CONTENT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s.naver.com/entry.naver?docId=1833088&amp;cid=42999&amp;categoryId=42999#TABLE_OF_CONTENT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1" y="2118978"/>
            <a:ext cx="10363198" cy="1470025"/>
          </a:xfrm>
        </p:spPr>
        <p:txBody>
          <a:bodyPr/>
          <a:lstStyle/>
          <a:p>
            <a:pPr>
              <a:defRPr/>
            </a:pPr>
            <a:r>
              <a:rPr lang="ko-KR" altLang="en-US" sz="5000" b="1"/>
              <a:t>일본의 교육제도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55670" y="5366083"/>
            <a:ext cx="3936330" cy="1090863"/>
          </a:xfrm>
        </p:spPr>
        <p:txBody>
          <a:bodyPr>
            <a:normAutofit fontScale="92500" lnSpcReduction="10000"/>
          </a:bodyPr>
          <a:lstStyle/>
          <a:p>
            <a:pPr algn="l">
              <a:defRPr/>
            </a:pPr>
            <a:r>
              <a:rPr lang="ko-KR" altLang="en-US" sz="2200">
                <a:solidFill>
                  <a:srgbClr val="595959"/>
                </a:solidFill>
              </a:rPr>
              <a:t>학번</a:t>
            </a:r>
            <a:r>
              <a:rPr lang="en-US" altLang="ko-KR" sz="2200">
                <a:solidFill>
                  <a:srgbClr val="595959"/>
                </a:solidFill>
              </a:rPr>
              <a:t>:</a:t>
            </a:r>
            <a:r>
              <a:rPr lang="ko-KR" altLang="en-US" sz="2200">
                <a:solidFill>
                  <a:srgbClr val="595959"/>
                </a:solidFill>
              </a:rPr>
              <a:t> </a:t>
            </a:r>
            <a:r>
              <a:rPr lang="en-US" altLang="ko-KR" sz="2200">
                <a:solidFill>
                  <a:srgbClr val="595959"/>
                </a:solidFill>
              </a:rPr>
              <a:t>21901909</a:t>
            </a:r>
            <a:r>
              <a:rPr lang="ko-KR" altLang="en-US" sz="2200">
                <a:solidFill>
                  <a:srgbClr val="595959"/>
                </a:solidFill>
              </a:rPr>
              <a:t> </a:t>
            </a:r>
          </a:p>
          <a:p>
            <a:pPr algn="l">
              <a:defRPr/>
            </a:pPr>
            <a:r>
              <a:rPr lang="ko-KR" altLang="en-US" sz="2200">
                <a:solidFill>
                  <a:srgbClr val="595959"/>
                </a:solidFill>
              </a:rPr>
              <a:t>이름</a:t>
            </a:r>
            <a:r>
              <a:rPr lang="en-US" altLang="ko-KR" sz="2200">
                <a:solidFill>
                  <a:srgbClr val="595959"/>
                </a:solidFill>
              </a:rPr>
              <a:t>:</a:t>
            </a:r>
            <a:r>
              <a:rPr lang="ko-KR" altLang="en-US" sz="2200">
                <a:solidFill>
                  <a:srgbClr val="595959"/>
                </a:solidFill>
              </a:rPr>
              <a:t> 김희주 </a:t>
            </a:r>
          </a:p>
          <a:p>
            <a:pPr algn="l">
              <a:defRPr/>
            </a:pPr>
            <a:r>
              <a:rPr lang="ko-KR" altLang="en-US" sz="2200">
                <a:solidFill>
                  <a:srgbClr val="595959"/>
                </a:solidFill>
              </a:rPr>
              <a:t>학과</a:t>
            </a:r>
            <a:r>
              <a:rPr lang="en-US" altLang="ko-KR" sz="2200">
                <a:solidFill>
                  <a:srgbClr val="595959"/>
                </a:solidFill>
              </a:rPr>
              <a:t>:</a:t>
            </a:r>
            <a:r>
              <a:rPr lang="ko-KR" altLang="en-US" sz="2200">
                <a:solidFill>
                  <a:srgbClr val="595959"/>
                </a:solidFill>
              </a:rPr>
              <a:t> 일본어일본학과</a:t>
            </a:r>
          </a:p>
          <a:p>
            <a:pPr>
              <a:defRPr/>
            </a:pPr>
            <a:endParaRPr lang="ko-KR" altLang="en-US"/>
          </a:p>
        </p:txBody>
      </p:sp>
      <p:sp>
        <p:nvSpPr>
          <p:cNvPr id="4" name="사각형: 둥근 모서리 3"/>
          <p:cNvSpPr/>
          <p:nvPr/>
        </p:nvSpPr>
        <p:spPr>
          <a:xfrm>
            <a:off x="2205789" y="2240881"/>
            <a:ext cx="7780421" cy="1188118"/>
          </a:xfrm>
          <a:prstGeom prst="roundRect">
            <a:avLst>
              <a:gd name="adj" fmla="val 16667"/>
            </a:avLst>
          </a:prstGeom>
          <a:noFill/>
          <a:ln w="127000">
            <a:solidFill>
              <a:srgbClr val="E0E0E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kumimoji="0" lang="ko-KR" altLang="en-US" sz="4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②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근대시대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09599" y="1600200"/>
            <a:ext cx="10972798" cy="543927"/>
          </a:xfrm>
        </p:spPr>
        <p:txBody>
          <a:bodyPr vert="horz" lIns="91440" tIns="45720" rIns="91440" bIns="45720">
            <a:noAutofit/>
          </a:bodyPr>
          <a:lstStyle/>
          <a:p>
            <a:pPr marL="285600" indent="-2856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ko-KR" altLang="en-US" sz="2200" b="1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교육 개혁의 목적</a:t>
            </a:r>
            <a:endParaRPr kumimoji="0" lang="ko-KR" altLang="en-US" sz="2200" i="0" u="sng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kumimoji="0" lang="ko-KR" altLang="en-US" sz="20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  <a:p>
            <a:pPr marL="285600" indent="-2856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Ø"/>
              <a:defRPr/>
            </a:pPr>
            <a:endParaRPr kumimoji="0" lang="ko-KR" altLang="en-US" sz="2200" i="0" u="sng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kumimoji="0" lang="ko-KR" altLang="en-US" sz="20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lang="ko-KR" altLang="en-US" sz="20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화살표: 오른쪽 6"/>
          <p:cNvSpPr/>
          <p:nvPr/>
        </p:nvSpPr>
        <p:spPr>
          <a:xfrm>
            <a:off x="3411954" y="2144127"/>
            <a:ext cx="290763" cy="1604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36762" y="3400425"/>
            <a:ext cx="4245638" cy="2866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1" y="3691869"/>
            <a:ext cx="6727161" cy="42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00" indent="-28560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ko-KR" altLang="en-US" sz="2200" b="1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초·중·고</a:t>
            </a:r>
            <a:r>
              <a:rPr kumimoji="0" lang="ko-KR" altLang="en-US" sz="2200" b="1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진학률</a:t>
            </a:r>
            <a:endParaRPr kumimoji="0" lang="ko-KR" altLang="en-US" sz="2000" i="0" u="sng" strike="noStrike" kern="1200" cap="none" spc="0" normalizeH="0" baseline="0" dirty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4566" y="6267410"/>
            <a:ext cx="4127834" cy="36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/>
              <a:t>&lt;</a:t>
            </a:r>
            <a:r>
              <a:rPr lang="ko-KR" altLang="en-US"/>
              <a:t>도쿄대학교</a:t>
            </a:r>
            <a:r>
              <a:rPr lang="en-US" altLang="ko-KR"/>
              <a:t>&gt;</a:t>
            </a:r>
            <a:r>
              <a:rPr lang="ko-KR" altLang="en-US"/>
              <a:t> </a:t>
            </a:r>
            <a:r>
              <a:rPr lang="ko-KR" altLang="en-US" sz="1000"/>
              <a:t>출처</a:t>
            </a:r>
            <a:r>
              <a:rPr lang="en-US" altLang="ko-KR" sz="1000"/>
              <a:t>:</a:t>
            </a:r>
            <a:r>
              <a:rPr lang="ko-KR" altLang="en-US" sz="1000"/>
              <a:t> </a:t>
            </a:r>
            <a:r>
              <a:rPr lang="zh-CN" altLang="en-US" sz="1000">
                <a:hlinkClick r:id="rId3"/>
              </a:rPr>
              <a:t>https://ja.wikipedia.org/wiki/</a:t>
            </a:r>
            <a:r>
              <a:rPr lang="zh-CN" altLang="en-US" sz="1000"/>
              <a:t>東京大学</a:t>
            </a:r>
          </a:p>
        </p:txBody>
      </p:sp>
      <p:sp>
        <p:nvSpPr>
          <p:cNvPr id="14" name="화살표: 오른쪽 13"/>
          <p:cNvSpPr/>
          <p:nvPr/>
        </p:nvSpPr>
        <p:spPr>
          <a:xfrm>
            <a:off x="4916403" y="3068553"/>
            <a:ext cx="290763" cy="1604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95959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5" name="내용 개체 틀 2"/>
          <p:cNvSpPr>
            <a:spLocks noGrp="1"/>
          </p:cNvSpPr>
          <p:nvPr/>
        </p:nvSpPr>
        <p:spPr>
          <a:xfrm>
            <a:off x="609601" y="2024994"/>
            <a:ext cx="10972798" cy="1404006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lang="ko-KR" altLang="en-US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 </a:t>
            </a:r>
            <a:r>
              <a:rPr kumimoji="0" lang="en-US" altLang="ko-KR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: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국민 </a:t>
            </a:r>
            <a:r>
              <a:rPr kumimoji="0" lang="ko-KR" altLang="en-US" sz="20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개인을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위한 것       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FF"/>
                </a:solidFill>
                <a:latin typeface="Calibri"/>
                <a:ea typeface="맑은 고딕"/>
                <a:cs typeface="맑은 고딕"/>
              </a:rPr>
              <a:t>국가를 위한 것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 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1877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년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&lt;</a:t>
            </a:r>
            <a:r>
              <a:rPr kumimoji="0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문</a:t>
            </a:r>
            <a:r>
              <a:rPr kumimoji="0" lang="EN-US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·</a:t>
            </a:r>
            <a:r>
              <a:rPr kumimoji="0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이</a:t>
            </a:r>
            <a:r>
              <a:rPr kumimoji="0" lang="EN-US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·</a:t>
            </a:r>
            <a:r>
              <a:rPr kumimoji="0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법</a:t>
            </a:r>
            <a:r>
              <a:rPr kumimoji="0" lang="EN-US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·</a:t>
            </a:r>
            <a:r>
              <a:rPr kumimoji="0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의</a:t>
            </a:r>
            <a:r>
              <a:rPr kumimoji="0" lang="en-US" altLang="ko-KR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&gt;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네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학부로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구성된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일본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최초의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관립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종합대학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‘</a:t>
            </a:r>
            <a:r>
              <a:rPr kumimoji="0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도쿄대학</a:t>
            </a:r>
            <a:r>
              <a:rPr kumimoji="0" lang="en-US" altLang="ko-KR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’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설립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1886년 제국대학령 발포: 도쿄대학      ‘제국대학’ 변경, 6개 학부</a:t>
            </a:r>
            <a:r>
              <a:rPr kumimoji="0" lang="en-US" altLang="ko-KR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&lt;</a:t>
            </a:r>
            <a:r>
              <a:rPr kumimoji="0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문</a:t>
            </a:r>
            <a:r>
              <a:rPr kumimoji="0" lang="EN-US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·</a:t>
            </a:r>
            <a:r>
              <a:rPr kumimoji="0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이</a:t>
            </a:r>
            <a:r>
              <a:rPr kumimoji="0" lang="EN-US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·</a:t>
            </a:r>
            <a:r>
              <a:rPr kumimoji="0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법</a:t>
            </a:r>
            <a:r>
              <a:rPr kumimoji="0" lang="EN-US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·</a:t>
            </a:r>
            <a:r>
              <a:rPr kumimoji="0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의</a:t>
            </a:r>
            <a:r>
              <a:rPr kumimoji="0" lang="ko-KR" altLang="en-US" sz="2000" b="0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·</a:t>
            </a:r>
            <a:r>
              <a:rPr kumimoji="0" lang="ko-KR" altLang="en-US" sz="20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공·농</a:t>
            </a:r>
            <a:r>
              <a:rPr kumimoji="0" lang="en-US" altLang="ko-KR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&gt;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로 증설</a:t>
            </a:r>
            <a:endParaRPr kumimoji="0" lang="ko-KR" altLang="en-US" sz="2200" b="0" i="0" u="sng" strike="noStrike" kern="1200" cap="none" spc="0" normalizeH="0" baseline="0" dirty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599" y="4189778"/>
            <a:ext cx="6727161" cy="1859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1902년 아동교육의 </a:t>
            </a:r>
            <a:r>
              <a:rPr kumimoji="0" lang="ko-KR" altLang="en-US" sz="2000" b="0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의무화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 수업료가 무료화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약 70% 초등학교, 중학교의 </a:t>
            </a:r>
            <a:r>
              <a:rPr kumimoji="0" lang="ko-KR" altLang="en-US" sz="2000" b="0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진학률 점차 증가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1894년에 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FF"/>
                </a:solidFill>
                <a:latin typeface="Calibri"/>
                <a:ea typeface="맑은 고딕"/>
                <a:cs typeface="맑은 고딕"/>
              </a:rPr>
              <a:t>고등학교 탄생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 전문학과(4년)와  대학예과(3년)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 설치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68A6B5-8663-4464-BDA0-4392685CA3AE}"/>
              </a:ext>
            </a:extLst>
          </p:cNvPr>
          <p:cNvSpPr txBox="1"/>
          <p:nvPr/>
        </p:nvSpPr>
        <p:spPr>
          <a:xfrm>
            <a:off x="275722" y="6603024"/>
            <a:ext cx="783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출처</a:t>
            </a:r>
            <a:r>
              <a:rPr lang="en-US" altLang="ko-KR" sz="1000" dirty="0"/>
              <a:t>-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4"/>
              </a:rPr>
              <a:t>https://terms.naver.com/</a:t>
            </a:r>
            <a:r>
              <a:rPr lang="en-US" altLang="ko-KR" sz="10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4"/>
              </a:rPr>
              <a:t>entry.naver?docId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4"/>
              </a:rPr>
              <a:t>=1833088&amp;cid=42999&amp;categoryId=42999#TABLE_OF_CONTENT4</a:t>
            </a:r>
            <a:endParaRPr lang="en-US" altLang="ko-KR" sz="10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10" grpId="5" animBg="1"/>
      <p:bldP spid="13" grpId="4" animBg="1"/>
      <p:bldP spid="14" grpId="2" animBg="1"/>
      <p:bldP spid="15" grpId="3" animBg="1"/>
      <p:bldP spid="16" grpId="6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kumimoji="0" lang="ko-KR" altLang="en-US" sz="44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②</a:t>
            </a:r>
            <a:r>
              <a:rPr kumimoji="0" lang="ko-KR" altLang="en-US" sz="44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근대시대</a:t>
            </a:r>
            <a:r>
              <a:rPr kumimoji="0" lang="en-US" altLang="ko-KR" sz="44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B45943-5745-4920-85E9-4ABF70B59C02}"/>
              </a:ext>
            </a:extLst>
          </p:cNvPr>
          <p:cNvSpPr txBox="1"/>
          <p:nvPr/>
        </p:nvSpPr>
        <p:spPr>
          <a:xfrm>
            <a:off x="2732419" y="1616536"/>
            <a:ext cx="6727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00" indent="-28560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ko-KR" altLang="en-US" sz="2800" b="1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일본의 초</a:t>
            </a:r>
            <a:r>
              <a:rPr lang="ko-KR" altLang="en-US" sz="2800" b="1" u="sng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등학교와</a:t>
            </a:r>
            <a:r>
              <a:rPr lang="en-US" altLang="ko-KR" sz="2800" b="1" u="sng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lang="ko-KR" altLang="en-US" sz="2800" b="1" u="sng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중학교의</a:t>
            </a:r>
            <a:r>
              <a:rPr kumimoji="0" lang="ko-KR" altLang="en-US" sz="2800" b="1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취학률</a:t>
            </a:r>
            <a:endParaRPr kumimoji="0" lang="ko-KR" altLang="en-US" sz="2800" i="0" u="sng" strike="noStrike" kern="1200" cap="none" spc="0" normalizeH="0" baseline="0" dirty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5332D7B-7309-4675-8D63-F69A322B51EA}"/>
              </a:ext>
            </a:extLst>
          </p:cNvPr>
          <p:cNvGrpSpPr/>
          <p:nvPr/>
        </p:nvGrpSpPr>
        <p:grpSpPr>
          <a:xfrm>
            <a:off x="1978017" y="2257714"/>
            <a:ext cx="8218786" cy="4216381"/>
            <a:chOff x="1978017" y="2257714"/>
            <a:chExt cx="8218786" cy="4216381"/>
          </a:xfrm>
        </p:grpSpPr>
        <p:sp>
          <p:nvSpPr>
            <p:cNvPr id="14" name="화살표: 오른쪽 13"/>
            <p:cNvSpPr/>
            <p:nvPr/>
          </p:nvSpPr>
          <p:spPr>
            <a:xfrm>
              <a:off x="4916403" y="3068553"/>
              <a:ext cx="290763" cy="16042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595959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EE77EA25-C182-46CC-B2E4-3F74CAD46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6101" b="36461"/>
            <a:stretch/>
          </p:blipFill>
          <p:spPr>
            <a:xfrm>
              <a:off x="1995195" y="2257714"/>
              <a:ext cx="8201608" cy="39946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931078-30B0-4C27-8709-0181444028B1}"/>
                </a:ext>
              </a:extLst>
            </p:cNvPr>
            <p:cNvSpPr txBox="1"/>
            <p:nvPr/>
          </p:nvSpPr>
          <p:spPr>
            <a:xfrm>
              <a:off x="1978017" y="6227874"/>
              <a:ext cx="61675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kern="0" spc="0" dirty="0">
                  <a:effectLst/>
                  <a:uFill>
                    <a:solidFill>
                      <a:srgbClr val="0000FF"/>
                    </a:solidFill>
                  </a:uFill>
                  <a:latin typeface="함초롬바탕"/>
                  <a:ea typeface="함초롬바탕"/>
                </a:rPr>
                <a:t>출처</a:t>
              </a:r>
              <a:r>
                <a:rPr lang="en-US" altLang="ko-KR" sz="1000" kern="0" spc="0" dirty="0">
                  <a:effectLst/>
                  <a:uFill>
                    <a:solidFill>
                      <a:srgbClr val="0000FF"/>
                    </a:solidFill>
                  </a:uFill>
                  <a:latin typeface="함초롬바탕"/>
                  <a:ea typeface="함초롬바탕"/>
                </a:rPr>
                <a:t>: </a:t>
              </a:r>
              <a:r>
                <a:rPr lang="en-US" altLang="ko-KR" sz="1000" u="sng" kern="0" spc="0" dirty="0">
                  <a:solidFill>
                    <a:srgbClr val="0000FF"/>
                  </a:solidFill>
                  <a:effectLst/>
                  <a:uFill>
                    <a:solidFill>
                      <a:srgbClr val="0000FF"/>
                    </a:solidFill>
                  </a:uFill>
                  <a:latin typeface="함초롬바탕"/>
                  <a:ea typeface="함초롬바탕"/>
                </a:rPr>
                <a:t>https://www.kli.re.kr/downloadBbsFile.do?atchmnflNo=10652</a:t>
              </a:r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4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kumimoji="0" lang="ko-KR" altLang="en-US" sz="4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②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근대시대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76276" y="1740484"/>
            <a:ext cx="10906123" cy="657727"/>
          </a:xfrm>
        </p:spPr>
        <p:txBody>
          <a:bodyPr vert="horz" lIns="91440" tIns="45720" rIns="91440" bIns="45720">
            <a:noAutofit/>
          </a:bodyPr>
          <a:lstStyle/>
          <a:p>
            <a:pPr marL="328440" indent="-32844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ko-KR" altLang="en-US" sz="2400" b="1" i="0" u="sng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사립학교의 발전</a:t>
            </a:r>
            <a:endParaRPr kumimoji="0" lang="EN-US" sz="2100" b="0" i="0" u="none" strike="noStrike" kern="1200" cap="none" spc="0" normalizeH="0" baseline="0" dirty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sz="2000" b="0" i="0" u="none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9" name="설명선: 아래쪽 화살표 8"/>
          <p:cNvSpPr/>
          <p:nvPr/>
        </p:nvSpPr>
        <p:spPr>
          <a:xfrm>
            <a:off x="609599" y="1599097"/>
            <a:ext cx="10972800" cy="317844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>
            <a:solidFill>
              <a:srgbClr val="40404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1393156" y="4971347"/>
            <a:ext cx="9169568" cy="1285174"/>
            <a:chOff x="1393156" y="4971347"/>
            <a:chExt cx="9169568" cy="1285174"/>
          </a:xfrm>
        </p:grpSpPr>
        <p:sp>
          <p:nvSpPr>
            <p:cNvPr id="10" name="TextBox 9"/>
            <p:cNvSpPr txBox="1"/>
            <p:nvPr/>
          </p:nvSpPr>
          <p:spPr>
            <a:xfrm>
              <a:off x="1629276" y="5048249"/>
              <a:ext cx="8933448" cy="1024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just" defTabSz="914400" rtl="0" eaLnBrk="1" latinLnBrk="1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장점</a:t>
              </a:r>
              <a:r>
                <a:rPr kumimoji="0" lang="EN-US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공립학교와는</a:t>
              </a:r>
              <a:r>
                <a:rPr kumimoji="0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달리</a:t>
              </a:r>
              <a:r>
                <a:rPr kumimoji="0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sz="2000" b="0" i="0" u="sng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개설자의</a:t>
              </a:r>
              <a:r>
                <a:rPr kumimoji="0" sz="2000" b="0" i="0" u="sng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sz="2000" b="0" i="0" u="sng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의도와</a:t>
              </a:r>
              <a:r>
                <a:rPr kumimoji="0" sz="2000" b="0" i="0" u="sng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sz="2000" b="0" i="0" u="sng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사상</a:t>
              </a: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</a:t>
              </a:r>
              <a:r>
                <a:rPr kumimoji="0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자유롭게</a:t>
              </a:r>
              <a:r>
                <a:rPr kumimoji="0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반영</a:t>
              </a:r>
              <a:r>
                <a:rPr kumimoji="0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가능</a:t>
              </a:r>
              <a:endPara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 algn="just" defTabSz="914400" rtl="0" eaLnBrk="1" latinLnBrk="1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r>
                <a:rPr kumimoji="0" sz="2000" b="0" i="0" u="none" strike="noStrike" kern="1200" cap="none" spc="0" normalizeH="0" baseline="0" dirty="0" err="1">
                  <a:solidFill>
                    <a:schemeClr val="dk1"/>
                  </a:solidFill>
                  <a:effectLst>
                    <a:outerShdw blurRad="76200" dist="76200" dir="2700000" algn="ctr" rotWithShape="0">
                      <a:srgbClr val="000000">
                        <a:alpha val="50000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단점</a:t>
              </a:r>
              <a:r>
                <a:rPr kumimoji="0" lang="EN-US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kumimoji="0" sz="2000" b="0" i="0" u="sng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학위</a:t>
              </a:r>
              <a:r>
                <a:rPr kumimoji="0" sz="2000" b="0" i="0" u="sng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sz="2000" b="0" i="0" u="sng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수여</a:t>
              </a:r>
              <a:r>
                <a:rPr kumimoji="0" lang="EN-US" sz="2000" b="0" i="0" u="sng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X</a:t>
              </a:r>
              <a:r>
                <a:rPr kumimoji="0" lang="EN-US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고급관료로</a:t>
              </a:r>
              <a:r>
                <a:rPr kumimoji="0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진출하기</a:t>
              </a:r>
              <a:r>
                <a:rPr kumimoji="0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어려움</a:t>
              </a:r>
              <a:r>
                <a:rPr kumimoji="0" lang="EN-US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대학의</a:t>
              </a:r>
              <a:r>
                <a:rPr kumimoji="0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인가</a:t>
              </a:r>
              <a:r>
                <a:rPr kumimoji="0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얻기</a:t>
              </a:r>
              <a:r>
                <a:rPr kumimoji="0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sz="2000" b="0" i="0" u="none" strike="noStrike" kern="1200" cap="none" spc="0" normalizeH="0" baseline="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어려움</a:t>
              </a:r>
              <a:r>
                <a:rPr kumimoji="0" lang="EN-US" sz="20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</p:txBody>
        </p:sp>
        <p:sp>
          <p:nvSpPr>
            <p:cNvPr id="11" name="1/2 액자 10"/>
            <p:cNvSpPr/>
            <p:nvPr/>
          </p:nvSpPr>
          <p:spPr>
            <a:xfrm>
              <a:off x="1393156" y="4971347"/>
              <a:ext cx="491289" cy="5715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D9D4C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1/2 액자 13"/>
            <p:cNvSpPr/>
            <p:nvPr/>
          </p:nvSpPr>
          <p:spPr>
            <a:xfrm rot="10614250">
              <a:off x="9696952" y="5685021"/>
              <a:ext cx="491289" cy="571500"/>
            </a:xfrm>
            <a:prstGeom prst="halfFrame">
              <a:avLst>
                <a:gd name="adj1" fmla="val 33333"/>
                <a:gd name="adj2" fmla="val 33333"/>
              </a:avLst>
            </a:prstGeom>
            <a:solidFill>
              <a:srgbClr val="D9D4C7">
                <a:alpha val="8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  <p:sp>
        <p:nvSpPr>
          <p:cNvPr id="16" name="내용 개체 틀 2"/>
          <p:cNvSpPr>
            <a:spLocks noGrp="1"/>
          </p:cNvSpPr>
          <p:nvPr/>
        </p:nvSpPr>
        <p:spPr>
          <a:xfrm>
            <a:off x="676276" y="2321509"/>
            <a:ext cx="10906123" cy="119269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kumimoji="0" lang="EN-US" sz="21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- </a:t>
            </a:r>
            <a:r>
              <a:rPr kumimoji="0" lang="ko-KR" altLang="en-US" sz="21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시초</a:t>
            </a:r>
            <a:r>
              <a:rPr kumimoji="0" lang="en-US" altLang="ko-KR" sz="21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: </a:t>
            </a:r>
            <a:r>
              <a:rPr kumimoji="0" lang="ko-KR" altLang="en-US" sz="2100" b="0" i="0" u="sng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교육 수준향상</a:t>
            </a:r>
            <a:r>
              <a:rPr kumimoji="0" lang="en-US" altLang="ko-KR" sz="2100" b="0" i="0" u="sng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+</a:t>
            </a:r>
            <a:r>
              <a:rPr kumimoji="0" lang="ko-KR" altLang="en-US" sz="2100" b="0" i="0" u="sng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산업발달</a:t>
            </a:r>
            <a:r>
              <a:rPr kumimoji="0" lang="ko-KR" altLang="en-US" sz="2100" b="0" i="0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kumimoji="0" lang="ko-KR" altLang="en-US" sz="21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→</a:t>
            </a:r>
            <a:r>
              <a:rPr kumimoji="0" lang="EN-US" sz="21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21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전문교육에 대한 </a:t>
            </a:r>
            <a:r>
              <a:rPr lang="ko-KR" altLang="en-US" sz="2100" dirty="0">
                <a:solidFill>
                  <a:srgbClr val="000000"/>
                </a:solidFill>
                <a:latin typeface="맑은 고딕"/>
              </a:rPr>
              <a:t>요구 증대 → 관립의 교육시설 부족</a:t>
            </a:r>
            <a:r>
              <a:rPr kumimoji="0" sz="21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sz="21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- </a:t>
            </a:r>
            <a:r>
              <a:rPr kumimoji="0" lang="ko-KR" altLang="en-US" sz="21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사숙의 증가</a:t>
            </a:r>
            <a:r>
              <a:rPr kumimoji="0" lang="en-US" altLang="ko-KR" sz="21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: </a:t>
            </a:r>
            <a:r>
              <a:rPr kumimoji="0" lang="ko-KR" altLang="en-US" sz="21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에도 말기와 같은 사숙들이 설립</a:t>
            </a:r>
            <a:r>
              <a:rPr kumimoji="0" sz="21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多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sz="2000" b="0" i="0" u="none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5384C-DC7E-425F-820F-2C374230D719}"/>
              </a:ext>
            </a:extLst>
          </p:cNvPr>
          <p:cNvSpPr txBox="1"/>
          <p:nvPr/>
        </p:nvSpPr>
        <p:spPr>
          <a:xfrm>
            <a:off x="275724" y="6594802"/>
            <a:ext cx="759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출처</a:t>
            </a:r>
            <a:r>
              <a:rPr lang="en-US" altLang="ko-KR" sz="1000" dirty="0"/>
              <a:t>-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https://terms.naver.com/</a:t>
            </a:r>
            <a:r>
              <a:rPr lang="en-US" altLang="ko-KR" sz="10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entry.naver?docId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=1833088&amp;cid=42999&amp;categoryId=42999#TABLE_OF_CONTENT4</a:t>
            </a:r>
            <a:endParaRPr lang="en-US" altLang="ko-KR" sz="10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1" animBg="1"/>
      <p:bldP spid="15" grpId="3" animBg="1"/>
      <p:bldP spid="1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kumimoji="0" lang="ko-KR" altLang="en-US" sz="4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②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근대시대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09599" y="1571625"/>
            <a:ext cx="10972798" cy="742731"/>
          </a:xfrm>
        </p:spPr>
        <p:txBody>
          <a:bodyPr vert="horz" lIns="91440" tIns="45720" rIns="91440" bIns="45720">
            <a:normAutofit/>
          </a:bodyPr>
          <a:lstStyle/>
          <a:p>
            <a:pPr marL="399840" indent="-39984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sz="2500" b="1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다이쇼</a:t>
            </a:r>
            <a:r>
              <a:rPr kumimoji="0" lang="EN-US" sz="2500" b="1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sz="2500" b="1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大正</a:t>
            </a:r>
            <a:r>
              <a:rPr kumimoji="0" lang="EN-US" sz="2500" b="1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sz="2500" b="1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시대의</a:t>
            </a:r>
            <a:r>
              <a:rPr kumimoji="0" sz="2500" b="1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500" b="1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대학령</a:t>
            </a:r>
            <a:r>
              <a:rPr kumimoji="0" lang="EN-US" sz="2500" b="1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sz="2500" b="1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大学令</a:t>
            </a:r>
            <a:r>
              <a:rPr kumimoji="0" lang="EN-US" sz="2500" b="1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1918)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6572752" y="3429001"/>
            <a:ext cx="3799416" cy="3112770"/>
            <a:chOff x="6572752" y="3429000"/>
            <a:chExt cx="3799416" cy="3112770"/>
          </a:xfrm>
        </p:grpSpPr>
        <p:grpSp>
          <p:nvGrpSpPr>
            <p:cNvPr id="16" name="그룹 15"/>
            <p:cNvGrpSpPr/>
            <p:nvPr/>
          </p:nvGrpSpPr>
          <p:grpSpPr>
            <a:xfrm>
              <a:off x="6572752" y="3429000"/>
              <a:ext cx="3799416" cy="2987124"/>
              <a:chOff x="4733493" y="3529764"/>
              <a:chExt cx="4180417" cy="3468740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733493" y="3529764"/>
                <a:ext cx="4180417" cy="3079758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826083" y="6446843"/>
                <a:ext cx="1995239" cy="551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 defTabSz="914400" rtl="0" eaLnBrk="1" latinLnBrk="1" hangingPunct="1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ko-KR" altLang="en-US" sz="1800" b="0" i="0" u="none" strike="noStrike" kern="1200" cap="none" spc="0" normalizeH="0" baseline="0" dirty="0" err="1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와세다</a:t>
                </a:r>
                <a:r>
                  <a:rPr kumimoji="0" sz="1800" b="0" i="0" u="none" strike="noStrike" kern="1200" cap="none" spc="0" normalizeH="0" baseline="0" dirty="0" err="1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대학</a:t>
                </a:r>
                <a:endParaRPr kumimoji="0" sz="18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732672" y="6304244"/>
              <a:ext cx="3529264" cy="237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출처</a:t>
              </a:r>
              <a:r>
                <a:rPr kumimoji="0" lang="en-US" altLang="ko-KR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Times New Roman"/>
                </a:rPr>
                <a:t>:</a:t>
              </a:r>
              <a:r>
                <a:rPr kumimoji="0" lang="ko-KR" altLang="en-US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 </a:t>
              </a:r>
              <a:r>
                <a:rPr kumimoji="0" lang="zh-CN" altLang="en-US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SimSun"/>
                  <a:cs typeface="SimSun"/>
                  <a:hlinkClick r:id="rId3"/>
                </a:rPr>
                <a:t>https://ja.wikipedia.org/wiki/</a:t>
              </a:r>
              <a:r>
                <a:rPr kumimoji="0" lang="zh-CN" altLang="en-US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SimSun"/>
                  <a:cs typeface="SimSun"/>
                </a:rPr>
                <a:t>早稲田大学</a:t>
              </a: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1158040" y="3475622"/>
            <a:ext cx="3859576" cy="3323357"/>
            <a:chOff x="1158040" y="3475622"/>
            <a:chExt cx="3859576" cy="3323357"/>
          </a:xfrm>
        </p:grpSpPr>
        <p:grpSp>
          <p:nvGrpSpPr>
            <p:cNvPr id="21" name="그룹 20"/>
            <p:cNvGrpSpPr/>
            <p:nvPr/>
          </p:nvGrpSpPr>
          <p:grpSpPr>
            <a:xfrm>
              <a:off x="1158040" y="3475622"/>
              <a:ext cx="3859576" cy="3323357"/>
              <a:chOff x="1158040" y="3475623"/>
              <a:chExt cx="4180417" cy="371103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1158040" y="3475623"/>
                <a:ext cx="4180417" cy="3009900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331794" y="6323161"/>
                <a:ext cx="3832906" cy="86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 defTabSz="914400" rtl="0" eaLnBrk="1" latinLnBrk="1" hangingPunct="1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sz="1800" b="0" i="0" u="none" strike="noStrike" kern="1200" cap="none" spc="0" normalizeH="0" baseline="0" dirty="0" err="1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게이오의숙대학</a:t>
                </a:r>
                <a:endParaRPr kumimoji="0" sz="1800" b="0" i="0" u="none" strike="noStrike" kern="1200" cap="none" spc="0" normalizeH="0" baseline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0" indent="0" algn="ctr" defTabSz="914400" rtl="0" eaLnBrk="1" latinLnBrk="1" hangingPunct="1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000" b="0" i="0" u="none" strike="noStrike" kern="1200" cap="none" spc="0" normalizeH="0" baseline="0" dirty="0">
                  <a:solidFill>
                    <a:srgbClr val="000000"/>
                  </a:solidFill>
                  <a:latin typeface="맑은 고딕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408420" y="6304244"/>
              <a:ext cx="3358816" cy="332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914400" rtl="0" eaLnBrk="1" latinLnBrk="1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000" b="0" i="0" u="none" strike="noStrike" kern="1200" cap="none" spc="0" normalizeH="0" baseline="0" dirty="0">
                  <a:solidFill>
                    <a:srgbClr val="000000"/>
                  </a:solidFill>
                  <a:latin typeface="맑은 고딕"/>
                </a:rPr>
                <a:t>출처</a:t>
              </a:r>
              <a:r>
                <a:rPr kumimoji="0" lang="en-US" altLang="ko-KR" sz="1000" b="0" i="0" u="none" strike="noStrike" kern="1200" cap="none" spc="0" normalizeH="0" baseline="0" dirty="0">
                  <a:solidFill>
                    <a:srgbClr val="000000"/>
                  </a:solidFill>
                  <a:latin typeface="맑은 고딕"/>
                </a:rPr>
                <a:t>:</a:t>
              </a:r>
              <a:r>
                <a:rPr kumimoji="0" lang="ko-KR" altLang="en-US" sz="1000" b="0" i="0" u="none" strike="noStrike" kern="1200" cap="none" spc="0" normalizeH="0" baseline="0" dirty="0">
                  <a:solidFill>
                    <a:srgbClr val="000000"/>
                  </a:solidFill>
                  <a:latin typeface="맑은 고딕"/>
                </a:rPr>
                <a:t> </a:t>
              </a:r>
              <a:r>
                <a:rPr kumimoji="0" lang="zh-CN" sz="1000" b="0" i="0" u="none" strike="noStrike" kern="1200" cap="none" spc="0" normalizeH="0" baseline="0" dirty="0">
                  <a:solidFill>
                    <a:srgbClr val="000000"/>
                  </a:solidFill>
                  <a:latin typeface="맑은 고딕"/>
                  <a:hlinkClick r:id="rId3"/>
                </a:rPr>
                <a:t>https://ja.wikipedia.org/wiki/</a:t>
              </a:r>
              <a:r>
                <a:rPr kumimoji="0" lang="zh-CN" sz="1000" b="0" i="0" u="none" strike="noStrike" kern="1200" cap="none" spc="0" normalizeH="0" baseline="0" dirty="0">
                  <a:solidFill>
                    <a:srgbClr val="000000"/>
                  </a:solidFill>
                  <a:latin typeface="맑은 고딕"/>
                </a:rPr>
                <a:t>慶應義塾大学</a:t>
              </a:r>
            </a:p>
          </p:txBody>
        </p:sp>
      </p:grpSp>
      <p:sp>
        <p:nvSpPr>
          <p:cNvPr id="25" name="내용 개체 틀 2"/>
          <p:cNvSpPr>
            <a:spLocks noGrp="1"/>
          </p:cNvSpPr>
          <p:nvPr/>
        </p:nvSpPr>
        <p:spPr>
          <a:xfrm>
            <a:off x="609599" y="2009775"/>
            <a:ext cx="10972798" cy="127769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lang="ko-KR" altLang="en-US" sz="29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→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최초의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사립대학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1920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신청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후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sz="2000" b="0" i="0" u="sng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게이오의숙대학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sng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와세다대학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설립인가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→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관립대학에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필적하는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높은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교육실적을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가진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전문학교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(+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높은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교육실적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들도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설립인가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3" animBg="1"/>
      <p:bldP spid="20" grpId="2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lang="ko-KR" altLang="en-US" sz="4400"/>
              <a:t>③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현대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09599" y="1600199"/>
            <a:ext cx="10972798" cy="768155"/>
          </a:xfrm>
        </p:spPr>
        <p:txBody>
          <a:bodyPr vert="horz" lIns="91440" tIns="45720" rIns="91440" bIns="45720">
            <a:normAutofit/>
          </a:bodyPr>
          <a:lstStyle/>
          <a:p>
            <a:pPr marL="456960" indent="-45696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제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kumimoji="0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차 세계 대전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이</a:t>
            </a:r>
            <a:r>
              <a:rPr kumimoji="0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후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405851"/>
              </p:ext>
            </p:extLst>
          </p:nvPr>
        </p:nvGraphicFramePr>
        <p:xfrm>
          <a:off x="1328504" y="4713648"/>
          <a:ext cx="9534991" cy="134584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238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5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2300" i="0" u="none" strike="noStrike" dirty="0" err="1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소학교</a:t>
                      </a:r>
                      <a:endParaRPr sz="230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30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(6</a:t>
                      </a:r>
                      <a:r>
                        <a:rPr sz="230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년제</a:t>
                      </a:r>
                      <a:r>
                        <a:rPr lang="EN-US" sz="230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2300" i="0" u="none" strike="noStrik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중학교</a:t>
                      </a:r>
                    </a:p>
                    <a:p>
                      <a:pPr marL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300" i="0" u="none" strike="noStrik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sz="2300" i="0" u="none" strike="noStrik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년제</a:t>
                      </a:r>
                      <a:r>
                        <a:rPr lang="EN-US" sz="2300" i="0" u="none" strike="noStrik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2300" i="0" u="none" strike="noStrik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고등학교</a:t>
                      </a:r>
                    </a:p>
                    <a:p>
                      <a:pPr marL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300" i="0" u="none" strike="noStrik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(3</a:t>
                      </a:r>
                      <a:r>
                        <a:rPr sz="2300" i="0" u="none" strike="noStrik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년제</a:t>
                      </a:r>
                      <a:r>
                        <a:rPr lang="EN-US" sz="2300" i="0" u="none" strike="noStrike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sz="2300" i="0" u="none" strike="noStrike" dirty="0" err="1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대학교</a:t>
                      </a:r>
                      <a:endParaRPr sz="2300" i="0" u="none" strike="noStrike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sz="230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90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90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년제 </a:t>
                      </a:r>
                      <a:r>
                        <a:rPr lang="en-US" altLang="ko-KR" sz="190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</a:t>
                      </a:r>
                      <a:r>
                        <a:rPr lang="ko-KR" altLang="en-US" sz="190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90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sz="190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ko-KR" altLang="en-US" sz="190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sz="2300" i="0" u="none" strike="noStrike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EN-US" sz="2300" i="0" u="none" strike="noStrike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도형 13"/>
          <p:cNvSpPr/>
          <p:nvPr/>
        </p:nvSpPr>
        <p:spPr>
          <a:xfrm rot="4401397">
            <a:off x="6722644" y="3863181"/>
            <a:ext cx="842211" cy="613568"/>
          </a:xfrm>
          <a:prstGeom prst="swooshArrow">
            <a:avLst>
              <a:gd name="adj1" fmla="val 25000"/>
              <a:gd name="adj2" fmla="val 16667"/>
            </a:avLst>
          </a:prstGeom>
          <a:solidFill>
            <a:srgbClr val="A6A6A6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내용 개체 틀 2"/>
          <p:cNvSpPr>
            <a:spLocks noGrp="1"/>
          </p:cNvSpPr>
          <p:nvPr/>
        </p:nvSpPr>
        <p:spPr>
          <a:xfrm>
            <a:off x="609600" y="2229056"/>
            <a:ext cx="10972798" cy="192185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연합군 사령관 본부</a:t>
            </a:r>
            <a:r>
              <a:rPr kumimoji="0" 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(GHQ/SCAP)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의 지도하에 학교 시스템 개혁 시행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1947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년 기본교육법과 학교교육법 제정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  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기본 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학제</a:t>
            </a:r>
            <a:r>
              <a:rPr kumimoji="0" lang="EN-US" sz="23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(6·3·3·4(2))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를 거치는 교육제 도입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lang="ko-KR" altLang="en-US" sz="20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F7C77-81D1-4EF1-96E4-C6F94FB600E7}"/>
              </a:ext>
            </a:extLst>
          </p:cNvPr>
          <p:cNvSpPr txBox="1"/>
          <p:nvPr/>
        </p:nvSpPr>
        <p:spPr>
          <a:xfrm>
            <a:off x="275722" y="6603024"/>
            <a:ext cx="6181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출처</a:t>
            </a:r>
            <a:r>
              <a:rPr lang="en-US" altLang="ko-KR" sz="1000" dirty="0"/>
              <a:t>-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https://terms.naver.com/</a:t>
            </a:r>
            <a:r>
              <a:rPr lang="en-US" altLang="ko-KR" sz="10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entry.naver?docId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=1394031&amp;cid=62069&amp;categoryId=62069</a:t>
            </a:r>
            <a:endParaRPr lang="en-US" altLang="ko-KR" sz="10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2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</a:t>
            </a:r>
            <a:r>
              <a:rPr lang="ko-KR" altLang="en-US" sz="4400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현대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09601" y="1971171"/>
            <a:ext cx="6238373" cy="800432"/>
          </a:xfrm>
        </p:spPr>
        <p:txBody>
          <a:bodyPr vert="horz" lIns="91440" tIns="45720" rIns="91440" bIns="45720">
            <a:noAutofit/>
          </a:bodyPr>
          <a:lstStyle/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ko-KR" altLang="en-US" sz="2800" b="1" i="0" u="sng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학제 및 교육기관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lang="en-US" altLang="ko-KR" sz="2000" b="0" i="0" u="none" strike="noStrike" kern="1200" cap="none" spc="0" normalizeH="0" baseline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lang="en-US" altLang="ko-KR" sz="2000" b="0" i="0" u="none" strike="noStrike" kern="1200" cap="none" spc="0" normalizeH="0" baseline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</p:txBody>
      </p:sp>
      <p:pic>
        <p:nvPicPr>
          <p:cNvPr id="7" name="그림 6"/>
          <p:cNvPicPr>
            <a:picLocks noGrp="1"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014653" y="1599097"/>
            <a:ext cx="4567745" cy="4587813"/>
          </a:xfrm>
          <a:prstGeom prst="rect">
            <a:avLst/>
          </a:prstGeom>
          <a:ln w="25400">
            <a:solidFill>
              <a:srgbClr val="A6A6A6"/>
            </a:solidFill>
          </a:ln>
        </p:spPr>
      </p:pic>
      <p:sp>
        <p:nvSpPr>
          <p:cNvPr id="8" name="TextBox 7"/>
          <p:cNvSpPr txBox="1"/>
          <p:nvPr/>
        </p:nvSpPr>
        <p:spPr>
          <a:xfrm flipH="1">
            <a:off x="8263608" y="6186910"/>
            <a:ext cx="2363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&lt;</a:t>
            </a:r>
            <a:r>
              <a:rPr kumimoji="0" lang="ko-KR" altLang="en-US" sz="18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학제와 교육과정</a:t>
            </a:r>
            <a:r>
              <a:rPr kumimoji="0" lang="en-US" altLang="ko-KR" sz="18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&gt;</a:t>
            </a:r>
          </a:p>
        </p:txBody>
      </p:sp>
      <p:sp>
        <p:nvSpPr>
          <p:cNvPr id="9" name="내용 개체 틀 2"/>
          <p:cNvSpPr>
            <a:spLocks noGrp="1"/>
          </p:cNvSpPr>
          <p:nvPr/>
        </p:nvSpPr>
        <p:spPr>
          <a:xfrm>
            <a:off x="609601" y="2733172"/>
            <a:ext cx="6405052" cy="2274849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→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유아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유치원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보육소 등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→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소학교부터 중학교까지 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년간은 의무교육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→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외에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단대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년제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 전수학교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(1~2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kumimoji="0" sz="2300" b="0" i="0" u="none" strike="noStrike" kern="1200" cap="none" spc="0" normalizeH="0" baseline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sz="2000" b="0" i="0" u="none" strike="noStrike" kern="1200" cap="none" spc="0" normalizeH="0" baseline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lang="en-US" altLang="ko-KR" sz="2000" b="0" i="0" u="none" strike="noStrike" kern="1200" cap="none" spc="0" normalizeH="0" baseline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lang="en-US" altLang="ko-KR" sz="2000" b="0" i="0" u="none" strike="noStrike" kern="1200" cap="none" spc="0" normalizeH="0" baseline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EC8E1-E3F3-4EEA-B58F-01AEF31F754F}"/>
              </a:ext>
            </a:extLst>
          </p:cNvPr>
          <p:cNvSpPr txBox="1"/>
          <p:nvPr/>
        </p:nvSpPr>
        <p:spPr>
          <a:xfrm>
            <a:off x="275722" y="6603024"/>
            <a:ext cx="7394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출처</a:t>
            </a:r>
            <a:r>
              <a:rPr lang="en-US" altLang="ko-KR" sz="1000" dirty="0"/>
              <a:t>-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3"/>
              </a:rPr>
              <a:t>https://terms.naver.com/</a:t>
            </a:r>
            <a:r>
              <a:rPr lang="en-US" altLang="ko-KR" sz="10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3"/>
              </a:rPr>
              <a:t>entry.naver?docId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3"/>
              </a:rPr>
              <a:t>=1833088&amp;cid=42999&amp;categoryId=42999#TABLE_OF_CONTENT4</a:t>
            </a:r>
            <a:endParaRPr lang="en-US" altLang="ko-KR" sz="10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1" animBg="1"/>
      <p:bldP spid="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2659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lang="ko-KR" altLang="en-US" sz="4400"/>
              <a:t>③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현대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09599" y="1571625"/>
            <a:ext cx="10972798" cy="760551"/>
          </a:xfrm>
        </p:spPr>
        <p:txBody>
          <a:bodyPr vert="horz" lIns="91440" tIns="45720" rIns="91440" bIns="45720">
            <a:normAutofit/>
          </a:bodyPr>
          <a:lstStyle/>
          <a:p>
            <a:pPr marL="285600" indent="-2856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맑은 고딕"/>
              </a:rPr>
              <a:t>‘3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맑은 고딕"/>
              </a:rPr>
              <a:t>학기제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latin typeface="맑은 고딕"/>
              </a:rPr>
              <a:t>’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20598" y="4135272"/>
            <a:ext cx="10750804" cy="1990890"/>
          </a:xfrm>
          <a:prstGeom prst="rect">
            <a:avLst/>
          </a:prstGeom>
          <a:ln w="25400">
            <a:solidFill>
              <a:srgbClr val="595959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38725" y="6135687"/>
            <a:ext cx="2095500" cy="387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&lt;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학제 및 학기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&gt;</a:t>
            </a:r>
          </a:p>
        </p:txBody>
      </p:sp>
      <p:sp>
        <p:nvSpPr>
          <p:cNvPr id="9" name="내용 개체 틀 2"/>
          <p:cNvSpPr>
            <a:spLocks noGrp="1"/>
          </p:cNvSpPr>
          <p:nvPr/>
        </p:nvSpPr>
        <p:spPr>
          <a:xfrm>
            <a:off x="609599" y="2057400"/>
            <a:ext cx="10972798" cy="205309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개학 및 개강은 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4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월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상대적으로 방학이 짧게 분산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4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월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~7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월 초까지가 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학기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,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8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월 말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또는 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9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월 초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)~ 12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월 중순까지가 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2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학기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,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    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월 말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~ 3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월 말 까지가 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3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학기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6F68D0-8C06-445F-BE98-9ECC2D7213D0}"/>
              </a:ext>
            </a:extLst>
          </p:cNvPr>
          <p:cNvSpPr txBox="1"/>
          <p:nvPr/>
        </p:nvSpPr>
        <p:spPr>
          <a:xfrm>
            <a:off x="275722" y="6603024"/>
            <a:ext cx="7394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출처</a:t>
            </a:r>
            <a:r>
              <a:rPr lang="en-US" altLang="ko-KR" sz="1000" dirty="0"/>
              <a:t>-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3"/>
              </a:rPr>
              <a:t>https://terms.naver.com/</a:t>
            </a:r>
            <a:r>
              <a:rPr lang="en-US" altLang="ko-KR" sz="10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3"/>
              </a:rPr>
              <a:t>entry.naver?docId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3"/>
              </a:rPr>
              <a:t>=1833088&amp;cid=42999&amp;categoryId=42999#TABLE_OF_CONTENT4</a:t>
            </a:r>
            <a:endParaRPr lang="en-US" altLang="ko-KR" sz="10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2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</a:t>
            </a:r>
            <a:r>
              <a:rPr lang="ko-KR" altLang="en-US" sz="4400"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현대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09599" y="1600200"/>
            <a:ext cx="10972798" cy="702915"/>
          </a:xfrm>
        </p:spPr>
        <p:txBody>
          <a:bodyPr vert="horz" lIns="91440" tIns="45720" rIns="91440" bIns="45720">
            <a:normAutofit/>
          </a:bodyPr>
          <a:lstStyle/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sz="25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민간교육기업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kumimoji="0" sz="25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번창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sz="2000" b="0" i="0" u="none" strike="noStrike" kern="1200" cap="none" spc="0" normalizeH="0" baseline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609599" y="2238375"/>
            <a:ext cx="10972798" cy="2262981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자녀에 대한 교육열 증가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수험의 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경쟁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과열현상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학교 수업만으로는 불안감 느낌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 이외의 교육기관에 의지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sz="2000" b="0" i="0" u="none" strike="noStrike" kern="1200" cap="none" spc="0" normalizeH="0" baseline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8" name="내용 개체 틀 2"/>
          <p:cNvSpPr>
            <a:spLocks noGrp="1"/>
          </p:cNvSpPr>
          <p:nvPr/>
        </p:nvSpPr>
        <p:spPr>
          <a:xfrm>
            <a:off x="609600" y="4222837"/>
            <a:ext cx="10972798" cy="159017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ex)</a:t>
            </a:r>
            <a:r>
              <a:rPr kumimoji="0" lang="zh-CN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塾「じゅく」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사설학원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zh-CN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予備校「よびこ」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대학의 입학시험을 지도하는 각종 학교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과외 활동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sz="2000" b="0" i="0" u="none" strike="noStrike" kern="1200" cap="none" spc="0" normalizeH="0" baseline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425841" y="1580046"/>
            <a:ext cx="4156556" cy="5035410"/>
            <a:chOff x="7425841" y="1580046"/>
            <a:chExt cx="4156556" cy="503541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425841" y="1580046"/>
              <a:ext cx="4156556" cy="44601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726994" y="6030681"/>
              <a:ext cx="35163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&lt;</a:t>
              </a:r>
              <a:r>
                <a:rPr lang="ko-KR" altLang="en-US" sz="2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학원 내부의 모습</a:t>
              </a:r>
              <a:r>
                <a:rPr lang="en-US" altLang="ko-KR" sz="2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&gt;</a:t>
              </a:r>
              <a:endParaRPr lang="en-US" altLang="ko-KR" sz="1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defRPr/>
              </a:pP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출처</a:t>
              </a:r>
              <a:r>
                <a:rPr lang="en-US" altLang="ko-KR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:</a:t>
              </a: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  <a:hlinkClick r:id="rId3"/>
                </a:rPr>
                <a:t>https://blog.naver.com/avalonbd123/222197074747</a:t>
              </a:r>
              <a:r>
                <a:rPr lang="ko-KR" altLang="en-US" sz="1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B934041-1F12-4E87-9906-83F26A5242A9}"/>
              </a:ext>
            </a:extLst>
          </p:cNvPr>
          <p:cNvSpPr txBox="1"/>
          <p:nvPr/>
        </p:nvSpPr>
        <p:spPr>
          <a:xfrm>
            <a:off x="275723" y="6603024"/>
            <a:ext cx="759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출처</a:t>
            </a:r>
            <a:r>
              <a:rPr lang="en-US" altLang="ko-KR" sz="1000" dirty="0"/>
              <a:t>-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4"/>
              </a:rPr>
              <a:t>https://terms.naver.com/</a:t>
            </a:r>
            <a:r>
              <a:rPr lang="en-US" altLang="ko-KR" sz="10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4"/>
              </a:rPr>
              <a:t>entry.naver?docId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4"/>
              </a:rPr>
              <a:t>=1833088&amp;cid=42999&amp;categoryId=42999#TABLE_OF_CONTENT4</a:t>
            </a:r>
            <a:endParaRPr lang="en-US" altLang="ko-KR" sz="10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lang="ko-KR" altLang="en-US" sz="4400"/>
              <a:t>③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현대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09599" y="1600200"/>
            <a:ext cx="11306677" cy="598531"/>
          </a:xfrm>
        </p:spPr>
        <p:txBody>
          <a:bodyPr vert="horz" lIns="91440" tIns="45720" rIns="91440" bIns="45720">
            <a:normAutofit lnSpcReduction="10000"/>
          </a:bodyPr>
          <a:lstStyle/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ko-KR" altLang="en-US" sz="22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교과목 및 수업</a:t>
            </a:r>
          </a:p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ko-KR" altLang="en-US" sz="20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715290" y="3514725"/>
            <a:ext cx="4734962" cy="3061443"/>
            <a:chOff x="6715290" y="3514725"/>
            <a:chExt cx="4734962" cy="306144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715290" y="3514725"/>
              <a:ext cx="4734962" cy="25421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97560" y="6335922"/>
              <a:ext cx="3970422" cy="24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000"/>
                <a:t>출처</a:t>
              </a:r>
              <a:r>
                <a:rPr lang="en-US" altLang="ko-KR" sz="1000"/>
                <a:t>:</a:t>
              </a:r>
              <a:r>
                <a:rPr lang="ko-KR" altLang="en-US" sz="1000"/>
                <a:t> </a:t>
              </a:r>
              <a:r>
                <a:rPr lang="en-US" altLang="en-US" sz="1000">
                  <a:hlinkClick r:id="rId3"/>
                </a:rPr>
                <a:t>https://blog.daum.net/kimuks/7540528</a:t>
              </a:r>
              <a:endParaRPr lang="en-US" altLang="en-US" sz="10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64310" y="6059488"/>
              <a:ext cx="2636922" cy="358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/>
                <a:t>&lt;</a:t>
              </a:r>
              <a:r>
                <a:rPr lang="ko-KR" altLang="en-US"/>
                <a:t>동아리활동의 모습</a:t>
              </a:r>
              <a:r>
                <a:rPr lang="en-US" altLang="ko-KR"/>
                <a:t>&gt;</a:t>
              </a:r>
            </a:p>
          </p:txBody>
        </p:sp>
      </p:grpSp>
      <p:sp>
        <p:nvSpPr>
          <p:cNvPr id="11" name="내용 개체 틀 2"/>
          <p:cNvSpPr>
            <a:spLocks noGrp="1"/>
          </p:cNvSpPr>
          <p:nvPr/>
        </p:nvSpPr>
        <p:spPr>
          <a:xfrm>
            <a:off x="609599" y="4181475"/>
            <a:ext cx="6105690" cy="616060"/>
          </a:xfrm>
          <a:prstGeom prst="rect">
            <a:avLst/>
          </a:prstGeom>
        </p:spPr>
        <p:txBody>
          <a:bodyPr vert="horz" lIns="91440" tIns="45720" rIns="91440" bIns="45720">
            <a:normAutofit lnSpcReduction="10000"/>
          </a:bodyPr>
          <a:lstStyle/>
          <a:p>
            <a:pPr marL="314160" indent="-31416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ko-KR" altLang="en-US" sz="22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수업 이외의 활동</a:t>
            </a:r>
            <a:endParaRPr kumimoji="0" lang="ko-KR" altLang="en-US" sz="2800" b="1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sz="26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ko-KR" altLang="en-US" sz="20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2" name="내용 개체 틀 2"/>
          <p:cNvSpPr>
            <a:spLocks noGrp="1"/>
          </p:cNvSpPr>
          <p:nvPr/>
        </p:nvSpPr>
        <p:spPr>
          <a:xfrm>
            <a:off x="609599" y="2085975"/>
            <a:ext cx="11306677" cy="162931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중학교의 필수 과목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국어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일본어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), 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사회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수학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과학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음악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미술</a:t>
            </a:r>
            <a:r>
              <a:rPr kumimoji="0" 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체육 및 가정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영어과목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중학교 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학년부터 시작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,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6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년 이상 학습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일본어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국어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일본어 습자</a:t>
            </a:r>
            <a:r>
              <a:rPr kumimoji="0" lang="EN-US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(</a:t>
            </a:r>
            <a:r>
              <a:rPr kumimoji="0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習字</a:t>
            </a:r>
            <a:r>
              <a:rPr kumimoji="0" lang="EN-US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)</a:t>
            </a:r>
            <a:r>
              <a:rPr kumimoji="0" lang="ko-KR" altLang="en-US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연습</a:t>
            </a:r>
            <a:r>
              <a:rPr kumimoji="0" lang="en-US" altLang="ko-KR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kumimoji="0" lang="ko-KR" altLang="en-US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상용한자 대략 </a:t>
            </a:r>
            <a:r>
              <a:rPr kumimoji="0" lang="en-US" altLang="ko-KR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2,000</a:t>
            </a:r>
            <a:r>
              <a:rPr kumimoji="0" lang="ko-KR" altLang="en-US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여 자</a:t>
            </a:r>
            <a:r>
              <a:rPr kumimoji="0" lang="en-US" altLang="ko-KR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),</a:t>
            </a:r>
            <a:r>
              <a:rPr kumimoji="0" lang="ko-KR" altLang="en-US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초</a:t>
            </a:r>
            <a:r>
              <a:rPr kumimoji="0" lang="EN-US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·</a:t>
            </a:r>
            <a:r>
              <a:rPr kumimoji="0" lang="ko-KR" altLang="en-US" sz="20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중학교에서 상용한자 학습</a:t>
            </a:r>
            <a:endParaRPr kumimoji="0" lang="ko-KR" altLang="en-US" sz="20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ko-KR" altLang="en-US" sz="20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3" name="내용 개체 틀 2"/>
          <p:cNvSpPr>
            <a:spLocks noGrp="1"/>
          </p:cNvSpPr>
          <p:nvPr/>
        </p:nvSpPr>
        <p:spPr>
          <a:xfrm>
            <a:off x="609601" y="4711811"/>
            <a:ext cx="6105690" cy="1355312"/>
          </a:xfrm>
          <a:prstGeom prst="rect">
            <a:avLst/>
          </a:prstGeom>
        </p:spPr>
        <p:txBody>
          <a:bodyPr vert="horz" lIns="91440" tIns="45720" rIns="91440" bIns="45720">
            <a:normAutofit fontScale="77500" lnSpcReduction="20000"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sz="26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6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소풍 및 졸업 여행</a:t>
            </a:r>
            <a:r>
              <a:rPr kumimoji="0" lang="EN-US" sz="26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6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스포츠 및 운동회</a:t>
            </a:r>
            <a:r>
              <a:rPr kumimoji="0" lang="EN-US" sz="26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6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방과후 활동</a:t>
            </a:r>
            <a:r>
              <a:rPr kumimoji="0" lang="en-US" altLang="ko-KR" sz="26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6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동아리 활동</a:t>
            </a:r>
          </a:p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ko-KR" altLang="en-US" sz="20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DDADCB-2EB3-44C4-87D2-47DB6C5E2310}"/>
              </a:ext>
            </a:extLst>
          </p:cNvPr>
          <p:cNvSpPr txBox="1"/>
          <p:nvPr/>
        </p:nvSpPr>
        <p:spPr>
          <a:xfrm>
            <a:off x="275723" y="6603024"/>
            <a:ext cx="888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출처</a:t>
            </a:r>
            <a:r>
              <a:rPr lang="en-US" altLang="ko-KR" sz="1000" dirty="0"/>
              <a:t>-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4"/>
              </a:rPr>
              <a:t>https://terms.naver.com/</a:t>
            </a:r>
            <a:r>
              <a:rPr lang="en-US" altLang="ko-KR" sz="10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4"/>
              </a:rPr>
              <a:t>entry.naver?docId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4"/>
              </a:rPr>
              <a:t>=1833088&amp;cid=42999&amp;categoryId=42999#TABLE_OF_CONTENT4</a:t>
            </a:r>
            <a:endParaRPr lang="en-US" altLang="ko-KR" sz="10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4" animBg="1"/>
      <p:bldP spid="11" grpId="2" animBg="1"/>
      <p:bldP spid="12" grpId="1" animBg="1"/>
      <p:bldP spid="13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26595"/>
            <a:ext cx="11640552" cy="6366710"/>
          </a:xfrm>
          <a:prstGeom prst="rect">
            <a:avLst/>
          </a:prstGeom>
          <a:solidFill>
            <a:srgbClr val="F2F2F2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lang="ko-KR" altLang="en-US" sz="4400"/>
              <a:t>③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현대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b="6110"/>
          <a:stretch>
            <a:fillRect/>
          </a:stretch>
        </p:blipFill>
        <p:spPr>
          <a:xfrm>
            <a:off x="1979634" y="2591729"/>
            <a:ext cx="8232732" cy="37629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6855" y="2219419"/>
            <a:ext cx="7698290" cy="362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출처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en-US">
                <a:hlinkClick r:id="rId3"/>
              </a:rPr>
              <a:t>https://youtu.be/LpmSv_e0g5U</a:t>
            </a:r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878381" y="1782070"/>
            <a:ext cx="8435237" cy="43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300" b="1"/>
              <a:t>&lt;</a:t>
            </a:r>
            <a:r>
              <a:rPr lang="ko-KR" altLang="en-US" sz="2300" b="1"/>
              <a:t> 세계의 교육현장 - 일본, 유아교육 어릴수록 쉬운 한자교육법 </a:t>
            </a:r>
            <a:r>
              <a:rPr lang="en-US" altLang="ko-KR" sz="2300" b="1"/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9D4C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248776" y="736933"/>
            <a:ext cx="1694446" cy="85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5000" b="1"/>
              <a:t>목차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78B1A76-3237-443B-90F4-AA67A621426E}"/>
              </a:ext>
            </a:extLst>
          </p:cNvPr>
          <p:cNvGrpSpPr/>
          <p:nvPr/>
        </p:nvGrpSpPr>
        <p:grpSpPr>
          <a:xfrm>
            <a:off x="3720312" y="1992309"/>
            <a:ext cx="5880884" cy="3530988"/>
            <a:chOff x="3720312" y="1992309"/>
            <a:chExt cx="5880884" cy="3530988"/>
          </a:xfrm>
        </p:grpSpPr>
        <p:grpSp>
          <p:nvGrpSpPr>
            <p:cNvPr id="33" name="그룹 32"/>
            <p:cNvGrpSpPr/>
            <p:nvPr/>
          </p:nvGrpSpPr>
          <p:grpSpPr>
            <a:xfrm>
              <a:off x="3741219" y="2076288"/>
              <a:ext cx="429778" cy="3408513"/>
              <a:chOff x="3320085" y="2455678"/>
              <a:chExt cx="409726" cy="3134526"/>
            </a:xfrm>
          </p:grpSpPr>
          <p:sp>
            <p:nvSpPr>
              <p:cNvPr id="28" name="타원 27"/>
              <p:cNvSpPr/>
              <p:nvPr/>
            </p:nvSpPr>
            <p:spPr>
              <a:xfrm>
                <a:off x="3320085" y="2455678"/>
                <a:ext cx="409725" cy="359593"/>
              </a:xfrm>
              <a:prstGeom prst="ellipse">
                <a:avLst/>
              </a:prstGeom>
              <a:solidFill>
                <a:schemeClr val="accent3">
                  <a:alpha val="100000"/>
                </a:scheme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800" b="0" i="0" u="none" strike="noStrike" kern="1200" cap="none" spc="0" normalizeH="0" baseline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3320086" y="3766118"/>
                <a:ext cx="409725" cy="359593"/>
              </a:xfrm>
              <a:prstGeom prst="ellipse">
                <a:avLst/>
              </a:prstGeom>
              <a:solidFill>
                <a:schemeClr val="accent3">
                  <a:alpha val="100000"/>
                </a:scheme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800" b="0" i="0" u="none" strike="noStrike" kern="1200" cap="none" spc="0" normalizeH="0" baseline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3320085" y="5230611"/>
                <a:ext cx="409725" cy="359593"/>
              </a:xfrm>
              <a:prstGeom prst="ellipse">
                <a:avLst/>
              </a:prstGeom>
              <a:solidFill>
                <a:schemeClr val="accent3">
                  <a:alpha val="100000"/>
                </a:scheme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1800" b="0" i="0" u="none" strike="noStrike" kern="1200" cap="none" spc="0" normalizeH="0" baseline="0">
                  <a:solidFill>
                    <a:srgbClr val="FFFFFF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729643" y="1992309"/>
              <a:ext cx="58715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  <a:defRPr/>
              </a:pPr>
              <a:r>
                <a:rPr lang="en-US" altLang="ko-KR" sz="2200" b="1" dirty="0">
                  <a:solidFill>
                    <a:schemeClr val="bg1"/>
                  </a:solidFill>
                </a:rPr>
                <a:t>01</a:t>
              </a:r>
              <a:r>
                <a:rPr lang="en-US" altLang="ko-KR" sz="2800" dirty="0"/>
                <a:t> </a:t>
              </a:r>
              <a:r>
                <a:rPr lang="ko-KR" altLang="en-US" sz="2800" dirty="0"/>
                <a:t> 교육제도</a:t>
              </a:r>
              <a:r>
                <a:rPr lang="en-US" altLang="ko-KR" sz="2800" dirty="0"/>
                <a:t>(</a:t>
              </a:r>
              <a:r>
                <a:rPr lang="ko-KR" altLang="en-US" sz="2800" dirty="0"/>
                <a:t>①근세</a:t>
              </a:r>
              <a:r>
                <a:rPr lang="en-US" altLang="ko-KR" sz="2800" dirty="0"/>
                <a:t>-</a:t>
              </a:r>
              <a:r>
                <a:rPr lang="ko-KR" altLang="en-US" sz="2800" dirty="0"/>
                <a:t>②근대</a:t>
              </a:r>
              <a:r>
                <a:rPr lang="en-US" altLang="ko-KR" sz="2800" dirty="0"/>
                <a:t>-</a:t>
              </a:r>
              <a:r>
                <a:rPr lang="ko-KR" altLang="en-US" sz="2800" dirty="0"/>
                <a:t>③현대</a:t>
              </a:r>
              <a:r>
                <a:rPr lang="en-US" altLang="ko-KR" sz="2800" dirty="0"/>
                <a:t>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20312" y="3419669"/>
              <a:ext cx="51836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  <a:defRPr/>
              </a:pPr>
              <a:r>
                <a:rPr lang="en-US" sz="2200" b="1" dirty="0">
                  <a:solidFill>
                    <a:schemeClr val="bg1"/>
                  </a:solidFill>
                </a:rPr>
                <a:t>02</a:t>
              </a:r>
              <a:r>
                <a:rPr lang="en-US" sz="2200" b="1" dirty="0"/>
                <a:t> </a:t>
              </a:r>
              <a:r>
                <a:rPr sz="2800" dirty="0"/>
                <a:t> </a:t>
              </a:r>
              <a:r>
                <a:rPr lang="ko-KR" altLang="en-US" sz="2800" dirty="0"/>
                <a:t>일본의 대학 입시 제도</a:t>
              </a:r>
              <a:endParaRPr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29643" y="5000077"/>
              <a:ext cx="51836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  <a:defRPr/>
              </a:pPr>
              <a:r>
                <a:rPr lang="en-US" sz="2200" b="1" dirty="0">
                  <a:solidFill>
                    <a:schemeClr val="bg1"/>
                  </a:solidFill>
                  <a:latin typeface="Calibri"/>
                  <a:ea typeface="맑은 고딕"/>
                  <a:cs typeface="Times New Roman"/>
                </a:rPr>
                <a:t>03</a:t>
              </a:r>
              <a:r>
                <a:rPr kumimoji="0" sz="2800" b="0" i="0" u="none" strike="noStrike" kern="1200" cap="none" spc="0" normalizeH="0" baseline="0" dirty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 </a:t>
              </a:r>
              <a:r>
                <a:rPr lang="ko-KR" altLang="en-US" sz="2800" dirty="0"/>
                <a:t>현대 일본 교육의 문제점</a:t>
              </a:r>
              <a:endParaRPr sz="28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6469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2.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일본의 대학 입시제도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09599" y="1638300"/>
            <a:ext cx="10972798" cy="1263976"/>
          </a:xfrm>
          <a:ln>
            <a:solidFill>
              <a:srgbClr val="595959"/>
            </a:solidFill>
          </a:ln>
          <a:effectLst/>
        </p:spPr>
        <p:txBody>
          <a:bodyPr vert="horz" lIns="91440" tIns="45720" rIns="91440" bIns="45720">
            <a:normAutofit/>
          </a:bodyPr>
          <a:lstStyle/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1979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치열한 입시 경쟁을 완화할 목적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국공립대학 입시에 </a:t>
            </a:r>
            <a:r>
              <a:rPr kumimoji="0" lang="EN-US" sz="2400" b="0" i="0" u="sng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kumimoji="0" sz="2400" b="1" i="0" u="sng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공통일차시험</a:t>
            </a:r>
            <a:r>
              <a:rPr kumimoji="0" lang="EN-US" sz="2400" b="0" i="0" u="sng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kumimoji="0" sz="2400" b="0" i="0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도입</a:t>
            </a:r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609601" y="3094082"/>
            <a:ext cx="10972798" cy="768154"/>
          </a:xfrm>
          <a:prstGeom prst="rect">
            <a:avLst/>
          </a:prstGeom>
          <a:ln>
            <a:solidFill>
              <a:srgbClr val="595959"/>
            </a:solidFill>
          </a:ln>
        </p:spPr>
        <p:txBody>
          <a:bodyPr vert="horz" lIns="91440" tIns="45720" rIns="91440" bIns="45720">
            <a:normAutofit/>
          </a:bodyPr>
          <a:lstStyle/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1990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kumimoji="0" sz="2400" b="1" i="0" u="sng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대학입시 센터시험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'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실시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사립대학 참가 가능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8" name="내용 개체 틀 2"/>
          <p:cNvSpPr>
            <a:spLocks noGrp="1"/>
          </p:cNvSpPr>
          <p:nvPr/>
        </p:nvSpPr>
        <p:spPr>
          <a:xfrm>
            <a:off x="609600" y="4081550"/>
            <a:ext cx="10972798" cy="768154"/>
          </a:xfrm>
          <a:prstGeom prst="rect">
            <a:avLst/>
          </a:prstGeom>
          <a:ln>
            <a:solidFill>
              <a:srgbClr val="595959">
                <a:alpha val="100000"/>
              </a:srgbClr>
            </a:solidFill>
          </a:ln>
        </p:spPr>
        <p:txBody>
          <a:bodyPr vert="horz" lIns="91440" tIns="45720" rIns="91440" bIns="45720">
            <a:normAutofit/>
          </a:bodyPr>
          <a:lstStyle/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ko-KR" altLang="en-US" sz="2400" b="0" i="0" u="sng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시험방식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선다형방식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답안지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OMR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카드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9" name="내용 개체 틀 2"/>
          <p:cNvSpPr>
            <a:spLocks noGrp="1"/>
          </p:cNvSpPr>
          <p:nvPr/>
        </p:nvSpPr>
        <p:spPr>
          <a:xfrm>
            <a:off x="609601" y="5060124"/>
            <a:ext cx="10972798" cy="1263976"/>
          </a:xfrm>
          <a:prstGeom prst="rect">
            <a:avLst/>
          </a:prstGeom>
          <a:ln>
            <a:solidFill>
              <a:srgbClr val="595959">
                <a:alpha val="100000"/>
              </a:srgbClr>
            </a:solidFill>
          </a:ln>
          <a:effectLst/>
        </p:spPr>
        <p:txBody>
          <a:bodyPr vert="horz" lIns="91440" tIns="45720" rIns="91440" bIns="45720">
            <a:normAutofit/>
          </a:bodyPr>
          <a:lstStyle/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ko-KR" altLang="en-US" sz="2400" b="0" i="0" u="sng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과목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국어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일본어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외국어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수학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수학Ⅰ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수학Ⅱ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이과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이과Ⅰ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이과Ⅱ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지리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역사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공민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중에서 대학이 지정한 과목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CB82F-8623-485C-9E71-592B79D329CD}"/>
              </a:ext>
            </a:extLst>
          </p:cNvPr>
          <p:cNvSpPr txBox="1"/>
          <p:nvPr/>
        </p:nvSpPr>
        <p:spPr>
          <a:xfrm>
            <a:off x="275723" y="6603024"/>
            <a:ext cx="942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출처</a:t>
            </a:r>
            <a:r>
              <a:rPr lang="en-US" altLang="ko-KR" sz="1000" dirty="0"/>
              <a:t>-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https://terms.naver.com/</a:t>
            </a:r>
            <a:r>
              <a:rPr lang="en-US" altLang="ko-KR" sz="10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entry.naver?docId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=1833088&amp;cid=42999&amp;categoryId=42999#TABLE_OF_CONTENT4</a:t>
            </a:r>
            <a:endParaRPr lang="en-US" altLang="ko-KR" sz="10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2" animBg="1"/>
      <p:bldP spid="9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4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2.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일본의 대학 입시제도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1291390" y="1522896"/>
            <a:ext cx="9609219" cy="633705"/>
          </a:xfrm>
        </p:spPr>
        <p:txBody>
          <a:bodyPr vert="horz" lIns="91440" tIns="45720" rIns="91440" bIns="45720">
            <a:normAutofit/>
          </a:bodyPr>
          <a:lstStyle/>
          <a:p>
            <a:pPr marL="342900" indent="-34290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EN-US" sz="22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kumimoji="0" sz="22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대학입시센터시험</a:t>
            </a:r>
            <a:r>
              <a:rPr kumimoji="0" lang="EN-US" sz="22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일본의 </a:t>
            </a:r>
            <a:r>
              <a:rPr kumimoji="0" lang="EN-US" sz="2200" i="0" u="none" strike="noStrike" kern="1200" cap="none" spc="0" normalizeH="0" baseline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kumimoji="0" sz="2200" i="0" u="none" strike="noStrike" kern="1200" cap="none" spc="0" normalizeH="0" baseline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대학입시센터</a:t>
            </a:r>
            <a:r>
              <a:rPr kumimoji="0" lang="EN-US" sz="2200" i="0" u="none" strike="noStrike" kern="1200" cap="none" spc="0" normalizeH="0" baseline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kumimoji="0" lang="ko-KR" altLang="en-US" sz="2200" b="0" i="0" u="none" strike="noStrike" kern="1200" cap="none" spc="0" normalizeH="0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주관</a:t>
            </a:r>
          </a:p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2000" b="0" i="0" u="none" strike="noStrike" kern="1200" cap="none" spc="0" normalizeH="0" baseline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29949" y="2726138"/>
            <a:ext cx="7732101" cy="3665994"/>
          </a:xfrm>
          <a:prstGeom prst="rect">
            <a:avLst/>
          </a:prstGeom>
          <a:ln>
            <a:solidFill>
              <a:srgbClr val="595959"/>
            </a:solidFill>
          </a:ln>
        </p:spPr>
      </p:pic>
      <p:sp>
        <p:nvSpPr>
          <p:cNvPr id="10" name="내용 개체 틀 2"/>
          <p:cNvSpPr>
            <a:spLocks noGrp="1"/>
          </p:cNvSpPr>
          <p:nvPr/>
        </p:nvSpPr>
        <p:spPr>
          <a:xfrm>
            <a:off x="1291390" y="2025757"/>
            <a:ext cx="9609219" cy="633705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한국의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한국교육과정평기원에서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주관하는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 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수능</a:t>
            </a:r>
            <a:r>
              <a:rPr kumimoji="0" lang="en-US" altLang="ko-KR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(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대학수학능력시험</a:t>
            </a:r>
            <a:r>
              <a:rPr kumimoji="0" lang="en-US" altLang="ko-KR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)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과 </a:t>
            </a:r>
            <a:r>
              <a:rPr kumimoji="0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/>
              </a:rPr>
              <a:t>비슷</a:t>
            </a:r>
            <a:r>
              <a:rPr kumimoji="0" lang="en-US" altLang="ko-KR" sz="2000" b="0" i="0" u="none" strike="noStrike" kern="1200" cap="none" spc="0" normalizeH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3.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현대 일본 교육의 문제점</a:t>
            </a:r>
          </a:p>
        </p:txBody>
      </p:sp>
      <p:sp>
        <p:nvSpPr>
          <p:cNvPr id="14" name="사각형: 둥근 모서리 13"/>
          <p:cNvSpPr/>
          <p:nvPr/>
        </p:nvSpPr>
        <p:spPr>
          <a:xfrm>
            <a:off x="442661" y="2351069"/>
            <a:ext cx="11306677" cy="3945541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77039" y="1565824"/>
            <a:ext cx="9936080" cy="823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60" indent="-45696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EN-US" sz="30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‘</a:t>
            </a:r>
            <a:r>
              <a:rPr kumimoji="0" sz="30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3000" b="1" i="0" u="none" strike="noStrike" kern="1200" cap="none" spc="0" normalizeH="0" baseline="0" dirty="0" err="1">
                <a:solidFill>
                  <a:srgbClr val="0000FF"/>
                </a:solidFill>
                <a:latin typeface="Calibri"/>
                <a:ea typeface="맑은 고딕"/>
                <a:cs typeface="맑은 고딕"/>
              </a:rPr>
              <a:t>학력의</a:t>
            </a:r>
            <a:r>
              <a:rPr kumimoji="0" sz="3000" b="1" i="0" u="none" strike="noStrike" kern="1200" cap="none" spc="0" normalizeH="0" baseline="0" dirty="0">
                <a:solidFill>
                  <a:srgbClr val="0000FF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3000" b="1" i="0" u="none" strike="noStrike" kern="1200" cap="none" spc="0" normalizeH="0" baseline="0" dirty="0" err="1">
                <a:solidFill>
                  <a:srgbClr val="0000FF"/>
                </a:solidFill>
                <a:latin typeface="Calibri"/>
                <a:ea typeface="맑은 고딕"/>
                <a:cs typeface="맑은 고딕"/>
              </a:rPr>
              <a:t>양극화</a:t>
            </a:r>
            <a:r>
              <a:rPr kumimoji="0" lang="en-US" altLang="ko-KR" sz="30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’</a:t>
            </a:r>
            <a:r>
              <a:rPr kumimoji="0" lang="ko-KR" altLang="en-US" sz="30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의</a:t>
            </a:r>
            <a:r>
              <a:rPr kumimoji="0" sz="30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세 </a:t>
            </a:r>
            <a:r>
              <a:rPr kumimoji="0" sz="3000" b="1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가지</a:t>
            </a:r>
            <a:r>
              <a:rPr kumimoji="0" sz="30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3000" b="1" i="0" u="none" strike="noStrike" kern="1200" cap="none" spc="0" normalizeH="0" baseline="0" dirty="0">
                <a:solidFill>
                  <a:srgbClr val="FF6600"/>
                </a:solidFill>
                <a:latin typeface="Calibri"/>
                <a:ea typeface="맑은 고딕"/>
                <a:cs typeface="맑은 고딕"/>
              </a:rPr>
              <a:t>문</a:t>
            </a:r>
            <a:r>
              <a:rPr kumimoji="0" lang="ko-KR" altLang="en-US" sz="3000" b="1" i="0" u="none" strike="noStrike" kern="1200" cap="none" spc="0" normalizeH="0" baseline="0" dirty="0">
                <a:solidFill>
                  <a:srgbClr val="FF6600"/>
                </a:solidFill>
                <a:latin typeface="Calibri"/>
                <a:ea typeface="맑은 고딕"/>
                <a:cs typeface="맑은 고딕"/>
              </a:rPr>
              <a:t>제</a:t>
            </a:r>
          </a:p>
        </p:txBody>
      </p:sp>
      <p:sp>
        <p:nvSpPr>
          <p:cNvPr id="18" name="내용 개체 틀 2"/>
          <p:cNvSpPr>
            <a:spLocks noGrp="1"/>
          </p:cNvSpPr>
          <p:nvPr>
            <p:ph idx="1"/>
          </p:nvPr>
        </p:nvSpPr>
        <p:spPr>
          <a:xfrm>
            <a:off x="609601" y="3860548"/>
            <a:ext cx="10972798" cy="774884"/>
          </a:xfrm>
        </p:spPr>
        <p:txBody>
          <a:bodyPr vert="horz" lIns="91440" tIns="45720" rIns="91440" bIns="45720">
            <a:norm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7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700" b="0" i="0" u="sng" strike="noStrike" kern="1200" cap="none" spc="0" normalizeH="0" baseline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맑은 고딕"/>
                <a:cs typeface="맑은 고딕"/>
              </a:rPr>
              <a:t>둘째</a:t>
            </a:r>
            <a:r>
              <a:rPr kumimoji="0" lang="EN-US" sz="2700" b="0" i="0" u="sng" strike="noStrike" kern="1200" cap="none" spc="0" normalizeH="0" baseline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,</a:t>
            </a:r>
            <a:r>
              <a:rPr kumimoji="0" lang="EN-US" sz="2700" b="0" i="0" u="sng" strike="noStrike" kern="1200" cap="none" spc="0" normalizeH="0" baseline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 </a:t>
            </a:r>
            <a:r>
              <a:rPr kumimoji="0" sz="27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졸업한 학교가 명문학교냐 아니냐의 차이에서 오는 양극화</a:t>
            </a:r>
          </a:p>
        </p:txBody>
      </p:sp>
      <p:sp>
        <p:nvSpPr>
          <p:cNvPr id="19" name="내용 개체 틀 2"/>
          <p:cNvSpPr>
            <a:spLocks noGrp="1"/>
          </p:cNvSpPr>
          <p:nvPr/>
        </p:nvSpPr>
        <p:spPr>
          <a:xfrm>
            <a:off x="609601" y="4841623"/>
            <a:ext cx="10972798" cy="137508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7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700" b="0" i="0" u="sng" strike="noStrike" kern="1200" cap="none" spc="0" normalizeH="0" baseline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맑은 고딕"/>
                <a:cs typeface="맑은 고딕"/>
              </a:rPr>
              <a:t>셋째</a:t>
            </a:r>
            <a:r>
              <a:rPr kumimoji="0" lang="EN-US" sz="27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7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전공에 따른 양극화</a:t>
            </a:r>
            <a:r>
              <a:rPr kumimoji="0" lang="EN-US" sz="27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700" b="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즉 인문계냐 실업계냐의 차이와 대학에서 어떤 전공을 했느냐에 따라 나타나는 양극화</a:t>
            </a:r>
          </a:p>
        </p:txBody>
      </p:sp>
      <p:sp>
        <p:nvSpPr>
          <p:cNvPr id="20" name="내용 개체 틀 2"/>
          <p:cNvSpPr>
            <a:spLocks noGrp="1"/>
          </p:cNvSpPr>
          <p:nvPr/>
        </p:nvSpPr>
        <p:spPr>
          <a:xfrm>
            <a:off x="609601" y="2403223"/>
            <a:ext cx="10972798" cy="137508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맑은 고딕"/>
                <a:cs typeface="맑은 고딕"/>
              </a:rPr>
              <a:t> </a:t>
            </a:r>
            <a:r>
              <a:rPr kumimoji="0" sz="2700" b="0" i="0" u="sng" strike="noStrike" kern="1200" cap="none" spc="0" normalizeH="0" baseline="0" dirty="0" err="1">
                <a:solidFill>
                  <a:srgbClr val="000000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맑은 고딕"/>
                <a:cs typeface="맑은 고딕"/>
              </a:rPr>
              <a:t>첫째</a:t>
            </a:r>
            <a:r>
              <a:rPr kumimoji="0" lang="EN-US" sz="2700" b="0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7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초등학교에서</a:t>
            </a:r>
            <a:r>
              <a:rPr kumimoji="0" sz="2700" b="0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7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대학에</a:t>
            </a:r>
            <a:r>
              <a:rPr kumimoji="0" sz="2700" b="0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7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이르기까지</a:t>
            </a:r>
            <a:r>
              <a:rPr kumimoji="0" sz="2700" b="0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7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어느</a:t>
            </a:r>
            <a:r>
              <a:rPr kumimoji="0" sz="2700" b="0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7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단계까지</a:t>
            </a:r>
            <a:r>
              <a:rPr kumimoji="0" sz="2700" b="0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7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공부를</a:t>
            </a:r>
            <a:r>
              <a:rPr kumimoji="0" sz="2700" b="0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7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했느냐의</a:t>
            </a:r>
            <a:r>
              <a:rPr kumimoji="0" sz="2700" b="0" i="0" u="sng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700" b="0" i="0" u="sng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문제</a:t>
            </a:r>
            <a:endParaRPr kumimoji="0" sz="2700" b="0" i="0" u="sng" strike="noStrike" kern="1200" cap="none" spc="0" normalizeH="0" baseline="0" dirty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C5993-269B-48FE-ADEC-59A77FB0AE92}"/>
              </a:ext>
            </a:extLst>
          </p:cNvPr>
          <p:cNvSpPr txBox="1"/>
          <p:nvPr/>
        </p:nvSpPr>
        <p:spPr>
          <a:xfrm>
            <a:off x="275723" y="6603024"/>
            <a:ext cx="440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출처</a:t>
            </a:r>
            <a:r>
              <a:rPr lang="en-US" altLang="ko-KR" sz="1000" dirty="0"/>
              <a:t>-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https://www.idaegu.com/newsView/idg201606080014</a:t>
            </a:r>
            <a:endParaRPr lang="en-US" altLang="ko-KR" sz="10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0" animBg="1"/>
      <p:bldP spid="18" grpId="3" animBg="1"/>
      <p:bldP spid="19" grpId="4" animBg="1"/>
      <p:bldP spid="20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3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 dirty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3.</a:t>
            </a:r>
            <a:r>
              <a:rPr kumimoji="0" lang="ko-KR" altLang="en-US" sz="44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현대 일본 교육의 문제점</a:t>
            </a:r>
          </a:p>
        </p:txBody>
      </p:sp>
      <p:sp>
        <p:nvSpPr>
          <p:cNvPr id="14" name="사각형: 둥근 모서리 13"/>
          <p:cNvSpPr/>
          <p:nvPr/>
        </p:nvSpPr>
        <p:spPr>
          <a:xfrm>
            <a:off x="568372" y="2034017"/>
            <a:ext cx="11167224" cy="1947845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dirty="0"/>
          </a:p>
          <a:p>
            <a:pPr algn="ctr">
              <a:defRPr/>
            </a:pPr>
            <a:endParaRPr lang="ko-KR" altLang="en-US" dirty="0"/>
          </a:p>
        </p:txBody>
      </p:sp>
      <p:sp>
        <p:nvSpPr>
          <p:cNvPr id="20" name="내용 개체 틀 2"/>
          <p:cNvSpPr>
            <a:spLocks noGrp="1"/>
          </p:cNvSpPr>
          <p:nvPr/>
        </p:nvSpPr>
        <p:spPr>
          <a:xfrm>
            <a:off x="609601" y="2133298"/>
            <a:ext cx="11167223" cy="121683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fontAlgn="base"/>
            <a:r>
              <a:rPr lang="ko-KR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첫째</a:t>
            </a:r>
            <a:r>
              <a:rPr lang="en-US" altLang="ko-KR" sz="2300" dirty="0">
                <a:latin typeface="+mn-ea"/>
              </a:rPr>
              <a:t>, </a:t>
            </a:r>
            <a:r>
              <a:rPr lang="ko-KR" altLang="en-US" sz="2300" dirty="0">
                <a:latin typeface="+mn-ea"/>
              </a:rPr>
              <a:t>고등학교 졸업자들의 경우 대부분 </a:t>
            </a:r>
            <a:r>
              <a:rPr lang="ko-KR" altLang="en-US" sz="2300" u="sng" dirty="0">
                <a:latin typeface="+mn-ea"/>
              </a:rPr>
              <a:t>저소득층으로 비정규직</a:t>
            </a:r>
            <a:r>
              <a:rPr lang="ko-KR" altLang="en-US" sz="2300" dirty="0">
                <a:latin typeface="+mn-ea"/>
              </a:rPr>
              <a:t>에 종사하는 비율多</a:t>
            </a:r>
          </a:p>
          <a:p>
            <a:pPr fontAlgn="base"/>
            <a:r>
              <a:rPr lang="ko-KR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둘째</a:t>
            </a:r>
            <a:r>
              <a:rPr lang="en-US" altLang="ko-KR" sz="2300" dirty="0">
                <a:latin typeface="+mn-ea"/>
              </a:rPr>
              <a:t>, </a:t>
            </a:r>
            <a:r>
              <a:rPr lang="ko-KR" altLang="en-US" sz="2300" dirty="0">
                <a:latin typeface="+mn-ea"/>
              </a:rPr>
              <a:t>대학 졸업생이지만</a:t>
            </a:r>
            <a:r>
              <a:rPr lang="en-US" altLang="ko-KR" sz="2300" dirty="0">
                <a:latin typeface="+mn-ea"/>
              </a:rPr>
              <a:t>, </a:t>
            </a:r>
            <a:r>
              <a:rPr lang="ko-KR" altLang="en-US" sz="2300" dirty="0">
                <a:latin typeface="+mn-ea"/>
              </a:rPr>
              <a:t>어느 </a:t>
            </a:r>
            <a:r>
              <a:rPr lang="ko-KR" altLang="en-US" sz="2300" u="sng" dirty="0">
                <a:latin typeface="+mn-ea"/>
              </a:rPr>
              <a:t>대학의 </a:t>
            </a:r>
            <a:r>
              <a:rPr lang="ko-KR" altLang="en-US" sz="2300" u="sng" dirty="0" err="1">
                <a:latin typeface="+mn-ea"/>
              </a:rPr>
              <a:t>출신이냐에</a:t>
            </a:r>
            <a:r>
              <a:rPr lang="ko-KR" altLang="en-US" sz="2300" u="sng" dirty="0">
                <a:latin typeface="+mn-ea"/>
              </a:rPr>
              <a:t> 따르는 차별성有</a:t>
            </a:r>
          </a:p>
          <a:p>
            <a:pPr fontAlgn="base"/>
            <a:r>
              <a:rPr lang="ko-KR" alt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셋째</a:t>
            </a:r>
            <a:r>
              <a:rPr lang="en-US" altLang="ko-KR" sz="2300" dirty="0">
                <a:latin typeface="+mn-ea"/>
              </a:rPr>
              <a:t>, </a:t>
            </a:r>
            <a:r>
              <a:rPr lang="ko-KR" altLang="en-US" sz="2300" u="sng" dirty="0">
                <a:latin typeface="+mn-ea"/>
              </a:rPr>
              <a:t>승진에서 명문대와 </a:t>
            </a:r>
            <a:r>
              <a:rPr lang="ko-KR" altLang="en-US" sz="2300" u="sng" dirty="0" err="1">
                <a:latin typeface="+mn-ea"/>
              </a:rPr>
              <a:t>비명문대의</a:t>
            </a:r>
            <a:r>
              <a:rPr lang="ko-KR" altLang="en-US" sz="2300" u="sng" dirty="0">
                <a:latin typeface="+mn-ea"/>
              </a:rPr>
              <a:t> 차이大</a:t>
            </a:r>
            <a:endParaRPr lang="en-US" altLang="ko-KR" sz="2300" u="sng" dirty="0">
              <a:latin typeface="+mn-ea"/>
            </a:endParaRPr>
          </a:p>
          <a:p>
            <a:pPr fontAlgn="base"/>
            <a:endParaRPr lang="en-US" altLang="ko-KR" sz="2400" dirty="0">
              <a:latin typeface="+mn-ea"/>
            </a:endParaRP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C5FF9390-BF12-4822-BEB4-3DA7CA20676D}"/>
              </a:ext>
            </a:extLst>
          </p:cNvPr>
          <p:cNvSpPr/>
          <p:nvPr/>
        </p:nvSpPr>
        <p:spPr>
          <a:xfrm>
            <a:off x="5755431" y="4061343"/>
            <a:ext cx="561393" cy="4764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13D8D-B924-491D-B890-3DA6C6365B2C}"/>
              </a:ext>
            </a:extLst>
          </p:cNvPr>
          <p:cNvSpPr txBox="1"/>
          <p:nvPr/>
        </p:nvSpPr>
        <p:spPr>
          <a:xfrm>
            <a:off x="777039" y="1397874"/>
            <a:ext cx="9936080" cy="657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960" indent="-45696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ko-KR" altLang="en-US" sz="2600" b="1" i="0" u="none" strike="noStrike" kern="1200" cap="none" spc="0" normalizeH="0" baseline="0" dirty="0">
                <a:latin typeface="Calibri"/>
                <a:ea typeface="맑은 고딕"/>
                <a:cs typeface="맑은 고딕"/>
              </a:rPr>
              <a:t>교육격차에 따른 </a:t>
            </a:r>
            <a:r>
              <a:rPr kumimoji="0" lang="en-US" altLang="ko-KR" sz="2600" b="1" i="0" u="none" strike="noStrike" kern="1200" cap="none" spc="0" normalizeH="0" baseline="0" dirty="0">
                <a:latin typeface="Calibri"/>
                <a:ea typeface="맑은 고딕"/>
                <a:cs typeface="맑은 고딕"/>
              </a:rPr>
              <a:t>3</a:t>
            </a:r>
            <a:r>
              <a:rPr kumimoji="0" lang="ko-KR" altLang="en-US" sz="2600" b="1" i="0" u="none" strike="noStrike" kern="1200" cap="none" spc="0" normalizeH="0" baseline="0" dirty="0">
                <a:latin typeface="Calibri"/>
                <a:ea typeface="맑은 고딕"/>
                <a:cs typeface="맑은 고딕"/>
              </a:rPr>
              <a:t>극화 현상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1EC1306-6F4B-4221-B66A-4A785129B669}"/>
              </a:ext>
            </a:extLst>
          </p:cNvPr>
          <p:cNvGrpSpPr/>
          <p:nvPr/>
        </p:nvGrpSpPr>
        <p:grpSpPr>
          <a:xfrm>
            <a:off x="1907854" y="4573623"/>
            <a:ext cx="8208341" cy="1753640"/>
            <a:chOff x="1907854" y="4573623"/>
            <a:chExt cx="8208341" cy="17536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956579-C472-4A3A-8FBF-A695FD97FA32}"/>
                </a:ext>
              </a:extLst>
            </p:cNvPr>
            <p:cNvSpPr txBox="1"/>
            <p:nvPr/>
          </p:nvSpPr>
          <p:spPr>
            <a:xfrm>
              <a:off x="3247251" y="5076367"/>
              <a:ext cx="56974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fontAlgn="base">
                <a:buAutoNum type="arabicPeriod"/>
              </a:pPr>
              <a:r>
                <a:rPr lang="ko-KR" altLang="en-US" sz="2100" dirty="0">
                  <a:latin typeface="+mn-ea"/>
                </a:rPr>
                <a:t>고졸</a:t>
              </a:r>
              <a:r>
                <a:rPr lang="en-US" altLang="ko-KR" sz="2100" dirty="0">
                  <a:latin typeface="+mn-ea"/>
                </a:rPr>
                <a:t>, </a:t>
              </a:r>
              <a:r>
                <a:rPr lang="ko-KR" altLang="en-US" sz="2100" dirty="0" err="1">
                  <a:latin typeface="+mn-ea"/>
                </a:rPr>
                <a:t>비명문대와</a:t>
              </a:r>
              <a:r>
                <a:rPr lang="ko-KR" altLang="en-US" sz="2100" dirty="0">
                  <a:latin typeface="+mn-ea"/>
                </a:rPr>
                <a:t> 명문대 출신을 차별</a:t>
              </a:r>
              <a:r>
                <a:rPr lang="en-US" altLang="ko-KR" sz="2100" dirty="0">
                  <a:latin typeface="+mn-ea"/>
                </a:rPr>
                <a:t>X</a:t>
              </a:r>
            </a:p>
            <a:p>
              <a:pPr marL="457200" indent="-457200" fontAlgn="base">
                <a:buAutoNum type="arabicPeriod"/>
              </a:pPr>
              <a:r>
                <a:rPr lang="ko-KR" altLang="en-US" sz="2100" dirty="0">
                  <a:latin typeface="+mn-ea"/>
                </a:rPr>
                <a:t>학력 콤플렉스</a:t>
              </a:r>
              <a:r>
                <a:rPr lang="en-US" altLang="ko-KR" sz="2100" dirty="0">
                  <a:latin typeface="+mn-ea"/>
                </a:rPr>
                <a:t>X</a:t>
              </a:r>
            </a:p>
            <a:p>
              <a:pPr marL="457200" indent="-457200" fontAlgn="base">
                <a:buAutoNum type="arabicPeriod"/>
              </a:pPr>
              <a:r>
                <a:rPr lang="ko-KR" altLang="en-US" sz="2100" dirty="0">
                  <a:latin typeface="+mn-ea"/>
                </a:rPr>
                <a:t>폐쇄적인 분위기</a:t>
              </a:r>
              <a:r>
                <a:rPr lang="en-US" altLang="ko-KR" sz="2100" dirty="0">
                  <a:latin typeface="+mn-ea"/>
                </a:rPr>
                <a:t>X</a:t>
              </a:r>
              <a:r>
                <a:rPr kumimoji="0" lang="ko-KR" altLang="en-US" sz="2100" b="0" i="0" u="none" strike="noStrike" kern="1200" cap="none" spc="0" normalizeH="0" baseline="0" dirty="0">
                  <a:solidFill>
                    <a:srgbClr val="000000"/>
                  </a:solidFill>
                  <a:latin typeface="맑은 고딕"/>
                </a:rPr>
                <a:t> → </a:t>
              </a:r>
              <a:r>
                <a:rPr lang="ko-KR" altLang="en-US" sz="2100" dirty="0">
                  <a:latin typeface="+mn-ea"/>
                </a:rPr>
                <a:t>열린 사회적 분위기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D3B75D-E906-4CC6-B1FD-954349AD7803}"/>
                </a:ext>
              </a:extLst>
            </p:cNvPr>
            <p:cNvSpPr txBox="1"/>
            <p:nvPr/>
          </p:nvSpPr>
          <p:spPr>
            <a:xfrm>
              <a:off x="1907854" y="4573623"/>
              <a:ext cx="82083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b="1" u="sng" dirty="0">
                  <a:solidFill>
                    <a:srgbClr val="0070C0"/>
                  </a:solidFill>
                  <a:latin typeface="+mn-ea"/>
                </a:rPr>
                <a:t>사회적 분위기 조성</a:t>
              </a:r>
              <a:r>
                <a:rPr lang="en-US" altLang="ko-KR" sz="2200" b="1" u="sng" dirty="0">
                  <a:solidFill>
                    <a:srgbClr val="0070C0"/>
                  </a:solidFill>
                  <a:latin typeface="+mn-ea"/>
                </a:rPr>
                <a:t> </a:t>
              </a:r>
              <a:r>
                <a:rPr lang="ko-KR" altLang="en-US" sz="2200" b="1" u="sng" dirty="0">
                  <a:solidFill>
                    <a:srgbClr val="0070C0"/>
                  </a:solidFill>
                  <a:latin typeface="+mn-ea"/>
                </a:rPr>
                <a:t>필요</a:t>
              </a:r>
              <a:r>
                <a:rPr lang="en-US" altLang="ko-KR" sz="2200" b="1" u="sng" dirty="0">
                  <a:solidFill>
                    <a:srgbClr val="0070C0"/>
                  </a:solidFill>
                  <a:latin typeface="+mn-ea"/>
                </a:rPr>
                <a:t>!</a:t>
              </a:r>
            </a:p>
          </p:txBody>
        </p:sp>
        <p:sp>
          <p:nvSpPr>
            <p:cNvPr id="12" name="양쪽 대괄호 11">
              <a:extLst>
                <a:ext uri="{FF2B5EF4-FFF2-40B4-BE49-F238E27FC236}">
                  <a16:creationId xmlns:a16="http://schemas.microsoft.com/office/drawing/2014/main" id="{5F807ED7-BB85-4376-9905-F92078C41027}"/>
                </a:ext>
              </a:extLst>
            </p:cNvPr>
            <p:cNvSpPr/>
            <p:nvPr/>
          </p:nvSpPr>
          <p:spPr>
            <a:xfrm>
              <a:off x="2886269" y="4581335"/>
              <a:ext cx="6419461" cy="1745928"/>
            </a:xfrm>
            <a:prstGeom prst="bracketPair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0EACD87-D9E2-46C5-AD97-B0A3E941E70D}"/>
              </a:ext>
            </a:extLst>
          </p:cNvPr>
          <p:cNvSpPr txBox="1"/>
          <p:nvPr/>
        </p:nvSpPr>
        <p:spPr>
          <a:xfrm>
            <a:off x="275723" y="6603024"/>
            <a:ext cx="4408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출처</a:t>
            </a:r>
            <a:r>
              <a:rPr lang="en-US" altLang="ko-KR" sz="1000" dirty="0"/>
              <a:t>-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3"/>
              </a:rPr>
              <a:t>https://www.idaegu.com/newsView/idg201606080014</a:t>
            </a:r>
            <a:endParaRPr lang="en-US" altLang="ko-KR" sz="10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endParaRPr lang="ko-KR" altLang="en-US" sz="1000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320F93F-87F6-438F-AB7D-B73934E64FFD}"/>
              </a:ext>
            </a:extLst>
          </p:cNvPr>
          <p:cNvGrpSpPr/>
          <p:nvPr/>
        </p:nvGrpSpPr>
        <p:grpSpPr>
          <a:xfrm>
            <a:off x="2108718" y="3396790"/>
            <a:ext cx="8285584" cy="446276"/>
            <a:chOff x="2108718" y="3574077"/>
            <a:chExt cx="8285584" cy="446276"/>
          </a:xfrm>
        </p:grpSpPr>
        <p:sp>
          <p:nvSpPr>
            <p:cNvPr id="22" name="화살표: 오른쪽 21">
              <a:extLst>
                <a:ext uri="{FF2B5EF4-FFF2-40B4-BE49-F238E27FC236}">
                  <a16:creationId xmlns:a16="http://schemas.microsoft.com/office/drawing/2014/main" id="{538EF48D-8DFA-423A-82B6-7830F336CA08}"/>
                </a:ext>
              </a:extLst>
            </p:cNvPr>
            <p:cNvSpPr/>
            <p:nvPr/>
          </p:nvSpPr>
          <p:spPr>
            <a:xfrm>
              <a:off x="2334351" y="3666930"/>
              <a:ext cx="401217" cy="19594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BEB1C8-D3CA-4882-A1B3-708CCDD38986}"/>
                </a:ext>
              </a:extLst>
            </p:cNvPr>
            <p:cNvSpPr txBox="1"/>
            <p:nvPr/>
          </p:nvSpPr>
          <p:spPr>
            <a:xfrm>
              <a:off x="2108718" y="3574077"/>
              <a:ext cx="828558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300" dirty="0">
                  <a:solidFill>
                    <a:srgbClr val="FF0000"/>
                  </a:solidFill>
                  <a:latin typeface="+mn-ea"/>
                </a:rPr>
                <a:t>학력에 의한 콤플렉스 문제</a:t>
              </a:r>
              <a:r>
                <a:rPr lang="en-US" altLang="ko-KR" sz="2300" dirty="0">
                  <a:solidFill>
                    <a:srgbClr val="FF0000"/>
                  </a:solidFill>
                  <a:latin typeface="맑은 고딕"/>
                </a:rPr>
                <a:t>, </a:t>
              </a:r>
              <a:r>
                <a:rPr lang="ko-KR" altLang="en-US" sz="2300" dirty="0">
                  <a:solidFill>
                    <a:srgbClr val="FF0000"/>
                  </a:solidFill>
                  <a:latin typeface="+mn-ea"/>
                </a:rPr>
                <a:t>사회적 인식과 계층 문제</a:t>
              </a:r>
              <a:endParaRPr lang="en-US" altLang="ko-KR" sz="2300" u="sng" dirty="0">
                <a:solidFill>
                  <a:srgbClr val="FF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9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7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ko-KR" altLang="en-US" b="1" dirty="0"/>
              <a:t>출처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528" y="1306277"/>
            <a:ext cx="11258940" cy="519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위키피디아</a:t>
            </a: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https://ko.wikipedia.org/wiki/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寺子屋</a:t>
            </a: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https://ko.wikipedia.org/wiki/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昌平坂学問所</a:t>
            </a: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3"/>
              </a:rPr>
              <a:t>https://ja.wikipedia.org/wiki/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慶應義塾大学</a:t>
            </a: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3"/>
              </a:rPr>
              <a:t>https://ja.wikipedia.org/wiki/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早稲田大学</a:t>
            </a:r>
          </a:p>
          <a:p>
            <a:pPr marL="0" marR="0" indent="0" algn="l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3"/>
              </a:rPr>
              <a:t>https://ja.wikipedia.org/wiki/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東京大学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함초롬바탕"/>
              <a:ea typeface="함초롬바탕"/>
            </a:endParaRPr>
          </a:p>
          <a:p>
            <a:pPr marL="0" marR="0" indent="0" algn="l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0" kern="0" spc="0" dirty="0">
              <a:solidFill>
                <a:srgbClr val="000000"/>
              </a:solidFill>
              <a:effectLst/>
              <a:latin typeface="함초롬바탕"/>
              <a:ea typeface="함초롬바탕"/>
            </a:endParaRP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[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네이버 지식백과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]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일본의 교육제도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두산백과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) </a:t>
            </a:r>
            <a:r>
              <a:rPr lang="en-US" altLang="ko-KR" sz="14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4"/>
              </a:rPr>
              <a:t>https://terms.naver.com/entry.naver?docId=1184419&amp;cid=40942&amp;categoryId=39945</a:t>
            </a:r>
            <a:endParaRPr lang="en-US" altLang="ko-KR" sz="1400" kern="0" spc="0" dirty="0">
              <a:solidFill>
                <a:srgbClr val="000000"/>
              </a:solidFill>
              <a:effectLst/>
              <a:latin typeface="함초롬바탕"/>
              <a:ea typeface="함초롬바탕"/>
            </a:endParaRP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[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네이버 지식백과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]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교육제도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새로운 일본의 이해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, 2005. 3. 2.,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공의식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)</a:t>
            </a: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5"/>
              </a:rPr>
              <a:t>https://terms.naver.com/entry.naver?docId=1394031&amp;cid=62069&amp;categoryId=62069</a:t>
            </a:r>
            <a:endParaRPr lang="en-US" altLang="ko-KR" sz="14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[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네이버 지식백과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] 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일본의 교육제도 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(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일본의 사회와 문화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, 2011. 2. 28.,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김순전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)</a:t>
            </a: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6"/>
              </a:rPr>
              <a:t>https://terms.naver.com/entry.naver?docId=1833088&amp;cid=42999&amp;categoryId=42999#TABLE_OF_CONTENT4</a:t>
            </a:r>
            <a:endParaRPr lang="en-US" altLang="ko-KR" sz="14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교육정책이 사회계층간 교육</a:t>
            </a:r>
            <a:r>
              <a:rPr lang="ko-KR" altLang="en-US" sz="1400" kern="0" dirty="0">
                <a:solidFill>
                  <a:srgbClr val="000000"/>
                </a:solidFill>
                <a:latin typeface="함초롬바탕"/>
                <a:ea typeface="함초롬바탕"/>
              </a:rPr>
              <a:t>격차에 미치는 영향</a:t>
            </a:r>
            <a:r>
              <a:rPr lang="en-US" altLang="ko-KR" sz="1400" kern="0" dirty="0">
                <a:solidFill>
                  <a:srgbClr val="000000"/>
                </a:solidFill>
                <a:latin typeface="함초롬바탕"/>
                <a:ea typeface="함초롬바탕"/>
              </a:rPr>
              <a:t>(</a:t>
            </a:r>
            <a:r>
              <a:rPr lang="ko-KR" altLang="en-US" sz="1400" kern="0" dirty="0">
                <a:solidFill>
                  <a:srgbClr val="000000"/>
                </a:solidFill>
                <a:latin typeface="함초롬바탕"/>
                <a:ea typeface="함초롬바탕"/>
              </a:rPr>
              <a:t>김기헌</a:t>
            </a:r>
            <a:r>
              <a:rPr lang="en-US" altLang="ko-KR" sz="1400" kern="0" dirty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lang="ko-KR" altLang="en-US" sz="1400" kern="0" dirty="0" err="1">
                <a:solidFill>
                  <a:srgbClr val="000000"/>
                </a:solidFill>
                <a:latin typeface="함초롬바탕"/>
                <a:ea typeface="함초롬바탕"/>
              </a:rPr>
              <a:t>미와사토시</a:t>
            </a:r>
            <a:r>
              <a:rPr lang="en-US" altLang="ko-KR" sz="1400" kern="0" dirty="0">
                <a:solidFill>
                  <a:srgbClr val="000000"/>
                </a:solidFill>
                <a:latin typeface="함초롬바탕"/>
                <a:ea typeface="함초롬바탕"/>
              </a:rPr>
              <a:t>)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 </a:t>
            </a:r>
            <a:r>
              <a:rPr lang="en-US" altLang="ko-KR" sz="14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7"/>
              </a:rPr>
              <a:t>https://www.kli.re.kr/downloadBbsFile.do?atchmnflNo=10652</a:t>
            </a:r>
            <a:endParaRPr lang="en-US" altLang="ko-KR" sz="14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[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대구일보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-‘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일본의 교육양극화’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(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다치바나키</a:t>
            </a:r>
            <a:r>
              <a:rPr lang="ko-KR" altLang="en-US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 </a:t>
            </a:r>
            <a:r>
              <a:rPr lang="ko-KR" altLang="en-US" sz="1400" kern="0" spc="0" dirty="0" err="1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토사아키</a:t>
            </a:r>
            <a:r>
              <a:rPr lang="en-US" altLang="ko-KR" sz="1400" kern="0" spc="0" dirty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)] </a:t>
            </a:r>
            <a:r>
              <a:rPr lang="en-US" altLang="ko-KR" sz="14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8"/>
              </a:rPr>
              <a:t>https://www.idaegu.com/newsView/idg201606080014</a:t>
            </a:r>
            <a:endParaRPr lang="en-US" altLang="ko-KR" sz="14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pPr lvl="0">
              <a:defRPr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9D4C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103144" y="2891037"/>
            <a:ext cx="6236370" cy="107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6500" b="1">
                <a:solidFill>
                  <a:srgbClr val="262626"/>
                </a:solidFill>
                <a:effectLst/>
              </a:rPr>
              <a:t>감사합니다</a:t>
            </a:r>
            <a:r>
              <a:rPr lang="en-US" altLang="ko-KR" sz="6500" b="1">
                <a:solidFill>
                  <a:srgbClr val="262626"/>
                </a:solidFill>
                <a:effectLst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6066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lang="ko-KR" altLang="en-US" sz="4400"/>
              <a:t>①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근세시대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206" y="1798369"/>
            <a:ext cx="7235989" cy="77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altLang="ko-KR" sz="2800" b="1" i="0" u="none" strike="noStrike">
                <a:latin typeface="맑은 고딕"/>
              </a:rPr>
              <a:t>&lt;</a:t>
            </a:r>
            <a:r>
              <a:rPr lang="ko-KR" altLang="en-US" sz="2800" b="1" i="0" u="none" strike="noStrike">
                <a:latin typeface="맑은 고딕"/>
              </a:rPr>
              <a:t>근세시대</a:t>
            </a:r>
            <a:r>
              <a:rPr lang="en-US" altLang="ko-KR" sz="2800" b="1" i="0" u="none" strike="noStrike">
                <a:latin typeface="맑은 고딕"/>
              </a:rPr>
              <a:t>,</a:t>
            </a:r>
            <a:r>
              <a:rPr lang="ko-KR" altLang="en-US" sz="2800" b="1" i="0" u="none" strike="noStrike">
                <a:latin typeface="맑은 고딕"/>
              </a:rPr>
              <a:t> 교육의 배경</a:t>
            </a:r>
            <a:r>
              <a:rPr lang="en-US" altLang="ko-KR" sz="2800" b="1" i="0" u="none" strike="noStrike">
                <a:latin typeface="맑은 고딕"/>
              </a:rPr>
              <a:t>&gt;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8180340" y="1395663"/>
            <a:ext cx="3418912" cy="4936557"/>
            <a:chOff x="8180340" y="1395663"/>
            <a:chExt cx="3418912" cy="493655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8346969" y="1395663"/>
              <a:ext cx="3085653" cy="45443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80340" y="5939990"/>
              <a:ext cx="3418912" cy="392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000"/>
                <a:t>출처</a:t>
              </a:r>
              <a:r>
                <a:rPr lang="en-US" altLang="ko-KR" sz="1000"/>
                <a:t>:</a:t>
              </a:r>
              <a:r>
                <a:rPr lang="zh-CN" altLang="en-US" sz="1000">
                  <a:hlinkClick r:id="rId3"/>
                </a:rPr>
                <a:t>https://ja.wikipedia.org/wiki/</a:t>
              </a:r>
              <a:r>
                <a:rPr lang="zh-CN" altLang="en-US" sz="1000"/>
                <a:t>武士</a:t>
              </a:r>
            </a:p>
            <a:p>
              <a:pPr algn="ctr">
                <a:defRPr/>
              </a:pPr>
              <a:endParaRPr lang="zh-CN" altLang="en-US" sz="10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0681" y="2427019"/>
            <a:ext cx="7235989" cy="184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20" indent="-34272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국민들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의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자주적인 교육열↑↑↑</a:t>
            </a:r>
          </a:p>
          <a:p>
            <a:pPr marL="328440" indent="-32844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무사계급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역할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: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군사 담당자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+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행정 담당자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</a:p>
          <a:p>
            <a:pPr marL="328440" indent="-32844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교양</a:t>
            </a:r>
            <a:r>
              <a:rPr kumimoji="0" lang="EN-US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도덕 무예를 자제들에게 가르치는 학교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설치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9B7C6-66F5-43B0-B846-5F2A6DF2B00C}"/>
              </a:ext>
            </a:extLst>
          </p:cNvPr>
          <p:cNvSpPr txBox="1"/>
          <p:nvPr/>
        </p:nvSpPr>
        <p:spPr>
          <a:xfrm>
            <a:off x="275722" y="6603024"/>
            <a:ext cx="6162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출처</a:t>
            </a:r>
            <a:r>
              <a:rPr lang="en-US" altLang="ko-KR" sz="1000" dirty="0"/>
              <a:t>-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4"/>
              </a:rPr>
              <a:t>https://terms.naver.com/</a:t>
            </a:r>
            <a:r>
              <a:rPr lang="en-US" altLang="ko-KR" sz="10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4"/>
              </a:rPr>
              <a:t>entry.naver?docId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4"/>
              </a:rPr>
              <a:t>=1394031&amp;cid=62069&amp;categoryId=62069</a:t>
            </a:r>
            <a:endParaRPr lang="en-US" altLang="ko-KR" sz="10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2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6066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lang="ko-KR" altLang="en-US" sz="4400"/>
              <a:t>①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근세시대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86271" y="1784063"/>
            <a:ext cx="6015791" cy="4571215"/>
            <a:chOff x="7010895" y="971432"/>
            <a:chExt cx="4391528" cy="3276882"/>
          </a:xfrm>
        </p:grpSpPr>
        <p:grpSp>
          <p:nvGrpSpPr>
            <p:cNvPr id="9" name="그룹 8"/>
            <p:cNvGrpSpPr/>
            <p:nvPr/>
          </p:nvGrpSpPr>
          <p:grpSpPr>
            <a:xfrm>
              <a:off x="7223963" y="971432"/>
              <a:ext cx="3965403" cy="3276882"/>
              <a:chOff x="1154262" y="1298410"/>
              <a:chExt cx="4290238" cy="3845529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1154262" y="1298410"/>
                <a:ext cx="4290238" cy="3204247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237616" y="4862144"/>
                <a:ext cx="4116686" cy="281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 defTabSz="914400" rtl="0" eaLnBrk="1" latinLnBrk="1" hangingPunct="1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ko-KR" altLang="en-US" sz="1000" b="0" i="0" u="none" strike="noStrike" kern="1200" cap="none" spc="0" normalizeH="0" baseline="0">
                    <a:solidFill>
                      <a:srgbClr val="000000"/>
                    </a:solidFill>
                    <a:latin typeface="Calibri"/>
                    <a:ea typeface="맑은 고딕"/>
                    <a:cs typeface="맑은 고딕"/>
                  </a:rPr>
                  <a:t>출처</a:t>
                </a:r>
                <a:r>
                  <a:rPr kumimoji="0" lang="en-US" altLang="ko-KR" sz="1000" b="0" i="0" u="none" strike="noStrike" kern="1200" cap="none" spc="0" normalizeH="0" baseline="0">
                    <a:solidFill>
                      <a:srgbClr val="000000"/>
                    </a:solidFill>
                    <a:latin typeface="Calibri"/>
                    <a:ea typeface="맑은 고딕"/>
                    <a:cs typeface="Times New Roman"/>
                  </a:rPr>
                  <a:t>:</a:t>
                </a:r>
                <a:r>
                  <a:rPr kumimoji="0" lang="ko-KR" altLang="en-US" sz="1000" b="0" i="0" u="none" strike="noStrike" kern="1200" cap="none" spc="0" normalizeH="0" baseline="0">
                    <a:solidFill>
                      <a:srgbClr val="000000"/>
                    </a:solidFill>
                    <a:latin typeface="Calibri"/>
                    <a:ea typeface="맑은 고딕"/>
                    <a:cs typeface="맑은 고딕"/>
                  </a:rPr>
                  <a:t> </a:t>
                </a:r>
                <a:r>
                  <a:rPr kumimoji="0" lang="ko-KR" altLang="en-US" sz="1000" b="0" i="0" u="none" strike="noStrike" kern="1200" cap="none" spc="0" normalizeH="0" baseline="0">
                    <a:solidFill>
                      <a:srgbClr val="000000"/>
                    </a:solidFill>
                    <a:latin typeface="Calibri"/>
                    <a:ea typeface="맑은 고딕"/>
                    <a:cs typeface="맑은 고딕"/>
                    <a:hlinkClick r:id="rId3"/>
                  </a:rPr>
                  <a:t>https://ko.wikipedia.org/wiki/쇼헤이자카_</a:t>
                </a:r>
                <a:r>
                  <a:rPr kumimoji="0" sz="1000" i="0" u="none" strike="noStrike" kern="1200" cap="none" spc="0" normalizeH="0" baseline="0">
                    <a:solidFill>
                      <a:srgbClr val="000000"/>
                    </a:solidFill>
                    <a:latin typeface="Calibri"/>
                    <a:ea typeface="맑은 고딕"/>
                    <a:cs typeface="맑은 고딕"/>
                  </a:rPr>
                  <a:t>学問所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010895" y="3656940"/>
              <a:ext cx="4391529" cy="410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914400" rtl="0" eaLnBrk="1" latinLnBrk="1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000" b="1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쇼헤이자카 학문소</a:t>
              </a:r>
              <a:r>
                <a:rPr kumimoji="0" lang="en-US" altLang="ko-KR" sz="2000" b="1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Times New Roman"/>
                </a:rPr>
                <a:t>(</a:t>
              </a:r>
              <a:r>
                <a:rPr kumimoji="0" sz="2000" b="1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昌平坂学問所</a:t>
              </a:r>
              <a:r>
                <a:rPr kumimoji="0" lang="en-US" altLang="ko-KR" sz="2000" b="1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Times New Roman"/>
                </a:rPr>
                <a:t>)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81486" y="2062713"/>
            <a:ext cx="5594684" cy="730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900" b="1" i="0" u="none" strike="noStrike" kern="1200" cap="none" spc="0" normalizeH="0" baseline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kumimoji="0" sz="2900" b="1" i="0" u="sng" strike="noStrike" kern="1200" cap="none" spc="0" normalizeH="0" baseline="0" dirty="0" err="1">
                <a:solidFill>
                  <a:srgbClr val="000000"/>
                </a:solidFill>
                <a:latin typeface="+mj-ea"/>
                <a:ea typeface="+mj-ea"/>
              </a:rPr>
              <a:t>학문소</a:t>
            </a:r>
            <a:r>
              <a:rPr kumimoji="0" lang="EN-US" sz="2900" b="1" i="0" u="sng" strike="noStrike" kern="1200" cap="none" spc="0" normalizeH="0" baseline="0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kumimoji="0" sz="2900" b="1" i="0" u="sng" strike="noStrike" kern="1200" cap="none" spc="0" normalizeH="0" baseline="0" dirty="0" err="1">
                <a:solidFill>
                  <a:srgbClr val="000000"/>
                </a:solidFill>
                <a:latin typeface="+mj-ea"/>
                <a:ea typeface="+mj-ea"/>
              </a:rPr>
              <a:t>学問所</a:t>
            </a:r>
            <a:r>
              <a:rPr kumimoji="0" lang="EN-US" sz="2900" b="1" i="0" u="sng" strike="noStrike" kern="1200" cap="none" spc="0" normalizeH="0" baseline="0" dirty="0" err="1">
                <a:solidFill>
                  <a:srgbClr val="000000"/>
                </a:solidFill>
                <a:latin typeface="+mj-ea"/>
                <a:ea typeface="+mj-ea"/>
              </a:rPr>
              <a:t>-</a:t>
            </a:r>
            <a:r>
              <a:rPr kumimoji="0" sz="2900" b="1" i="0" u="sng" strike="noStrike" kern="1200" cap="none" spc="0" normalizeH="0" baseline="0" dirty="0" err="1">
                <a:solidFill>
                  <a:srgbClr val="000000"/>
                </a:solidFill>
                <a:latin typeface="+mj-ea"/>
                <a:ea typeface="+mj-ea"/>
              </a:rPr>
              <a:t>昌平坂学問所</a:t>
            </a:r>
            <a:r>
              <a:rPr kumimoji="0" lang="EN-US" sz="2900" b="1" i="0" u="sng" strike="noStrike" kern="1200" cap="none" spc="0" normalizeH="0" baseline="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  <a:r>
              <a:rPr kumimoji="0" lang="EN-US" sz="2900" b="1" i="0" u="none" strike="noStrike" kern="1200" cap="none" spc="0" normalizeH="0" baseline="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1486" y="2855595"/>
            <a:ext cx="5594684" cy="1995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: </a:t>
            </a: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고급무사를 위한 막부 직할학교</a:t>
            </a:r>
            <a:r>
              <a:rPr kumimoji="0" 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.</a:t>
            </a: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700" b="0" i="0" u="none" strike="noStrike" kern="1200" cap="none" spc="0" normalizeH="0" baseline="0" dirty="0" err="1">
                <a:solidFill>
                  <a:srgbClr val="000000"/>
                </a:solidFill>
                <a:latin typeface="맑은 고딕"/>
              </a:rPr>
              <a:t>에도막부</a:t>
            </a: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 말</a:t>
            </a:r>
            <a:r>
              <a:rPr kumimoji="0" lang="en-US" altLang="ko-KR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, </a:t>
            </a: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유학</a:t>
            </a:r>
            <a:r>
              <a:rPr kumimoji="0" lang="en-US" altLang="ko-KR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&amp;</a:t>
            </a: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국학</a:t>
            </a:r>
            <a:r>
              <a:rPr kumimoji="0" lang="en-US" altLang="ko-KR" sz="2700" b="0" i="0" u="none" strike="noStrike" kern="1200" cap="none" spc="0" normalizeH="0" dirty="0">
                <a:solidFill>
                  <a:srgbClr val="000000"/>
                </a:solidFill>
                <a:latin typeface="맑은 고딕"/>
              </a:rPr>
              <a:t>·</a:t>
            </a:r>
            <a:r>
              <a:rPr kumimoji="0" lang="ko-KR" altLang="en-US" sz="2700" b="0" i="0" u="none" strike="noStrike" kern="1200" cap="none" spc="0" normalizeH="0" dirty="0">
                <a:solidFill>
                  <a:srgbClr val="000000"/>
                </a:solidFill>
                <a:latin typeface="맑은 고딕"/>
              </a:rPr>
              <a:t>양학까지 공부함</a:t>
            </a:r>
            <a:r>
              <a:rPr kumimoji="0" lang="en-US" altLang="ko-KR" sz="2700" b="0" i="0" u="none" strike="noStrike" kern="1200" cap="none" spc="0" normalizeH="0" dirty="0">
                <a:solidFill>
                  <a:srgbClr val="000000"/>
                </a:solidFill>
                <a:latin typeface="맑은 고딕"/>
              </a:rPr>
              <a:t>.</a:t>
            </a:r>
            <a:endParaRPr kumimoji="0" lang="en-US" altLang="ko-KR" sz="2700" b="0" i="0" u="none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1" animBg="1"/>
      <p:bldP spid="1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lang="ko-KR" altLang="en-US" sz="4400"/>
              <a:t>①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근세시대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665248" y="1784068"/>
            <a:ext cx="5268826" cy="4388231"/>
            <a:chOff x="6150048" y="1729019"/>
            <a:chExt cx="3384892" cy="2813920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150048" y="1729019"/>
              <a:ext cx="3384892" cy="24088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50048" y="4077673"/>
              <a:ext cx="3325735" cy="465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914400" rtl="0" eaLnBrk="1" latinLnBrk="1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000" b="1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미토번의 번교</a:t>
              </a:r>
              <a:r>
                <a:rPr kumimoji="0" lang="en-US" altLang="ko-KR" sz="2000" b="1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Times New Roman"/>
                </a:rPr>
                <a:t>(</a:t>
              </a:r>
              <a:r>
                <a:rPr kumimoji="0" lang="ko-KR" altLang="en-US" sz="2000" b="1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水戸藩の藩校</a:t>
              </a:r>
              <a:r>
                <a:rPr kumimoji="0" lang="en-US" altLang="ko-KR" sz="2000" b="1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Times New Roman"/>
                </a:rPr>
                <a:t>)</a:t>
              </a:r>
            </a:p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출처</a:t>
              </a:r>
              <a:r>
                <a:rPr kumimoji="0" lang="en-US" altLang="ko-KR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Times New Roman"/>
                </a:rPr>
                <a:t>:</a:t>
              </a:r>
              <a:r>
                <a:rPr kumimoji="0" lang="ko-KR" altLang="en-US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 </a:t>
              </a:r>
              <a:r>
                <a:rPr kumimoji="0" lang="en-US" altLang="en-US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  <a:hlinkClick r:id="rId3"/>
                </a:rPr>
                <a:t>https://blog.naver.com/ksjkwee/221563336749</a:t>
              </a:r>
              <a:endParaRPr kumimoji="0" lang="en-US" altLang="en-US" sz="10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80823" y="1965093"/>
            <a:ext cx="5935453" cy="795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4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kumimoji="0" sz="2900" b="1" i="0" u="sng" strike="noStrike" kern="1200" cap="none" spc="0" normalizeH="0" baseline="0" dirty="0" err="1">
                <a:solidFill>
                  <a:srgbClr val="000000"/>
                </a:solidFill>
                <a:latin typeface="맑은 고딕"/>
              </a:rPr>
              <a:t>번교</a:t>
            </a:r>
            <a:r>
              <a:rPr kumimoji="0" lang="EN-US" sz="2900" b="1" i="0" u="sng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(</a:t>
            </a:r>
            <a:r>
              <a:rPr kumimoji="0" sz="2900" b="1" i="0" u="sng" strike="noStrike" kern="1200" cap="none" spc="0" normalizeH="0" baseline="0" dirty="0" err="1">
                <a:solidFill>
                  <a:srgbClr val="000000"/>
                </a:solidFill>
                <a:latin typeface="맑은 고딕"/>
              </a:rPr>
              <a:t>藩校</a:t>
            </a:r>
            <a:r>
              <a:rPr kumimoji="0" lang="EN-US" sz="2900" b="1" i="0" u="sng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)</a:t>
            </a:r>
            <a:r>
              <a:rPr kumimoji="0" 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3124" y="2722245"/>
            <a:ext cx="5963152" cy="2066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: </a:t>
            </a:r>
            <a:r>
              <a:rPr lang="ko-KR" altLang="en-US" sz="2700" dirty="0">
                <a:solidFill>
                  <a:srgbClr val="000000"/>
                </a:solidFill>
                <a:latin typeface="맑은 고딕"/>
              </a:rPr>
              <a:t>각 번</a:t>
            </a:r>
            <a:r>
              <a:rPr kumimoji="0" 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(</a:t>
            </a:r>
            <a:r>
              <a:rPr kumimoji="0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藩</a:t>
            </a:r>
            <a:r>
              <a:rPr kumimoji="0" 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)</a:t>
            </a: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의 인재육성 목적</a:t>
            </a:r>
            <a:r>
              <a:rPr kumimoji="0" lang="en-US" altLang="ko-KR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,</a:t>
            </a:r>
            <a:r>
              <a:rPr kumimoji="0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2700" b="0" i="0" u="none" strike="noStrike" kern="1200" cap="none" spc="0" normalizeH="0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2700" b="0" i="0" u="none" strike="noStrike" kern="1200" cap="none" spc="0" normalizeH="0" dirty="0">
                <a:solidFill>
                  <a:srgbClr val="000000"/>
                </a:solidFill>
                <a:latin typeface="맑은 고딕"/>
                <a:ea typeface="맑은 고딕"/>
              </a:rPr>
              <a:t>소위 공립학교</a:t>
            </a:r>
            <a:r>
              <a:rPr kumimoji="0" 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.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  무사 대상</a:t>
            </a:r>
            <a:r>
              <a:rPr kumimoji="0" sz="27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 이후</a:t>
            </a:r>
            <a:r>
              <a:rPr kumimoji="0" lang="en-US" altLang="ko-KR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, </a:t>
            </a: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서민교육도 시작</a:t>
            </a:r>
            <a:r>
              <a:rPr kumimoji="0" 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lang="ko-KR" altLang="en-US" sz="4400"/>
              <a:t>①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근세시대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7678020" y="1600200"/>
            <a:ext cx="3904378" cy="4884420"/>
            <a:chOff x="9735550" y="2051685"/>
            <a:chExt cx="2576765" cy="351402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9735551" y="2051685"/>
              <a:ext cx="2576764" cy="31138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735550" y="5175048"/>
              <a:ext cx="2576764" cy="390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en-US" altLang="ko-KR" sz="2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[</a:t>
              </a:r>
              <a:r>
                <a:rPr kumimoji="0" lang="ko-KR" altLang="en-US" sz="2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데리코야의 모습</a:t>
              </a:r>
              <a:r>
                <a:rPr kumimoji="0" lang="en-US" altLang="ko-KR" sz="2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]</a:t>
              </a:r>
            </a:p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출처</a:t>
              </a:r>
              <a:r>
                <a:rPr kumimoji="0" lang="en-US" altLang="ko-KR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Times New Roman"/>
                </a:rPr>
                <a:t>:</a:t>
              </a:r>
              <a:r>
                <a:rPr kumimoji="0" lang="ko-KR" altLang="en-US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 </a:t>
              </a:r>
              <a:r>
                <a:rPr kumimoji="0" lang="ko-KR" altLang="ko-KR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  <a:hlinkClick r:id="rId3"/>
                </a:rPr>
                <a:t>https://ko.wikipedia.org/wiki/</a:t>
              </a:r>
              <a:r>
                <a:rPr kumimoji="0" lang="ko-KR" altLang="ko-KR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데라코야</a:t>
              </a:r>
            </a:p>
          </p:txBody>
        </p:sp>
      </p:grp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514348" y="1600200"/>
            <a:ext cx="7163671" cy="589245"/>
          </a:xfrm>
        </p:spPr>
        <p:txBody>
          <a:bodyPr vert="horz" lIns="91440" tIns="45720" rIns="91440" bIns="45720">
            <a:noAutofit/>
          </a:bodyPr>
          <a:lstStyle/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sz="2300" b="1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농민</a:t>
            </a:r>
            <a:r>
              <a:rPr kumimoji="0" lang="ko-KR" altLang="en-US" sz="2300" b="1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300" b="1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or </a:t>
            </a:r>
            <a:r>
              <a:rPr kumimoji="0" sz="2300" b="1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상인</a:t>
            </a:r>
            <a:r>
              <a:rPr kumimoji="0" lang="ko-KR" altLang="en-US" sz="2300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에게는 생활 지식 필요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lang="en-US" altLang="ko-KR" sz="23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kumimoji="0" lang="en-US" altLang="ko-KR" sz="23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49" y="4003657"/>
            <a:ext cx="7163671" cy="65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lang="en-US" altLang="ko-KR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*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300" b="1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데라코야</a:t>
            </a:r>
            <a:r>
              <a:rPr kumimoji="0" lang="en-US" altLang="ko-KR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: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강제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교육</a:t>
            </a:r>
            <a:r>
              <a:rPr kumimoji="0" lang="en-US" altLang="ko-KR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X,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교육연한도 정해져 있지</a:t>
            </a:r>
            <a:r>
              <a:rPr kumimoji="0" lang="en-US" altLang="ko-KR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X</a:t>
            </a:r>
            <a:endParaRPr kumimoji="0" lang="ko-KR" altLang="en-US" sz="23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2" name="내용 개체 틀 2"/>
          <p:cNvSpPr>
            <a:spLocks noGrp="1"/>
          </p:cNvSpPr>
          <p:nvPr/>
        </p:nvSpPr>
        <p:spPr>
          <a:xfrm>
            <a:off x="514348" y="2162175"/>
            <a:ext cx="7163671" cy="1176403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en-US" altLang="ko-KR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읽기</a:t>
            </a:r>
            <a:r>
              <a:rPr kumimoji="0" 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쓰기</a:t>
            </a:r>
            <a:r>
              <a:rPr kumimoji="0" 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주산 등을 가르치는</a:t>
            </a:r>
            <a:r>
              <a:rPr kumimoji="0" sz="23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300" b="1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‘</a:t>
            </a:r>
            <a:r>
              <a:rPr kumimoji="0" sz="2300" b="1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데라코야</a:t>
            </a:r>
            <a:r>
              <a:rPr kumimoji="0" lang="en-US" altLang="ko-KR" sz="2300" b="1" i="0" u="sng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’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라는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  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작은 학교</a:t>
            </a:r>
            <a:r>
              <a:rPr kumimoji="0" lang="en-US" altLang="ko-KR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전국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설치</a:t>
            </a:r>
            <a:r>
              <a:rPr kumimoji="0" lang="en-US" altLang="ko-KR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(2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만 개 정도</a:t>
            </a:r>
            <a:r>
              <a:rPr kumimoji="0" lang="en-US" altLang="ko-KR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kumimoji="0" lang="en-US" altLang="ko-KR" sz="23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kumimoji="0" lang="en-US" altLang="ko-KR" sz="23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49" y="4622782"/>
            <a:ext cx="7163671" cy="1214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에도 시대에 보급된 서당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자유로운 학교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약 </a:t>
            </a:r>
            <a:r>
              <a:rPr kumimoji="0" 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40%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의 농민</a:t>
            </a:r>
            <a:r>
              <a:rPr kumimoji="0" lang="en-US" altLang="ko-KR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 or</a:t>
            </a:r>
            <a:r>
              <a:rPr kumimoji="0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상인이 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교육받음</a:t>
            </a:r>
            <a:r>
              <a:rPr kumimoji="0" lang="en-US" altLang="ko-KR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  <p:bldP spid="9" grpId="0" animBg="1"/>
      <p:bldP spid="10" grpId="3" animBg="1"/>
      <p:bldP spid="12" grpId="1" animBg="1"/>
      <p:bldP spid="13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lang="ko-KR" altLang="en-US" sz="4400"/>
              <a:t>①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근세시대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533395" y="1713396"/>
            <a:ext cx="5686935" cy="4399748"/>
            <a:chOff x="656212" y="1349179"/>
            <a:chExt cx="4112800" cy="3124366"/>
          </a:xfrm>
        </p:grpSpPr>
        <p:grpSp>
          <p:nvGrpSpPr>
            <p:cNvPr id="7" name="그룹 6"/>
            <p:cNvGrpSpPr/>
            <p:nvPr/>
          </p:nvGrpSpPr>
          <p:grpSpPr>
            <a:xfrm>
              <a:off x="810116" y="1349179"/>
              <a:ext cx="3804993" cy="3124366"/>
              <a:chOff x="810119" y="1349178"/>
              <a:chExt cx="3804994" cy="3124367"/>
            </a:xfrm>
          </p:grpSpPr>
          <p:pic>
            <p:nvPicPr>
              <p:cNvPr id="8" name="그림 7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810128" y="1349178"/>
                <a:ext cx="3804985" cy="2621464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10119" y="4233232"/>
                <a:ext cx="3804990" cy="240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 defTabSz="914400" rtl="0" eaLnBrk="1" latinLnBrk="1" hangingPunct="1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kumimoji="0" lang="ko-KR" altLang="en-US" sz="1000" b="0" i="0" u="none" strike="noStrike" kern="1200" cap="none" spc="0" normalizeH="0" baseline="0">
                    <a:solidFill>
                      <a:srgbClr val="000000"/>
                    </a:solidFill>
                    <a:latin typeface="Calibri"/>
                    <a:ea typeface="맑은 고딕"/>
                    <a:cs typeface="맑은 고딕"/>
                  </a:rPr>
                  <a:t>출처</a:t>
                </a:r>
                <a:r>
                  <a:rPr kumimoji="0" lang="en-US" altLang="ko-KR" sz="1000" b="0" i="0" u="none" strike="noStrike" kern="1200" cap="none" spc="0" normalizeH="0" baseline="0">
                    <a:solidFill>
                      <a:srgbClr val="000000"/>
                    </a:solidFill>
                    <a:latin typeface="Calibri"/>
                    <a:ea typeface="맑은 고딕"/>
                    <a:cs typeface="Times New Roman"/>
                  </a:rPr>
                  <a:t>:</a:t>
                </a:r>
                <a:r>
                  <a:rPr kumimoji="0" lang="ko-KR" altLang="en-US" sz="1000" b="0" i="0" u="none" strike="noStrike" kern="1200" cap="none" spc="0" normalizeH="0" baseline="0">
                    <a:solidFill>
                      <a:srgbClr val="000000"/>
                    </a:solidFill>
                    <a:latin typeface="Calibri"/>
                    <a:ea typeface="맑은 고딕"/>
                    <a:cs typeface="맑은 고딕"/>
                  </a:rPr>
                  <a:t> </a:t>
                </a:r>
                <a:r>
                  <a:rPr kumimoji="0" lang="en-US" altLang="en-US" sz="1000" b="0" i="0" u="none" strike="noStrike" kern="1200" cap="none" spc="0" normalizeH="0" baseline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  <a:hlinkClick r:id="rId3"/>
                  </a:rPr>
                  <a:t>https://news.imaeil.com/CultureAll/2019102018342514806?ismobile=true</a:t>
                </a:r>
                <a:endParaRPr kumimoji="0" lang="en-US" altLang="en-US" sz="1000" b="0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56212" y="3860764"/>
              <a:ext cx="4112800" cy="409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914400" rtl="0" eaLnBrk="1" latinLnBrk="1" hangingPunct="1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000" b="1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쇼카손주쿠 </a:t>
              </a:r>
              <a:r>
                <a:rPr kumimoji="0" sz="2000" b="1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사숙</a:t>
              </a:r>
              <a:r>
                <a:rPr kumimoji="0" lang="ko-KR" altLang="en-US" sz="2000" b="1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(松下村塾</a:t>
              </a:r>
              <a:r>
                <a:rPr kumimoji="0" sz="2000" b="1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rPr>
                <a:t>私塾</a:t>
              </a:r>
              <a:r>
                <a:rPr kumimoji="0" lang="EN-US" sz="2000" b="1" i="0" u="none" strike="noStrike" kern="1200" cap="none" spc="0" normalizeH="0" baseline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)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72702" y="1882400"/>
            <a:ext cx="5679908" cy="79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400" b="1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kumimoji="0" sz="2900" b="1" i="0" u="sng" strike="noStrike" kern="1200" cap="none" spc="0" normalizeH="0" baseline="0" dirty="0" err="1">
                <a:solidFill>
                  <a:srgbClr val="000000"/>
                </a:solidFill>
                <a:latin typeface="맑은 고딕"/>
              </a:rPr>
              <a:t>사숙</a:t>
            </a:r>
            <a:r>
              <a:rPr kumimoji="0" sz="2900" b="1" i="0" u="sng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kumimoji="0" sz="2900" b="1" i="0" u="sng" strike="noStrike" kern="1200" cap="none" spc="0" normalizeH="0" baseline="0" dirty="0" err="1">
                <a:solidFill>
                  <a:srgbClr val="000000"/>
                </a:solidFill>
                <a:latin typeface="맑은 고딕"/>
              </a:rPr>
              <a:t>私塾</a:t>
            </a:r>
            <a:r>
              <a:rPr kumimoji="0" sz="2900" b="1" i="0" u="sng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674620"/>
            <a:ext cx="5632280" cy="2657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sz="2700" b="1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: </a:t>
            </a:r>
            <a:r>
              <a:rPr lang="ko-KR" altLang="en-US" sz="2700" dirty="0">
                <a:solidFill>
                  <a:srgbClr val="000000"/>
                </a:solidFill>
                <a:latin typeface="맑은 고딕"/>
              </a:rPr>
              <a:t>막부나 번</a:t>
            </a:r>
            <a:r>
              <a:rPr kumimoji="0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(藩)</a:t>
            </a: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의 지배를 받지 않는 민간의 교육시설</a:t>
            </a:r>
            <a:r>
              <a:rPr kumimoji="0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.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무사</a:t>
            </a:r>
            <a:r>
              <a:rPr kumimoji="0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·</a:t>
            </a: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서민 등의 출신 계급 상관</a:t>
            </a:r>
            <a:r>
              <a:rPr kumimoji="0" lang="en-US" altLang="ko-KR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X,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7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개성 존중의 교육</a:t>
            </a:r>
            <a:endParaRPr kumimoji="0" sz="2700" b="0" i="0" u="none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1" animBg="1"/>
      <p:bldP spid="1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564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lang="ko-KR" altLang="en-US" sz="4400"/>
              <a:t>②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근대시대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609599" y="1600200"/>
            <a:ext cx="10972798" cy="605892"/>
          </a:xfrm>
        </p:spPr>
        <p:txBody>
          <a:bodyPr vert="horz" lIns="91440" tIns="45720" rIns="91440" bIns="45720">
            <a:noAutofit/>
          </a:bodyPr>
          <a:lstStyle/>
          <a:p>
            <a:pPr marL="285600" indent="-2856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ko-KR" altLang="en-US" sz="2200" b="1" u="sng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정부의 </a:t>
            </a:r>
            <a:r>
              <a:rPr lang="ko-KR" altLang="en-US" sz="2200" b="1" u="sng" dirty="0">
                <a:solidFill>
                  <a:srgbClr val="000000"/>
                </a:solidFill>
                <a:latin typeface="맑은 고딕"/>
              </a:rPr>
              <a:t>정책 </a:t>
            </a:r>
            <a:r>
              <a:rPr kumimoji="0" lang="ko-KR" altLang="en-US" sz="2200" b="1" u="sng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목적</a:t>
            </a:r>
          </a:p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2000" b="0" i="0" u="none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2000" b="0" i="0" u="none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609599" y="4200525"/>
            <a:ext cx="10972798" cy="559387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314160" indent="-31416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r>
              <a:rPr kumimoji="0" lang="ko-KR" altLang="en-US" sz="2200" b="1" i="0" u="sng" strike="noStrike" kern="1200" cap="none" spc="0" normalizeH="0" baseline="0">
                <a:solidFill>
                  <a:srgbClr val="000000"/>
                </a:solidFill>
                <a:latin typeface="맑은 고딕"/>
              </a:rPr>
              <a:t>공교육의 시작 </a:t>
            </a:r>
          </a:p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2000" b="0" i="0" u="none" strike="noStrike" kern="1200" cap="none" spc="0" normalizeH="0" baseline="0">
              <a:solidFill>
                <a:srgbClr val="000000"/>
              </a:solidFill>
              <a:latin typeface="맑은 고딕"/>
            </a:endParaRPr>
          </a:p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2000" b="0" i="0" u="none" strike="noStrike" kern="1200" cap="none" spc="0" normalizeH="0" baseline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8" name="내용 개체 틀 2"/>
          <p:cNvSpPr>
            <a:spLocks noGrp="1"/>
          </p:cNvSpPr>
          <p:nvPr/>
        </p:nvSpPr>
        <p:spPr>
          <a:xfrm>
            <a:off x="609599" y="2105025"/>
            <a:ext cx="10972798" cy="1480105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근대국가의 확립</a:t>
            </a:r>
            <a:endParaRPr kumimoji="0" sz="2000" b="0" i="0" u="none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구미열강에 </a:t>
            </a:r>
            <a:r>
              <a:rPr kumimoji="0" lang="ko-KR" altLang="en-US" sz="2000" b="0" i="0" u="none" strike="noStrike" kern="1200" cap="none" spc="0" normalizeH="0" baseline="0" dirty="0" err="1">
                <a:solidFill>
                  <a:srgbClr val="000000"/>
                </a:solidFill>
                <a:latin typeface="맑은 고딕"/>
              </a:rPr>
              <a:t>간섭받기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X 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2000" b="0" i="0" u="sng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인재육성</a:t>
            </a:r>
            <a:r>
              <a:rPr kumimoji="0" lang="ko-KR" altLang="en-US" sz="2000" b="0" i="0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을 위한 </a:t>
            </a:r>
            <a:r>
              <a:rPr kumimoji="0" lang="ko-KR" altLang="en-US" sz="2000" b="0" i="0" u="sng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교육 필요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성</a:t>
            </a:r>
          </a:p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2000" b="0" i="0" u="none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2000" b="0" i="0" u="none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9" name="내용 개체 틀 2"/>
          <p:cNvSpPr>
            <a:spLocks noGrp="1"/>
          </p:cNvSpPr>
          <p:nvPr/>
        </p:nvSpPr>
        <p:spPr>
          <a:xfrm>
            <a:off x="609599" y="4686300"/>
            <a:ext cx="10972798" cy="1551031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 1872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년 교육제도의 기초가 되는 학제</a:t>
            </a:r>
            <a:r>
              <a:rPr kumimoji="0" lang="EN-US" sz="2000" b="0" i="0" u="sng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(</a:t>
            </a:r>
            <a:r>
              <a:rPr kumimoji="0" sz="2000" b="0" i="0" u="sng" strike="noStrike" kern="1200" cap="none" spc="0" normalizeH="0" baseline="0" dirty="0" err="1">
                <a:solidFill>
                  <a:srgbClr val="000000"/>
                </a:solidFill>
                <a:latin typeface="맑은 고딕"/>
              </a:rPr>
              <a:t>学制</a:t>
            </a:r>
            <a:r>
              <a:rPr kumimoji="0" lang="EN-US" sz="2000" b="0" i="0" u="sng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) </a:t>
            </a:r>
            <a:r>
              <a:rPr kumimoji="0" lang="ko-KR" altLang="en-US" sz="2000" b="0" i="0" u="sng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반포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(+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구미의 교육제도 참고함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  <a:ea typeface="맑은 고딕"/>
              </a:rPr>
              <a:t>)</a:t>
            </a: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일본 전국에 </a:t>
            </a:r>
            <a:r>
              <a:rPr kumimoji="0" lang="ko-KR" altLang="en-US" sz="2000" b="0" i="0" u="sng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통일적인 공교육 등장</a:t>
            </a:r>
            <a:endParaRPr kumimoji="0" sz="2000" b="0" i="0" u="sng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  <a:p>
            <a:pPr marL="0" indent="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 </a:t>
            </a:r>
            <a:r>
              <a:rPr kumimoji="0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→</a:t>
            </a:r>
            <a:r>
              <a:rPr kumimoji="0" 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0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문부성과 교육위원회가 관할</a:t>
            </a:r>
            <a:endParaRPr kumimoji="0" sz="2000" b="0" i="0" u="none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2000" b="0" i="0" u="none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  <a:p>
            <a:pPr marL="342900" indent="-342900" algn="just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kumimoji="0" lang="en-US" altLang="ko-KR" sz="2000" b="0" i="0" u="none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78A96-4211-4A72-AA14-8C60CB5660F3}"/>
              </a:ext>
            </a:extLst>
          </p:cNvPr>
          <p:cNvSpPr txBox="1"/>
          <p:nvPr/>
        </p:nvSpPr>
        <p:spPr>
          <a:xfrm>
            <a:off x="275723" y="6603024"/>
            <a:ext cx="7151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출처</a:t>
            </a:r>
            <a:r>
              <a:rPr lang="en-US" altLang="ko-KR" sz="1000" dirty="0"/>
              <a:t>-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https://terms.naver.com/</a:t>
            </a:r>
            <a:r>
              <a:rPr lang="en-US" altLang="ko-KR" sz="10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entry.naver?docId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=1833088&amp;cid=42999&amp;categoryId=42999#TABLE_OF_CONTENT4</a:t>
            </a:r>
            <a:endParaRPr lang="en-US" altLang="ko-KR" sz="10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2" animBg="1"/>
      <p:bldP spid="8" grpId="1" animBg="1"/>
      <p:bldP spid="9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5724" y="247585"/>
            <a:ext cx="11640552" cy="6366710"/>
          </a:xfrm>
          <a:prstGeom prst="rect">
            <a:avLst/>
          </a:prstGeom>
          <a:solidFill>
            <a:srgbClr val="FFFFFF">
              <a:alpha val="9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1" y="456096"/>
            <a:ext cx="10972798" cy="1143000"/>
          </a:xfrm>
        </p:spPr>
        <p:txBody>
          <a:bodyPr vert="horz" lIns="91440" tIns="45720" rIns="91440" bIns="45720" anchor="ctr">
            <a:normAutofit/>
          </a:bodyPr>
          <a:lstStyle/>
          <a:p>
            <a:pPr marL="0" indent="0">
              <a:buNone/>
              <a:defRPr/>
            </a:pP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1.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교육제도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(</a:t>
            </a:r>
            <a:r>
              <a:rPr lang="ko-KR" altLang="en-US" sz="4400"/>
              <a:t>②</a:t>
            </a: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근대시대</a:t>
            </a:r>
            <a:r>
              <a:rPr kumimoji="0" lang="en-US" altLang="ko-KR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)</a:t>
            </a:r>
          </a:p>
        </p:txBody>
      </p:sp>
      <p:sp>
        <p:nvSpPr>
          <p:cNvPr id="8" name="화살표: 줄무늬가 있는 오른쪽 7"/>
          <p:cNvSpPr/>
          <p:nvPr/>
        </p:nvSpPr>
        <p:spPr>
          <a:xfrm rot="5397707">
            <a:off x="5308119" y="1797123"/>
            <a:ext cx="1575760" cy="136924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595959">
              <a:alpha val="70000"/>
            </a:srgbClr>
          </a:solidFill>
          <a:ln w="19050" cap="flat" cmpd="sng" algn="ctr">
            <a:gradFill flip="xy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915656" y="3524250"/>
            <a:ext cx="6551188" cy="2821490"/>
          </a:xfrm>
        </p:spPr>
        <p:txBody>
          <a:bodyPr vert="horz" lIns="91440" tIns="45720" rIns="91440" bIns="45720">
            <a:normAutofit/>
          </a:bodyPr>
          <a:lstStyle/>
          <a:p>
            <a:pPr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ko-KR" altLang="en-US" sz="2800" b="0" i="0" u="sng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공교육의 획기적인 점</a:t>
            </a:r>
            <a:endParaRPr kumimoji="0" lang="en-US" altLang="ko-KR" sz="2800" b="0" i="0" u="sng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lang="ko-KR" altLang="en-US" sz="26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교육은 개인의 명성</a:t>
            </a:r>
            <a:r>
              <a:rPr kumimoji="0" lang="en-US" altLang="ko-KR" sz="2600" b="0" i="0" u="none" strike="noStrike" kern="1200" cap="none" spc="0" normalizeH="0" dirty="0">
                <a:solidFill>
                  <a:srgbClr val="000000"/>
                </a:solidFill>
                <a:latin typeface="맑은 고딕"/>
              </a:rPr>
              <a:t>·</a:t>
            </a:r>
            <a:r>
              <a:rPr kumimoji="0" lang="ko-KR" altLang="en-US" sz="2600" b="0" i="0" u="none" strike="noStrike" kern="1200" cap="none" spc="0" normalizeH="0" dirty="0">
                <a:solidFill>
                  <a:srgbClr val="000000"/>
                </a:solidFill>
                <a:latin typeface="맑은 고딕"/>
              </a:rPr>
              <a:t>재산 중시</a:t>
            </a:r>
            <a:endParaRPr kumimoji="0" lang="en-US" altLang="ko-KR" sz="2600" b="0" i="0" u="none" strike="noStrike" kern="1200" cap="none" spc="0" normalizeH="0" dirty="0">
              <a:solidFill>
                <a:srgbClr val="000000"/>
              </a:solidFill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0" lang="ko-KR" altLang="en-US" sz="26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평등하게 기회 부여</a:t>
            </a:r>
            <a:r>
              <a:rPr kumimoji="0" lang="en-US" altLang="ko-KR" sz="26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(</a:t>
            </a:r>
            <a:r>
              <a:rPr lang="ko-KR" altLang="en-US" sz="2600" dirty="0">
                <a:solidFill>
                  <a:srgbClr val="000000"/>
                </a:solidFill>
                <a:latin typeface="맑은 고딕"/>
              </a:rPr>
              <a:t>신분</a:t>
            </a:r>
            <a:r>
              <a:rPr lang="en-US" altLang="ko-KR" sz="2600" dirty="0">
                <a:solidFill>
                  <a:srgbClr val="000000"/>
                </a:solidFill>
                <a:latin typeface="맑은 고딕"/>
              </a:rPr>
              <a:t>,</a:t>
            </a:r>
            <a:r>
              <a:rPr lang="ko-KR" altLang="en-US" sz="2600" dirty="0">
                <a:solidFill>
                  <a:srgbClr val="000000"/>
                </a:solidFill>
                <a:latin typeface="맑은 고딕"/>
              </a:rPr>
              <a:t>성별 상관</a:t>
            </a:r>
            <a:r>
              <a:rPr lang="en-US" altLang="ko-KR" sz="2600" dirty="0">
                <a:solidFill>
                  <a:srgbClr val="000000"/>
                </a:solidFill>
                <a:latin typeface="맑은 고딕"/>
              </a:rPr>
              <a:t>X</a:t>
            </a:r>
            <a:r>
              <a:rPr kumimoji="0" lang="en-US" altLang="ko-KR" sz="2600" b="0" i="0" u="none" strike="noStrike" kern="1200" cap="none" spc="0" normalizeH="0" baseline="0" dirty="0">
                <a:solidFill>
                  <a:srgbClr val="000000"/>
                </a:solidFill>
                <a:latin typeface="맑은 고딕"/>
              </a:rPr>
              <a:t>)</a:t>
            </a:r>
          </a:p>
          <a:p>
            <a:pPr marL="0" indent="0" algn="ctr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ko-KR" altLang="en-US" sz="2600" dirty="0">
                <a:solidFill>
                  <a:srgbClr val="000000"/>
                </a:solidFill>
                <a:latin typeface="맑은 고딕"/>
              </a:rPr>
              <a:t>근대과학 중심의 실용적인 교육 지향</a:t>
            </a:r>
            <a:endParaRPr kumimoji="0" sz="2600" b="0" i="0" u="none" strike="noStrike" kern="1200" cap="none" spc="0" normalizeH="0" baseline="0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0" name="사각형: 둥근 위쪽 모서리 9"/>
          <p:cNvSpPr/>
          <p:nvPr/>
        </p:nvSpPr>
        <p:spPr>
          <a:xfrm>
            <a:off x="2571749" y="3374857"/>
            <a:ext cx="7228974" cy="3047083"/>
          </a:xfrm>
          <a:prstGeom prst="round2SameRect">
            <a:avLst>
              <a:gd name="adj1" fmla="val 16667"/>
              <a:gd name="adj2" fmla="val 0"/>
            </a:avLst>
          </a:prstGeom>
          <a:noFill/>
          <a:ln w="76200">
            <a:solidFill>
              <a:srgbClr val="80808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A7E8F-28A9-419D-9DDB-E2691C1506B3}"/>
              </a:ext>
            </a:extLst>
          </p:cNvPr>
          <p:cNvSpPr txBox="1"/>
          <p:nvPr/>
        </p:nvSpPr>
        <p:spPr>
          <a:xfrm>
            <a:off x="275722" y="6603024"/>
            <a:ext cx="8196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출처</a:t>
            </a:r>
            <a:r>
              <a:rPr lang="en-US" altLang="ko-KR" sz="1000" dirty="0"/>
              <a:t>-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https://terms.naver.com/</a:t>
            </a:r>
            <a:r>
              <a:rPr lang="en-US" altLang="ko-KR" sz="1000" u="sng" kern="0" spc="0" dirty="0" err="1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entry.naver?docId</a:t>
            </a:r>
            <a:r>
              <a:rPr lang="en-US" altLang="ko-KR" sz="1000" u="sng" kern="0" spc="0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함초롬바탕"/>
                <a:ea typeface="함초롬바탕"/>
                <a:hlinkClick r:id="rId2"/>
              </a:rPr>
              <a:t>=1833088&amp;cid=42999&amp;categoryId=42999#TABLE_OF_CONTENT4</a:t>
            </a:r>
            <a:endParaRPr lang="en-US" altLang="ko-KR" sz="1000" u="sng" kern="0" spc="0" dirty="0">
              <a:solidFill>
                <a:srgbClr val="0000FF"/>
              </a:solidFill>
              <a:effectLst/>
              <a:uFill>
                <a:solidFill>
                  <a:srgbClr val="0000FF"/>
                </a:solidFill>
              </a:uFill>
              <a:latin typeface="함초롬바탕"/>
              <a:ea typeface="함초롬바탕"/>
            </a:endParaRPr>
          </a:p>
          <a:p>
            <a:endParaRPr lang="ko-KR" alt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  <p:bldP spid="10" grpId="2" animBg="1"/>
    </p:bld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2005</Words>
  <Application>Microsoft Office PowerPoint</Application>
  <PresentationFormat>와이드스크린</PresentationFormat>
  <Paragraphs>193</Paragraphs>
  <Slides>25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맑은 고딕</vt:lpstr>
      <vt:lpstr>함초롬바탕</vt:lpstr>
      <vt:lpstr>Arial</vt:lpstr>
      <vt:lpstr>Calibri</vt:lpstr>
      <vt:lpstr>Wingdings</vt:lpstr>
      <vt:lpstr>한컴오피스</vt:lpstr>
      <vt:lpstr>일본의 교육제도</vt:lpstr>
      <vt:lpstr>PowerPoint 프레젠테이션</vt:lpstr>
      <vt:lpstr>1. 교육제도(①근세시대)</vt:lpstr>
      <vt:lpstr>1. 교육제도(①근세시대)</vt:lpstr>
      <vt:lpstr>1. 교육제도(①근세시대)</vt:lpstr>
      <vt:lpstr>1. 교육제도(①근세시대)</vt:lpstr>
      <vt:lpstr>1. 교육제도(①근세시대)</vt:lpstr>
      <vt:lpstr>1. 교육제도(②근대시대)</vt:lpstr>
      <vt:lpstr>1. 교육제도(②근대시대)</vt:lpstr>
      <vt:lpstr>1. 교육제도(②근대시대)</vt:lpstr>
      <vt:lpstr>1. 교육제도(②근대시대)</vt:lpstr>
      <vt:lpstr>1. 교육제도(②근대시대)</vt:lpstr>
      <vt:lpstr>1. 교육제도(②근대시대)</vt:lpstr>
      <vt:lpstr>1. 교육제도(③현대)</vt:lpstr>
      <vt:lpstr>1. 교육제도(③현대)</vt:lpstr>
      <vt:lpstr>1. 교육제도(③현대)</vt:lpstr>
      <vt:lpstr>1. 교육제도(③현대)</vt:lpstr>
      <vt:lpstr>1. 교육제도(③현대)</vt:lpstr>
      <vt:lpstr>1. 교육제도(③현대)</vt:lpstr>
      <vt:lpstr>2. 일본의 대학 입시제도</vt:lpstr>
      <vt:lpstr>2. 일본의 대학 입시제도</vt:lpstr>
      <vt:lpstr>3. 현대 일본 교육의 문제점</vt:lpstr>
      <vt:lpstr>3. 현대 일본 교육의 문제점</vt:lpstr>
      <vt:lpstr>출처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</dc:title>
  <dc:creator>user</dc:creator>
  <cp:lastModifiedBy>깅 도극ㆍ</cp:lastModifiedBy>
  <cp:revision>296</cp:revision>
  <dcterms:created xsi:type="dcterms:W3CDTF">2021-03-23T14:48:49Z</dcterms:created>
  <dcterms:modified xsi:type="dcterms:W3CDTF">2021-04-02T08:51:07Z</dcterms:modified>
  <cp:version>1000.0100.01</cp:version>
</cp:coreProperties>
</file>