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3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62" y="62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53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9C6EB54E-A089-4853-BC70-B8C79D5F4EE0}" type="datetime1">
              <a:rPr lang="ko-KR" altLang="en-US"/>
              <a:pPr lvl="0">
                <a:defRPr/>
              </a:pPr>
              <a:t>2021-04-05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83178E9-E0F8-46E2-A5FE-43134A8B016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7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7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9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4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3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7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2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1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4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8688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1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4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000" spc="4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6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27" r:id="rId8"/>
    <p:sldLayoutId id="2147483728" r:id="rId9"/>
    <p:sldLayoutId id="2147483729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 spc="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 spc="4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 spc="4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spc="4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 spc="4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 spc="4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9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0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youtube.com/watch?v=pwKQ3Eq0mA4" TargetMode="External" /><Relationship Id="rId3" Type="http://schemas.openxmlformats.org/officeDocument/2006/relationships/hyperlink" Target="https://www.youtube.com/watch?v=Jt4p9aqcnQU(5" TargetMode="External" /><Relationship Id="rId4" Type="http://schemas.openxmlformats.org/officeDocument/2006/relationships/hyperlink" Target="https://youtu.be/Te5fw4d2YYo?t=68" TargetMode="External"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VuIyP7mcADA" TargetMode="External" /><Relationship Id="rId3" Type="http://schemas.openxmlformats.org/officeDocument/2006/relationships/hyperlink" Target="https://youtu.be/xMrxTq2EpeA" TargetMode="External" /><Relationship Id="rId4" Type="http://schemas.openxmlformats.org/officeDocument/2006/relationships/hyperlink" Target="https://youtu.be/38TTfdRUPOg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3.gif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youtube.com/watch?v=fTQk2B9rRiY" TargetMode="External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youtube.com/watch?v=ISonJySXt6w" TargetMode="External"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5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7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/>
            </a:endParaRPr>
          </a:p>
        </p:txBody>
      </p:sp>
      <p:sp>
        <p:nvSpPr>
          <p:cNvPr id="23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/>
            </a:endParaRPr>
          </a:p>
        </p:txBody>
      </p:sp>
      <p:grpSp>
        <p:nvGrpSpPr>
          <p:cNvPr id="19" name="Group 18"/>
          <p:cNvGrpSpPr>
            <a:grpSpLocks noGrp="1" noSelect="1" noChangeAspect="1" noMove="1" noResize="1"/>
          </p:cNvGrpSpPr>
          <p:nvPr/>
        </p:nvGrpSpPr>
        <p:grpSpPr>
          <a:xfrm rot="0" flipV="1">
            <a:off x="8194385" y="76200"/>
            <a:ext cx="3997615" cy="6816079"/>
            <a:chOff x="8059620" y="41922"/>
            <a:chExt cx="3997615" cy="681607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alphaModFix amt="7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820" b="17290"/>
            <a:stretch>
              <a:fillRect/>
            </a:stretch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alphaModFix amt="15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r="40690"/>
            <a:stretch>
              <a:fillRect/>
            </a:stretch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75848" y="497783"/>
            <a:ext cx="9906000" cy="3155419"/>
          </a:xfrm>
        </p:spPr>
        <p:txBody>
          <a:bodyPr anchor="b">
            <a:normAutofit/>
          </a:bodyPr>
          <a:lstStyle/>
          <a:p>
            <a:pPr lvl="0">
              <a:defRPr/>
            </a:pPr>
            <a:r>
              <a:rPr lang="ko-KR" altLang="en-US" sz="5200"/>
              <a:t>일본의 관광자원과 일본관광의 역사</a:t>
            </a:r>
            <a:endParaRPr lang="ko-KR" altLang="en-US" sz="520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99126" y="4411409"/>
            <a:ext cx="9905999" cy="2054305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en-US" altLang="ko-KR" sz="2200"/>
              <a:t>21X01X67</a:t>
            </a:r>
            <a:r>
              <a:rPr lang="ko-KR" altLang="en-US" sz="2200"/>
              <a:t>오민주</a:t>
            </a:r>
            <a:endParaRPr lang="ko-KR" altLang="en-US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CC41D863-2737-46BC-B717-060AF838B1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>
                <a:latin typeface="Microsoft GothicNeo Light "/>
              </a:rPr>
              <a:t> </a:t>
            </a:r>
            <a:endParaRPr lang="en-US" altLang="ko-KR" dirty="0">
              <a:latin typeface="Microsoft GothicNeo Light "/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3884B50-076D-4842-890B-0D9A2FA8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096" y="1943485"/>
            <a:ext cx="5561105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 err="1"/>
              <a:t>히리조하마</a:t>
            </a:r>
            <a:r>
              <a:rPr lang="en-US" altLang="ko-KR" sz="2000" dirty="0"/>
              <a:t>(</a:t>
            </a:r>
            <a:r>
              <a:rPr lang="ko-KR" altLang="en-US" sz="2000" dirty="0" err="1"/>
              <a:t>시즈오카현</a:t>
            </a:r>
            <a:r>
              <a:rPr lang="en-US" altLang="ko-KR" sz="2000" dirty="0"/>
              <a:t>)</a:t>
            </a:r>
          </a:p>
          <a:p>
            <a:pPr marL="0" indent="0">
              <a:buNone/>
            </a:pPr>
            <a:r>
              <a:rPr lang="ko-KR" altLang="en-US" sz="2000" dirty="0" err="1"/>
              <a:t>이즈</a:t>
            </a:r>
            <a:r>
              <a:rPr lang="ko-KR" altLang="en-US" sz="2000" dirty="0"/>
              <a:t> 반도 위치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 </a:t>
            </a:r>
            <a:r>
              <a:rPr lang="ko-KR" altLang="en-US" sz="2000" dirty="0" err="1"/>
              <a:t>나카키항</a:t>
            </a:r>
            <a:r>
              <a:rPr lang="ko-KR" altLang="en-US" sz="2000" dirty="0"/>
              <a:t> 출발 나룻배 접근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.</a:t>
            </a:r>
            <a:r>
              <a:rPr lang="ko-KR" altLang="en-US" sz="2000" dirty="0"/>
              <a:t>자연 그대로의 모습</a:t>
            </a:r>
            <a:r>
              <a:rPr lang="ja-JP" altLang="en-US" sz="2000" dirty="0"/>
              <a:t>　</a:t>
            </a:r>
            <a:r>
              <a:rPr lang="ko-KR" altLang="en-US" sz="2000" dirty="0"/>
              <a:t>간직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0202DF8-D718-4F92-A551-6C70CEBF2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259" y="1715589"/>
            <a:ext cx="4577443" cy="48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EAB413F-893F-4BB7-ABEB-B748A370F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649" y="1825624"/>
            <a:ext cx="5561106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/>
              <a:t>이부키야 산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 err="1"/>
              <a:t>시가현</a:t>
            </a:r>
            <a:r>
              <a:rPr lang="en-US" altLang="ko-KR" sz="2000" dirty="0"/>
              <a:t>,</a:t>
            </a:r>
            <a:r>
              <a:rPr lang="ko-KR" altLang="en-US" sz="2000" dirty="0" err="1"/>
              <a:t>기후현</a:t>
            </a:r>
            <a:r>
              <a:rPr lang="ko-KR" altLang="en-US" sz="2000" dirty="0"/>
              <a:t> 위치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해발 </a:t>
            </a:r>
            <a:r>
              <a:rPr lang="en-US" altLang="ko-KR" sz="2000" dirty="0"/>
              <a:t>: 1,377m</a:t>
            </a:r>
          </a:p>
          <a:p>
            <a:pPr marL="0" indent="0">
              <a:buNone/>
            </a:pPr>
            <a:r>
              <a:rPr lang="ko-KR" altLang="en-US" sz="2000" dirty="0"/>
              <a:t>개산</a:t>
            </a:r>
            <a:r>
              <a:rPr lang="en-US" altLang="ko-KR" sz="2000" dirty="0"/>
              <a:t>~</a:t>
            </a:r>
            <a:r>
              <a:rPr lang="ko-KR" altLang="en-US" sz="2000" dirty="0"/>
              <a:t>폐산 시기</a:t>
            </a:r>
            <a:r>
              <a:rPr lang="en-US" altLang="ko-KR" sz="2000" dirty="0"/>
              <a:t>: </a:t>
            </a:r>
            <a:r>
              <a:rPr lang="ko-KR" altLang="en-US" sz="2000" dirty="0"/>
              <a:t>연중 등산 가능</a:t>
            </a:r>
            <a:r>
              <a:rPr lang="en-US" altLang="ko-KR" sz="2000" dirty="0"/>
              <a:t>(11</a:t>
            </a:r>
            <a:r>
              <a:rPr lang="ko-KR" altLang="en-US" sz="2000" dirty="0"/>
              <a:t>월 하순</a:t>
            </a:r>
            <a:r>
              <a:rPr lang="en-US" altLang="ko-KR" sz="2000" dirty="0"/>
              <a:t>~4</a:t>
            </a:r>
            <a:r>
              <a:rPr lang="ko-KR" altLang="en-US" sz="2000" dirty="0"/>
              <a:t>월 상순</a:t>
            </a:r>
            <a:r>
              <a:rPr lang="en-US" altLang="ko-KR" sz="2000" dirty="0"/>
              <a:t>(1~10</a:t>
            </a:r>
            <a:r>
              <a:rPr lang="ko-KR" altLang="en-US" sz="2000" dirty="0"/>
              <a:t>일</a:t>
            </a:r>
            <a:r>
              <a:rPr lang="en-US" altLang="ko-KR" sz="2000" dirty="0"/>
              <a:t>)-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이부키산</a:t>
            </a:r>
            <a:r>
              <a:rPr lang="ko-KR" altLang="en-US" sz="2000" dirty="0"/>
              <a:t> 드라이브길 동계 휴업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맑은 날 비</a:t>
            </a:r>
            <a:r>
              <a:rPr lang="en-US" altLang="ko-KR" sz="2000" dirty="0"/>
              <a:t>,</a:t>
            </a:r>
            <a:r>
              <a:rPr lang="ko-KR" altLang="en-US" sz="2000" dirty="0"/>
              <a:t> 호수 조망 </a:t>
            </a:r>
            <a:endParaRPr lang="en-US" altLang="ko-KR" sz="2000" dirty="0"/>
          </a:p>
        </p:txBody>
      </p:sp>
      <p:pic>
        <p:nvPicPr>
          <p:cNvPr id="2" name="내용 개체 틀 1">
            <a:extLst>
              <a:ext uri="{FF2B5EF4-FFF2-40B4-BE49-F238E27FC236}">
                <a16:creationId xmlns:a16="http://schemas.microsoft.com/office/drawing/2014/main" id="{55D21AB9-D74D-4EAE-9673-8B0AB7DCA2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59021"/>
            <a:ext cx="5561013" cy="36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7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80CEA38-40E5-40F2-90AC-B5C9B657F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86" y="1346231"/>
            <a:ext cx="5561106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 err="1"/>
              <a:t>타카오</a:t>
            </a:r>
            <a:r>
              <a:rPr lang="ko-KR" altLang="en-US" sz="2000" dirty="0"/>
              <a:t> 산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높이 </a:t>
            </a:r>
            <a:r>
              <a:rPr lang="en-US" altLang="ko-KR" sz="2000" dirty="0"/>
              <a:t>: 599m</a:t>
            </a:r>
            <a:br>
              <a:rPr lang="en-US" altLang="ko-KR" sz="2000" dirty="0"/>
            </a:br>
            <a:r>
              <a:rPr lang="ko-KR" altLang="en-US" sz="2000" dirty="0"/>
              <a:t>개산</a:t>
            </a:r>
            <a:r>
              <a:rPr lang="en-US" altLang="ko-KR" sz="2000" dirty="0"/>
              <a:t>~</a:t>
            </a:r>
            <a:r>
              <a:rPr lang="ko-KR" altLang="en-US" sz="2000" dirty="0"/>
              <a:t>폐산 시기 </a:t>
            </a:r>
            <a:r>
              <a:rPr lang="en-US" altLang="ko-KR" sz="2000" dirty="0"/>
              <a:t>: </a:t>
            </a:r>
            <a:r>
              <a:rPr lang="ko-KR" altLang="en-US" sz="2000" dirty="0"/>
              <a:t>연중 산행 가능</a:t>
            </a:r>
            <a:br>
              <a:rPr lang="ko-KR" altLang="en-US" sz="2000" dirty="0"/>
            </a:br>
            <a:r>
              <a:rPr lang="ko-KR" altLang="en-US" sz="2000" dirty="0"/>
              <a:t>신주쿠</a:t>
            </a:r>
            <a:r>
              <a:rPr lang="en-US" altLang="ko-KR" sz="2000" dirty="0"/>
              <a:t>-&gt;</a:t>
            </a:r>
            <a:r>
              <a:rPr lang="ko-KR" altLang="en-US" sz="2000" dirty="0"/>
              <a:t> 전철 약 </a:t>
            </a:r>
            <a:r>
              <a:rPr lang="en-US" altLang="ko-KR" sz="2000" dirty="0"/>
              <a:t>1</a:t>
            </a:r>
            <a:r>
              <a:rPr lang="ko-KR" altLang="en-US" sz="2000" dirty="0"/>
              <a:t>시간 정도 이동</a:t>
            </a:r>
            <a:r>
              <a:rPr lang="en-US" altLang="ko-KR" sz="2000" dirty="0"/>
              <a:t>-&gt; </a:t>
            </a:r>
            <a:r>
              <a:rPr lang="ko-KR" altLang="en-US" sz="2000" dirty="0"/>
              <a:t>역</a:t>
            </a:r>
            <a:r>
              <a:rPr lang="en-US" altLang="ko-KR" sz="2000" dirty="0"/>
              <a:t>-&gt; </a:t>
            </a:r>
            <a:r>
              <a:rPr lang="ko-KR" altLang="en-US" sz="2000" dirty="0"/>
              <a:t>케이블카</a:t>
            </a:r>
            <a:r>
              <a:rPr lang="en-US" altLang="ko-KR" sz="2000" dirty="0"/>
              <a:t>,</a:t>
            </a:r>
            <a:r>
              <a:rPr lang="ko-KR" altLang="en-US" sz="2000" dirty="0"/>
              <a:t>리프트 이동</a:t>
            </a:r>
            <a:r>
              <a:rPr lang="en-US" altLang="ko-KR" sz="2000" dirty="0"/>
              <a:t>.</a:t>
            </a:r>
          </a:p>
          <a:p>
            <a:pPr marL="0" indent="0">
              <a:buNone/>
            </a:pPr>
            <a:r>
              <a:rPr lang="ko-KR" altLang="en-US" sz="2000" dirty="0"/>
              <a:t>연간 등산자수 약 </a:t>
            </a:r>
            <a:r>
              <a:rPr lang="en-US" altLang="ko-KR" sz="2000" dirty="0"/>
              <a:t>260</a:t>
            </a:r>
            <a:r>
              <a:rPr lang="ko-KR" altLang="en-US" sz="2000" dirty="0"/>
              <a:t>만명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 「등산자수 세계 제일의 산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산정상 폭포 수영체험 가능</a:t>
            </a:r>
            <a:endParaRPr lang="en-US" altLang="ko-KR" sz="2000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2926589-2463-4339-8297-BDDBB8B72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136" y="1268276"/>
            <a:ext cx="5561105" cy="4351338"/>
          </a:xfrm>
        </p:spPr>
        <p:txBody>
          <a:bodyPr/>
          <a:lstStyle/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  <p:pic>
        <p:nvPicPr>
          <p:cNvPr id="1026" name="Picture 2" descr="카오산">
            <a:extLst>
              <a:ext uri="{FF2B5EF4-FFF2-40B4-BE49-F238E27FC236}">
                <a16:creationId xmlns:a16="http://schemas.microsoft.com/office/drawing/2014/main" id="{65881DE2-821A-4C60-AE64-499E3FB2C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81" y="1584960"/>
            <a:ext cx="4408716" cy="50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E680BA-7195-46BC-83F3-24EAF853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특산물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4D49E13-BEE7-412A-A73F-F0174B9C9B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Noto Sans"/>
            </a:endParaRPr>
          </a:p>
          <a:p>
            <a:pPr marL="0" indent="0">
              <a:buNone/>
            </a:pPr>
            <a:endParaRPr lang="en-US" altLang="ko-KR" dirty="0"/>
          </a:p>
        </p:txBody>
      </p:sp>
      <p:graphicFrame>
        <p:nvGraphicFramePr>
          <p:cNvPr id="8" name="표 8">
            <a:extLst>
              <a:ext uri="{FF2B5EF4-FFF2-40B4-BE49-F238E27FC236}">
                <a16:creationId xmlns:a16="http://schemas.microsoft.com/office/drawing/2014/main" id="{9AE144DA-4D3A-41B0-A159-877477124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911992"/>
              </p:ext>
            </p:extLst>
          </p:nvPr>
        </p:nvGraphicFramePr>
        <p:xfrm>
          <a:off x="195309" y="2740024"/>
          <a:ext cx="11327907" cy="3718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775969">
                  <a:extLst>
                    <a:ext uri="{9D8B030D-6E8A-4147-A177-3AD203B41FA5}">
                      <a16:colId xmlns:a16="http://schemas.microsoft.com/office/drawing/2014/main" val="851122201"/>
                    </a:ext>
                  </a:extLst>
                </a:gridCol>
                <a:gridCol w="3775969">
                  <a:extLst>
                    <a:ext uri="{9D8B030D-6E8A-4147-A177-3AD203B41FA5}">
                      <a16:colId xmlns:a16="http://schemas.microsoft.com/office/drawing/2014/main" val="2944355718"/>
                    </a:ext>
                  </a:extLst>
                </a:gridCol>
                <a:gridCol w="3775969">
                  <a:extLst>
                    <a:ext uri="{9D8B030D-6E8A-4147-A177-3AD203B41FA5}">
                      <a16:colId xmlns:a16="http://schemas.microsoft.com/office/drawing/2014/main" val="2206375965"/>
                    </a:ext>
                  </a:extLst>
                </a:gridCol>
              </a:tblGrid>
              <a:tr h="6702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지역</a:t>
                      </a:r>
                      <a:r>
                        <a:rPr lang="en-US" altLang="ko-KR" sz="2000" dirty="0"/>
                        <a:t>`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과일 야채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어패류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933421"/>
                  </a:ext>
                </a:extLst>
              </a:tr>
              <a:tr h="6702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홋카이도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멜론</a:t>
                      </a:r>
                      <a:r>
                        <a:rPr lang="en-US" altLang="ko-KR" sz="2000" dirty="0"/>
                        <a:t>,</a:t>
                      </a:r>
                      <a:r>
                        <a:rPr lang="ko-KR" altLang="en-US" sz="2000" dirty="0"/>
                        <a:t>감자</a:t>
                      </a:r>
                      <a:r>
                        <a:rPr lang="en-US" altLang="ko-KR" sz="2000" dirty="0"/>
                        <a:t>,</a:t>
                      </a:r>
                      <a:r>
                        <a:rPr lang="ko-KR" altLang="en-US" sz="2000" dirty="0"/>
                        <a:t>옥수수</a:t>
                      </a:r>
                      <a:r>
                        <a:rPr lang="en-US" altLang="ko-KR" sz="2000" dirty="0"/>
                        <a:t>,</a:t>
                      </a:r>
                      <a:r>
                        <a:rPr lang="ko-KR" altLang="en-US" sz="2000" dirty="0"/>
                        <a:t>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연어</a:t>
                      </a:r>
                      <a:r>
                        <a:rPr lang="en-US" altLang="ko-KR" sz="2000" dirty="0"/>
                        <a:t>,</a:t>
                      </a:r>
                      <a:r>
                        <a:rPr lang="ko-KR" altLang="en-US" sz="2000" dirty="0"/>
                        <a:t>성게</a:t>
                      </a:r>
                      <a:r>
                        <a:rPr lang="en-US" altLang="ko-KR" sz="2000" dirty="0"/>
                        <a:t>,</a:t>
                      </a:r>
                      <a:r>
                        <a:rPr lang="ko-KR" altLang="en-US" sz="2000" dirty="0"/>
                        <a:t>다시마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81816"/>
                  </a:ext>
                </a:extLst>
              </a:tr>
              <a:tr h="84062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아오모리 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사과</a:t>
                      </a:r>
                      <a:r>
                        <a:rPr lang="en-US" altLang="ko-KR" sz="2000" dirty="0"/>
                        <a:t>,</a:t>
                      </a:r>
                      <a:r>
                        <a:rPr lang="ko-KR" altLang="en-US" sz="2000" dirty="0"/>
                        <a:t>마늘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가리비 참치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13423"/>
                  </a:ext>
                </a:extLst>
              </a:tr>
              <a:tr h="6702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이와테 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/>
                        <a:t>에사시</a:t>
                      </a:r>
                      <a:r>
                        <a:rPr lang="ko-KR" altLang="en-US" sz="2000" dirty="0"/>
                        <a:t> 사과</a:t>
                      </a:r>
                      <a:endParaRPr lang="en-US" altLang="ko-KR" sz="2000" dirty="0"/>
                    </a:p>
                    <a:p>
                      <a:pPr latinLnBrk="1"/>
                      <a:r>
                        <a:rPr lang="ko-KR" altLang="en-US" sz="2000" dirty="0"/>
                        <a:t>이사와 피망</a:t>
                      </a:r>
                      <a:endParaRPr lang="en-US" altLang="ko-K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32746"/>
                  </a:ext>
                </a:extLst>
              </a:tr>
              <a:tr h="83603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미야기 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센다이 세리</a:t>
                      </a:r>
                      <a:r>
                        <a:rPr lang="en-US" altLang="ko-KR" sz="2000" dirty="0"/>
                        <a:t>(</a:t>
                      </a:r>
                      <a:r>
                        <a:rPr lang="ko-KR" altLang="en-US" sz="2000" dirty="0"/>
                        <a:t>센다이 미나리</a:t>
                      </a:r>
                      <a:r>
                        <a:rPr lang="en-US" altLang="ko-KR" sz="2000" dirty="0"/>
                        <a:t>)</a:t>
                      </a:r>
                    </a:p>
                    <a:p>
                      <a:pPr latinLnBrk="1"/>
                      <a:r>
                        <a:rPr lang="ko-KR" altLang="en-US" sz="2000" dirty="0"/>
                        <a:t>센다이 배추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꽁치</a:t>
                      </a:r>
                      <a:r>
                        <a:rPr lang="en-US" altLang="ko-KR" sz="2000" dirty="0"/>
                        <a:t>,</a:t>
                      </a:r>
                      <a:r>
                        <a:rPr lang="ko-KR" altLang="en-US" sz="2000" dirty="0"/>
                        <a:t>굴</a:t>
                      </a:r>
                      <a:r>
                        <a:rPr lang="en-US" altLang="ko-KR" sz="2000" dirty="0"/>
                        <a:t>,</a:t>
                      </a:r>
                      <a:r>
                        <a:rPr lang="ko-KR" altLang="en-US" sz="2000" dirty="0"/>
                        <a:t>해삼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36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1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55525242-CB18-455E-B72D-196C762E5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209917"/>
              </p:ext>
            </p:extLst>
          </p:nvPr>
        </p:nvGraphicFramePr>
        <p:xfrm>
          <a:off x="316744" y="2672179"/>
          <a:ext cx="11274423" cy="366647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758141">
                  <a:extLst>
                    <a:ext uri="{9D8B030D-6E8A-4147-A177-3AD203B41FA5}">
                      <a16:colId xmlns:a16="http://schemas.microsoft.com/office/drawing/2014/main" val="3620350538"/>
                    </a:ext>
                  </a:extLst>
                </a:gridCol>
                <a:gridCol w="3758141">
                  <a:extLst>
                    <a:ext uri="{9D8B030D-6E8A-4147-A177-3AD203B41FA5}">
                      <a16:colId xmlns:a16="http://schemas.microsoft.com/office/drawing/2014/main" val="2651514674"/>
                    </a:ext>
                  </a:extLst>
                </a:gridCol>
                <a:gridCol w="3758141">
                  <a:extLst>
                    <a:ext uri="{9D8B030D-6E8A-4147-A177-3AD203B41FA5}">
                      <a16:colId xmlns:a16="http://schemas.microsoft.com/office/drawing/2014/main" val="641568631"/>
                    </a:ext>
                  </a:extLst>
                </a:gridCol>
              </a:tblGrid>
              <a:tr h="6043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지역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과일 야채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어패류 해산물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833367"/>
                  </a:ext>
                </a:extLst>
              </a:tr>
              <a:tr h="73224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/>
                        <a:t>아키타</a:t>
                      </a:r>
                      <a:r>
                        <a:rPr lang="ko-KR" altLang="en-US" sz="2000" dirty="0"/>
                        <a:t>  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도루묵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82822"/>
                  </a:ext>
                </a:extLst>
              </a:tr>
              <a:tr h="77631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/>
                        <a:t>야마가타</a:t>
                      </a:r>
                      <a:r>
                        <a:rPr lang="ko-KR" altLang="en-US" sz="2000" dirty="0"/>
                        <a:t> 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서양 배</a:t>
                      </a:r>
                      <a:r>
                        <a:rPr lang="en-US" altLang="ko-KR" sz="2000" dirty="0"/>
                        <a:t>, </a:t>
                      </a:r>
                      <a:r>
                        <a:rPr lang="ko-KR" altLang="en-US" sz="2000" dirty="0"/>
                        <a:t>체리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319186"/>
                  </a:ext>
                </a:extLst>
              </a:tr>
              <a:tr h="754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후쿠시마 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오이</a:t>
                      </a:r>
                      <a:r>
                        <a:rPr lang="en-US" altLang="ko-KR" sz="2000" dirty="0"/>
                        <a:t>, </a:t>
                      </a:r>
                      <a:r>
                        <a:rPr lang="ko-KR" altLang="en-US" sz="2000" dirty="0"/>
                        <a:t>복숭아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852"/>
                  </a:ext>
                </a:extLst>
              </a:tr>
              <a:tr h="79899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이바라키 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아귀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274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5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89B08A-2202-4B1A-AF16-369A028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관광의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2543DE-E882-4776-B8B4-B65DAFF87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2000" dirty="0"/>
              <a:t>중세</a:t>
            </a:r>
            <a:r>
              <a:rPr lang="en-US" altLang="ko-KR" sz="2000" dirty="0"/>
              <a:t>:</a:t>
            </a:r>
            <a:r>
              <a:rPr lang="ko-KR" altLang="en-US" sz="2000" dirty="0"/>
              <a:t> 사람 </a:t>
            </a:r>
            <a:r>
              <a:rPr lang="ko-KR" altLang="en-US" sz="2000" dirty="0" err="1"/>
              <a:t>이동활발</a:t>
            </a:r>
            <a:r>
              <a:rPr lang="en-US" altLang="ko-KR" sz="2000" dirty="0"/>
              <a:t>x,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ko-KR" altLang="en-US" sz="2000" dirty="0"/>
              <a:t>전국시대</a:t>
            </a:r>
            <a:r>
              <a:rPr lang="en-US" altLang="ko-KR" sz="2000" dirty="0"/>
              <a:t>:</a:t>
            </a:r>
            <a:r>
              <a:rPr lang="ko-KR" altLang="en-US" sz="2000" dirty="0"/>
              <a:t> 전국 다이묘 등 지역 영주의 영국</a:t>
            </a:r>
            <a:r>
              <a:rPr lang="en-US" altLang="ko-KR" sz="2000" dirty="0"/>
              <a:t>(</a:t>
            </a:r>
            <a:r>
              <a:rPr lang="ko-KR" altLang="en-US" sz="2000" dirty="0"/>
              <a:t>영지</a:t>
            </a:r>
            <a:r>
              <a:rPr lang="en-US" altLang="ko-KR" sz="2000" dirty="0"/>
              <a:t>)</a:t>
            </a:r>
            <a:r>
              <a:rPr lang="ko-KR" altLang="en-US" sz="2000" dirty="0"/>
              <a:t> 내 관문이 설치</a:t>
            </a:r>
            <a:r>
              <a:rPr lang="en-US" altLang="ko-KR" sz="2000" dirty="0"/>
              <a:t>.</a:t>
            </a:r>
          </a:p>
          <a:p>
            <a:pPr marL="0" indent="0">
              <a:buNone/>
            </a:pPr>
            <a:r>
              <a:rPr lang="ko-KR" altLang="en-US" sz="2000" dirty="0"/>
              <a:t>사람이나 물건 이동 제한</a:t>
            </a:r>
            <a:r>
              <a:rPr lang="en-US" altLang="ko-KR" sz="2000" dirty="0"/>
              <a:t>.</a:t>
            </a:r>
            <a:r>
              <a:rPr lang="ko-KR" altLang="en-US" sz="2000" dirty="0"/>
              <a:t>한편 공가나 승려 등 문인들 제대 명가</a:t>
            </a:r>
            <a:r>
              <a:rPr lang="en-US" altLang="ko-KR" sz="2000" dirty="0"/>
              <a:t>(</a:t>
            </a:r>
            <a:r>
              <a:rPr lang="ko-KR" altLang="en-US" sz="2000" dirty="0" err="1"/>
              <a:t>여러다이묘</a:t>
            </a:r>
            <a:r>
              <a:rPr lang="en-US" altLang="ko-KR" sz="2000" dirty="0"/>
              <a:t>)</a:t>
            </a:r>
            <a:r>
              <a:rPr lang="ko-KR" altLang="en-US" sz="2000" dirty="0"/>
              <a:t>의 내방이나 </a:t>
            </a:r>
            <a:r>
              <a:rPr lang="ko-KR" altLang="en-US" sz="2000" dirty="0" err="1"/>
              <a:t>회국</a:t>
            </a:r>
            <a:r>
              <a:rPr lang="ko-KR" altLang="en-US" sz="2000" dirty="0"/>
              <a:t> 등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각지의 명소 기록</a:t>
            </a:r>
            <a:r>
              <a:rPr lang="en-US" altLang="ko-KR" sz="2000" dirty="0"/>
              <a:t>,</a:t>
            </a:r>
            <a:r>
              <a:rPr lang="ko-KR" altLang="en-US" sz="2000" dirty="0"/>
              <a:t>자료残</a:t>
            </a:r>
          </a:p>
        </p:txBody>
      </p:sp>
    </p:spTree>
    <p:extLst>
      <p:ext uri="{BB962C8B-B14F-4D97-AF65-F5344CB8AC3E}">
        <p14:creationId xmlns:p14="http://schemas.microsoft.com/office/powerpoint/2010/main" val="27297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7D291C-4A4F-4515-B020-38BC9EA79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근대</a:t>
            </a: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: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</a:rPr>
              <a:t>막번체제</a:t>
            </a: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 해체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철도</a:t>
            </a: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·</a:t>
            </a: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기선 등의 교통</a:t>
            </a: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·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</a:rPr>
              <a:t>물류망</a:t>
            </a: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정보의 발달 국내의 이동이 용이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여행 정보도 보급</a:t>
            </a: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,</a:t>
            </a: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 관광 목적 여행 활발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일본 각지 관광 보양</a:t>
            </a:r>
            <a:r>
              <a:rPr lang="en-US" altLang="ko-KR" sz="2000" dirty="0">
                <a:solidFill>
                  <a:srgbClr val="000000"/>
                </a:solidFill>
              </a:rPr>
              <a:t>(</a:t>
            </a:r>
            <a:r>
              <a:rPr lang="ko-KR" altLang="en-US" sz="2000" dirty="0">
                <a:solidFill>
                  <a:srgbClr val="000000"/>
                </a:solidFill>
              </a:rPr>
              <a:t>휴양</a:t>
            </a:r>
            <a:r>
              <a:rPr lang="en-US" altLang="ko-KR" sz="2000" dirty="0">
                <a:solidFill>
                  <a:srgbClr val="000000"/>
                </a:solidFill>
              </a:rPr>
              <a:t>)</a:t>
            </a: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 목적</a:t>
            </a: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,</a:t>
            </a: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 지역 조성 관광</a:t>
            </a: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-&gt;</a:t>
            </a: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 산업화</a:t>
            </a: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.</a:t>
            </a: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국내의 먼 지방 여행가능</a:t>
            </a:r>
            <a:endParaRPr lang="en-US" altLang="ko-KR" sz="20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만주</a:t>
            </a: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중국 본토 등 인근 국외 관광 여행行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990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DF9BBB-208B-40F6-A4DF-8CAC6F3B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37FEBF-C023-443A-8A44-E2C2D10A5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887306"/>
            <a:ext cx="11274612" cy="4195763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막부 말기 일본 개국</a:t>
            </a:r>
            <a:endParaRPr lang="en-US" altLang="ko-KR" sz="20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000000"/>
                </a:solidFill>
              </a:rPr>
              <a:t>동쪽 끝 위치 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ko-KR" altLang="en-US" sz="2000" dirty="0"/>
              <a:t>섬나라</a:t>
            </a:r>
            <a:endParaRPr lang="en-US" altLang="ko-KR" sz="2000" dirty="0"/>
          </a:p>
          <a:p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일본 도항수단</a:t>
            </a: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-&gt;</a:t>
            </a:r>
            <a:r>
              <a:rPr lang="ko-KR" altLang="en-US" sz="2000" dirty="0">
                <a:solidFill>
                  <a:srgbClr val="000000"/>
                </a:solidFill>
              </a:rPr>
              <a:t>시간多소요 배</a:t>
            </a:r>
            <a:r>
              <a:rPr lang="en-US" altLang="ko-KR" sz="2000" dirty="0">
                <a:solidFill>
                  <a:srgbClr val="000000"/>
                </a:solidFill>
              </a:rPr>
              <a:t>&lt;</a:t>
            </a:r>
            <a:r>
              <a:rPr lang="ko-KR" altLang="en-US" sz="2000" dirty="0">
                <a:solidFill>
                  <a:srgbClr val="000000"/>
                </a:solidFill>
              </a:rPr>
              <a:t>유일</a:t>
            </a:r>
            <a:r>
              <a:rPr lang="en-US" altLang="ko-KR" sz="2000" dirty="0">
                <a:solidFill>
                  <a:srgbClr val="000000"/>
                </a:solidFill>
              </a:rPr>
              <a:t>&gt;</a:t>
            </a: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-&gt;</a:t>
            </a:r>
            <a:r>
              <a:rPr lang="ko-KR" altLang="en-US" sz="2000" b="0" i="0" dirty="0">
                <a:solidFill>
                  <a:srgbClr val="000000"/>
                </a:solidFill>
                <a:effectLst/>
              </a:rPr>
              <a:t>기술적 문제</a:t>
            </a:r>
            <a:endParaRPr lang="en-US" altLang="ko-KR" sz="20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2</a:t>
            </a:r>
            <a:r>
              <a:rPr lang="ko-KR" altLang="en-US" sz="2000" dirty="0" err="1">
                <a:solidFill>
                  <a:srgbClr val="000000"/>
                </a:solidFill>
              </a:rPr>
              <a:t>차세계</a:t>
            </a:r>
            <a:r>
              <a:rPr lang="ko-KR" altLang="en-US" sz="2000" dirty="0">
                <a:solidFill>
                  <a:srgbClr val="000000"/>
                </a:solidFill>
              </a:rPr>
              <a:t> 대전 </a:t>
            </a:r>
            <a:r>
              <a:rPr lang="ko-KR" altLang="en-US" sz="2000" dirty="0" err="1">
                <a:solidFill>
                  <a:srgbClr val="000000"/>
                </a:solidFill>
              </a:rPr>
              <a:t>해외도항자</a:t>
            </a:r>
            <a:r>
              <a:rPr lang="ko-KR" altLang="en-US" sz="2000" dirty="0">
                <a:solidFill>
                  <a:srgbClr val="000000"/>
                </a:solidFill>
              </a:rPr>
              <a:t> 유학생이민자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000000"/>
                </a:solidFill>
              </a:rPr>
              <a:t>해외여행 부유층 한정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000000"/>
                </a:solidFill>
              </a:rPr>
              <a:t>전후 부흥 교통 기관 발달</a:t>
            </a:r>
            <a:r>
              <a:rPr lang="en-US" altLang="ko-KR" sz="2000" dirty="0">
                <a:solidFill>
                  <a:srgbClr val="000000"/>
                </a:solidFill>
              </a:rPr>
              <a:t>-&gt;</a:t>
            </a:r>
            <a:r>
              <a:rPr lang="ko-KR" altLang="en-US" sz="2000" dirty="0">
                <a:solidFill>
                  <a:srgbClr val="000000"/>
                </a:solidFill>
              </a:rPr>
              <a:t>출판</a:t>
            </a:r>
            <a:r>
              <a:rPr lang="en-US" altLang="ko-KR" sz="2000" dirty="0">
                <a:solidFill>
                  <a:srgbClr val="000000"/>
                </a:solidFill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</a:rPr>
              <a:t>미디어 발달</a:t>
            </a:r>
            <a:r>
              <a:rPr lang="en-US" altLang="ko-KR" sz="2000" dirty="0">
                <a:solidFill>
                  <a:srgbClr val="000000"/>
                </a:solidFill>
              </a:rPr>
              <a:t>-&gt;</a:t>
            </a:r>
            <a:r>
              <a:rPr lang="ko-KR" altLang="en-US" sz="2000" dirty="0">
                <a:solidFill>
                  <a:srgbClr val="000000"/>
                </a:solidFill>
              </a:rPr>
              <a:t>관광발전</a:t>
            </a:r>
            <a:endParaRPr lang="ko-KR" altLang="en-US" sz="2000" dirty="0"/>
          </a:p>
        </p:txBody>
      </p:sp>
      <p:sp>
        <p:nvSpPr>
          <p:cNvPr id="4" name="왼쪽 대괄호 3">
            <a:extLst>
              <a:ext uri="{FF2B5EF4-FFF2-40B4-BE49-F238E27FC236}">
                <a16:creationId xmlns:a16="http://schemas.microsoft.com/office/drawing/2014/main" id="{4AB4780C-135C-489B-A282-AAC89478CE23}"/>
              </a:ext>
            </a:extLst>
          </p:cNvPr>
          <p:cNvSpPr/>
          <p:nvPr/>
        </p:nvSpPr>
        <p:spPr>
          <a:xfrm>
            <a:off x="458694" y="2024108"/>
            <a:ext cx="177553" cy="152695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대괄호 4">
            <a:extLst>
              <a:ext uri="{FF2B5EF4-FFF2-40B4-BE49-F238E27FC236}">
                <a16:creationId xmlns:a16="http://schemas.microsoft.com/office/drawing/2014/main" id="{671AD517-132E-49A0-A4C2-CDA922461429}"/>
              </a:ext>
            </a:extLst>
          </p:cNvPr>
          <p:cNvSpPr/>
          <p:nvPr/>
        </p:nvSpPr>
        <p:spPr>
          <a:xfrm>
            <a:off x="3266983" y="1970843"/>
            <a:ext cx="177553" cy="163349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7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최근 상황</a:t>
            </a:r>
            <a:r>
              <a:rPr lang="en-US" altLang="ko-KR"/>
              <a:t>(</a:t>
            </a:r>
            <a:r>
              <a:rPr lang="ko-KR" altLang="en-US"/>
              <a:t>코로나 이후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40" normalizeH="0" baseline="0" mc:Ignorable="hp" hp:hslEmbossed="0">
                <a:solidFill>
                  <a:srgbClr val="000000"/>
                </a:solidFill>
                <a:latin typeface="Microsoft GothicNeo Light"/>
                <a:ea typeface="Microsoft GothicNeo Light"/>
                <a:cs typeface="Microsoft GothicNeo Light"/>
              </a:rPr>
              <a:t>코로나 이후  최근상황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40" normalizeH="0" baseline="0" mc:Ignorable="hp" hp:hslEmbossed="0">
              <a:solidFill>
                <a:srgbClr val="000000"/>
              </a:solidFill>
              <a:latin typeface="Microsoft GothicNeo Light"/>
              <a:ea typeface="Microsoft GothicNeo Light"/>
              <a:cs typeface="Microsoft GothicNeo Light"/>
              <a:hlinkClick r:id="rId2"/>
            </a:endParaRPr>
          </a:p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 lang="en-US" altLang="ko-KR" sz="2000">
                <a:hlinkClick r:id="rId2"/>
              </a:rPr>
              <a:t>https://www.youtube.com/watch?v=pwKQ3Eq0mA4</a:t>
            </a:r>
            <a:endParaRPr lang="en-US" altLang="ko-KR" sz="2000"/>
          </a:p>
          <a:p>
            <a:pPr lvl="0">
              <a:defRPr/>
            </a:pPr>
            <a:r>
              <a:rPr lang="en-US" altLang="ko-KR" sz="2000"/>
              <a:t>20209.26</a:t>
            </a:r>
            <a:r>
              <a:rPr lang="ko-KR" altLang="en-US" sz="2000"/>
              <a:t> 뉴스</a:t>
            </a:r>
            <a:endParaRPr lang="en-US" altLang="ko-KR" sz="2000"/>
          </a:p>
          <a:p>
            <a:pPr lvl="0">
              <a:defRPr/>
            </a:pPr>
            <a:r>
              <a:rPr lang="en-US" altLang="en-US" sz="2000">
                <a:hlinkClick r:id="rId3"/>
              </a:rPr>
              <a:t>https://www.youtube.com/watch?v=Jt4p9aqcnQU</a:t>
            </a:r>
            <a:r>
              <a:rPr lang="en-US" altLang="ko-KR" sz="2000"/>
              <a:t>(5</a:t>
            </a:r>
            <a:r>
              <a:rPr lang="ko-KR" altLang="en-US" sz="2000"/>
              <a:t>일전</a:t>
            </a:r>
            <a:r>
              <a:rPr lang="en-US" altLang="ko-KR" sz="2000"/>
              <a:t>)</a:t>
            </a:r>
            <a:endParaRPr lang="en-US" altLang="ko-KR" sz="2000"/>
          </a:p>
          <a:p>
            <a:pPr lvl="0">
              <a:defRPr/>
            </a:pPr>
            <a:r>
              <a:rPr lang="en-US" altLang="ko-KR" sz="2000">
                <a:hlinkClick r:id="rId4"/>
              </a:rPr>
              <a:t>https://youtu.be/Te5fw4d2YYo?t=68</a:t>
            </a:r>
            <a:r>
              <a:rPr lang="en-US" altLang="ko-KR" sz="2000"/>
              <a:t>(2021.4.1</a:t>
            </a:r>
            <a:r>
              <a:rPr lang="ko-KR" altLang="en-US" sz="2000"/>
              <a:t>뉴스</a:t>
            </a:r>
            <a:r>
              <a:rPr lang="en-US" altLang="ko-KR" sz="2000"/>
              <a:t>)</a:t>
            </a:r>
            <a:endParaRPr lang="en-US" altLang="ko-KR" sz="2000"/>
          </a:p>
          <a:p>
            <a:pPr lvl="0">
              <a:defRPr/>
            </a:pPr>
            <a:endParaRPr lang="en-US" altLang="ko-KR" sz="2000"/>
          </a:p>
          <a:p>
            <a:pPr lvl="0">
              <a:defRPr/>
            </a:pPr>
            <a:endParaRPr lang="en-US" altLang="ko-KR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도쿄 올림픽 뉴스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 sz="1800">
                <a:hlinkClick r:id="rId2"/>
              </a:rPr>
              <a:t>https://youtu.be/VuIyP7mcADA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en-US" altLang="ko-KR" sz="1800" kern="0" spc="0">
                <a:solidFill>
                  <a:srgbClr val="000000"/>
                </a:solidFill>
                <a:effectLst/>
                <a:ea typeface="함초롬바탕"/>
                <a:hlinkClick r:id="rId3"/>
              </a:rPr>
              <a:t>https://youtu.be/xMrxTq2EpeA</a:t>
            </a:r>
            <a:endParaRPr lang="en-US" altLang="ko-KR" sz="1800" kern="0" spc="0">
              <a:solidFill>
                <a:srgbClr val="000000"/>
              </a:solidFill>
              <a:effectLst/>
              <a:ea typeface="함초롬바탕"/>
            </a:endParaRPr>
          </a:p>
          <a:p>
            <a:pPr marL="0" indent="0">
              <a:buNone/>
              <a:defRPr/>
            </a:pPr>
            <a:r>
              <a:rPr lang="en-US" altLang="ko-KR" sz="1800" kern="0" spc="0">
                <a:solidFill>
                  <a:srgbClr val="000000"/>
                </a:solidFill>
                <a:effectLst/>
                <a:ea typeface="함초롬바탕"/>
                <a:hlinkClick r:id="rId4"/>
              </a:rPr>
              <a:t>https://youtu.be/38TTfdRUPOg</a:t>
            </a:r>
            <a:endParaRPr lang="en-US" altLang="ko-KR" sz="1800" kern="0" spc="0">
              <a:solidFill>
                <a:srgbClr val="000000"/>
              </a:solidFill>
              <a:effectLst/>
              <a:ea typeface="함초롬바탕"/>
              <a:hlinkClick r:id="rId4"/>
            </a:endParaRPr>
          </a:p>
          <a:p>
            <a:pPr marL="0" indent="0">
              <a:buNone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목차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일본 정보</a:t>
            </a:r>
            <a:r>
              <a:rPr lang="en-US" altLang="ko-KR"/>
              <a:t>(</a:t>
            </a:r>
            <a:r>
              <a:rPr lang="ko-KR" altLang="en-US"/>
              <a:t>지도</a:t>
            </a:r>
            <a:r>
              <a:rPr lang="en-US" altLang="ko-KR"/>
              <a:t>,</a:t>
            </a:r>
            <a:r>
              <a:rPr lang="ko-KR" altLang="en-US"/>
              <a:t> 인구수</a:t>
            </a:r>
            <a:r>
              <a:rPr lang="en-US" altLang="ko-KR"/>
              <a:t>)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 sz="1000"/>
              <a:t>-</a:t>
            </a:r>
            <a:r>
              <a:rPr lang="ko-KR" altLang="en-US" sz="1000"/>
              <a:t>일본지도 </a:t>
            </a:r>
            <a:r>
              <a:rPr lang="en-US" altLang="ko-KR" sz="1000"/>
              <a:t>(</a:t>
            </a:r>
            <a:r>
              <a:rPr lang="ko-KR" altLang="en-US" sz="1000"/>
              <a:t>지명</a:t>
            </a:r>
            <a:r>
              <a:rPr lang="en-US" altLang="ko-KR" sz="1000"/>
              <a:t>)</a:t>
            </a:r>
            <a:r>
              <a:rPr lang="ko-KR" altLang="en-US" sz="1000"/>
              <a:t>인구수</a:t>
            </a:r>
            <a:r>
              <a:rPr lang="en-US" altLang="ko-KR" sz="1000"/>
              <a:t>(</a:t>
            </a:r>
            <a:r>
              <a:rPr lang="ko-KR" altLang="en-US" sz="1000"/>
              <a:t>영상</a:t>
            </a:r>
            <a:endParaRPr lang="ko-KR" altLang="en-US" sz="1000"/>
          </a:p>
          <a:p>
            <a:pPr marL="0" indent="0">
              <a:buNone/>
              <a:defRPr/>
            </a:pPr>
            <a:r>
              <a:rPr lang="ko-KR" altLang="en-US"/>
              <a:t>일본관광자원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 sz="1400"/>
              <a:t>-</a:t>
            </a:r>
            <a:r>
              <a:rPr lang="ko-KR" altLang="en-US" sz="1400"/>
              <a:t>건물</a:t>
            </a:r>
            <a:endParaRPr lang="ko-KR" altLang="en-US" sz="1400"/>
          </a:p>
          <a:p>
            <a:pPr marL="0" indent="0">
              <a:buNone/>
              <a:defRPr/>
            </a:pPr>
            <a:r>
              <a:rPr lang="en-US" altLang="ko-KR" sz="1400"/>
              <a:t>-</a:t>
            </a:r>
            <a:r>
              <a:rPr lang="ko-KR" altLang="en-US" sz="1400"/>
              <a:t>자연</a:t>
            </a:r>
            <a:endParaRPr lang="ko-KR" altLang="en-US" sz="1400"/>
          </a:p>
          <a:p>
            <a:pPr marL="0" indent="0">
              <a:buNone/>
              <a:defRPr/>
            </a:pPr>
            <a:r>
              <a:rPr lang="en-US" altLang="ko-KR" sz="1400"/>
              <a:t>-</a:t>
            </a:r>
            <a:r>
              <a:rPr lang="ko-KR" altLang="en-US" sz="1400"/>
              <a:t> 지역특산물</a:t>
            </a:r>
            <a:endParaRPr lang="ko-KR" altLang="en-US" sz="1400"/>
          </a:p>
          <a:p>
            <a:pPr marL="0" indent="0">
              <a:buNone/>
              <a:defRPr/>
            </a:pPr>
            <a:r>
              <a:rPr lang="ko-KR" altLang="en-US"/>
              <a:t>일본 관광의 역사</a:t>
            </a:r>
            <a:r>
              <a:rPr lang="en-US" altLang="ko-KR"/>
              <a:t>(</a:t>
            </a:r>
            <a:r>
              <a:rPr lang="ko-KR" altLang="en-US"/>
              <a:t>변천과정</a:t>
            </a:r>
            <a:r>
              <a:rPr lang="en-US" altLang="ko-KR"/>
              <a:t>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 sz="2000"/>
              <a:t>최근 일본 상황</a:t>
            </a:r>
            <a:endParaRPr lang="ko-KR" altLang="en-US" sz="2000"/>
          </a:p>
          <a:p>
            <a:pPr marL="0" indent="0">
              <a:buNone/>
              <a:defRPr/>
            </a:pPr>
            <a:endParaRPr lang="en-US" altLang="ko-KR" sz="2000"/>
          </a:p>
          <a:p>
            <a:pPr marL="0" indent="0">
              <a:buNone/>
              <a:defRPr/>
            </a:pPr>
            <a:endParaRPr lang="en-US" altLang="ko-KR" sz="1400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</a:t>
            </a:r>
            <a:endParaRPr lang="en-US" altLang="ko-KR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8694" y="348004"/>
            <a:ext cx="10895106" cy="1325563"/>
          </a:xfrm>
        </p:spPr>
        <p:txBody>
          <a:bodyPr/>
          <a:lstStyle/>
          <a:p>
            <a:pPr lvl="0">
              <a:defRPr/>
            </a:pPr>
            <a:r>
              <a:rPr lang="ko-KR" altLang="en-US" sz="2000"/>
              <a:t>출처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4509" y="1238751"/>
            <a:ext cx="5561106" cy="552508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1000"/>
              <a:t>일본지도</a:t>
            </a:r>
            <a:r>
              <a:rPr lang="en-US" altLang="ko-KR" sz="1000"/>
              <a:t>:whttp://typingx0.net/map/jmap.htm</a:t>
            </a:r>
            <a:r>
              <a:rPr lang="ko-KR" altLang="en-US" sz="1000"/>
              <a:t>사진</a:t>
            </a:r>
            <a:endParaRPr lang="ko-KR" altLang="en-US" sz="1000"/>
          </a:p>
          <a:p>
            <a:pPr marL="0" indent="0">
              <a:buNone/>
              <a:defRPr/>
            </a:pPr>
            <a:r>
              <a:rPr lang="en-US" altLang="ko-KR" sz="1000"/>
              <a:t>(</a:t>
            </a:r>
            <a:r>
              <a:rPr lang="ko-KR" altLang="en-US" sz="1000"/>
              <a:t>지방명 참고</a:t>
            </a:r>
            <a:r>
              <a:rPr lang="en-US" altLang="ko-KR" sz="1000"/>
              <a:t>)</a:t>
            </a:r>
            <a:endParaRPr lang="en-US" altLang="ko-KR" sz="1000"/>
          </a:p>
          <a:p>
            <a:pPr marL="0" indent="0">
              <a:buNone/>
              <a:defRPr/>
            </a:pPr>
            <a:r>
              <a:rPr lang="en-US" altLang="ko-KR" sz="1000"/>
              <a:t>https://upload.wikimedia.org/wikipedia/commons/2/22/Japan_map_korean.png)</a:t>
            </a:r>
            <a:endParaRPr lang="en-US" altLang="ko-KR" sz="1000"/>
          </a:p>
          <a:p>
            <a:pPr marL="0" indent="0">
              <a:buNone/>
              <a:defRPr/>
            </a:pPr>
            <a:r>
              <a:rPr lang="ko-KR" altLang="en-US" sz="1000"/>
              <a:t>스카이 트리시설정보 </a:t>
            </a:r>
            <a:r>
              <a:rPr lang="en-US" altLang="ko-KR" sz="1000"/>
              <a:t>https://ja.wikipedia.org/wiki/%E6%9D%B1%E4%BA%AC%E3%82%B9%E3%82%AB%E3%82%A4%E3%83%84%E3%83%AA%E3%83%BC</a:t>
            </a:r>
            <a:endParaRPr lang="en-US" altLang="ko-KR" sz="1000"/>
          </a:p>
          <a:p>
            <a:pPr marL="0" indent="0">
              <a:buNone/>
              <a:defRPr/>
            </a:pPr>
            <a:r>
              <a:rPr lang="ko-KR" altLang="en-US" sz="1000"/>
              <a:t>사진</a:t>
            </a:r>
            <a:r>
              <a:rPr lang="en-US" altLang="ko-KR" sz="1000"/>
              <a:t>-http://photo.aqua-forest.com/522.html/tokyoskytree2</a:t>
            </a:r>
            <a:endParaRPr lang="en-US" altLang="ko-KR" sz="1000"/>
          </a:p>
          <a:p>
            <a:pPr marL="0" indent="0">
              <a:buNone/>
              <a:defRPr/>
            </a:pPr>
            <a:r>
              <a:rPr lang="ko-KR" altLang="en-US" sz="1000"/>
              <a:t>스카이 트리 건설과정</a:t>
            </a:r>
            <a:r>
              <a:rPr lang="en-US" altLang="ko-KR" sz="1000"/>
              <a:t>https://www.tokyo-skytree.jp/kr/about/spec/</a:t>
            </a:r>
            <a:endParaRPr lang="en-US" altLang="ko-KR" sz="1000"/>
          </a:p>
          <a:p>
            <a:pPr marL="0" indent="0">
              <a:buNone/>
              <a:defRPr/>
            </a:pPr>
            <a:r>
              <a:rPr lang="ko-KR" altLang="en-US" sz="1000"/>
              <a:t>일본의 특산물</a:t>
            </a:r>
            <a:r>
              <a:rPr lang="en-US" altLang="ko-KR" sz="1000"/>
              <a:t>https://ja.wikipedia.org/wiki/%E7%89%B9%E7%94%A3%E5%93%81</a:t>
            </a:r>
            <a:endParaRPr lang="en-US" altLang="ko-KR" sz="1000"/>
          </a:p>
          <a:p>
            <a:pPr marL="0" indent="0">
              <a:buNone/>
              <a:defRPr/>
            </a:pPr>
            <a:r>
              <a:rPr lang="ko-KR" altLang="en-US" sz="1000"/>
              <a:t>일본의 관광역사</a:t>
            </a:r>
            <a:r>
              <a:rPr lang="en-US" altLang="ko-KR" sz="1000"/>
              <a:t>ttps://ja.wikipedia.org/wiki/</a:t>
            </a:r>
            <a:r>
              <a:rPr lang="ko-KR" altLang="en-US" sz="1000"/>
              <a:t>日本の観光</a:t>
            </a:r>
            <a:r>
              <a:rPr lang="en-US" altLang="ko-KR" sz="1000"/>
              <a:t>#</a:t>
            </a:r>
            <a:r>
              <a:rPr lang="ko-KR" altLang="en-US" sz="1000"/>
              <a:t>明治時代以降</a:t>
            </a:r>
            <a:endParaRPr lang="ko-KR" altLang="en-US" sz="1000"/>
          </a:p>
          <a:p>
            <a:pPr marL="0" indent="0">
              <a:buNone/>
              <a:defRPr/>
            </a:pPr>
            <a:r>
              <a:rPr lang="ko-KR" altLang="en-US" sz="1000"/>
              <a:t>일본 바다</a:t>
            </a:r>
            <a:endParaRPr lang="ko-KR" altLang="en-US" sz="1000"/>
          </a:p>
          <a:p>
            <a:pPr marL="0" indent="0">
              <a:buNone/>
              <a:defRPr/>
            </a:pPr>
            <a:r>
              <a:rPr lang="en-US" altLang="ko-KR" sz="1000"/>
              <a:t>(</a:t>
            </a:r>
            <a:r>
              <a:rPr lang="ko-KR" altLang="en-US" sz="1000"/>
              <a:t>사진 </a:t>
            </a:r>
            <a:r>
              <a:rPr lang="en-US" altLang="ko-KR" sz="1000"/>
              <a:t>,</a:t>
            </a:r>
            <a:r>
              <a:rPr lang="ko-KR" altLang="en-US" sz="1000"/>
              <a:t>내용발췌</a:t>
            </a:r>
            <a:r>
              <a:rPr lang="en-US" altLang="ko-KR" sz="1000"/>
              <a:t>)https://travel.rakuten.co.jp/mytrip/amazing/summer-beach</a:t>
            </a:r>
            <a:endParaRPr lang="en-US" altLang="ko-KR" sz="1000"/>
          </a:p>
          <a:p>
            <a:pPr marL="0" indent="0">
              <a:buNone/>
              <a:defRPr/>
            </a:pPr>
            <a:r>
              <a:rPr lang="ko-KR" altLang="en-US" sz="1000"/>
              <a:t>히리조마 내용발췌  </a:t>
            </a:r>
            <a:r>
              <a:rPr lang="en-US" altLang="ko-KR" sz="1000"/>
              <a:t>https://tabippo.net/beautiful-beach/</a:t>
            </a:r>
            <a:endParaRPr lang="en-US" altLang="ko-KR" sz="1000"/>
          </a:p>
          <a:p>
            <a:pPr marL="0" indent="0">
              <a:buNone/>
              <a:defRPr/>
            </a:pPr>
            <a:r>
              <a:rPr lang="ko-KR" altLang="en-US" sz="1000"/>
              <a:t>히리조마 사진</a:t>
            </a:r>
            <a:r>
              <a:rPr lang="en-US" altLang="ko-KR" sz="1000"/>
              <a:t>https://tori-dori.com/tokai/2020/03/03/24409/?amp=1</a:t>
            </a:r>
            <a:endParaRPr lang="en-US" altLang="ko-KR" sz="1000"/>
          </a:p>
          <a:p>
            <a:pPr marL="0" indent="0">
              <a:buNone/>
              <a:defRPr/>
            </a:pPr>
            <a:r>
              <a:rPr lang="ko-KR" altLang="en-US" sz="1000"/>
              <a:t>도와다시 현대미술관</a:t>
            </a:r>
            <a:r>
              <a:rPr lang="en-US" altLang="ko-KR" sz="1000"/>
              <a:t> </a:t>
            </a:r>
            <a:r>
              <a:rPr lang="ko-KR" altLang="en-US" sz="1000"/>
              <a:t>내용 발췌</a:t>
            </a:r>
            <a:r>
              <a:rPr lang="en-US" altLang="ko-KR" sz="1000"/>
              <a:t>https://media.thisisgallery.com/20191150</a:t>
            </a:r>
            <a:endParaRPr lang="en-US" altLang="ko-KR" sz="1000"/>
          </a:p>
          <a:p>
            <a:pPr marL="0" indent="0">
              <a:buNone/>
              <a:defRPr/>
            </a:pPr>
            <a:r>
              <a:rPr lang="ko-KR" altLang="en-US" sz="1000"/>
              <a:t>사진</a:t>
            </a:r>
            <a:r>
              <a:rPr lang="en-US" altLang="ko-KR" sz="1000"/>
              <a:t>http://bluediary2.jugem.jp/?eid=4882</a:t>
            </a:r>
            <a:endParaRPr lang="en-US" altLang="ko-KR" sz="1000"/>
          </a:p>
          <a:p>
            <a:pPr marL="0" indent="0">
              <a:buNone/>
              <a:defRPr/>
            </a:pPr>
            <a:r>
              <a:rPr lang="ko-KR" altLang="en-US" sz="1000"/>
              <a:t>이부키야 산 내용발췌</a:t>
            </a:r>
            <a:r>
              <a:rPr lang="en-US" altLang="ko-KR" sz="1000"/>
              <a:t>,</a:t>
            </a:r>
            <a:r>
              <a:rPr lang="ko-KR" altLang="en-US" sz="1000"/>
              <a:t>사진</a:t>
            </a:r>
            <a:r>
              <a:rPr lang="en-US" altLang="ko-KR" sz="1000"/>
              <a:t>https://blog.hankyu-travel.com/newsrelease/2017/08/mountain-ranking.php</a:t>
            </a:r>
            <a:endParaRPr lang="en-US" altLang="ko-KR" sz="1000"/>
          </a:p>
          <a:p>
            <a:pPr marL="0" indent="0">
              <a:buNone/>
              <a:defRPr/>
            </a:pPr>
            <a:r>
              <a:rPr lang="ko-KR" altLang="en-US" sz="1000"/>
              <a:t>타카오산 내용발췌</a:t>
            </a:r>
            <a:r>
              <a:rPr lang="en-US" altLang="ko-KR" sz="1000"/>
              <a:t>https://blog.hankyu-travel.com/newsrelease/2017/08/mountain-ranking.php </a:t>
            </a:r>
            <a:r>
              <a:rPr lang="ko-KR" altLang="en-US" sz="1000"/>
              <a:t>산 사진</a:t>
            </a:r>
            <a:r>
              <a:rPr lang="en-US" altLang="ko-KR" sz="1000"/>
              <a:t>https://www.takaotozan.co.jp/about/img/img034.jpg</a:t>
            </a:r>
            <a:endParaRPr lang="en-US" altLang="ko-KR" sz="1000"/>
          </a:p>
          <a:p>
            <a:pPr marL="0" indent="0">
              <a:buNone/>
              <a:defRPr/>
            </a:pPr>
            <a:endParaRPr lang="en-US" altLang="ko-KR" sz="1000"/>
          </a:p>
          <a:p>
            <a:pPr lvl="0">
              <a:defRPr/>
            </a:pPr>
            <a:endParaRPr lang="ko-KR" altLang="en-US" sz="100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1" y="1691323"/>
            <a:ext cx="5561105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1000"/>
              <a:t>도쿄 독일 마을</a:t>
            </a:r>
            <a:r>
              <a:rPr lang="en-US" altLang="ko-KR" sz="1000"/>
              <a:t>(</a:t>
            </a:r>
            <a:r>
              <a:rPr lang="ko-KR" altLang="en-US" sz="1000"/>
              <a:t> 내용발췌</a:t>
            </a:r>
            <a:r>
              <a:rPr lang="en-US" altLang="ko-KR" sz="1000"/>
              <a:t>)https://www.jalan.net/news/article/145790/</a:t>
            </a:r>
            <a:r>
              <a:rPr lang="ko-KR" altLang="en-US" sz="1000"/>
              <a:t> </a:t>
            </a:r>
            <a:r>
              <a:rPr lang="en-US" altLang="ko-KR" sz="1000"/>
              <a:t>https://ja.m.wikipedia.org/wiki/%E6%9D%B1%E4%BA%AC%E3%83%89%E3%82%A4%E3%83%84%E6%9D%91(</a:t>
            </a:r>
            <a:r>
              <a:rPr lang="ko-KR" altLang="en-US" sz="1000"/>
              <a:t>내용 사진 발췌</a:t>
            </a:r>
            <a:r>
              <a:rPr lang="en-US" altLang="ko-KR" sz="1000"/>
              <a:t>)</a:t>
            </a:r>
            <a:endParaRPr lang="en-US" altLang="ko-KR" sz="1000"/>
          </a:p>
          <a:p>
            <a:pPr marL="0" indent="0">
              <a:buNone/>
              <a:defRPr/>
            </a:pPr>
            <a:r>
              <a:rPr lang="ko-KR" altLang="en-US" sz="1000"/>
              <a:t>각종 영상</a:t>
            </a:r>
            <a:endParaRPr lang="ko-KR" altLang="en-US" sz="1000"/>
          </a:p>
          <a:p>
            <a:pPr marL="0" indent="0">
              <a:buNone/>
              <a:defRPr/>
            </a:pPr>
            <a:endParaRPr lang="en-US" altLang="ko-KR" sz="1000"/>
          </a:p>
          <a:p>
            <a:pPr marL="0" indent="0">
              <a:buNone/>
              <a:defRPr/>
            </a:pPr>
            <a:endParaRPr lang="ko-KR" altLang="en-US" sz="1000"/>
          </a:p>
          <a:p>
            <a:pPr marL="0" indent="0">
              <a:buNone/>
              <a:defRPr/>
            </a:pPr>
            <a:endParaRPr lang="en-US" altLang="ko-KR" sz="1000"/>
          </a:p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 lang="en-US" altLang="ko-KR" sz="1000"/>
              <a:t>https://www.youtube.com/watch?v=pwKQ3Eq0mA4</a:t>
            </a:r>
            <a:endParaRPr lang="en-US" altLang="ko-KR" sz="1000"/>
          </a:p>
          <a:p>
            <a:pPr marL="0" lvl="0" indent="0">
              <a:buNone/>
              <a:defRPr/>
            </a:pPr>
            <a:r>
              <a:rPr lang="en-US" altLang="en-US" sz="1000"/>
              <a:t>https://www.youtube.com/watch?v=Jt4p9aqcnQU</a:t>
            </a:r>
            <a:endParaRPr lang="en-US" altLang="en-US" sz="1000"/>
          </a:p>
          <a:p>
            <a:pPr marL="0" lvl="0" indent="0">
              <a:buNone/>
              <a:defRPr/>
            </a:pPr>
            <a:r>
              <a:rPr lang="en-US" altLang="ko-KR" sz="1000"/>
              <a:t>https://youtu.be/Te5fw4d2YYo?t=68(</a:t>
            </a:r>
            <a:endParaRPr lang="en-US" altLang="en-US" sz="1000"/>
          </a:p>
          <a:p>
            <a:pPr marL="0" indent="0">
              <a:buNone/>
              <a:defRPr/>
            </a:pPr>
            <a:r>
              <a:rPr lang="en-US" altLang="ko-KR" sz="1000"/>
              <a:t>https://youtu.be/VuIyP7mcADA</a:t>
            </a:r>
            <a:endParaRPr lang="en-US" altLang="ko-KR" sz="1000"/>
          </a:p>
          <a:p>
            <a:pPr marL="0" indent="0">
              <a:buNone/>
              <a:defRPr/>
            </a:pPr>
            <a:r>
              <a:rPr lang="en-US" altLang="ko-KR" sz="1000" kern="0" spc="0">
                <a:solidFill>
                  <a:srgbClr val="000000"/>
                </a:solidFill>
                <a:ea typeface="함초롬바탕"/>
              </a:rPr>
              <a:t>https://youtu.be/xMrxTq2EpeA</a:t>
            </a:r>
            <a:endParaRPr lang="en-US" altLang="ko-KR" sz="1000" kern="0" spc="0">
              <a:solidFill>
                <a:srgbClr val="000000"/>
              </a:solidFill>
              <a:ea typeface="함초롬바탕"/>
            </a:endParaRPr>
          </a:p>
          <a:p>
            <a:pPr marL="0" indent="0">
              <a:buNone/>
              <a:defRPr/>
            </a:pPr>
            <a:r>
              <a:rPr lang="en-US" altLang="ko-KR" sz="1000" kern="0" spc="0">
                <a:solidFill>
                  <a:srgbClr val="000000"/>
                </a:solidFill>
                <a:ea typeface="함초롬바탕"/>
              </a:rPr>
              <a:t>https://youtu.be/38TTfdRUPOg</a:t>
            </a:r>
            <a:endParaRPr lang="en-US" altLang="ko-KR" sz="1000" kern="0" spc="0">
              <a:solidFill>
                <a:srgbClr val="000000"/>
              </a:solidFill>
              <a:ea typeface="함초롬바탕"/>
            </a:endParaRPr>
          </a:p>
          <a:p>
            <a:pPr lvl="0">
              <a:defRPr/>
            </a:pPr>
            <a:endParaRPr lang="en-US" altLang="ko-KR" sz="1000"/>
          </a:p>
          <a:p>
            <a:pPr marL="0" indent="0">
              <a:buNone/>
              <a:defRPr/>
            </a:pPr>
            <a:endParaRPr lang="en-US" altLang="ko-KR" sz="1000"/>
          </a:p>
          <a:p>
            <a:pPr marL="0" indent="0">
              <a:buNone/>
              <a:defRPr/>
            </a:pPr>
            <a:endParaRPr lang="en-US" altLang="ko-KR" sz="1000"/>
          </a:p>
          <a:p>
            <a:pPr marL="0" indent="0">
              <a:buNone/>
              <a:defRPr/>
            </a:pPr>
            <a:endParaRPr lang="en-US" altLang="ko-KR" sz="1000"/>
          </a:p>
        </p:txBody>
      </p:sp>
      <p:sp>
        <p:nvSpPr>
          <p:cNvPr id="5" name="TextBox 4"/>
          <p:cNvSpPr txBox="1"/>
          <p:nvPr/>
        </p:nvSpPr>
        <p:spPr>
          <a:xfrm>
            <a:off x="8060925" y="5053614"/>
            <a:ext cx="124264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/>
              <a:t>감사합니다</a:t>
            </a:r>
            <a:endParaRPr lang="ko-KR" alt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4" name="내용 개체 틀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 sz="2000"/>
              <a:t>(-&gt;</a:t>
            </a:r>
            <a:r>
              <a:rPr lang="ko-KR" altLang="en-US" sz="2000"/>
              <a:t>기후</a:t>
            </a:r>
            <a:r>
              <a:rPr lang="en-US" altLang="ko-KR" sz="2000"/>
              <a:t>-&gt;</a:t>
            </a:r>
            <a:r>
              <a:rPr lang="ko-KR" altLang="en-US" sz="2000"/>
              <a:t>시즈오카</a:t>
            </a:r>
            <a:endParaRPr lang="en-US" altLang="ko-KR"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57207" y="1070700"/>
            <a:ext cx="11277585" cy="56284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436584" y="987364"/>
            <a:ext cx="1322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/>
              <a:t>훗카이도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 rot="18482578">
            <a:off x="6915705" y="2665591"/>
            <a:ext cx="1180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/>
              <a:t>토호쿠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rot="19706470">
            <a:off x="7828561" y="4806610"/>
            <a:ext cx="1063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/>
              <a:t>칸토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 rot="20680890">
            <a:off x="5935186" y="3631999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/>
              <a:t>주부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 rot="21045408">
            <a:off x="3834052" y="4115556"/>
            <a:ext cx="911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/>
              <a:t>칸사이</a:t>
            </a: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24109" y="4243526"/>
            <a:ext cx="959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/>
              <a:t>주코쿠</a:t>
            </a: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 rot="20781062">
            <a:off x="2827062" y="5511334"/>
            <a:ext cx="109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ko-KR" altLang="en-US" sz="1800"/>
              <a:t>시코쿠</a:t>
            </a:r>
            <a:endParaRPr lang="ko-KR" altLang="en-US" sz="1800"/>
          </a:p>
        </p:txBody>
      </p:sp>
      <p:sp>
        <p:nvSpPr>
          <p:cNvPr id="16" name="TextBox 15"/>
          <p:cNvSpPr txBox="1"/>
          <p:nvPr/>
        </p:nvSpPr>
        <p:spPr>
          <a:xfrm rot="20781062">
            <a:off x="1291616" y="6176963"/>
            <a:ext cx="698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ko-KR" altLang="en-US"/>
              <a:t>큐슈</a:t>
            </a:r>
            <a:endParaRPr lang="ko-KR" altLang="en-US" sz="1800"/>
          </a:p>
        </p:txBody>
      </p:sp>
      <p:sp>
        <p:nvSpPr>
          <p:cNvPr id="17" name="TextBox 16"/>
          <p:cNvSpPr txBox="1"/>
          <p:nvPr/>
        </p:nvSpPr>
        <p:spPr>
          <a:xfrm rot="20955748">
            <a:off x="10113964" y="5685970"/>
            <a:ext cx="115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/>
              <a:t>오키나와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8754F6-7E5F-4410-A91B-43C9CFCF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 err="1"/>
              <a:t>토도부현</a:t>
            </a:r>
            <a:r>
              <a:rPr lang="ko-KR" altLang="en-US" sz="2000" dirty="0"/>
              <a:t> 관련 영상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450013-281F-49DC-B715-BC1472097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>
                <a:hlinkClick r:id="rId2"/>
              </a:rPr>
              <a:t>https://www.youtube.com/watch?v=fTQk2B9rRiY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1981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E4C60E-478A-424F-B7F5-6E94C2CB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일본 인구수</a:t>
            </a:r>
            <a:r>
              <a:rPr lang="en-US" altLang="ko-KR" sz="2000" dirty="0"/>
              <a:t>(</a:t>
            </a:r>
            <a:r>
              <a:rPr lang="ko-KR" altLang="en-US" sz="2000" dirty="0"/>
              <a:t>영상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CA8642-8189-4749-AA11-39FF58C4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https://www.youtube.com/watch?v=ISonJySXt6w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581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E1A049-2A2F-4392-AEF2-69D3B890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일본 관광 자원</a:t>
            </a:r>
            <a:br>
              <a:rPr lang="en-US" altLang="ko-KR" dirty="0"/>
            </a:br>
            <a:r>
              <a:rPr lang="en-US" altLang="ko-KR" sz="1400" dirty="0"/>
              <a:t>-</a:t>
            </a:r>
            <a:r>
              <a:rPr lang="ko-KR" altLang="en-US" sz="1400" dirty="0"/>
              <a:t>건물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4E7D09-5D84-4CE1-B1FC-35C0E5208B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2000" dirty="0"/>
              <a:t>도쿄 독일 마을 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 err="1"/>
              <a:t>지바현에</a:t>
            </a:r>
            <a:r>
              <a:rPr lang="ko-KR" altLang="en-US" sz="2000" dirty="0"/>
              <a:t>  위치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유원지 어린이 동물원  등 존재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영업시간</a:t>
            </a:r>
            <a:r>
              <a:rPr lang="en-US" altLang="ko-KR" sz="2000" dirty="0"/>
              <a:t>9:00~1700</a:t>
            </a:r>
            <a:r>
              <a:rPr lang="ko-KR" altLang="en-US" sz="2000" dirty="0"/>
              <a:t>까지 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빵 만들기 체험 등 경험가능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정원 有 꽃 多</a:t>
            </a:r>
            <a:endParaRPr lang="en-US" altLang="ko-KR" sz="2000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23F9DD79-104D-46C4-9BA1-53A270E8A4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1129" y="365760"/>
            <a:ext cx="4893500" cy="6343095"/>
          </a:xfrm>
        </p:spPr>
      </p:pic>
    </p:spTree>
    <p:extLst>
      <p:ext uri="{BB962C8B-B14F-4D97-AF65-F5344CB8AC3E}">
        <p14:creationId xmlns:p14="http://schemas.microsoft.com/office/powerpoint/2010/main" val="286138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A51DBD-4532-41EC-ADBE-E3B7D2F54E8B}"/>
              </a:ext>
            </a:extLst>
          </p:cNvPr>
          <p:cNvSpPr txBox="1"/>
          <p:nvPr/>
        </p:nvSpPr>
        <p:spPr>
          <a:xfrm>
            <a:off x="6031735" y="2326313"/>
            <a:ext cx="573275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1F </a:t>
            </a:r>
            <a:r>
              <a:rPr lang="ko-KR" altLang="en-US" dirty="0"/>
              <a:t>도쿄 스카이 트리 단체 층 </a:t>
            </a:r>
            <a:endParaRPr lang="en-US" altLang="ko-KR" dirty="0"/>
          </a:p>
          <a:p>
            <a:pPr algn="ctr"/>
            <a:r>
              <a:rPr lang="en-US" altLang="ko-KR" dirty="0"/>
              <a:t>THE SKYTREE SHOP</a:t>
            </a:r>
          </a:p>
          <a:p>
            <a:pPr lvl="1" algn="ctr"/>
            <a:r>
              <a:rPr lang="ko-KR" altLang="en-US" dirty="0"/>
              <a:t>일본식 과자</a:t>
            </a:r>
            <a:r>
              <a:rPr lang="en-US" altLang="ko-KR" dirty="0"/>
              <a:t>, </a:t>
            </a:r>
            <a:r>
              <a:rPr lang="ko-KR" altLang="en-US" dirty="0"/>
              <a:t>잡화</a:t>
            </a:r>
            <a:r>
              <a:rPr lang="en-US" altLang="ko-KR" dirty="0"/>
              <a:t>, </a:t>
            </a:r>
            <a:r>
              <a:rPr lang="ko-KR" altLang="en-US" dirty="0"/>
              <a:t>문구</a:t>
            </a:r>
            <a:r>
              <a:rPr lang="en-US" altLang="ko-KR" dirty="0"/>
              <a:t>, </a:t>
            </a:r>
            <a:r>
              <a:rPr lang="ko-KR" altLang="en-US" dirty="0"/>
              <a:t>패션 아이템 </a:t>
            </a:r>
            <a:endParaRPr lang="en-US" altLang="ko-KR" dirty="0"/>
          </a:p>
          <a:p>
            <a:pPr lvl="1" algn="ctr"/>
            <a:r>
              <a:rPr lang="ko-KR" altLang="en-US" dirty="0"/>
              <a:t>도쿄 스카이 트리 한정 상품 판매</a:t>
            </a:r>
            <a:r>
              <a:rPr lang="en-US" altLang="ko-KR" dirty="0"/>
              <a:t>.</a:t>
            </a:r>
          </a:p>
          <a:p>
            <a:pPr algn="ctr"/>
            <a:r>
              <a:rPr lang="ko-KR" altLang="en-US" dirty="0"/>
              <a:t>단체 티켓 카운터</a:t>
            </a:r>
          </a:p>
          <a:p>
            <a:pPr algn="ctr"/>
            <a:r>
              <a:rPr lang="en-US" altLang="ko-KR" dirty="0"/>
              <a:t>4F </a:t>
            </a:r>
            <a:r>
              <a:rPr lang="ko-KR" altLang="en-US" dirty="0"/>
              <a:t>도쿄 스카이 트리 입구 </a:t>
            </a:r>
            <a:r>
              <a:rPr lang="ko-KR" altLang="en-US" dirty="0" err="1"/>
              <a:t>플로어</a:t>
            </a:r>
            <a:r>
              <a:rPr lang="ko-KR" altLang="en-US" dirty="0"/>
              <a:t> </a:t>
            </a:r>
          </a:p>
          <a:p>
            <a:pPr algn="ctr"/>
            <a:r>
              <a:rPr lang="ko-KR" altLang="en-US" dirty="0"/>
              <a:t>티켓 카운터</a:t>
            </a:r>
          </a:p>
          <a:p>
            <a:pPr algn="ctr"/>
            <a:r>
              <a:rPr lang="ko-KR" altLang="en-US" dirty="0"/>
              <a:t>정보</a:t>
            </a:r>
          </a:p>
          <a:p>
            <a:pPr algn="ctr"/>
            <a:r>
              <a:rPr lang="en-US" altLang="ko-KR" dirty="0"/>
              <a:t>5F </a:t>
            </a:r>
            <a:r>
              <a:rPr lang="ko-KR" altLang="en-US" dirty="0"/>
              <a:t>도쿄 스카이 트리 출구 </a:t>
            </a:r>
            <a:r>
              <a:rPr lang="ko-KR" altLang="en-US" dirty="0" err="1"/>
              <a:t>플로어</a:t>
            </a:r>
            <a:endParaRPr lang="ko-KR" altLang="en-US" b="1" dirty="0"/>
          </a:p>
          <a:p>
            <a:pPr algn="ctr"/>
            <a:r>
              <a:rPr lang="en-US" altLang="ko-KR" dirty="0"/>
              <a:t>THE SKYTREE SHOP</a:t>
            </a:r>
          </a:p>
          <a:p>
            <a:pPr lvl="1" algn="ctr"/>
            <a:r>
              <a:rPr lang="ko-KR" altLang="en-US" dirty="0"/>
              <a:t>일본 브랜드와 도쿄 스카이 트리</a:t>
            </a:r>
            <a:endParaRPr lang="en-US" altLang="ko-KR" dirty="0"/>
          </a:p>
          <a:p>
            <a:pPr lvl="1" algn="ctr"/>
            <a:r>
              <a:rPr lang="ko-KR" altLang="en-US" dirty="0"/>
              <a:t> 협업  한정 상품을 판매</a:t>
            </a:r>
          </a:p>
          <a:p>
            <a:pPr marL="0" indent="0">
              <a:buNone/>
            </a:pPr>
            <a:endParaRPr lang="ko-KR" altLang="en-US" sz="1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54F5D7-9E9C-47BF-9BA0-89EB5EBBC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391" y="1825624"/>
            <a:ext cx="5561106" cy="4894770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/>
              <a:t>스카이 트리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도쿄 위치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초창기 ‘약 </a:t>
            </a:r>
            <a:r>
              <a:rPr lang="en-US" altLang="ko-KR" sz="2000" dirty="0"/>
              <a:t>610m-&gt;</a:t>
            </a:r>
            <a:r>
              <a:rPr lang="ko-KR" altLang="en-US" sz="2000" dirty="0"/>
              <a:t>제일 높은 </a:t>
            </a:r>
            <a:r>
              <a:rPr lang="ko-KR" altLang="en-US" sz="2000" dirty="0" err="1"/>
              <a:t>자립식</a:t>
            </a:r>
            <a:r>
              <a:rPr lang="ko-KR" altLang="en-US" sz="2000" dirty="0"/>
              <a:t> 전파탑을 목표로 세계 제일 범위 고려</a:t>
            </a:r>
            <a:r>
              <a:rPr lang="en-US" altLang="ko-KR" sz="2000" dirty="0"/>
              <a:t>,</a:t>
            </a:r>
            <a:r>
              <a:rPr lang="ko-KR" altLang="en-US" sz="2000" dirty="0"/>
              <a:t>구조 계획</a:t>
            </a:r>
            <a:r>
              <a:rPr lang="en-US" altLang="ko-KR" sz="2000" dirty="0"/>
              <a:t>-&gt;</a:t>
            </a:r>
            <a:r>
              <a:rPr lang="ko-KR" altLang="en-US" sz="2000" dirty="0" err="1"/>
              <a:t>자립식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전파탑</a:t>
            </a:r>
            <a:r>
              <a:rPr lang="ko-KR" altLang="en-US" sz="2000" dirty="0"/>
              <a:t> 중에서 세계 최고의 높이 </a:t>
            </a:r>
            <a:r>
              <a:rPr lang="ko-KR" altLang="en-US" sz="2000" dirty="0" err="1"/>
              <a:t>달성위함</a:t>
            </a:r>
            <a:r>
              <a:rPr lang="en-US" altLang="ko-KR" sz="2000" dirty="0"/>
              <a:t>- </a:t>
            </a:r>
            <a:r>
              <a:rPr lang="ko-KR" altLang="en-US" sz="2000" dirty="0"/>
              <a:t>검토 거듭 </a:t>
            </a:r>
            <a:r>
              <a:rPr lang="en-US" altLang="ko-KR" sz="2000" dirty="0"/>
              <a:t>-&gt;634m</a:t>
            </a:r>
            <a:r>
              <a:rPr lang="ko-KR" altLang="en-US" sz="2000" dirty="0"/>
              <a:t>로 최종 결정</a:t>
            </a:r>
            <a:endParaRPr lang="en-US" altLang="ko-KR" sz="2000" dirty="0"/>
          </a:p>
          <a:p>
            <a:pPr marL="0" indent="0">
              <a:buNone/>
            </a:pPr>
            <a:endParaRPr lang="ko-KR" altLang="en-US" sz="1000" dirty="0"/>
          </a:p>
        </p:txBody>
      </p:sp>
      <p:pic>
        <p:nvPicPr>
          <p:cNvPr id="1026" name="Picture 2" descr="도쿄 스카이 트리">
            <a:extLst>
              <a:ext uri="{FF2B5EF4-FFF2-40B4-BE49-F238E27FC236}">
                <a16:creationId xmlns:a16="http://schemas.microsoft.com/office/drawing/2014/main" id="{BF6E2E2F-2D22-4551-9056-049220E5F0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35" y="741635"/>
            <a:ext cx="5882640" cy="585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  <a:defRPr/>
            </a:pPr>
            <a:endParaRPr lang="en-US" altLang="ko-KR" b="0" i="0">
              <a:solidFill>
                <a:srgbClr val="262626"/>
              </a:solidFill>
              <a:effectLst/>
              <a:latin typeface="Yu Gothic"/>
              <a:ea typeface="Yu Gothic"/>
            </a:endParaRPr>
          </a:p>
          <a:p>
            <a:pPr marL="0" indent="0" algn="l">
              <a:buNone/>
              <a:defRPr/>
            </a:pPr>
            <a:endParaRPr lang="en-US" altLang="ko-KR" b="0" i="0">
              <a:solidFill>
                <a:srgbClr val="262626"/>
              </a:solidFill>
              <a:effectLst/>
              <a:latin typeface="Yu Gothic"/>
              <a:ea typeface="Yu Gothic"/>
            </a:endParaRPr>
          </a:p>
          <a:p>
            <a:pPr marL="0" indent="0">
              <a:buNone/>
              <a:defRPr/>
            </a:pP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173229" y="1580332"/>
            <a:ext cx="5561105" cy="44343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2000"/>
              <a:t>토와다시 현대미술관</a:t>
            </a:r>
            <a:endParaRPr lang="ko-KR" altLang="en-US" sz="2000"/>
          </a:p>
          <a:p>
            <a:pPr marL="0" indent="0">
              <a:buNone/>
              <a:defRPr/>
            </a:pPr>
            <a:r>
              <a:rPr lang="ko-KR" altLang="en-US" sz="2000"/>
              <a:t>아오모리현 위치</a:t>
            </a:r>
            <a:endParaRPr lang="ko-KR" altLang="en-US" sz="2000"/>
          </a:p>
          <a:p>
            <a:pPr marL="0" indent="0">
              <a:buNone/>
              <a:defRPr/>
            </a:pPr>
            <a:r>
              <a:rPr lang="en-US" altLang="ja-JP" sz="2000"/>
              <a:t>9:00〜17:00</a:t>
            </a:r>
            <a:r>
              <a:rPr lang="ja-JP" altLang="en-US" sz="2000"/>
              <a:t>（</a:t>
            </a:r>
            <a:r>
              <a:rPr lang="ko-KR" altLang="en-US" sz="2000"/>
              <a:t>입장</a:t>
            </a:r>
            <a:r>
              <a:rPr lang="en-US" altLang="ja-JP" sz="2000"/>
              <a:t>16:30</a:t>
            </a:r>
            <a:r>
              <a:rPr lang="ko-KR" altLang="en-US" sz="2000"/>
              <a:t>까지</a:t>
            </a:r>
            <a:r>
              <a:rPr lang="ja-JP" altLang="en-US" sz="2000"/>
              <a:t>）</a:t>
            </a:r>
            <a:endParaRPr lang="ja-JP" altLang="en-US" sz="2000"/>
          </a:p>
          <a:p>
            <a:pPr marL="0" indent="0">
              <a:buNone/>
              <a:defRPr/>
            </a:pPr>
            <a:r>
              <a:rPr lang="en-US" altLang="ko-KR" sz="2000"/>
              <a:t>:</a:t>
            </a:r>
            <a:r>
              <a:rPr lang="ko-KR" altLang="en-US" sz="2000"/>
              <a:t>도와다시 현대미술관은 예술로 마을 조성 추진하는 프로젝트 </a:t>
            </a:r>
            <a:r>
              <a:rPr lang="en-US" altLang="ko-KR" sz="2000"/>
              <a:t>'Arts Towada'</a:t>
            </a:r>
            <a:r>
              <a:rPr lang="ko-KR" altLang="en-US" sz="2000"/>
              <a:t>의 거점 시설</a:t>
            </a:r>
            <a:endParaRPr lang="ko-KR" altLang="en-US" sz="2000"/>
          </a:p>
          <a:p>
            <a:pPr marL="0" indent="0">
              <a:buNone/>
              <a:defRPr/>
            </a:pPr>
            <a:r>
              <a:rPr lang="en-US" altLang="ko-KR" sz="2000"/>
              <a:t>2008</a:t>
            </a:r>
            <a:r>
              <a:rPr lang="ko-KR" altLang="en-US" sz="2000"/>
              <a:t>년 개관</a:t>
            </a: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34334" y="120753"/>
            <a:ext cx="4926368" cy="64336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4B8709-FF33-4F68-AFA6-8E05E805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자연</a:t>
            </a:r>
            <a:r>
              <a:rPr lang="en-US" altLang="ko-KR" dirty="0"/>
              <a:t>(</a:t>
            </a:r>
            <a:r>
              <a:rPr lang="ko-KR" altLang="en-US" dirty="0"/>
              <a:t>바다</a:t>
            </a:r>
            <a:r>
              <a:rPr lang="en-US" altLang="ko-KR" dirty="0"/>
              <a:t>,</a:t>
            </a:r>
            <a:r>
              <a:rPr lang="ko-KR" altLang="en-US" dirty="0"/>
              <a:t>산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84011B4-1E34-4C06-B8D8-5307F5B63B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i="0" dirty="0">
                <a:solidFill>
                  <a:srgbClr val="3B3B3B"/>
                </a:solidFill>
                <a:effectLst/>
              </a:rPr>
              <a:t>오다 바닷가 해수욕장</a:t>
            </a:r>
          </a:p>
          <a:p>
            <a:pPr marL="0" indent="0">
              <a:buNone/>
            </a:pPr>
            <a:r>
              <a:rPr lang="ko-KR" altLang="en-US" dirty="0" err="1"/>
              <a:t>게센누마</a:t>
            </a:r>
            <a:r>
              <a:rPr lang="ko-KR" altLang="en-US" dirty="0"/>
              <a:t> 만 </a:t>
            </a:r>
            <a:r>
              <a:rPr lang="ko-KR" altLang="en-US" dirty="0" err="1"/>
              <a:t>오오시마</a:t>
            </a:r>
            <a:r>
              <a:rPr lang="ko-KR" altLang="en-US" dirty="0"/>
              <a:t> 섬 동쪽 위치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반원형 아름다운 바다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바다공원 존재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개장시기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7 </a:t>
            </a:r>
            <a:r>
              <a:rPr lang="ko-KR" altLang="en-US" dirty="0"/>
              <a:t>월 중순 </a:t>
            </a:r>
            <a:r>
              <a:rPr lang="en-US" altLang="ko-KR" dirty="0"/>
              <a:t>~ 8 </a:t>
            </a:r>
            <a:r>
              <a:rPr lang="ko-KR" altLang="en-US" dirty="0"/>
              <a:t>월 중순</a:t>
            </a: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F24E2D78-EEBF-40C0-9998-63F7B80AB5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0956" y="2096294"/>
            <a:ext cx="5143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Microsoft GothicNeo"/>
        <a:ea typeface=""/>
        <a:cs typeface=""/>
      </a:majorFont>
      <a:minorFont>
        <a:latin typeface="Microsoft GothicNe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387</ep:Words>
  <ep:PresentationFormat>와이드스크린</ep:PresentationFormat>
  <ep:Paragraphs>129</ep:Paragraphs>
  <ep:Slides>20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DappledVTI</vt:lpstr>
      <vt:lpstr>일본의 관광자원과 일본관광의 역사</vt:lpstr>
      <vt:lpstr>목차</vt:lpstr>
      <vt:lpstr>슬라이드 3</vt:lpstr>
      <vt:lpstr>토도부현 관련 영상</vt:lpstr>
      <vt:lpstr>일본 인구수(영상)</vt:lpstr>
      <vt:lpstr>일본 관광 자원 -건물</vt:lpstr>
      <vt:lpstr>슬라이드 7</vt:lpstr>
      <vt:lpstr>슬라이드 8</vt:lpstr>
      <vt:lpstr>자연(바다,산)</vt:lpstr>
      <vt:lpstr>슬라이드 10</vt:lpstr>
      <vt:lpstr>슬라이드 11</vt:lpstr>
      <vt:lpstr>슬라이드 12</vt:lpstr>
      <vt:lpstr>특산물</vt:lpstr>
      <vt:lpstr>슬라이드 14</vt:lpstr>
      <vt:lpstr>일본 관광의 역사</vt:lpstr>
      <vt:lpstr>슬라이드 16</vt:lpstr>
      <vt:lpstr>슬라이드 17</vt:lpstr>
      <vt:lpstr>최근 상황(코로나 이후)</vt:lpstr>
      <vt:lpstr>슬라이드 19</vt:lpstr>
      <vt:lpstr>출처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2021-03-20T01:36:38.000</dcterms:created>
  <dc:creator>오 민주</dc:creator>
  <cp:lastModifiedBy>오민주</cp:lastModifiedBy>
  <dcterms:modified xsi:type="dcterms:W3CDTF">2021-04-05T04:21:32.819</dcterms:modified>
  <cp:revision>189</cp:revision>
  <dc:title>일본의 학교</dc:title>
  <cp:version/>
</cp:coreProperties>
</file>