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</p:sldMasterIdLst>
  <p:sldIdLst>
    <p:sldId id="259" r:id="rId6"/>
    <p:sldId id="257" r:id="rId7"/>
    <p:sldId id="263" r:id="rId8"/>
    <p:sldId id="264" r:id="rId9"/>
    <p:sldId id="281" r:id="rId10"/>
    <p:sldId id="287" r:id="rId11"/>
    <p:sldId id="282" r:id="rId12"/>
    <p:sldId id="283" r:id="rId13"/>
    <p:sldId id="272" r:id="rId14"/>
    <p:sldId id="267" r:id="rId15"/>
    <p:sldId id="284" r:id="rId16"/>
    <p:sldId id="288" r:id="rId17"/>
    <p:sldId id="289" r:id="rId18"/>
    <p:sldId id="270" r:id="rId19"/>
    <p:sldId id="290" r:id="rId20"/>
    <p:sldId id="273" r:id="rId21"/>
    <p:sldId id="271" r:id="rId22"/>
    <p:sldId id="274" r:id="rId23"/>
    <p:sldId id="275" r:id="rId24"/>
    <p:sldId id="280" r:id="rId25"/>
    <p:sldId id="291" r:id="rId26"/>
    <p:sldId id="276" r:id="rId27"/>
    <p:sldId id="277" r:id="rId28"/>
    <p:sldId id="278" r:id="rId29"/>
    <p:sldId id="279" r:id="rId30"/>
    <p:sldId id="26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4B0F0-79C8-4BDF-A035-707FDAEA79BA}" v="547" dt="2021-03-31T14:49:1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5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0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4A99A7-A58E-468D-9303-42D2A702B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4F195F-A9A2-4465-9B99-AB574F493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91A8EC-3032-4806-8D6B-142D6434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CF7B43-4784-4222-973A-973312C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3262F-BA78-4E7D-8504-19368B55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49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776833-8559-4C1D-8663-F626A65F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AE996-279C-43C8-8999-3432178E3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ABEC44-DE7B-4101-8C5D-A08D8952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60A884-D7EA-47F3-808D-31890C54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53244E-5147-48E2-BA20-4055A819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50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71EE5-6953-43A7-ABF7-6BDC6B11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6D0A6E-8FDA-43E4-AC26-6395895D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3D75BE-6697-4C4F-BEB3-C47F21F2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E11D52-6E1C-46E2-AA75-93BAB53A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87BBFE-09AD-455E-92C0-ECC3CAD1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03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E985-F6EF-4380-B54F-9AE5C925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85E99C-EEFD-481F-B98F-C921FC86F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B8ECC0-8F6D-4D9E-9543-E2379ED5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A83FA2-DA98-45D8-ABBC-E38AE3C8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DFB58E-E2B3-4019-A83F-0721F71B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FAC3AF-C84F-4C0E-BB69-F054A0A0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60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118B1-CC5C-4179-832C-DD68A0EF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C71DCB-1A4A-44C1-AD39-3DD990F8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2144EB-15F1-4D17-975D-569791A2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62C726E-9105-4EFB-BBAB-FDF108574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32B3B12-0EAD-4D24-8325-E1B04DC19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946814-082E-4590-B75A-0C99320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F042144-6299-401E-AEC2-934C48DC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275125-B720-4E74-A789-8128F55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82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3EC5AF-7C9C-4AEB-971B-26634AE0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FC7116-7031-402D-B15D-97A19543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A55353-60DB-4871-9261-9776A850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1FAA55-2BF3-49E5-8426-E337EDA8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95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46FA4BA-A093-451E-901D-389F5D49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55A5EE-D4C0-464A-83E9-4520F70F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F43F7D-5EFF-49F6-8514-7C57CC82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17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B426A-5F03-4601-B4DE-3444CADF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4A98A-6034-4109-B50B-C6E6C521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17DBB-B7E4-4181-83E6-FDA179EF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D4CE05-23EB-494D-A836-759E38DB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CBF527-E376-4B5E-9764-9AB6C3E4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BFD315-6D45-4418-8DCA-F8649374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9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0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E543E-5DAC-4CB9-B7FF-8C57CB07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D887166-5536-4054-88AE-11C4F27CD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2B3E42-7A69-4B4A-92B6-0FEB6825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9452D5-9DDF-4DF8-963B-6DFD30C9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63823-E784-4475-B134-15589418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BF4278-6B2C-4ED2-B0A1-77CC1A9B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28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AE9361-BE12-4FA2-B699-74869948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78CDFA3-F85C-4639-A257-F723E4C81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A90150-AB65-4F2B-A58C-1213A548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C4C567-8D76-4585-8A1F-A5A23B0B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632132-07A3-4E57-AA96-CC7B5632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648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564E1BD-9921-443C-B439-F6E3E8C75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27392A-2269-4E25-9EB7-BFC161E83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629222-FF63-41B1-BFC6-21337997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B57A-97E1-4326-8F52-8B33C8F6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0E8213-2FC5-418F-B8DD-9C39DA3F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87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8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0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0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9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24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88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0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6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9B11C8-7B1D-4D7D-BEA0-E5D4167A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62FEAE-211C-4FCA-9B12-55257545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D32978-7111-40F1-98BF-033148E76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7FFB-0C55-437C-84DA-1546DF6C436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A11397-4D90-40BE-81E9-B54CEFB19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1CBF90-AD5B-499B-82E5-C7FA48E2C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8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8l-VwggotY&amp;ab_channel=%EC%BA%90%EB%85%BCTV-CanonKorea" TargetMode="External"/><Relationship Id="rId2" Type="http://schemas.openxmlformats.org/officeDocument/2006/relationships/hyperlink" Target="https://www.youtube.com/watch?v=Z3ALFZnGJ30&amp;ab_channel=%EC%BA%90%EB%85%BCTV-CanonKore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sftqg8sJL8&amp;ab_channel=%EC%BA%90%EB%85%BCTV-CanonKor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znxb0k6XrIk&amp;ab_channel=SouthChinaMorningPost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타원 40">
            <a:extLst>
              <a:ext uri="{FF2B5EF4-FFF2-40B4-BE49-F238E27FC236}">
                <a16:creationId xmlns:a16="http://schemas.microsoft.com/office/drawing/2014/main" id="{49402502-3345-43C3-90A5-BE67CFF236E7}"/>
              </a:ext>
            </a:extLst>
          </p:cNvPr>
          <p:cNvSpPr/>
          <p:nvPr/>
        </p:nvSpPr>
        <p:spPr>
          <a:xfrm>
            <a:off x="399148" y="1016701"/>
            <a:ext cx="4774242" cy="47051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1268916" y="1840346"/>
            <a:ext cx="3011966" cy="3057873"/>
            <a:chOff x="1442" y="962"/>
            <a:chExt cx="2702" cy="2732"/>
          </a:xfrm>
          <a:solidFill>
            <a:schemeClr val="bg1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2" name="타원 41">
            <a:extLst>
              <a:ext uri="{FF2B5EF4-FFF2-40B4-BE49-F238E27FC236}">
                <a16:creationId xmlns:a16="http://schemas.microsoft.com/office/drawing/2014/main" id="{C51C5D40-CAA2-478A-84C6-7AA38A20E746}"/>
              </a:ext>
            </a:extLst>
          </p:cNvPr>
          <p:cNvSpPr/>
          <p:nvPr/>
        </p:nvSpPr>
        <p:spPr>
          <a:xfrm>
            <a:off x="6799652" y="736353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日</a:t>
            </a: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D3447BD-B754-46DD-A587-EC38B65EA343}"/>
              </a:ext>
            </a:extLst>
          </p:cNvPr>
          <p:cNvSpPr/>
          <p:nvPr/>
        </p:nvSpPr>
        <p:spPr>
          <a:xfrm>
            <a:off x="8425914" y="736353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本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3457410-7801-4F98-B254-E00A71B6179E}"/>
              </a:ext>
            </a:extLst>
          </p:cNvPr>
          <p:cNvSpPr/>
          <p:nvPr/>
        </p:nvSpPr>
        <p:spPr>
          <a:xfrm>
            <a:off x="10052176" y="6999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の</a:t>
            </a:r>
            <a:endParaRPr lang="ko-KR" altLang="en-US" sz="48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CA1A23B-6A58-4414-BACD-72CEB47B9A36}"/>
              </a:ext>
            </a:extLst>
          </p:cNvPr>
          <p:cNvSpPr/>
          <p:nvPr/>
        </p:nvSpPr>
        <p:spPr>
          <a:xfrm>
            <a:off x="7625229" y="22874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企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2815786-2753-47D5-BE13-8207E6B47A46}"/>
              </a:ext>
            </a:extLst>
          </p:cNvPr>
          <p:cNvSpPr/>
          <p:nvPr/>
        </p:nvSpPr>
        <p:spPr>
          <a:xfrm>
            <a:off x="9403136" y="22874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業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EB7E1-AB73-45EE-8DC4-7D285B4199B9}"/>
              </a:ext>
            </a:extLst>
          </p:cNvPr>
          <p:cNvSpPr txBox="1"/>
          <p:nvPr/>
        </p:nvSpPr>
        <p:spPr>
          <a:xfrm>
            <a:off x="6799652" y="3906008"/>
            <a:ext cx="4280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/>
              <a:t>21701879</a:t>
            </a:r>
          </a:p>
          <a:p>
            <a:pPr algn="ctr"/>
            <a:r>
              <a:rPr lang="ko-KR" altLang="en-US" sz="4400" dirty="0" err="1"/>
              <a:t>일본어일본학과</a:t>
            </a:r>
            <a:r>
              <a:rPr lang="ko-KR" altLang="en-US" sz="4400" dirty="0"/>
              <a:t> </a:t>
            </a:r>
            <a:endParaRPr lang="en-US" altLang="ko-KR" sz="4400" dirty="0"/>
          </a:p>
          <a:p>
            <a:pPr algn="ctr"/>
            <a:r>
              <a:rPr lang="ko-KR" altLang="en-US" sz="4400" dirty="0"/>
              <a:t>배병환</a:t>
            </a:r>
          </a:p>
        </p:txBody>
      </p:sp>
    </p:spTree>
    <p:extLst>
      <p:ext uri="{BB962C8B-B14F-4D97-AF65-F5344CB8AC3E}">
        <p14:creationId xmlns:p14="http://schemas.microsoft.com/office/powerpoint/2010/main" val="46059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2407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0" i="0" dirty="0">
                <a:solidFill>
                  <a:schemeClr val="bg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在京テレビ６社</a:t>
            </a:r>
            <a:r>
              <a:rPr lang="en-US" altLang="ja-JP" sz="3200" b="0" i="0" dirty="0">
                <a:solidFill>
                  <a:schemeClr val="bg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재경 텔레비전 </a:t>
            </a:r>
            <a:r>
              <a:rPr lang="en-US" altLang="ko-KR" sz="3200" dirty="0">
                <a:latin typeface="DX경필명조B" pitchFamily="2" charset="-127"/>
                <a:ea typeface="DX경필명조B" pitchFamily="2" charset="-127"/>
              </a:rPr>
              <a:t>6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사</a:t>
            </a:r>
            <a:r>
              <a:rPr lang="en-US" altLang="ko-KR" sz="3200" dirty="0">
                <a:latin typeface="DX경필명조B" pitchFamily="2" charset="-127"/>
                <a:ea typeface="DX경필명조B" pitchFamily="2" charset="-127"/>
              </a:rPr>
              <a:t>)</a:t>
            </a:r>
            <a:endParaRPr lang="ko-KR" altLang="en-US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4A515A0-497E-4468-AE6B-78138A40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90" y="1306295"/>
            <a:ext cx="2706891" cy="152519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483EB64-704B-4787-9F7D-C68F0900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1309328"/>
            <a:ext cx="2687140" cy="15221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F31F5F0-8D45-440F-A4BB-736A6EA1E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78" y="1306295"/>
            <a:ext cx="2706891" cy="152519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EFAA8FC-BE9B-42AC-885B-AE724FBBB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3961645"/>
            <a:ext cx="2687140" cy="180141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B005513-29D5-47D6-8E5F-DA9C61BCB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09" y="3961645"/>
            <a:ext cx="2760307" cy="180957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170DDDE-ACDF-4601-9A06-C0E46D728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78" y="3961645"/>
            <a:ext cx="2706891" cy="20224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85DC3D-D5D7-4B74-8376-79048ED4C400}"/>
              </a:ext>
            </a:extLst>
          </p:cNvPr>
          <p:cNvSpPr txBox="1"/>
          <p:nvPr/>
        </p:nvSpPr>
        <p:spPr>
          <a:xfrm>
            <a:off x="866705" y="3105834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NHK</a:t>
            </a:r>
          </a:p>
          <a:p>
            <a:pPr algn="ctr"/>
            <a:r>
              <a:rPr lang="en-US" altLang="ko-KR" b="1" dirty="0"/>
              <a:t>(</a:t>
            </a:r>
            <a:r>
              <a:rPr lang="ko-KR" altLang="en-US" b="1" dirty="0"/>
              <a:t>일본 방송 협회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5EF084-3A97-4009-B603-1E8B2934A2C5}"/>
              </a:ext>
            </a:extLst>
          </p:cNvPr>
          <p:cNvSpPr txBox="1"/>
          <p:nvPr/>
        </p:nvSpPr>
        <p:spPr>
          <a:xfrm>
            <a:off x="4779975" y="3117885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i="0" dirty="0">
                <a:effectLst/>
                <a:latin typeface="Open Sans"/>
              </a:rPr>
              <a:t>TBS</a:t>
            </a:r>
            <a:r>
              <a:rPr lang="ja-JP" altLang="en-US" b="1" i="0" dirty="0">
                <a:effectLst/>
                <a:latin typeface="Open Sans"/>
              </a:rPr>
              <a:t>テレビ</a:t>
            </a:r>
            <a:endParaRPr lang="en-US" altLang="ja-JP" b="1" i="0" dirty="0">
              <a:effectLst/>
              <a:latin typeface="Open Sans"/>
            </a:endParaRPr>
          </a:p>
          <a:p>
            <a:pPr algn="ctr"/>
            <a:r>
              <a:rPr lang="en-US" altLang="ko-KR" b="1" dirty="0">
                <a:latin typeface="Open Sans"/>
              </a:rPr>
              <a:t>(TBS </a:t>
            </a:r>
            <a:r>
              <a:rPr lang="ko-KR" altLang="en-US" b="1" dirty="0" err="1">
                <a:latin typeface="Open Sans"/>
              </a:rPr>
              <a:t>테레비</a:t>
            </a:r>
            <a:r>
              <a:rPr lang="en-US" altLang="ko-KR" b="1" dirty="0">
                <a:latin typeface="Open Sans"/>
              </a:rPr>
              <a:t>)</a:t>
            </a:r>
            <a:endParaRPr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8B3FF5-8092-4FC3-962E-E98CED7D0E08}"/>
              </a:ext>
            </a:extLst>
          </p:cNvPr>
          <p:cNvSpPr txBox="1"/>
          <p:nvPr/>
        </p:nvSpPr>
        <p:spPr>
          <a:xfrm>
            <a:off x="8875690" y="3117885"/>
            <a:ext cx="157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i="0" dirty="0">
                <a:effectLst/>
                <a:latin typeface="Open Sans"/>
              </a:rPr>
              <a:t>日本</a:t>
            </a:r>
            <a:r>
              <a:rPr lang="ja-JP" altLang="en-US" b="1" i="0" dirty="0">
                <a:effectLst/>
                <a:latin typeface="Open Sans"/>
              </a:rPr>
              <a:t>テレビ</a:t>
            </a:r>
            <a:endParaRPr lang="en-US" altLang="ja-JP" b="1" i="0" dirty="0">
              <a:effectLst/>
              <a:latin typeface="Open Sans"/>
            </a:endParaRPr>
          </a:p>
          <a:p>
            <a:pPr algn="ctr"/>
            <a:r>
              <a:rPr lang="en-US" altLang="ko-KR" b="1" dirty="0">
                <a:latin typeface="Open Sans"/>
              </a:rPr>
              <a:t>(</a:t>
            </a:r>
            <a:r>
              <a:rPr lang="ko-KR" altLang="en-US" b="1" dirty="0" err="1">
                <a:latin typeface="Open Sans"/>
              </a:rPr>
              <a:t>닛폰</a:t>
            </a:r>
            <a:r>
              <a:rPr lang="ko-KR" altLang="en-US" b="1" dirty="0">
                <a:latin typeface="Open Sans"/>
              </a:rPr>
              <a:t> </a:t>
            </a:r>
            <a:r>
              <a:rPr lang="ko-KR" altLang="en-US" b="1" dirty="0" err="1">
                <a:latin typeface="Open Sans"/>
              </a:rPr>
              <a:t>테레비</a:t>
            </a:r>
            <a:r>
              <a:rPr lang="en-US" altLang="ko-KR" b="1" dirty="0">
                <a:latin typeface="Open Sans"/>
              </a:rPr>
              <a:t>)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CF9853-6ACA-4DE5-88B8-71BD50F4DC64}"/>
              </a:ext>
            </a:extLst>
          </p:cNvPr>
          <p:cNvSpPr txBox="1"/>
          <p:nvPr/>
        </p:nvSpPr>
        <p:spPr>
          <a:xfrm>
            <a:off x="1030212" y="5984120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i="0" dirty="0">
                <a:effectLst/>
                <a:latin typeface="Open Sans"/>
              </a:rPr>
              <a:t>フジテレビ</a:t>
            </a:r>
            <a:endParaRPr lang="en-US" altLang="ja-JP" b="1" i="0" dirty="0">
              <a:effectLst/>
              <a:latin typeface="Open Sans"/>
            </a:endParaRPr>
          </a:p>
          <a:p>
            <a:pPr algn="ctr"/>
            <a:r>
              <a:rPr lang="en-US" altLang="ko-KR" b="1" dirty="0">
                <a:latin typeface="Open Sans"/>
              </a:rPr>
              <a:t>(</a:t>
            </a:r>
            <a:r>
              <a:rPr lang="ko-KR" altLang="en-US" b="1" dirty="0">
                <a:latin typeface="Open Sans"/>
              </a:rPr>
              <a:t>후지 </a:t>
            </a:r>
            <a:r>
              <a:rPr lang="ko-KR" altLang="en-US" b="1" dirty="0" err="1">
                <a:latin typeface="Open Sans"/>
              </a:rPr>
              <a:t>테레비</a:t>
            </a:r>
            <a:r>
              <a:rPr lang="en-US" altLang="ko-KR" b="1" dirty="0">
                <a:latin typeface="Open Sans"/>
              </a:rPr>
              <a:t>)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B2F66-AD3D-4DA1-9BE3-7F66B338E94B}"/>
              </a:ext>
            </a:extLst>
          </p:cNvPr>
          <p:cNvSpPr txBox="1"/>
          <p:nvPr/>
        </p:nvSpPr>
        <p:spPr>
          <a:xfrm>
            <a:off x="4639713" y="5926356"/>
            <a:ext cx="180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i="0" dirty="0">
                <a:effectLst/>
                <a:latin typeface="Open Sans"/>
              </a:rPr>
              <a:t>テレビ</a:t>
            </a:r>
            <a:r>
              <a:rPr lang="ko-KR" altLang="en-US" b="1" i="0" dirty="0">
                <a:effectLst/>
                <a:latin typeface="Open Sans"/>
              </a:rPr>
              <a:t>朝日</a:t>
            </a:r>
            <a:endParaRPr lang="en-US" altLang="ko-KR" b="1" i="0" dirty="0">
              <a:effectLst/>
              <a:latin typeface="Open Sans"/>
            </a:endParaRPr>
          </a:p>
          <a:p>
            <a:pPr algn="ctr"/>
            <a:r>
              <a:rPr lang="en-US" altLang="ko-KR" b="1" dirty="0">
                <a:latin typeface="Open Sans"/>
              </a:rPr>
              <a:t>(</a:t>
            </a:r>
            <a:r>
              <a:rPr lang="ko-KR" altLang="en-US" b="1" dirty="0" err="1">
                <a:latin typeface="Open Sans"/>
              </a:rPr>
              <a:t>테레비</a:t>
            </a:r>
            <a:r>
              <a:rPr lang="ko-KR" altLang="en-US" b="1" dirty="0">
                <a:latin typeface="Open Sans"/>
              </a:rPr>
              <a:t> 아사히</a:t>
            </a:r>
            <a:r>
              <a:rPr lang="en-US" altLang="ko-KR" b="1" dirty="0">
                <a:latin typeface="Open Sans"/>
              </a:rPr>
              <a:t>)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05FFCC-4349-4B03-8D0D-065A0EA75888}"/>
              </a:ext>
            </a:extLst>
          </p:cNvPr>
          <p:cNvSpPr txBox="1"/>
          <p:nvPr/>
        </p:nvSpPr>
        <p:spPr>
          <a:xfrm>
            <a:off x="9010983" y="6122619"/>
            <a:ext cx="130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0" dirty="0">
                <a:effectLst/>
                <a:latin typeface="Open Sans"/>
              </a:rPr>
              <a:t>TV </a:t>
            </a:r>
            <a:r>
              <a:rPr lang="en-US" altLang="ja-JP" b="1" dirty="0">
                <a:latin typeface="Open Sans"/>
              </a:rPr>
              <a:t>T</a:t>
            </a:r>
            <a:r>
              <a:rPr lang="en-US" altLang="ja-JP" b="1" i="0" dirty="0">
                <a:effectLst/>
                <a:latin typeface="Open Sans"/>
              </a:rPr>
              <a:t>OKYO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9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28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미디어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NHK , TBS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EB6FCD-B291-42A2-BC7C-B9B5E8EA4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7" y="3114436"/>
            <a:ext cx="1566488" cy="12271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5DF5A89-8932-4BFF-A577-98B90C78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76" y="3056926"/>
            <a:ext cx="1578002" cy="1227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583D9C-BAB8-4090-A185-F014D34881E3}"/>
              </a:ext>
            </a:extLst>
          </p:cNvPr>
          <p:cNvSpPr txBox="1"/>
          <p:nvPr/>
        </p:nvSpPr>
        <p:spPr>
          <a:xfrm>
            <a:off x="1160007" y="1828800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공영방송</a:t>
            </a:r>
            <a:r>
              <a:rPr lang="ko-KR" alt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DFFDB-6670-41B7-91D1-599749176445}"/>
              </a:ext>
            </a:extLst>
          </p:cNvPr>
          <p:cNvSpPr txBox="1"/>
          <p:nvPr/>
        </p:nvSpPr>
        <p:spPr>
          <a:xfrm>
            <a:off x="533400" y="2946915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상업 광고 </a:t>
            </a:r>
            <a:r>
              <a:rPr lang="en-US" altLang="ko-KR" b="1" dirty="0"/>
              <a:t>X , </a:t>
            </a:r>
            <a:r>
              <a:rPr lang="ko-KR" altLang="en-US" b="1" dirty="0"/>
              <a:t>수신료 부담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65D3C-2CA6-49A6-8DDD-7031BCEA3A25}"/>
              </a:ext>
            </a:extLst>
          </p:cNvPr>
          <p:cNvSpPr txBox="1"/>
          <p:nvPr/>
        </p:nvSpPr>
        <p:spPr>
          <a:xfrm>
            <a:off x="512307" y="4099398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재난방송의 본보기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31B3C-6009-42B9-BB17-42495E831AE4}"/>
              </a:ext>
            </a:extLst>
          </p:cNvPr>
          <p:cNvSpPr txBox="1"/>
          <p:nvPr/>
        </p:nvSpPr>
        <p:spPr>
          <a:xfrm>
            <a:off x="533400" y="5290927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NHK </a:t>
            </a:r>
            <a:r>
              <a:rPr lang="ko-KR" altLang="en-US" b="1" dirty="0" err="1"/>
              <a:t>홍백가합전으로</a:t>
            </a:r>
            <a:r>
              <a:rPr lang="ko-KR" altLang="en-US" b="1" dirty="0"/>
              <a:t> 유명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FCDE520-D792-49ED-A405-C08DD780AA41}"/>
              </a:ext>
            </a:extLst>
          </p:cNvPr>
          <p:cNvCxnSpPr>
            <a:cxnSpLocks/>
          </p:cNvCxnSpPr>
          <p:nvPr/>
        </p:nvCxnSpPr>
        <p:spPr>
          <a:xfrm>
            <a:off x="5981700" y="803910"/>
            <a:ext cx="0" cy="60540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B5DFB4-9D09-4865-81EF-2DF0F2461D70}"/>
              </a:ext>
            </a:extLst>
          </p:cNvPr>
          <p:cNvSpPr txBox="1"/>
          <p:nvPr/>
        </p:nvSpPr>
        <p:spPr>
          <a:xfrm>
            <a:off x="8830807" y="1828800"/>
            <a:ext cx="20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민영방송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1D93E0-A70B-47BD-A2D0-9DAC45E1851F}"/>
              </a:ext>
            </a:extLst>
          </p:cNvPr>
          <p:cNvSpPr txBox="1"/>
          <p:nvPr/>
        </p:nvSpPr>
        <p:spPr>
          <a:xfrm>
            <a:off x="8696318" y="2808415"/>
            <a:ext cx="24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2001</a:t>
            </a:r>
            <a:r>
              <a:rPr lang="ko-KR" altLang="en-US" b="1" dirty="0"/>
              <a:t>년까지 유일한</a:t>
            </a:r>
            <a:endParaRPr lang="en-US" altLang="ko-KR" b="1" dirty="0"/>
          </a:p>
          <a:p>
            <a:pPr algn="ctr"/>
            <a:r>
              <a:rPr lang="en-US" altLang="ko-KR" b="1" dirty="0"/>
              <a:t>TV – </a:t>
            </a:r>
            <a:r>
              <a:rPr lang="ko-KR" altLang="en-US" b="1" dirty="0"/>
              <a:t>라디오 겸영방송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7CC82-94ED-4D4D-ACC5-7A8759D823BE}"/>
              </a:ext>
            </a:extLst>
          </p:cNvPr>
          <p:cNvSpPr txBox="1"/>
          <p:nvPr/>
        </p:nvSpPr>
        <p:spPr>
          <a:xfrm>
            <a:off x="8856681" y="4062327"/>
            <a:ext cx="215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드라마 최고 시청률 </a:t>
            </a:r>
            <a:r>
              <a:rPr lang="en-US" altLang="ko-KR" b="1" dirty="0"/>
              <a:t>1~4</a:t>
            </a:r>
            <a:r>
              <a:rPr lang="ko-KR" altLang="en-US" b="1" dirty="0"/>
              <a:t>위 작품 보유</a:t>
            </a:r>
          </a:p>
        </p:txBody>
      </p:sp>
    </p:spTree>
    <p:extLst>
      <p:ext uri="{BB962C8B-B14F-4D97-AF65-F5344CB8AC3E}">
        <p14:creationId xmlns:p14="http://schemas.microsoft.com/office/powerpoint/2010/main" val="1588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7172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미디어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日本</a:t>
            </a:r>
            <a:r>
              <a:rPr lang="ja-JP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テレビ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, </a:t>
            </a:r>
            <a:r>
              <a:rPr lang="ja-JP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フジテレビ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83D9C-BAB8-4090-A185-F014D34881E3}"/>
              </a:ext>
            </a:extLst>
          </p:cNvPr>
          <p:cNvSpPr txBox="1"/>
          <p:nvPr/>
        </p:nvSpPr>
        <p:spPr>
          <a:xfrm>
            <a:off x="735010" y="1855232"/>
            <a:ext cx="258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간토 중심의 민영방송사</a:t>
            </a:r>
            <a:r>
              <a:rPr lang="ko-KR" alt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DFFDB-6670-41B7-91D1-599749176445}"/>
              </a:ext>
            </a:extLst>
          </p:cNvPr>
          <p:cNvSpPr txBox="1"/>
          <p:nvPr/>
        </p:nvSpPr>
        <p:spPr>
          <a:xfrm>
            <a:off x="533400" y="2946915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TV </a:t>
            </a:r>
            <a:r>
              <a:rPr lang="ko-KR" altLang="en-US" b="1" dirty="0"/>
              <a:t>업계 최초로 새로운 방송매체 </a:t>
            </a:r>
            <a:r>
              <a:rPr lang="en-US" altLang="ko-KR" b="1" dirty="0"/>
              <a:t>, </a:t>
            </a:r>
            <a:r>
              <a:rPr lang="ko-KR" altLang="en-US" b="1" dirty="0"/>
              <a:t>방송형식 도입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65D3C-2CA6-49A6-8DDD-7031BCEA3A25}"/>
              </a:ext>
            </a:extLst>
          </p:cNvPr>
          <p:cNvSpPr txBox="1"/>
          <p:nvPr/>
        </p:nvSpPr>
        <p:spPr>
          <a:xfrm>
            <a:off x="512307" y="4099398"/>
            <a:ext cx="298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VOD </a:t>
            </a:r>
            <a:r>
              <a:rPr lang="ko-KR" altLang="en-US" b="1" dirty="0"/>
              <a:t>서비스 </a:t>
            </a:r>
            <a:r>
              <a:rPr lang="en-US" altLang="ko-KR" b="1" dirty="0"/>
              <a:t>, </a:t>
            </a:r>
          </a:p>
          <a:p>
            <a:pPr algn="ctr"/>
            <a:r>
              <a:rPr lang="ko-KR" altLang="en-US" b="1" dirty="0"/>
              <a:t>생방송 인터넷 서비스 </a:t>
            </a:r>
            <a:endParaRPr lang="en-US" altLang="ko-KR" b="1" dirty="0"/>
          </a:p>
          <a:p>
            <a:pPr algn="ctr"/>
            <a:r>
              <a:rPr lang="ko-KR" altLang="en-US" b="1" dirty="0"/>
              <a:t>최초 도입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31B3C-6009-42B9-BB17-42495E831AE4}"/>
              </a:ext>
            </a:extLst>
          </p:cNvPr>
          <p:cNvSpPr txBox="1"/>
          <p:nvPr/>
        </p:nvSpPr>
        <p:spPr>
          <a:xfrm>
            <a:off x="533400" y="5290927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스튜디오 </a:t>
            </a:r>
            <a:r>
              <a:rPr lang="ko-KR" altLang="en-US" b="1" dirty="0" err="1"/>
              <a:t>지브리</a:t>
            </a:r>
            <a:r>
              <a:rPr lang="ko-KR" altLang="en-US" b="1" dirty="0"/>
              <a:t>  社작품 독점 방송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FCDE520-D792-49ED-A405-C08DD780AA41}"/>
              </a:ext>
            </a:extLst>
          </p:cNvPr>
          <p:cNvCxnSpPr>
            <a:cxnSpLocks/>
          </p:cNvCxnSpPr>
          <p:nvPr/>
        </p:nvCxnSpPr>
        <p:spPr>
          <a:xfrm>
            <a:off x="5981700" y="803910"/>
            <a:ext cx="0" cy="60540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B5DFB4-9D09-4865-81EF-2DF0F2461D70}"/>
              </a:ext>
            </a:extLst>
          </p:cNvPr>
          <p:cNvSpPr txBox="1"/>
          <p:nvPr/>
        </p:nvSpPr>
        <p:spPr>
          <a:xfrm>
            <a:off x="8696318" y="1869996"/>
            <a:ext cx="262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/>
              <a:t>도쿄 중심의 민영방송사</a:t>
            </a:r>
            <a:endParaRPr lang="ko-KR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1D93E0-A70B-47BD-A2D0-9DAC45E1851F}"/>
              </a:ext>
            </a:extLst>
          </p:cNvPr>
          <p:cNvSpPr txBox="1"/>
          <p:nvPr/>
        </p:nvSpPr>
        <p:spPr>
          <a:xfrm>
            <a:off x="8696318" y="2946915"/>
            <a:ext cx="247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보도에 있어서 </a:t>
            </a:r>
            <a:endParaRPr lang="en-US" altLang="ko-KR" b="1" dirty="0"/>
          </a:p>
          <a:p>
            <a:pPr algn="ctr"/>
            <a:r>
              <a:rPr lang="ko-KR" altLang="en-US" b="1" dirty="0"/>
              <a:t>우익적 측면 다수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7CC82-94ED-4D4D-ACC5-7A8759D823BE}"/>
              </a:ext>
            </a:extLst>
          </p:cNvPr>
          <p:cNvSpPr txBox="1"/>
          <p:nvPr/>
        </p:nvSpPr>
        <p:spPr>
          <a:xfrm>
            <a:off x="8853513" y="4237897"/>
            <a:ext cx="231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2011 </a:t>
            </a:r>
            <a:r>
              <a:rPr lang="ko-KR" altLang="en-US" b="1" dirty="0"/>
              <a:t>대지진 이후</a:t>
            </a:r>
            <a:endParaRPr lang="en-US" altLang="ko-KR" b="1" dirty="0"/>
          </a:p>
          <a:p>
            <a:pPr algn="ctr"/>
            <a:r>
              <a:rPr lang="en-US" altLang="ko-KR" b="1" dirty="0"/>
              <a:t>6</a:t>
            </a:r>
            <a:r>
              <a:rPr lang="ko-KR" altLang="en-US" b="1" dirty="0"/>
              <a:t>사중 최하의 시청률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F116AC3-B50B-4DDE-B58E-68242D70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1" y="3056926"/>
            <a:ext cx="1605891" cy="12271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FB3D8AC-5014-446F-B3FB-D83606B1C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56926"/>
            <a:ext cx="1766247" cy="12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6875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미디어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</a:t>
            </a:r>
            <a:r>
              <a:rPr lang="ja-JP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テレビ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朝日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, </a:t>
            </a:r>
            <a:r>
              <a:rPr lang="en-US" altLang="ja-JP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TV TOKYO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83D9C-BAB8-4090-A185-F014D34881E3}"/>
              </a:ext>
            </a:extLst>
          </p:cNvPr>
          <p:cNvSpPr txBox="1"/>
          <p:nvPr/>
        </p:nvSpPr>
        <p:spPr>
          <a:xfrm>
            <a:off x="735010" y="1855232"/>
            <a:ext cx="258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도쿄 및 간토 지방 중심</a:t>
            </a:r>
            <a:endParaRPr lang="en-US" altLang="ko-KR" b="1" dirty="0"/>
          </a:p>
          <a:p>
            <a:pPr algn="ctr"/>
            <a:r>
              <a:rPr lang="ko-KR" altLang="en-US" b="1" dirty="0"/>
              <a:t>민영방송사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DFFDB-6670-41B7-91D1-599749176445}"/>
              </a:ext>
            </a:extLst>
          </p:cNvPr>
          <p:cNvSpPr txBox="1"/>
          <p:nvPr/>
        </p:nvSpPr>
        <p:spPr>
          <a:xfrm>
            <a:off x="477899" y="3507343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아사히 신문 산하의 방송사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65D3C-2CA6-49A6-8DDD-7031BCEA3A25}"/>
              </a:ext>
            </a:extLst>
          </p:cNvPr>
          <p:cNvSpPr txBox="1"/>
          <p:nvPr/>
        </p:nvSpPr>
        <p:spPr>
          <a:xfrm>
            <a:off x="499325" y="4755618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보도에 강한 방송국 이미지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FCDE520-D792-49ED-A405-C08DD780AA41}"/>
              </a:ext>
            </a:extLst>
          </p:cNvPr>
          <p:cNvCxnSpPr>
            <a:cxnSpLocks/>
          </p:cNvCxnSpPr>
          <p:nvPr/>
        </p:nvCxnSpPr>
        <p:spPr>
          <a:xfrm>
            <a:off x="5981700" y="803910"/>
            <a:ext cx="0" cy="60540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B5DFB4-9D09-4865-81EF-2DF0F2461D70}"/>
              </a:ext>
            </a:extLst>
          </p:cNvPr>
          <p:cNvSpPr txBox="1"/>
          <p:nvPr/>
        </p:nvSpPr>
        <p:spPr>
          <a:xfrm>
            <a:off x="8445502" y="2016681"/>
            <a:ext cx="326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/>
              <a:t>간토 지방 중심의 민영 방송사</a:t>
            </a:r>
            <a:endParaRPr lang="ko-KR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1D93E0-A70B-47BD-A2D0-9DAC45E1851F}"/>
              </a:ext>
            </a:extLst>
          </p:cNvPr>
          <p:cNvSpPr txBox="1"/>
          <p:nvPr/>
        </p:nvSpPr>
        <p:spPr>
          <a:xfrm>
            <a:off x="8647112" y="3045648"/>
            <a:ext cx="292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err="1"/>
              <a:t>닛케이</a:t>
            </a:r>
            <a:r>
              <a:rPr lang="ko-KR" altLang="en-US" b="1" dirty="0"/>
              <a:t> 신문 산하의 방송사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7CC82-94ED-4D4D-ACC5-7A8759D823BE}"/>
              </a:ext>
            </a:extLst>
          </p:cNvPr>
          <p:cNvSpPr txBox="1"/>
          <p:nvPr/>
        </p:nvSpPr>
        <p:spPr>
          <a:xfrm>
            <a:off x="8720150" y="4572064"/>
            <a:ext cx="271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속보 </a:t>
            </a:r>
            <a:r>
              <a:rPr lang="en-US" altLang="ko-KR" b="1" dirty="0"/>
              <a:t>(</a:t>
            </a:r>
            <a:r>
              <a:rPr lang="ko-KR" altLang="en-US" b="1" dirty="0"/>
              <a:t>긴급 보도</a:t>
            </a:r>
            <a:r>
              <a:rPr lang="en-US" altLang="ko-KR" b="1" dirty="0"/>
              <a:t>)</a:t>
            </a:r>
            <a:r>
              <a:rPr lang="ko-KR" altLang="en-US" b="1" dirty="0"/>
              <a:t>를</a:t>
            </a:r>
            <a:endParaRPr lang="en-US" altLang="ko-KR" b="1" dirty="0"/>
          </a:p>
          <a:p>
            <a:pPr algn="ctr"/>
            <a:r>
              <a:rPr lang="ko-KR" altLang="en-US" b="1" dirty="0"/>
              <a:t>잘 하지 </a:t>
            </a:r>
            <a:r>
              <a:rPr lang="ko-KR" altLang="en-US" b="1" dirty="0" err="1"/>
              <a:t>않는것으로</a:t>
            </a:r>
            <a:r>
              <a:rPr lang="ko-KR" altLang="en-US" b="1" dirty="0"/>
              <a:t> 유명</a:t>
            </a:r>
            <a:endParaRPr lang="en-US" altLang="ko-KR" b="1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9133403-B00E-42C3-A2EB-F9962CB4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26" y="3079624"/>
            <a:ext cx="1910826" cy="12526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5B4DA76-514F-4F2D-8D8A-9EAD5C824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13" y="3045648"/>
            <a:ext cx="1821051" cy="13606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AA025A-4B9F-43C7-9C79-AE14BF44FB63}"/>
              </a:ext>
            </a:extLst>
          </p:cNvPr>
          <p:cNvSpPr txBox="1"/>
          <p:nvPr/>
        </p:nvSpPr>
        <p:spPr>
          <a:xfrm>
            <a:off x="8720151" y="3889949"/>
            <a:ext cx="27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경제적 뉴스에 강함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4569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2" grpId="0"/>
      <p:bldP spid="33" grpId="0"/>
      <p:bldP spid="3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5524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미디어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스튜디오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지브리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27BED8BF-C461-49AD-BF52-7EA5D0D6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1" y="662517"/>
            <a:ext cx="3574369" cy="31919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08FBF0D-5069-4808-BD6F-894224211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1" y="3854450"/>
            <a:ext cx="3574369" cy="2517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682403-8C02-4CAF-8F7D-0B07B51B6ADF}"/>
              </a:ext>
            </a:extLst>
          </p:cNvPr>
          <p:cNvSpPr txBox="1"/>
          <p:nvPr/>
        </p:nvSpPr>
        <p:spPr>
          <a:xfrm>
            <a:off x="4654549" y="1323978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- 1985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 설립된 일본의 애니메이션 제작사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B5992-E1A0-4B29-9DA6-2B3C63986326}"/>
              </a:ext>
            </a:extLst>
          </p:cNvPr>
          <p:cNvSpPr txBox="1"/>
          <p:nvPr/>
        </p:nvSpPr>
        <p:spPr>
          <a:xfrm>
            <a:off x="4654549" y="2198927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사명인 </a:t>
            </a:r>
            <a:r>
              <a:rPr lang="ko-KR" altLang="en-US" dirty="0" err="1"/>
              <a:t>지브리</a:t>
            </a:r>
            <a:r>
              <a:rPr lang="en-US" altLang="ko-KR" dirty="0"/>
              <a:t>(Ghibli)</a:t>
            </a:r>
            <a:r>
              <a:rPr lang="ko-KR" altLang="en-US" dirty="0"/>
              <a:t>는 사하라 사막에 부는 열풍</a:t>
            </a:r>
            <a:r>
              <a:rPr lang="en-US" altLang="ko-KR" dirty="0"/>
              <a:t>(</a:t>
            </a:r>
            <a:r>
              <a:rPr lang="ko-KR" altLang="en-US" dirty="0"/>
              <a:t>熱風</a:t>
            </a:r>
            <a:r>
              <a:rPr lang="en-US" altLang="ko-KR" dirty="0"/>
              <a:t>)</a:t>
            </a:r>
            <a:r>
              <a:rPr lang="ko-KR" altLang="en-US" dirty="0"/>
              <a:t>을 가리키는 이탈리아어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7A5A2-A6CD-4EC8-B3A5-E4DB3987F09D}"/>
              </a:ext>
            </a:extLst>
          </p:cNvPr>
          <p:cNvSpPr txBox="1"/>
          <p:nvPr/>
        </p:nvSpPr>
        <p:spPr>
          <a:xfrm>
            <a:off x="4654549" y="5532653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/>
              <a:t>지브리</a:t>
            </a:r>
            <a:r>
              <a:rPr lang="ko-KR" altLang="en-US" dirty="0"/>
              <a:t> 미술관 </a:t>
            </a:r>
            <a:r>
              <a:rPr lang="en-US" altLang="ko-KR" dirty="0"/>
              <a:t>, </a:t>
            </a:r>
            <a:r>
              <a:rPr lang="ko-KR" altLang="en-US" dirty="0" err="1"/>
              <a:t>지브리</a:t>
            </a:r>
            <a:r>
              <a:rPr lang="ko-KR" altLang="en-US" dirty="0"/>
              <a:t> 파크 등 자신들의 작품을 이용하여 관광 사업 제작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D693F-1827-4A99-B8E0-BBE4C09712C0}"/>
              </a:ext>
            </a:extLst>
          </p:cNvPr>
          <p:cNvSpPr txBox="1"/>
          <p:nvPr/>
        </p:nvSpPr>
        <p:spPr>
          <a:xfrm>
            <a:off x="4764087" y="3382737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 주요 작품으로는 </a:t>
            </a:r>
            <a:r>
              <a:rPr lang="ko-KR" altLang="en-US" dirty="0" err="1"/>
              <a:t>센과</a:t>
            </a:r>
            <a:r>
              <a:rPr lang="ko-KR" altLang="en-US" dirty="0"/>
              <a:t> </a:t>
            </a:r>
            <a:r>
              <a:rPr lang="ko-KR" altLang="en-US" dirty="0" err="1"/>
              <a:t>치히로의</a:t>
            </a:r>
            <a:r>
              <a:rPr lang="ko-KR" altLang="en-US" dirty="0"/>
              <a:t> 행방 불명 </a:t>
            </a:r>
            <a:r>
              <a:rPr lang="en-US" altLang="ko-KR" dirty="0"/>
              <a:t>, </a:t>
            </a:r>
            <a:r>
              <a:rPr lang="ko-KR" altLang="en-US" dirty="0"/>
              <a:t>원령공주 </a:t>
            </a:r>
            <a:r>
              <a:rPr lang="en-US" altLang="ko-KR" dirty="0"/>
              <a:t>, </a:t>
            </a:r>
            <a:r>
              <a:rPr lang="ko-KR" altLang="en-US" dirty="0"/>
              <a:t>이웃집 토토로 </a:t>
            </a:r>
            <a:r>
              <a:rPr lang="en-US" altLang="ko-KR" dirty="0"/>
              <a:t>, </a:t>
            </a:r>
            <a:r>
              <a:rPr lang="ko-KR" altLang="en-US" dirty="0" err="1"/>
              <a:t>하울의</a:t>
            </a:r>
            <a:r>
              <a:rPr lang="ko-KR" altLang="en-US" dirty="0"/>
              <a:t> 움직이는 성 등이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59B10-74B5-49F6-A3E3-E9AEDEF03990}"/>
              </a:ext>
            </a:extLst>
          </p:cNvPr>
          <p:cNvSpPr txBox="1"/>
          <p:nvPr/>
        </p:nvSpPr>
        <p:spPr>
          <a:xfrm>
            <a:off x="4654549" y="4596194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일본 애니메이션 영화 수입 </a:t>
            </a:r>
            <a:r>
              <a:rPr lang="en-US" altLang="ko-KR" dirty="0"/>
              <a:t>TOP 10</a:t>
            </a:r>
            <a:r>
              <a:rPr lang="ko-KR" altLang="en-US" dirty="0"/>
              <a:t>중 </a:t>
            </a:r>
            <a:r>
              <a:rPr lang="en-US" altLang="ko-KR" dirty="0"/>
              <a:t>6</a:t>
            </a:r>
            <a:r>
              <a:rPr lang="ko-KR" altLang="en-US" dirty="0"/>
              <a:t>개를 제작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09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5524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미디어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–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스튜디오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지브리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15B9569-B140-4239-B2BB-CD8B723F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" y="1082162"/>
            <a:ext cx="7442736" cy="4869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1BC806-58D7-4EC6-9F30-D8E076256D89}"/>
              </a:ext>
            </a:extLst>
          </p:cNvPr>
          <p:cNvSpPr txBox="1"/>
          <p:nvPr/>
        </p:nvSpPr>
        <p:spPr>
          <a:xfrm>
            <a:off x="7920497" y="2021621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센과</a:t>
            </a:r>
            <a:r>
              <a:rPr lang="ko-KR" altLang="en-US" dirty="0"/>
              <a:t> </a:t>
            </a:r>
            <a:r>
              <a:rPr lang="ko-KR" altLang="en-US" dirty="0" err="1"/>
              <a:t>치히로의</a:t>
            </a:r>
            <a:r>
              <a:rPr lang="ko-KR" altLang="en-US" dirty="0"/>
              <a:t> 행방불명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4D5BD-0D61-4D93-A987-1CD2F161EBBE}"/>
              </a:ext>
            </a:extLst>
          </p:cNvPr>
          <p:cNvSpPr txBox="1"/>
          <p:nvPr/>
        </p:nvSpPr>
        <p:spPr>
          <a:xfrm>
            <a:off x="8131022" y="2894143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하울의</a:t>
            </a:r>
            <a:r>
              <a:rPr lang="ko-KR" altLang="en-US" dirty="0"/>
              <a:t> 움직이는 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9CEA-30D8-4CC0-9AD2-5F9452DAC21E}"/>
              </a:ext>
            </a:extLst>
          </p:cNvPr>
          <p:cNvSpPr txBox="1"/>
          <p:nvPr/>
        </p:nvSpPr>
        <p:spPr>
          <a:xfrm>
            <a:off x="7886700" y="3374005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벼랑 위의 </a:t>
            </a:r>
            <a:r>
              <a:rPr lang="ko-KR" altLang="en-US" dirty="0" err="1"/>
              <a:t>포뇨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91C50-58C6-48FE-B1E6-46F403AB1E78}"/>
              </a:ext>
            </a:extLst>
          </p:cNvPr>
          <p:cNvSpPr txBox="1"/>
          <p:nvPr/>
        </p:nvSpPr>
        <p:spPr>
          <a:xfrm>
            <a:off x="8328408" y="4603154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모노노케</a:t>
            </a:r>
            <a:r>
              <a:rPr lang="ko-KR" altLang="en-US" dirty="0"/>
              <a:t> </a:t>
            </a:r>
            <a:r>
              <a:rPr lang="ko-KR" altLang="en-US" dirty="0" err="1"/>
              <a:t>히메</a:t>
            </a:r>
            <a:r>
              <a:rPr lang="en-US" altLang="ko-KR" dirty="0"/>
              <a:t>(</a:t>
            </a:r>
            <a:r>
              <a:rPr lang="ko-KR" altLang="en-US" dirty="0"/>
              <a:t>원령공주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211B3-EA9F-46CF-B8EF-3E832299E258}"/>
              </a:ext>
            </a:extLst>
          </p:cNvPr>
          <p:cNvSpPr txBox="1"/>
          <p:nvPr/>
        </p:nvSpPr>
        <p:spPr>
          <a:xfrm>
            <a:off x="8131022" y="5119050"/>
            <a:ext cx="237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마루 밑 </a:t>
            </a:r>
            <a:r>
              <a:rPr lang="ko-KR" altLang="en-US" dirty="0" err="1"/>
              <a:t>아리에티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2B9A2-581E-41C4-B402-7E4D69AAF1B0}"/>
              </a:ext>
            </a:extLst>
          </p:cNvPr>
          <p:cNvSpPr txBox="1"/>
          <p:nvPr/>
        </p:nvSpPr>
        <p:spPr>
          <a:xfrm>
            <a:off x="8328408" y="5634946"/>
            <a:ext cx="237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바람이 분다 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C8E785E-DC54-47A8-A977-0DD59705202C}"/>
              </a:ext>
            </a:extLst>
          </p:cNvPr>
          <p:cNvCxnSpPr>
            <a:cxnSpLocks/>
          </p:cNvCxnSpPr>
          <p:nvPr/>
        </p:nvCxnSpPr>
        <p:spPr>
          <a:xfrm>
            <a:off x="7886700" y="2190074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DE610A4-210C-4D47-9CD5-3210ECA5B997}"/>
              </a:ext>
            </a:extLst>
          </p:cNvPr>
          <p:cNvCxnSpPr>
            <a:cxnSpLocks/>
          </p:cNvCxnSpPr>
          <p:nvPr/>
        </p:nvCxnSpPr>
        <p:spPr>
          <a:xfrm>
            <a:off x="7965922" y="3078809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1D62C8A-D9FD-48D2-826C-BD513295B2F9}"/>
              </a:ext>
            </a:extLst>
          </p:cNvPr>
          <p:cNvCxnSpPr>
            <a:cxnSpLocks/>
          </p:cNvCxnSpPr>
          <p:nvPr/>
        </p:nvCxnSpPr>
        <p:spPr>
          <a:xfrm>
            <a:off x="7979377" y="3558671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881A5D3-BA79-4710-AA1E-FC92E8818AAE}"/>
              </a:ext>
            </a:extLst>
          </p:cNvPr>
          <p:cNvCxnSpPr>
            <a:cxnSpLocks/>
          </p:cNvCxnSpPr>
          <p:nvPr/>
        </p:nvCxnSpPr>
        <p:spPr>
          <a:xfrm>
            <a:off x="7938255" y="4787820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E0ACE48-2CA6-4415-BAE5-8E00FAFDD6C9}"/>
              </a:ext>
            </a:extLst>
          </p:cNvPr>
          <p:cNvCxnSpPr>
            <a:cxnSpLocks/>
          </p:cNvCxnSpPr>
          <p:nvPr/>
        </p:nvCxnSpPr>
        <p:spPr>
          <a:xfrm>
            <a:off x="7927066" y="5303716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B0A7287-9D3B-4611-8AB5-390D6F9BE9E8}"/>
              </a:ext>
            </a:extLst>
          </p:cNvPr>
          <p:cNvCxnSpPr>
            <a:cxnSpLocks/>
          </p:cNvCxnSpPr>
          <p:nvPr/>
        </p:nvCxnSpPr>
        <p:spPr>
          <a:xfrm>
            <a:off x="7953221" y="5819612"/>
            <a:ext cx="407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그림 14" descr="지도이(가) 표시된 사진&#10;&#10;자동 생성된 설명">
            <a:extLst>
              <a:ext uri="{FF2B5EF4-FFF2-40B4-BE49-F238E27FC236}">
                <a16:creationId xmlns:a16="http://schemas.microsoft.com/office/drawing/2014/main" id="{EA490C66-6E2F-4C67-B7D0-457A31C5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" y="1450279"/>
            <a:ext cx="6546620" cy="4500975"/>
          </a:xfrm>
          <a:prstGeom prst="rect">
            <a:avLst/>
          </a:prstGeom>
        </p:spPr>
      </p:pic>
      <p:pic>
        <p:nvPicPr>
          <p:cNvPr id="23" name="그림 22" descr="가구, 돌이(가) 표시된 사진&#10;&#10;자동 생성된 설명">
            <a:extLst>
              <a:ext uri="{FF2B5EF4-FFF2-40B4-BE49-F238E27FC236}">
                <a16:creationId xmlns:a16="http://schemas.microsoft.com/office/drawing/2014/main" id="{6AEAE713-B3FA-4CBD-97DF-CD0BA575E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97" y="1295412"/>
            <a:ext cx="66675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2EEC1-A0C9-4B37-BA5B-74BFB3F6A83D}"/>
              </a:ext>
            </a:extLst>
          </p:cNvPr>
          <p:cNvSpPr txBox="1"/>
          <p:nvPr/>
        </p:nvSpPr>
        <p:spPr>
          <a:xfrm>
            <a:off x="3898900" y="13843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2-2 </a:t>
            </a:r>
            <a:r>
              <a:rPr lang="ko-KR" altLang="en-US" sz="6000" dirty="0"/>
              <a:t>디지털</a:t>
            </a:r>
          </a:p>
        </p:txBody>
      </p:sp>
      <p:pic>
        <p:nvPicPr>
          <p:cNvPr id="5" name="그림 4" descr="다른, 카메라, 실내, 전자기기이(가) 표시된 사진&#10;&#10;자동 생성된 설명">
            <a:extLst>
              <a:ext uri="{FF2B5EF4-FFF2-40B4-BE49-F238E27FC236}">
                <a16:creationId xmlns:a16="http://schemas.microsoft.com/office/drawing/2014/main" id="{74071E77-9111-4E61-AF81-DBCF99B6E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8" y="3004175"/>
            <a:ext cx="4442350" cy="2882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0D45C46-CC3C-42AD-9655-8F20B711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7" y="3004175"/>
            <a:ext cx="3853825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0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디지털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카메라 시장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77273D-1385-4A46-9AB8-BE54F235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159779"/>
            <a:ext cx="5003800" cy="5128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AA076-E7D3-470C-9E85-8748EAF6CEF0}"/>
              </a:ext>
            </a:extLst>
          </p:cNvPr>
          <p:cNvSpPr txBox="1"/>
          <p:nvPr/>
        </p:nvSpPr>
        <p:spPr>
          <a:xfrm>
            <a:off x="6096000" y="1498600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 </a:t>
            </a:r>
            <a:r>
              <a:rPr lang="ko-KR" altLang="en-US" dirty="0"/>
              <a:t>전 세계 디지털 카메라 시장 점유율 중 </a:t>
            </a:r>
            <a:r>
              <a:rPr lang="en-US" altLang="ko-KR" dirty="0"/>
              <a:t>90% </a:t>
            </a:r>
            <a:r>
              <a:rPr lang="ko-KR" altLang="en-US" dirty="0"/>
              <a:t>이상이 일본 기업</a:t>
            </a:r>
          </a:p>
        </p:txBody>
      </p:sp>
      <p:pic>
        <p:nvPicPr>
          <p:cNvPr id="9" name="그림 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74F050D-8C82-44C7-87B6-C94BB92F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470399"/>
            <a:ext cx="1376516" cy="2889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69F99D8-27AB-4CCF-ABC0-B3F188AE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17" y="5698221"/>
            <a:ext cx="1277971" cy="2303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D269ABE-31A3-48F0-95C9-1885C54CD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8" y="4171193"/>
            <a:ext cx="929478" cy="92947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DE1494C-A0B7-4DF1-8311-ED71DDA6F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" y="3065016"/>
            <a:ext cx="1460499" cy="24265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FEF133A-9E00-432E-AE94-016D9A6CC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6" y="2023603"/>
            <a:ext cx="1527541" cy="242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B97158-600A-4998-B021-C9717CDA1283}"/>
              </a:ext>
            </a:extLst>
          </p:cNvPr>
          <p:cNvSpPr txBox="1"/>
          <p:nvPr/>
        </p:nvSpPr>
        <p:spPr>
          <a:xfrm>
            <a:off x="6053140" y="2724679"/>
            <a:ext cx="518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캐논 </a:t>
            </a:r>
            <a:r>
              <a:rPr lang="en-US" altLang="ko-KR" dirty="0"/>
              <a:t>, </a:t>
            </a:r>
            <a:r>
              <a:rPr lang="ko-KR" altLang="en-US" dirty="0"/>
              <a:t>소니 </a:t>
            </a:r>
            <a:r>
              <a:rPr lang="en-US" altLang="ko-KR" dirty="0"/>
              <a:t>, </a:t>
            </a:r>
            <a:r>
              <a:rPr lang="ko-KR" altLang="en-US" dirty="0"/>
              <a:t>니콘 </a:t>
            </a:r>
            <a:r>
              <a:rPr lang="en-US" altLang="ko-KR" dirty="0"/>
              <a:t>,</a:t>
            </a:r>
            <a:r>
              <a:rPr lang="ko-KR" altLang="en-US" dirty="0"/>
              <a:t>후지 </a:t>
            </a:r>
            <a:r>
              <a:rPr lang="en-US" altLang="ko-KR" dirty="0"/>
              <a:t>, </a:t>
            </a:r>
            <a:r>
              <a:rPr lang="ko-KR" altLang="en-US" dirty="0"/>
              <a:t>파나소닉 </a:t>
            </a:r>
            <a:r>
              <a:rPr lang="en-US" altLang="ko-KR" dirty="0"/>
              <a:t>5</a:t>
            </a:r>
            <a:r>
              <a:rPr lang="ko-KR" altLang="en-US" dirty="0"/>
              <a:t>개의 기업이 주로 담당</a:t>
            </a:r>
            <a:endParaRPr lang="en-US" altLang="ko-KR" dirty="0"/>
          </a:p>
          <a:p>
            <a:r>
              <a:rPr lang="ko-KR" alt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BF475-55FF-41FB-A84F-D78A0168BA83}"/>
              </a:ext>
            </a:extLst>
          </p:cNvPr>
          <p:cNvSpPr txBox="1"/>
          <p:nvPr/>
        </p:nvSpPr>
        <p:spPr>
          <a:xfrm>
            <a:off x="6235700" y="4057585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핸드폰 카메라의 발달 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COVID-19</a:t>
            </a:r>
            <a:r>
              <a:rPr lang="ko-KR" altLang="en-US" dirty="0"/>
              <a:t>의 영향으로 디지털 카메라의 매출은 점차 감소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6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395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디지털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CANON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C99A42-B332-44FB-B956-4371D5F5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807610"/>
            <a:ext cx="3480098" cy="730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5F5F4-5369-45FA-9686-96E49044368B}"/>
              </a:ext>
            </a:extLst>
          </p:cNvPr>
          <p:cNvSpPr txBox="1"/>
          <p:nvPr/>
        </p:nvSpPr>
        <p:spPr>
          <a:xfrm>
            <a:off x="4864100" y="1323978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- 1937</a:t>
            </a:r>
            <a:r>
              <a:rPr lang="ko-KR" altLang="en-US" dirty="0"/>
              <a:t>년 설립된 일본의 전자제품 </a:t>
            </a:r>
            <a:r>
              <a:rPr lang="en-US" altLang="ko-KR" dirty="0"/>
              <a:t>, </a:t>
            </a:r>
            <a:r>
              <a:rPr lang="ko-KR" altLang="en-US" dirty="0"/>
              <a:t>산업기기 제조 기업 </a:t>
            </a:r>
          </a:p>
        </p:txBody>
      </p:sp>
      <p:pic>
        <p:nvPicPr>
          <p:cNvPr id="9" name="그림 8" descr="전자기기, 검은색, 카메라이(가) 표시된 사진&#10;&#10;자동 생성된 설명">
            <a:extLst>
              <a:ext uri="{FF2B5EF4-FFF2-40B4-BE49-F238E27FC236}">
                <a16:creationId xmlns:a16="http://schemas.microsoft.com/office/drawing/2014/main" id="{DB632D02-5332-4EF1-AE0A-8C272B3B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01009"/>
            <a:ext cx="3353098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0FB49-C84A-4A56-B643-FD3FEA194B58}"/>
              </a:ext>
            </a:extLst>
          </p:cNvPr>
          <p:cNvSpPr txBox="1"/>
          <p:nvPr/>
        </p:nvSpPr>
        <p:spPr>
          <a:xfrm>
            <a:off x="4864100" y="2303245"/>
            <a:ext cx="63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회사명은 </a:t>
            </a:r>
            <a:r>
              <a:rPr lang="en-US" altLang="ko-KR" dirty="0"/>
              <a:t>1933</a:t>
            </a:r>
            <a:r>
              <a:rPr lang="ko-KR" altLang="en-US" dirty="0"/>
              <a:t>년 회사의 전신에서 발명한 카메라 </a:t>
            </a:r>
            <a:r>
              <a:rPr lang="en-US" altLang="ko-KR" dirty="0"/>
              <a:t>KWANON [</a:t>
            </a:r>
            <a:r>
              <a:rPr lang="ja-JP" altLang="en-US" b="0" i="0" dirty="0">
                <a:solidFill>
                  <a:srgbClr val="373A3C"/>
                </a:solidFill>
                <a:effectLst/>
                <a:latin typeface="Open Sans"/>
              </a:rPr>
              <a:t>カンノン</a:t>
            </a:r>
            <a:r>
              <a:rPr lang="en-US" altLang="ja-JP" b="0" i="0" dirty="0">
                <a:solidFill>
                  <a:srgbClr val="373A3C"/>
                </a:solidFill>
                <a:effectLst/>
                <a:latin typeface="Open Sans"/>
              </a:rPr>
              <a:t>]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/>
              </a:rPr>
              <a:t>에서 유래</a:t>
            </a:r>
            <a:r>
              <a:rPr lang="ko-KR" alt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16EB-D28A-465C-80AC-1080FDF5611B}"/>
              </a:ext>
            </a:extLst>
          </p:cNvPr>
          <p:cNvSpPr txBox="1"/>
          <p:nvPr/>
        </p:nvSpPr>
        <p:spPr>
          <a:xfrm>
            <a:off x="4965700" y="34290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카메라 뿐만이 아닌  복합기</a:t>
            </a:r>
            <a:r>
              <a:rPr lang="en-US" altLang="ko-KR" dirty="0"/>
              <a:t>/</a:t>
            </a:r>
            <a:r>
              <a:rPr lang="ko-KR" altLang="en-US" dirty="0"/>
              <a:t>프린터 등 디스플레이와 반도체 관련 부분에서도 활약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5070E-31DA-452F-BCB3-5A3135D11419}"/>
              </a:ext>
            </a:extLst>
          </p:cNvPr>
          <p:cNvSpPr txBox="1"/>
          <p:nvPr/>
        </p:nvSpPr>
        <p:spPr>
          <a:xfrm>
            <a:off x="5054600" y="4622800"/>
            <a:ext cx="57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- 2020</a:t>
            </a:r>
            <a:r>
              <a:rPr lang="ko-KR" altLang="en-US" dirty="0"/>
              <a:t>년대 기준 디지털 카메라 점유율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23A9A-B9E2-4018-9AEA-EA184B43E15A}"/>
              </a:ext>
            </a:extLst>
          </p:cNvPr>
          <p:cNvSpPr txBox="1"/>
          <p:nvPr/>
        </p:nvSpPr>
        <p:spPr>
          <a:xfrm>
            <a:off x="5054600" y="5534022"/>
            <a:ext cx="57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광고에 감성적인 부분을 담아 </a:t>
            </a:r>
            <a:r>
              <a:rPr lang="ko-KR" altLang="en-US" dirty="0" err="1"/>
              <a:t>어필하는것으로</a:t>
            </a:r>
            <a:r>
              <a:rPr lang="ko-KR" altLang="en-US" dirty="0"/>
              <a:t> 유명 </a:t>
            </a:r>
          </a:p>
        </p:txBody>
      </p:sp>
    </p:spTree>
    <p:extLst>
      <p:ext uri="{BB962C8B-B14F-4D97-AF65-F5344CB8AC3E}">
        <p14:creationId xmlns:p14="http://schemas.microsoft.com/office/powerpoint/2010/main" val="32141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hlinkClick r:id="rId2"/>
          </p:cNvPr>
          <p:cNvSpPr/>
          <p:nvPr/>
        </p:nvSpPr>
        <p:spPr>
          <a:xfrm>
            <a:off x="314172" y="603766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293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CANON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광고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4D293795-69B2-47E5-AAEF-B05500D9640C}"/>
              </a:ext>
            </a:extLst>
          </p:cNvPr>
          <p:cNvSpPr txBox="1"/>
          <p:nvPr/>
        </p:nvSpPr>
        <p:spPr>
          <a:xfrm>
            <a:off x="1282700" y="1727200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hlinkClick r:id="rId3"/>
              </a:rPr>
              <a:t>아이편</a:t>
            </a:r>
            <a:r>
              <a:rPr lang="ko-KR" altLang="en-US" dirty="0">
                <a:hlinkClick r:id="rId3"/>
              </a:rPr>
              <a:t> </a:t>
            </a:r>
            <a:endParaRPr lang="en-US" altLang="ko-KR" dirty="0">
              <a:hlinkClick r:id="rId3"/>
            </a:endParaRPr>
          </a:p>
          <a:p>
            <a:endParaRPr lang="en-US" altLang="ko-KR" dirty="0">
              <a:hlinkClick r:id="rId3"/>
            </a:endParaRPr>
          </a:p>
          <a:p>
            <a:r>
              <a:rPr lang="en-US" altLang="ko-KR" dirty="0">
                <a:hlinkClick r:id="rId3"/>
              </a:rPr>
              <a:t>https://www.youtube.com/watch?v=58l-VwggotY&amp;ab_channel=%EC%BA%90%EB%85%BCTV-CanonKorea</a:t>
            </a:r>
            <a:endParaRPr lang="ko-KR" altLang="en-US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CFA33D13-F160-4115-A88B-58CA8E78FB56}"/>
              </a:ext>
            </a:extLst>
          </p:cNvPr>
          <p:cNvSpPr txBox="1"/>
          <p:nvPr/>
        </p:nvSpPr>
        <p:spPr>
          <a:xfrm>
            <a:off x="1282700" y="3224381"/>
            <a:ext cx="878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hlinkClick r:id="rId2"/>
              </a:rPr>
              <a:t>엄마편</a:t>
            </a:r>
            <a:endParaRPr lang="en-US" altLang="ko-KR" dirty="0">
              <a:hlinkClick r:id="rId2"/>
            </a:endParaRPr>
          </a:p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https://www.youtube.com/watch?v=Z3ALFZnGJ30&amp;ab_channel=%EC%BA%90%EB%85%BCTV-CanonKorea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B21DB-612A-49C7-AD1D-BBAD9B5D569B}"/>
              </a:ext>
            </a:extLst>
          </p:cNvPr>
          <p:cNvSpPr txBox="1"/>
          <p:nvPr/>
        </p:nvSpPr>
        <p:spPr>
          <a:xfrm>
            <a:off x="1282700" y="4886117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hlinkClick r:id="rId4"/>
              </a:rPr>
              <a:t>아빠편</a:t>
            </a:r>
            <a:endParaRPr lang="en-US" altLang="ko-KR" dirty="0">
              <a:hlinkClick r:id="rId4"/>
            </a:endParaRPr>
          </a:p>
          <a:p>
            <a:endParaRPr lang="en-US" altLang="ko-KR" dirty="0">
              <a:hlinkClick r:id="rId4"/>
            </a:endParaRPr>
          </a:p>
          <a:p>
            <a:r>
              <a:rPr lang="en-US" altLang="ko-KR" dirty="0">
                <a:hlinkClick r:id="rId4"/>
              </a:rPr>
              <a:t>https://www.youtube.com/watch?v=tsftqg8sJL8&amp;ab_channel=%EC%BA%90%EB%85%BCTV-CanonKorea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8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722997" y="1533525"/>
            <a:ext cx="9483725" cy="4764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4255222" y="559633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6459553" y="559633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828675" y="1707756"/>
            <a:ext cx="655170" cy="6035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222F3A4-221C-4199-B3B5-7539960F4783}"/>
              </a:ext>
            </a:extLst>
          </p:cNvPr>
          <p:cNvSpPr/>
          <p:nvPr/>
        </p:nvSpPr>
        <p:spPr>
          <a:xfrm>
            <a:off x="828675" y="4092571"/>
            <a:ext cx="655170" cy="6035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1AA945B-3B37-4CDC-87DD-40CB115B780A}"/>
              </a:ext>
            </a:extLst>
          </p:cNvPr>
          <p:cNvSpPr txBox="1">
            <a:spLocks noChangeArrowheads="1"/>
          </p:cNvSpPr>
          <p:nvPr/>
        </p:nvSpPr>
        <p:spPr>
          <a:xfrm>
            <a:off x="1572745" y="1771062"/>
            <a:ext cx="9615955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     일본의 기업에 관하여</a:t>
            </a:r>
            <a:endParaRPr lang="en-US" altLang="ko-KR" sz="28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FFA92B-C6D2-4680-992D-DBEDEBFD88DB}"/>
              </a:ext>
            </a:extLst>
          </p:cNvPr>
          <p:cNvSpPr txBox="1">
            <a:spLocks noChangeArrowheads="1"/>
          </p:cNvSpPr>
          <p:nvPr/>
        </p:nvSpPr>
        <p:spPr>
          <a:xfrm>
            <a:off x="2258445" y="4074168"/>
            <a:ext cx="872603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분야별 기업</a:t>
            </a:r>
            <a:endParaRPr lang="en-US" altLang="ko-KR" sz="28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4BDFB-EB97-4D1F-940B-026B04F341D5}"/>
              </a:ext>
            </a:extLst>
          </p:cNvPr>
          <p:cNvSpPr txBox="1"/>
          <p:nvPr/>
        </p:nvSpPr>
        <p:spPr>
          <a:xfrm>
            <a:off x="2258445" y="2360183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일본의 브랜드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30DBA-1844-4538-A353-12B8B2B1E5AD}"/>
              </a:ext>
            </a:extLst>
          </p:cNvPr>
          <p:cNvSpPr txBox="1"/>
          <p:nvPr/>
        </p:nvSpPr>
        <p:spPr>
          <a:xfrm>
            <a:off x="2258445" y="5569895"/>
            <a:ext cx="613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- </a:t>
            </a:r>
            <a:r>
              <a:rPr lang="ko-KR" altLang="en-US" dirty="0"/>
              <a:t>자동차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BCBD9-AE08-4D9E-BBA4-337D657A8CC9}"/>
              </a:ext>
            </a:extLst>
          </p:cNvPr>
          <p:cNvSpPr txBox="1"/>
          <p:nvPr/>
        </p:nvSpPr>
        <p:spPr>
          <a:xfrm>
            <a:off x="2258445" y="3302000"/>
            <a:ext cx="613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일본의 </a:t>
            </a:r>
            <a:r>
              <a:rPr lang="en-US" altLang="ko-KR" dirty="0"/>
              <a:t>3</a:t>
            </a:r>
            <a:r>
              <a:rPr lang="ko-KR" altLang="en-US" dirty="0"/>
              <a:t>대 재벌 기업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6C81F-4340-477B-907B-A82416B15736}"/>
              </a:ext>
            </a:extLst>
          </p:cNvPr>
          <p:cNvSpPr txBox="1"/>
          <p:nvPr/>
        </p:nvSpPr>
        <p:spPr>
          <a:xfrm>
            <a:off x="2258444" y="4730704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미디어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C1227-601D-4E99-A55C-51925E1F9B88}"/>
              </a:ext>
            </a:extLst>
          </p:cNvPr>
          <p:cNvSpPr txBox="1"/>
          <p:nvPr/>
        </p:nvSpPr>
        <p:spPr>
          <a:xfrm>
            <a:off x="2258443" y="5120352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디지털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5B192-DC33-431A-B2A0-511A432BE585}"/>
              </a:ext>
            </a:extLst>
          </p:cNvPr>
          <p:cNvSpPr txBox="1"/>
          <p:nvPr/>
        </p:nvSpPr>
        <p:spPr>
          <a:xfrm>
            <a:off x="2277494" y="2830042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일본의 기업 특징 </a:t>
            </a:r>
          </a:p>
        </p:txBody>
      </p:sp>
    </p:spTree>
    <p:extLst>
      <p:ext uri="{BB962C8B-B14F-4D97-AF65-F5344CB8AC3E}">
        <p14:creationId xmlns:p14="http://schemas.microsoft.com/office/powerpoint/2010/main" val="40271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250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디지털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Nintendo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5AC1AA-C655-467D-8566-3CBB0B91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1323978"/>
            <a:ext cx="3359151" cy="1119717"/>
          </a:xfrm>
          <a:prstGeom prst="rect">
            <a:avLst/>
          </a:prstGeom>
        </p:spPr>
      </p:pic>
      <p:pic>
        <p:nvPicPr>
          <p:cNvPr id="8" name="그림 7" descr="조그만, 소년, 플라스틱, 헬멧이(가) 표시된 사진&#10;&#10;자동 생성된 설명">
            <a:extLst>
              <a:ext uri="{FF2B5EF4-FFF2-40B4-BE49-F238E27FC236}">
                <a16:creationId xmlns:a16="http://schemas.microsoft.com/office/drawing/2014/main" id="{6F91E720-3D63-4B21-B6D4-7E4AF25C7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429000"/>
            <a:ext cx="2217335" cy="1943633"/>
          </a:xfrm>
          <a:prstGeom prst="rect">
            <a:avLst/>
          </a:prstGeom>
        </p:spPr>
      </p:pic>
      <p:pic>
        <p:nvPicPr>
          <p:cNvPr id="10" name="그림 9" descr="텍스트, 모니터, 스크린샷, 액자이(가) 표시된 사진&#10;&#10;자동 생성된 설명">
            <a:extLst>
              <a:ext uri="{FF2B5EF4-FFF2-40B4-BE49-F238E27FC236}">
                <a16:creationId xmlns:a16="http://schemas.microsoft.com/office/drawing/2014/main" id="{B126D55A-9EA3-4235-9000-6664023CB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16" y="3561822"/>
            <a:ext cx="1854200" cy="185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3E964-722D-4577-9C2C-EDE7241FE988}"/>
              </a:ext>
            </a:extLst>
          </p:cNvPr>
          <p:cNvSpPr txBox="1"/>
          <p:nvPr/>
        </p:nvSpPr>
        <p:spPr>
          <a:xfrm>
            <a:off x="5054600" y="148536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- 1889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화투 제조 상점에서부터 설립된 비디오 게임 회사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A1BCC-6EA2-4887-BC67-816AD9EB288F}"/>
              </a:ext>
            </a:extLst>
          </p:cNvPr>
          <p:cNvSpPr txBox="1"/>
          <p:nvPr/>
        </p:nvSpPr>
        <p:spPr>
          <a:xfrm>
            <a:off x="5054600" y="2443695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순수 게임산업 시가총액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788D0-F5B4-4220-ABD1-66A2983310E6}"/>
              </a:ext>
            </a:extLst>
          </p:cNvPr>
          <p:cNvSpPr txBox="1"/>
          <p:nvPr/>
        </p:nvSpPr>
        <p:spPr>
          <a:xfrm>
            <a:off x="5054600" y="3231778"/>
            <a:ext cx="612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자사 </a:t>
            </a:r>
            <a:r>
              <a:rPr lang="en-US" altLang="ko-KR" dirty="0"/>
              <a:t>IP(</a:t>
            </a:r>
            <a:r>
              <a:rPr lang="ko-KR" altLang="en-US" dirty="0" err="1"/>
              <a:t>마리오</a:t>
            </a:r>
            <a:r>
              <a:rPr lang="en-US" altLang="ko-KR" dirty="0"/>
              <a:t> , </a:t>
            </a:r>
            <a:r>
              <a:rPr lang="ko-KR" altLang="en-US" dirty="0"/>
              <a:t>포켓몬 </a:t>
            </a:r>
            <a:r>
              <a:rPr lang="en-US" altLang="ko-KR" dirty="0"/>
              <a:t>, </a:t>
            </a:r>
            <a:r>
              <a:rPr lang="ko-KR" altLang="en-US" dirty="0"/>
              <a:t>동물의 숲 시리즈 등</a:t>
            </a:r>
            <a:r>
              <a:rPr lang="en-US" altLang="ko-KR" dirty="0"/>
              <a:t>)</a:t>
            </a:r>
            <a:r>
              <a:rPr lang="ko-KR" altLang="en-US" dirty="0"/>
              <a:t>를 이용한 상품이나 테마파크를 건설해 관광사업에도 사용 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en-US" altLang="ko-KR" dirty="0">
                <a:hlinkClick r:id="rId5"/>
              </a:rPr>
              <a:t>https://www.youtube.com/watch?v=znxb0k6XrIk&amp;ab_channel=SouthChinaMorningPost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805DC-1D73-4C81-9004-342DF613CBCC}"/>
              </a:ext>
            </a:extLst>
          </p:cNvPr>
          <p:cNvSpPr txBox="1"/>
          <p:nvPr/>
        </p:nvSpPr>
        <p:spPr>
          <a:xfrm>
            <a:off x="5219700" y="501650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북미</a:t>
            </a:r>
            <a:r>
              <a:rPr lang="en-US" altLang="ko-KR" dirty="0"/>
              <a:t>/</a:t>
            </a:r>
            <a:r>
              <a:rPr lang="ko-KR" altLang="en-US" dirty="0"/>
              <a:t>유럽 시장에서 더욱 많은 인기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37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821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디지털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Nintendo/IP </a:t>
            </a:r>
          </a:p>
        </p:txBody>
      </p:sp>
      <p:pic>
        <p:nvPicPr>
          <p:cNvPr id="4" name="그림 3" descr="조그만, 장난감, 인형이(가) 표시된 사진&#10;&#10;자동 생성된 설명">
            <a:extLst>
              <a:ext uri="{FF2B5EF4-FFF2-40B4-BE49-F238E27FC236}">
                <a16:creationId xmlns:a16="http://schemas.microsoft.com/office/drawing/2014/main" id="{16FB2BE1-8646-46A4-90F7-A2EEB9141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68426"/>
            <a:ext cx="4222307" cy="2060574"/>
          </a:xfrm>
          <a:prstGeom prst="rect">
            <a:avLst/>
          </a:prstGeom>
        </p:spPr>
      </p:pic>
      <p:pic>
        <p:nvPicPr>
          <p:cNvPr id="15" name="그림 14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0CFF27EA-1732-4E3C-8B3B-494AEBE6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8" y="1368426"/>
            <a:ext cx="3650807" cy="2060574"/>
          </a:xfrm>
          <a:prstGeom prst="rect">
            <a:avLst/>
          </a:prstGeom>
        </p:spPr>
      </p:pic>
      <p:pic>
        <p:nvPicPr>
          <p:cNvPr id="17" name="그림 16" descr="잔디, 인형, 장난감, 여러개이(가) 표시된 사진&#10;&#10;자동 생성된 설명">
            <a:extLst>
              <a:ext uri="{FF2B5EF4-FFF2-40B4-BE49-F238E27FC236}">
                <a16:creationId xmlns:a16="http://schemas.microsoft.com/office/drawing/2014/main" id="{278FF3FD-EC41-4377-953C-913128B6F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4079875"/>
            <a:ext cx="4222307" cy="2060575"/>
          </a:xfrm>
          <a:prstGeom prst="rect">
            <a:avLst/>
          </a:prstGeom>
        </p:spPr>
      </p:pic>
      <p:pic>
        <p:nvPicPr>
          <p:cNvPr id="19" name="그림 18" descr="잔디, 나무, 실외, 사람이(가) 표시된 사진&#10;&#10;자동 생성된 설명">
            <a:extLst>
              <a:ext uri="{FF2B5EF4-FFF2-40B4-BE49-F238E27FC236}">
                <a16:creationId xmlns:a16="http://schemas.microsoft.com/office/drawing/2014/main" id="{7EC44EEB-FA39-4A6B-9019-022811504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4079876"/>
            <a:ext cx="3650805" cy="20605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6801DB-81D1-4215-A551-3C6191C0F960}"/>
              </a:ext>
            </a:extLst>
          </p:cNvPr>
          <p:cNvSpPr txBox="1"/>
          <p:nvPr/>
        </p:nvSpPr>
        <p:spPr>
          <a:xfrm>
            <a:off x="1270000" y="3606800"/>
            <a:ext cx="413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/>
              <a:t>마리오</a:t>
            </a:r>
            <a:r>
              <a:rPr lang="ko-KR" altLang="en-US" b="1" dirty="0"/>
              <a:t> 시리즈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0FF7-C99C-4A89-8415-F5A4DA433C35}"/>
              </a:ext>
            </a:extLst>
          </p:cNvPr>
          <p:cNvSpPr txBox="1"/>
          <p:nvPr/>
        </p:nvSpPr>
        <p:spPr>
          <a:xfrm>
            <a:off x="6667498" y="3569772"/>
            <a:ext cx="365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/>
              <a:t>젤다</a:t>
            </a:r>
            <a:r>
              <a:rPr lang="ko-KR" altLang="en-US" b="1" dirty="0"/>
              <a:t> 시리즈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60B6FF-882C-47BB-B683-959DF27E0E0B}"/>
              </a:ext>
            </a:extLst>
          </p:cNvPr>
          <p:cNvSpPr txBox="1"/>
          <p:nvPr/>
        </p:nvSpPr>
        <p:spPr>
          <a:xfrm>
            <a:off x="1161415" y="6347341"/>
            <a:ext cx="413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동물의 숲 시리즈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EEFF1F-DD1B-46E2-8509-4C5793CE59E9}"/>
              </a:ext>
            </a:extLst>
          </p:cNvPr>
          <p:cNvSpPr txBox="1"/>
          <p:nvPr/>
        </p:nvSpPr>
        <p:spPr>
          <a:xfrm>
            <a:off x="6540500" y="6347341"/>
            <a:ext cx="413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포켓몬 시리즈</a:t>
            </a:r>
          </a:p>
        </p:txBody>
      </p:sp>
    </p:spTree>
    <p:extLst>
      <p:ext uri="{BB962C8B-B14F-4D97-AF65-F5344CB8AC3E}">
        <p14:creationId xmlns:p14="http://schemas.microsoft.com/office/powerpoint/2010/main" val="13643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2EEC1-A0C9-4B37-BA5B-74BFB3F6A83D}"/>
              </a:ext>
            </a:extLst>
          </p:cNvPr>
          <p:cNvSpPr txBox="1"/>
          <p:nvPr/>
        </p:nvSpPr>
        <p:spPr>
          <a:xfrm>
            <a:off x="3898900" y="13843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2-3 </a:t>
            </a:r>
            <a:r>
              <a:rPr lang="ko-KR" altLang="en-US" sz="6000" dirty="0"/>
              <a:t>자동차</a:t>
            </a:r>
          </a:p>
        </p:txBody>
      </p:sp>
      <p:pic>
        <p:nvPicPr>
          <p:cNvPr id="5" name="그림 4" descr="오토바이, 실외, 도로, 사람이(가) 표시된 사진&#10;&#10;자동 생성된 설명">
            <a:extLst>
              <a:ext uri="{FF2B5EF4-FFF2-40B4-BE49-F238E27FC236}">
                <a16:creationId xmlns:a16="http://schemas.microsoft.com/office/drawing/2014/main" id="{BEBA4287-4F3F-4D88-85EF-208FAC12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20" y="2713302"/>
            <a:ext cx="4196080" cy="2574470"/>
          </a:xfrm>
          <a:prstGeom prst="rect">
            <a:avLst/>
          </a:prstGeom>
        </p:spPr>
      </p:pic>
      <p:pic>
        <p:nvPicPr>
          <p:cNvPr id="7" name="그림 6" descr="자동차, 액세서리, 케이스이(가) 표시된 사진&#10;&#10;자동 생성된 설명">
            <a:extLst>
              <a:ext uri="{FF2B5EF4-FFF2-40B4-BE49-F238E27FC236}">
                <a16:creationId xmlns:a16="http://schemas.microsoft.com/office/drawing/2014/main" id="{6175043D-E440-4FDF-91FA-3CA91FF8A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713302"/>
            <a:ext cx="3861705" cy="25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2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680720" y="193159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3756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- HONDA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1DA90D1-334F-4BD6-993F-A13F4298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992024"/>
            <a:ext cx="3233420" cy="811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5B592-542C-4D0D-AFE7-0CC6366B14D1}"/>
              </a:ext>
            </a:extLst>
          </p:cNvPr>
          <p:cNvSpPr txBox="1"/>
          <p:nvPr/>
        </p:nvSpPr>
        <p:spPr>
          <a:xfrm>
            <a:off x="4965700" y="1485900"/>
            <a:ext cx="607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- 1948</a:t>
            </a:r>
            <a:r>
              <a:rPr lang="ko-KR" altLang="en-US" dirty="0"/>
              <a:t>년 설립된 모터사이클 </a:t>
            </a:r>
            <a:r>
              <a:rPr lang="en-US" altLang="ko-KR" dirty="0"/>
              <a:t>, </a:t>
            </a:r>
            <a:r>
              <a:rPr lang="ko-KR" altLang="en-US" dirty="0"/>
              <a:t>자동차</a:t>
            </a:r>
            <a:r>
              <a:rPr lang="en-US" altLang="ko-KR" dirty="0"/>
              <a:t> </a:t>
            </a:r>
            <a:r>
              <a:rPr lang="ko-KR" altLang="en-US" dirty="0"/>
              <a:t>회사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3100D-86B9-4A34-A175-5E1843243297}"/>
              </a:ext>
            </a:extLst>
          </p:cNvPr>
          <p:cNvSpPr txBox="1"/>
          <p:nvPr/>
        </p:nvSpPr>
        <p:spPr>
          <a:xfrm>
            <a:off x="5092700" y="2480270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사륜</a:t>
            </a:r>
            <a:r>
              <a:rPr lang="en-US" altLang="ko-KR" dirty="0"/>
              <a:t>,</a:t>
            </a:r>
            <a:r>
              <a:rPr lang="ko-KR" altLang="en-US" dirty="0"/>
              <a:t>이륜 자동차 모두 제조하긴 하나 이륜 자동차를 주로 삼은 기업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84039-7E8B-40E0-AA7E-B9D5C8F0FDBE}"/>
              </a:ext>
            </a:extLst>
          </p:cNvPr>
          <p:cNvSpPr txBox="1"/>
          <p:nvPr/>
        </p:nvSpPr>
        <p:spPr>
          <a:xfrm>
            <a:off x="5111432" y="3512571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일본 메이커로서 최초로 </a:t>
            </a:r>
            <a:r>
              <a:rPr lang="ko-KR" altLang="en-US" dirty="0" err="1"/>
              <a:t>포뮬러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국제 자동차 프로 레이싱 대회</a:t>
            </a:r>
            <a:r>
              <a:rPr lang="en-US" altLang="ko-KR" dirty="0"/>
              <a:t>)</a:t>
            </a:r>
            <a:r>
              <a:rPr lang="ko-KR" altLang="en-US" dirty="0"/>
              <a:t>에 도전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5A64981-F528-4563-ABD4-C4FBD50A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86" y="3512571"/>
            <a:ext cx="3022434" cy="19586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6CB924-2610-4DA7-812E-0A935D30592F}"/>
              </a:ext>
            </a:extLst>
          </p:cNvPr>
          <p:cNvSpPr txBox="1"/>
          <p:nvPr/>
        </p:nvSpPr>
        <p:spPr>
          <a:xfrm>
            <a:off x="5092700" y="4711520"/>
            <a:ext cx="591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항공 산업과 로봇 산업에도 관여 </a:t>
            </a:r>
            <a:endParaRPr lang="en-US" altLang="ko-KR" dirty="0"/>
          </a:p>
          <a:p>
            <a:r>
              <a:rPr lang="en-US" altLang="ko-KR" dirty="0"/>
              <a:t>2000</a:t>
            </a:r>
            <a:r>
              <a:rPr lang="ko-KR" altLang="en-US" dirty="0"/>
              <a:t>년대에 </a:t>
            </a:r>
            <a:r>
              <a:rPr lang="ko-KR" altLang="en-US" dirty="0" err="1"/>
              <a:t>이족보행로봇</a:t>
            </a:r>
            <a:r>
              <a:rPr lang="ko-KR" altLang="en-US" dirty="0"/>
              <a:t> </a:t>
            </a:r>
            <a:r>
              <a:rPr lang="ja-JP" altLang="en-US" dirty="0"/>
              <a:t>アシモ</a:t>
            </a:r>
            <a:r>
              <a:rPr lang="en-US" altLang="ja-JP" dirty="0"/>
              <a:t>(ASIMO , </a:t>
            </a:r>
            <a:r>
              <a:rPr lang="ko-KR" altLang="en-US" dirty="0" err="1"/>
              <a:t>아시모</a:t>
            </a:r>
            <a:r>
              <a:rPr lang="en-US" altLang="ko-KR" dirty="0"/>
              <a:t>)</a:t>
            </a:r>
            <a:r>
              <a:rPr lang="ko-KR" altLang="en-US" dirty="0"/>
              <a:t> 개발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70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080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- TOYOTA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BA1447-E23B-4B90-9F79-9A5E4DB1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867138"/>
            <a:ext cx="3046730" cy="571262"/>
          </a:xfrm>
          <a:prstGeom prst="rect">
            <a:avLst/>
          </a:prstGeom>
        </p:spPr>
      </p:pic>
      <p:pic>
        <p:nvPicPr>
          <p:cNvPr id="8" name="그림 7" descr="검은색, 마이크, 바둑판식, 프로젝터이(가) 표시된 사진&#10;&#10;자동 생성된 설명">
            <a:extLst>
              <a:ext uri="{FF2B5EF4-FFF2-40B4-BE49-F238E27FC236}">
                <a16:creationId xmlns:a16="http://schemas.microsoft.com/office/drawing/2014/main" id="{4574802D-D293-4F0C-BD3E-1B3370EAE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4" y="3410187"/>
            <a:ext cx="3046731" cy="2346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F15DA4-8B91-481A-B1DC-5E3AA9BC9890}"/>
              </a:ext>
            </a:extLst>
          </p:cNvPr>
          <p:cNvSpPr txBox="1"/>
          <p:nvPr/>
        </p:nvSpPr>
        <p:spPr>
          <a:xfrm>
            <a:off x="5067300" y="1447800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- 1937 </a:t>
            </a:r>
            <a:r>
              <a:rPr lang="ko-KR" altLang="en-US" dirty="0"/>
              <a:t>설립 되여 도요타市에 본사를 </a:t>
            </a:r>
            <a:r>
              <a:rPr lang="ko-KR" altLang="en-US" dirty="0" err="1"/>
              <a:t>두고있는</a:t>
            </a:r>
            <a:r>
              <a:rPr lang="ko-KR" altLang="en-US" dirty="0"/>
              <a:t> 자동차 제조 기업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1C7EE-777D-4BCE-9B8E-59EB5CEB6B38}"/>
              </a:ext>
            </a:extLst>
          </p:cNvPr>
          <p:cNvSpPr txBox="1"/>
          <p:nvPr/>
        </p:nvSpPr>
        <p:spPr>
          <a:xfrm>
            <a:off x="5067300" y="2456080"/>
            <a:ext cx="5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 전체 주식시장 </a:t>
            </a:r>
            <a:r>
              <a:rPr lang="en-US" altLang="ko-KR" dirty="0"/>
              <a:t>1</a:t>
            </a:r>
            <a:r>
              <a:rPr lang="ko-KR" altLang="en-US" dirty="0"/>
              <a:t>위 </a:t>
            </a:r>
            <a:r>
              <a:rPr lang="en-US" altLang="ko-KR" dirty="0"/>
              <a:t>, </a:t>
            </a:r>
            <a:r>
              <a:rPr lang="ko-KR" altLang="en-US" dirty="0"/>
              <a:t>전세계 자동차 회사 시가총액 </a:t>
            </a:r>
            <a:r>
              <a:rPr lang="en-US" altLang="ko-KR" dirty="0"/>
              <a:t>2</a:t>
            </a:r>
            <a:r>
              <a:rPr lang="ko-KR" altLang="en-US" dirty="0"/>
              <a:t>위의 기업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9E6AB-D3E6-4551-B55F-C0543B72AD08}"/>
              </a:ext>
            </a:extLst>
          </p:cNvPr>
          <p:cNvSpPr txBox="1"/>
          <p:nvPr/>
        </p:nvSpPr>
        <p:spPr>
          <a:xfrm>
            <a:off x="5067300" y="3619500"/>
            <a:ext cx="612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독립적인 생산방식인 </a:t>
            </a:r>
            <a:r>
              <a:rPr lang="en-US" altLang="ko-KR" dirty="0"/>
              <a:t>＇</a:t>
            </a:r>
            <a:r>
              <a:rPr lang="ko-KR" altLang="en-US" dirty="0" err="1"/>
              <a:t>도요타</a:t>
            </a:r>
            <a:r>
              <a:rPr lang="ko-KR" altLang="en-US" dirty="0"/>
              <a:t> 생산방식 </a:t>
            </a:r>
            <a:r>
              <a:rPr lang="en-US" altLang="ko-KR" dirty="0"/>
              <a:t>‘ </a:t>
            </a:r>
            <a:r>
              <a:rPr lang="ko-KR" altLang="en-US" dirty="0"/>
              <a:t>을 개발</a:t>
            </a:r>
            <a:r>
              <a:rPr lang="en-US" altLang="ko-KR" dirty="0"/>
              <a:t> , </a:t>
            </a:r>
          </a:p>
          <a:p>
            <a:r>
              <a:rPr lang="ko-KR" altLang="en-US" dirty="0"/>
              <a:t>현재도 많은 기업들이 이 방식을 모방하여 도입</a:t>
            </a:r>
            <a:endParaRPr lang="en-US" altLang="ko-K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468C5-8D36-486D-9A4A-11069B31860D}"/>
              </a:ext>
            </a:extLst>
          </p:cNvPr>
          <p:cNvSpPr txBox="1"/>
          <p:nvPr/>
        </p:nvSpPr>
        <p:spPr>
          <a:xfrm>
            <a:off x="5067300" y="4749800"/>
            <a:ext cx="5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고급형 </a:t>
            </a:r>
            <a:r>
              <a:rPr lang="en-US" altLang="ko-KR" dirty="0"/>
              <a:t>(</a:t>
            </a:r>
            <a:r>
              <a:rPr lang="ko-KR" altLang="en-US" dirty="0" err="1"/>
              <a:t>도요타</a:t>
            </a:r>
            <a:r>
              <a:rPr lang="en-US" altLang="ko-KR" dirty="0"/>
              <a:t>) , </a:t>
            </a:r>
            <a:r>
              <a:rPr lang="ko-KR" altLang="en-US" dirty="0"/>
              <a:t>중소형 </a:t>
            </a:r>
            <a:r>
              <a:rPr lang="en-US" altLang="ko-KR" dirty="0"/>
              <a:t>(</a:t>
            </a:r>
            <a:r>
              <a:rPr lang="ko-KR" altLang="en-US" dirty="0" err="1"/>
              <a:t>도요페트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대중적 </a:t>
            </a:r>
            <a:r>
              <a:rPr lang="en-US" altLang="ko-KR" dirty="0"/>
              <a:t>(</a:t>
            </a:r>
            <a:r>
              <a:rPr lang="ko-KR" altLang="en-US" dirty="0" err="1"/>
              <a:t>코롤라</a:t>
            </a:r>
            <a:r>
              <a:rPr lang="en-US" altLang="ko-KR" dirty="0"/>
              <a:t>) , </a:t>
            </a:r>
            <a:r>
              <a:rPr lang="ko-KR" altLang="en-US" dirty="0"/>
              <a:t>젊은 층</a:t>
            </a:r>
            <a:r>
              <a:rPr lang="en-US" altLang="ko-KR" dirty="0"/>
              <a:t>(</a:t>
            </a:r>
            <a:r>
              <a:rPr lang="ko-KR" altLang="en-US" dirty="0" err="1"/>
              <a:t>넷츠</a:t>
            </a:r>
            <a:r>
              <a:rPr lang="en-US" altLang="ko-KR" dirty="0"/>
              <a:t>) </a:t>
            </a:r>
            <a:r>
              <a:rPr lang="ko-KR" altLang="en-US" dirty="0"/>
              <a:t>으로 딜러를 나누어 판매</a:t>
            </a:r>
          </a:p>
        </p:txBody>
      </p:sp>
    </p:spTree>
    <p:extLst>
      <p:ext uri="{BB962C8B-B14F-4D97-AF65-F5344CB8AC3E}">
        <p14:creationId xmlns:p14="http://schemas.microsoft.com/office/powerpoint/2010/main" val="1816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3765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NISSAN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C750CA-1AC0-4FAA-9896-B8969CF5F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0" y="1222447"/>
            <a:ext cx="3134766" cy="2363022"/>
          </a:xfrm>
          <a:prstGeom prst="rect">
            <a:avLst/>
          </a:prstGeom>
        </p:spPr>
      </p:pic>
      <p:pic>
        <p:nvPicPr>
          <p:cNvPr id="8" name="그림 7" descr="자동차, 실외, 나무, 운송이(가) 표시된 사진&#10;&#10;자동 생성된 설명">
            <a:extLst>
              <a:ext uri="{FF2B5EF4-FFF2-40B4-BE49-F238E27FC236}">
                <a16:creationId xmlns:a16="http://schemas.microsoft.com/office/drawing/2014/main" id="{50F7EF7A-39DE-4B92-B784-CC0C639A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0" y="3876905"/>
            <a:ext cx="3134766" cy="2303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D8BD5-F2DD-4353-B0AE-DDB7BB04A124}"/>
              </a:ext>
            </a:extLst>
          </p:cNvPr>
          <p:cNvSpPr txBox="1"/>
          <p:nvPr/>
        </p:nvSpPr>
        <p:spPr>
          <a:xfrm>
            <a:off x="4991100" y="1435100"/>
            <a:ext cx="62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- 1933</a:t>
            </a:r>
            <a:r>
              <a:rPr lang="ko-KR" altLang="en-US" dirty="0"/>
              <a:t>년 설립된 일본의 자동차 제조 회사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5FCE3-65F0-4BF9-BC0D-11C5381C2EB0}"/>
              </a:ext>
            </a:extLst>
          </p:cNvPr>
          <p:cNvSpPr txBox="1"/>
          <p:nvPr/>
        </p:nvSpPr>
        <p:spPr>
          <a:xfrm>
            <a:off x="4991100" y="3270724"/>
            <a:ext cx="62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일반적인 일본 대기업과는 달리 외국법인 지분율이 </a:t>
            </a:r>
            <a:r>
              <a:rPr lang="en-US" altLang="ko-KR" dirty="0"/>
              <a:t>70%</a:t>
            </a:r>
            <a:r>
              <a:rPr lang="ko-KR" altLang="en-US" dirty="0"/>
              <a:t>이상을 차지 </a:t>
            </a:r>
            <a:r>
              <a:rPr lang="en-US" altLang="ko-KR" dirty="0"/>
              <a:t>(</a:t>
            </a:r>
            <a:r>
              <a:rPr lang="ko-KR" altLang="en-US" dirty="0"/>
              <a:t>르노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225B0-283D-41E0-8999-CE8663C29EA8}"/>
              </a:ext>
            </a:extLst>
          </p:cNvPr>
          <p:cNvSpPr txBox="1"/>
          <p:nvPr/>
        </p:nvSpPr>
        <p:spPr>
          <a:xfrm>
            <a:off x="4984196" y="2344181"/>
            <a:ext cx="62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日産</a:t>
            </a:r>
            <a:r>
              <a:rPr lang="ko-KR" altLang="en-US" b="1" dirty="0">
                <a:solidFill>
                  <a:srgbClr val="373A3C"/>
                </a:solidFill>
                <a:latin typeface="Open Sans"/>
              </a:rPr>
              <a:t> </a:t>
            </a:r>
            <a:r>
              <a:rPr lang="en-US" altLang="ko-KR" b="1" dirty="0">
                <a:solidFill>
                  <a:srgbClr val="373A3C"/>
                </a:solidFill>
                <a:latin typeface="Open Sans"/>
              </a:rPr>
              <a:t>,</a:t>
            </a:r>
            <a:r>
              <a:rPr lang="ko-KR" altLang="en-US" b="1" dirty="0">
                <a:solidFill>
                  <a:srgbClr val="373A3C"/>
                </a:solidFill>
                <a:latin typeface="Open Sans"/>
              </a:rPr>
              <a:t> 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일본산이라는 뜻의 회사 이름</a:t>
            </a:r>
            <a:r>
              <a:rPr lang="ko-KR" altLang="en-US" b="1" dirty="0">
                <a:solidFill>
                  <a:srgbClr val="373A3C"/>
                </a:solidFill>
                <a:latin typeface="Open Sans"/>
              </a:rPr>
              <a:t>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19CB9-F59F-4DA5-86A0-F2364A68D9E4}"/>
              </a:ext>
            </a:extLst>
          </p:cNvPr>
          <p:cNvSpPr txBox="1"/>
          <p:nvPr/>
        </p:nvSpPr>
        <p:spPr>
          <a:xfrm>
            <a:off x="5080000" y="4436166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- 2004</a:t>
            </a:r>
            <a:r>
              <a:rPr lang="ko-KR" altLang="en-US" dirty="0"/>
              <a:t>년을 기점으로 한국시장에도 진출 하였으나 최근  </a:t>
            </a:r>
            <a:r>
              <a:rPr lang="en-US" altLang="ko-KR" dirty="0"/>
              <a:t>2020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월을 끝으로 철수</a:t>
            </a:r>
          </a:p>
        </p:txBody>
      </p:sp>
    </p:spTree>
    <p:extLst>
      <p:ext uri="{BB962C8B-B14F-4D97-AF65-F5344CB8AC3E}">
        <p14:creationId xmlns:p14="http://schemas.microsoft.com/office/powerpoint/2010/main" val="28440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3448050" y="4394977"/>
            <a:ext cx="5295900" cy="73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감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사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합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니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다</a:t>
            </a: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4584514" y="978424"/>
            <a:ext cx="3011966" cy="3057873"/>
            <a:chOff x="1442" y="962"/>
            <a:chExt cx="2702" cy="2732"/>
          </a:xfrm>
          <a:solidFill>
            <a:srgbClr val="C00000"/>
          </a:solidFill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08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2EEC1-A0C9-4B37-BA5B-74BFB3F6A83D}"/>
              </a:ext>
            </a:extLst>
          </p:cNvPr>
          <p:cNvSpPr txBox="1"/>
          <p:nvPr/>
        </p:nvSpPr>
        <p:spPr>
          <a:xfrm>
            <a:off x="1982172" y="1103993"/>
            <a:ext cx="8227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1</a:t>
            </a:r>
            <a:r>
              <a:rPr lang="en-US" altLang="ko-KR" sz="6000"/>
              <a:t>. </a:t>
            </a:r>
            <a:r>
              <a:rPr lang="ko-KR" altLang="en-US" sz="6000" dirty="0"/>
              <a:t>일본 기업에 관하여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01A8A0-C7F4-42B3-8F89-1A2ED396A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56936"/>
            <a:ext cx="3773566" cy="2387262"/>
          </a:xfrm>
          <a:prstGeom prst="rect">
            <a:avLst/>
          </a:prstGeom>
        </p:spPr>
      </p:pic>
      <p:pic>
        <p:nvPicPr>
          <p:cNvPr id="7" name="그림 6" descr="텍스트, 도박장이(가) 표시된 사진&#10;&#10;자동 생성된 설명">
            <a:extLst>
              <a:ext uri="{FF2B5EF4-FFF2-40B4-BE49-F238E27FC236}">
                <a16:creationId xmlns:a16="http://schemas.microsoft.com/office/drawing/2014/main" id="{0960EA7A-2807-44FD-8044-8B0C4AF1E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96" y="2845138"/>
            <a:ext cx="3601404" cy="2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2407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latin typeface="DX경필명조B" pitchFamily="2" charset="-127"/>
                <a:ea typeface="DX경필명조B" pitchFamily="2" charset="-127"/>
              </a:rPr>
              <a:t>일본하면</a:t>
            </a:r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 떠오르는 브랜드</a:t>
            </a:r>
            <a:r>
              <a:rPr lang="en-US" altLang="ko-KR" b="1" dirty="0">
                <a:latin typeface="DX경필명조B" pitchFamily="2" charset="-127"/>
                <a:ea typeface="DX경필명조B" pitchFamily="2" charset="-127"/>
              </a:rPr>
              <a:t>? </a:t>
            </a:r>
            <a:endParaRPr lang="ko-KR" altLang="en-US" b="1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F0EACECF-5267-4B30-AC1C-BC861CE21080}"/>
              </a:ext>
            </a:extLst>
          </p:cNvPr>
          <p:cNvSpPr/>
          <p:nvPr/>
        </p:nvSpPr>
        <p:spPr>
          <a:xfrm>
            <a:off x="2743200" y="160338"/>
            <a:ext cx="6756399" cy="481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2233" y="5824810"/>
            <a:ext cx="503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유니클로</a:t>
            </a: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(UNIQLO)</a:t>
            </a:r>
            <a:endParaRPr lang="ko-KR" altLang="en-US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39214" y="2930787"/>
            <a:ext cx="503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소니</a:t>
            </a:r>
            <a:endParaRPr lang="en-US" altLang="ko-KR" b="1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en-US" altLang="ko-KR" b="1" dirty="0">
                <a:latin typeface="DX경필명조B" pitchFamily="2" charset="-127"/>
                <a:ea typeface="DX경필명조B" pitchFamily="2" charset="-127"/>
              </a:rPr>
              <a:t>(SONY)</a:t>
            </a:r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367086" y="2936059"/>
            <a:ext cx="503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혼다</a:t>
            </a:r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(HONDA)</a:t>
            </a:r>
            <a:endParaRPr lang="ko-KR" altLang="en-US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87976" y="5726365"/>
            <a:ext cx="503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토요타</a:t>
            </a:r>
            <a:endParaRPr lang="en-US" altLang="ko-KR" b="1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en-US" altLang="ko-KR" b="1" dirty="0">
                <a:latin typeface="DX경필명조B" pitchFamily="2" charset="-127"/>
                <a:ea typeface="DX경필명조B" pitchFamily="2" charset="-127"/>
              </a:rPr>
              <a:t>(TOYOTA) </a:t>
            </a:r>
          </a:p>
          <a:p>
            <a:r>
              <a:rPr lang="en-US" altLang="ko-KR" sz="1200" dirty="0">
                <a:latin typeface="DX경필명조B" pitchFamily="2" charset="-127"/>
                <a:ea typeface="DX경필명조B" pitchFamily="2" charset="-127"/>
              </a:rPr>
              <a:t> </a:t>
            </a:r>
          </a:p>
          <a:p>
            <a:endParaRPr lang="ko-KR" altLang="en-US" sz="1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3ECDAC3-9184-4529-8279-7F7F458E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1563049"/>
            <a:ext cx="3155951" cy="111887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A0E956C-5857-4FD1-8736-FF3ADAEF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58" y="1704601"/>
            <a:ext cx="3376056" cy="977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BBB549-7AA1-46EF-AC51-54DFEEFB9DC7}"/>
              </a:ext>
            </a:extLst>
          </p:cNvPr>
          <p:cNvSpPr txBox="1"/>
          <p:nvPr/>
        </p:nvSpPr>
        <p:spPr>
          <a:xfrm>
            <a:off x="487361" y="2929754"/>
            <a:ext cx="28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닌텐도</a:t>
            </a: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(Nintendo)</a:t>
            </a:r>
            <a:endParaRPr lang="ko-KR" altLang="en-US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F21468E-DC95-4AEE-AD15-948D32F89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16" y="1776768"/>
            <a:ext cx="3836879" cy="691438"/>
          </a:xfrm>
          <a:prstGeom prst="rect">
            <a:avLst/>
          </a:prstGeom>
        </p:spPr>
      </p:pic>
      <p:pic>
        <p:nvPicPr>
          <p:cNvPr id="22" name="그림 21" descr="텍스트, 구급 상자, 표지판, 클립아트이(가) 표시된 사진&#10;&#10;자동 생성된 설명">
            <a:extLst>
              <a:ext uri="{FF2B5EF4-FFF2-40B4-BE49-F238E27FC236}">
                <a16:creationId xmlns:a16="http://schemas.microsoft.com/office/drawing/2014/main" id="{4DBE3FE7-8969-4824-A664-CEE4747DE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" y="3806528"/>
            <a:ext cx="4193034" cy="186065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87F0D46-B561-4A3B-BDB8-2AE7C33A1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26" y="4330782"/>
            <a:ext cx="5563376" cy="10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2407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기업의 특징이 있다면</a:t>
            </a:r>
            <a:r>
              <a:rPr lang="en-US" altLang="ko-KR" b="1" dirty="0">
                <a:latin typeface="DX경필명조B" pitchFamily="2" charset="-127"/>
                <a:ea typeface="DX경필명조B" pitchFamily="2" charset="-127"/>
              </a:rPr>
              <a:t>?</a:t>
            </a:r>
            <a:endParaRPr lang="ko-KR" altLang="en-US" b="1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F0EACECF-5267-4B30-AC1C-BC861CE21080}"/>
              </a:ext>
            </a:extLst>
          </p:cNvPr>
          <p:cNvSpPr/>
          <p:nvPr/>
        </p:nvSpPr>
        <p:spPr>
          <a:xfrm>
            <a:off x="2743200" y="160338"/>
            <a:ext cx="6756399" cy="481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 descr="컵, 닫기이(가) 표시된 사진&#10;&#10;자동 생성된 설명">
            <a:extLst>
              <a:ext uri="{FF2B5EF4-FFF2-40B4-BE49-F238E27FC236}">
                <a16:creationId xmlns:a16="http://schemas.microsoft.com/office/drawing/2014/main" id="{41A23508-8B2D-4352-BD03-714F50CF2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35" y="1914525"/>
            <a:ext cx="3859530" cy="2573020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B10CA53D-38EF-4370-981B-7A13EDAD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07" y="1744345"/>
            <a:ext cx="3859530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CDBBBF-84C0-4C80-9003-1F4DAD55B7D9}"/>
              </a:ext>
            </a:extLst>
          </p:cNvPr>
          <p:cNvSpPr txBox="1"/>
          <p:nvPr/>
        </p:nvSpPr>
        <p:spPr>
          <a:xfrm>
            <a:off x="1258571" y="5130800"/>
            <a:ext cx="385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 </a:t>
            </a:r>
            <a:r>
              <a:rPr lang="ko-KR" altLang="en-US" sz="4000" b="1" dirty="0"/>
              <a:t>장인정신</a:t>
            </a:r>
            <a:r>
              <a:rPr lang="en-US" altLang="ko-KR" sz="4000" b="1" dirty="0"/>
              <a:t> </a:t>
            </a:r>
            <a:endParaRPr lang="ko-KR" alt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21F8AF-4432-4CFE-A566-09FEA6FAD48A}"/>
              </a:ext>
            </a:extLst>
          </p:cNvPr>
          <p:cNvSpPr txBox="1"/>
          <p:nvPr/>
        </p:nvSpPr>
        <p:spPr>
          <a:xfrm>
            <a:off x="6936107" y="5080000"/>
            <a:ext cx="385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/>
              <a:t>一生懸命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1930A96-5F15-4D89-A7C3-9B4A51DEE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1404824"/>
            <a:ext cx="6185535" cy="438306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3E2F4E9-28D0-4B19-A948-26F5CCD37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404824"/>
            <a:ext cx="5385257" cy="44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1803662" y="5118754"/>
            <a:ext cx="8584676" cy="1044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現 일본 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 재벌 </a:t>
            </a:r>
            <a:r>
              <a:rPr kumimoji="0" lang="ko-KR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 </a:t>
            </a:r>
            <a:r>
              <a:rPr lang="ko-KR" altLang="en-US" sz="480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그룹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7E9C32-3AFA-4304-A361-0F064142B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54" y="1246988"/>
            <a:ext cx="1837944" cy="1580631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그림 6" descr="화살이(가) 표시된 사진&#10;&#10;자동 생성된 설명">
            <a:extLst>
              <a:ext uri="{FF2B5EF4-FFF2-40B4-BE49-F238E27FC236}">
                <a16:creationId xmlns:a16="http://schemas.microsoft.com/office/drawing/2014/main" id="{A0FB381C-7D79-4B61-8796-3FFF4D7F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78" y="1136148"/>
            <a:ext cx="1837944" cy="183726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EC9126A-F983-4AA6-9D59-8D78273D60A6}"/>
              </a:ext>
            </a:extLst>
          </p:cNvPr>
          <p:cNvSpPr txBox="1">
            <a:spLocks noChangeArrowheads="1"/>
          </p:cNvSpPr>
          <p:nvPr/>
        </p:nvSpPr>
        <p:spPr>
          <a:xfrm>
            <a:off x="2405850" y="337352"/>
            <a:ext cx="9309778" cy="169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X경필명조B" pitchFamily="2" charset="-127"/>
                <a:ea typeface="DX경필명조B" pitchFamily="2" charset="-127"/>
                <a:cs typeface="+mj-cs"/>
              </a:rPr>
              <a:t>     </a:t>
            </a:r>
            <a:endParaRPr kumimoji="0" lang="en-US" altLang="ko-KR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X경필명조B" pitchFamily="2" charset="-127"/>
              <a:ea typeface="DX경필명조B" pitchFamily="2" charset="-127"/>
              <a:cs typeface="+mj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3B7EA4-7B9F-44B8-99FB-0203F07C8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67" y="1166029"/>
            <a:ext cx="1837266" cy="1837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A47AB-79F5-45C2-902B-AC97E62C31B6}"/>
              </a:ext>
            </a:extLst>
          </p:cNvPr>
          <p:cNvSpPr txBox="1"/>
          <p:nvPr/>
        </p:nvSpPr>
        <p:spPr>
          <a:xfrm>
            <a:off x="1727593" y="3163123"/>
            <a:ext cx="122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三菱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미쓰비시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1C15C-D56C-49E3-B61E-0F9D3000B2E4}"/>
              </a:ext>
            </a:extLst>
          </p:cNvPr>
          <p:cNvSpPr txBox="1"/>
          <p:nvPr/>
        </p:nvSpPr>
        <p:spPr>
          <a:xfrm>
            <a:off x="5546009" y="3163125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三井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미쓰이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211A5-CFF3-47C8-AA29-1F76072329A3}"/>
              </a:ext>
            </a:extLst>
          </p:cNvPr>
          <p:cNvSpPr txBox="1"/>
          <p:nvPr/>
        </p:nvSpPr>
        <p:spPr>
          <a:xfrm>
            <a:off x="9215347" y="316312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住友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스미토모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8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>
            <a:extLst>
              <a:ext uri="{FF2B5EF4-FFF2-40B4-BE49-F238E27FC236}">
                <a16:creationId xmlns:a16="http://schemas.microsoft.com/office/drawing/2014/main" id="{96881917-8570-4C01-8393-569EDD3945F3}"/>
              </a:ext>
            </a:extLst>
          </p:cNvPr>
          <p:cNvSpPr/>
          <p:nvPr/>
        </p:nvSpPr>
        <p:spPr>
          <a:xfrm>
            <a:off x="8266036" y="1441874"/>
            <a:ext cx="3622827" cy="3494663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F1D2F57-FF00-48DA-843D-E4B416A8497E}"/>
              </a:ext>
            </a:extLst>
          </p:cNvPr>
          <p:cNvSpPr/>
          <p:nvPr/>
        </p:nvSpPr>
        <p:spPr>
          <a:xfrm>
            <a:off x="4284586" y="1580068"/>
            <a:ext cx="3622827" cy="3494663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E795012-F6A3-401A-BE9E-E8C03979EBDC}"/>
              </a:ext>
            </a:extLst>
          </p:cNvPr>
          <p:cNvSpPr/>
          <p:nvPr/>
        </p:nvSpPr>
        <p:spPr>
          <a:xfrm>
            <a:off x="927100" y="3810000"/>
            <a:ext cx="2374900" cy="236894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3" y="129659"/>
            <a:ext cx="523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3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대 재벌 기업 그룹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91C9A3D-2A86-42F1-A059-01C92E902C90}"/>
              </a:ext>
            </a:extLst>
          </p:cNvPr>
          <p:cNvSpPr/>
          <p:nvPr/>
        </p:nvSpPr>
        <p:spPr>
          <a:xfrm>
            <a:off x="314173" y="958451"/>
            <a:ext cx="3622827" cy="236894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3BD1B4-B960-4429-A0A9-277B6E1F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82" y="4041308"/>
            <a:ext cx="1186336" cy="10869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B906C7-A1A0-4A91-BDEC-DEEE9230A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55" y="1276823"/>
            <a:ext cx="1186336" cy="1186336"/>
          </a:xfrm>
          <a:prstGeom prst="rect">
            <a:avLst/>
          </a:prstGeom>
        </p:spPr>
      </p:pic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417AC911-53D4-432B-BE46-0E5A92EC8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236" y="2329996"/>
            <a:ext cx="854118" cy="853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1F4925-A48F-4108-B004-43C6A0D652FC}"/>
              </a:ext>
            </a:extLst>
          </p:cNvPr>
          <p:cNvSpPr txBox="1"/>
          <p:nvPr/>
        </p:nvSpPr>
        <p:spPr>
          <a:xfrm>
            <a:off x="1090536" y="254287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17</a:t>
            </a:r>
            <a:r>
              <a:rPr lang="ko-KR" altLang="en-US" b="1" dirty="0"/>
              <a:t>세기 </a:t>
            </a:r>
            <a:r>
              <a:rPr lang="en-US" altLang="ko-KR" b="1" dirty="0"/>
              <a:t>(</a:t>
            </a:r>
            <a:r>
              <a:rPr lang="ko-KR" altLang="en-US" b="1" dirty="0"/>
              <a:t>에도시대</a:t>
            </a:r>
            <a:r>
              <a:rPr lang="en-US" altLang="ko-KR" b="1" dirty="0"/>
              <a:t>)</a:t>
            </a:r>
            <a:r>
              <a:rPr lang="ko-KR" altLang="en-US" b="1" dirty="0"/>
              <a:t> 창업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A0E94D-76D2-4EC1-B3B1-B4F4E148693A}"/>
              </a:ext>
            </a:extLst>
          </p:cNvPr>
          <p:cNvSpPr txBox="1"/>
          <p:nvPr/>
        </p:nvSpPr>
        <p:spPr>
          <a:xfrm>
            <a:off x="1400919" y="5473700"/>
            <a:ext cx="1531118" cy="38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19</a:t>
            </a:r>
            <a:r>
              <a:rPr lang="ko-KR" altLang="en-US" b="1" dirty="0"/>
              <a:t>세기 창업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C206541-F633-4648-8F0E-09CA30E07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0" y="2301512"/>
            <a:ext cx="1186336" cy="108699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DAA52CD-69E3-4D23-803B-8D7EC718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23" y="2335402"/>
            <a:ext cx="853803" cy="8538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FD348F-E1C4-4FCA-8896-7B057B7FA835}"/>
              </a:ext>
            </a:extLst>
          </p:cNvPr>
          <p:cNvSpPr txBox="1"/>
          <p:nvPr/>
        </p:nvSpPr>
        <p:spPr>
          <a:xfrm>
            <a:off x="8889999" y="3537538"/>
            <a:ext cx="237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메가뱅크</a:t>
            </a:r>
            <a:endParaRPr lang="en-US" altLang="ko-KR" b="1" dirty="0"/>
          </a:p>
          <a:p>
            <a:pPr algn="ctr"/>
            <a:r>
              <a:rPr lang="en-US" altLang="ko-KR" b="1" dirty="0"/>
              <a:t>(</a:t>
            </a:r>
            <a:r>
              <a:rPr lang="ko-KR" altLang="en-US" b="1" dirty="0"/>
              <a:t>일본 </a:t>
            </a:r>
            <a:r>
              <a:rPr lang="en-US" altLang="ko-KR" b="1" dirty="0"/>
              <a:t>3</a:t>
            </a:r>
            <a:r>
              <a:rPr lang="ko-KR" altLang="en-US" b="1" dirty="0"/>
              <a:t>대 은행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algn="ctr"/>
            <a:r>
              <a:rPr lang="ko-KR" altLang="en-US" b="1" dirty="0"/>
              <a:t>소유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3BF3E8C-2A64-41DE-8CC3-B4FDDBFE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0" y="2314421"/>
            <a:ext cx="853803" cy="833315"/>
          </a:xfrm>
          <a:prstGeom prst="rect">
            <a:avLst/>
          </a:prstGeom>
        </p:spPr>
      </p:pic>
      <p:pic>
        <p:nvPicPr>
          <p:cNvPr id="23" name="그림 22" descr="화살이(가) 표시된 사진&#10;&#10;자동 생성된 설명">
            <a:extLst>
              <a:ext uri="{FF2B5EF4-FFF2-40B4-BE49-F238E27FC236}">
                <a16:creationId xmlns:a16="http://schemas.microsoft.com/office/drawing/2014/main" id="{99681970-8149-42E7-8943-2C251C33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01" y="2284455"/>
            <a:ext cx="1186775" cy="118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E5EB00-1E15-4FBE-B393-C1FA5ED29483}"/>
              </a:ext>
            </a:extLst>
          </p:cNvPr>
          <p:cNvSpPr txBox="1"/>
          <p:nvPr/>
        </p:nvSpPr>
        <p:spPr>
          <a:xfrm>
            <a:off x="4891427" y="3999203"/>
            <a:ext cx="240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</a:t>
            </a:r>
            <a:r>
              <a:rPr lang="ko-KR" altLang="en-US" b="1" dirty="0" err="1"/>
              <a:t>차전쟁</a:t>
            </a:r>
            <a:r>
              <a:rPr lang="ko-KR" altLang="en-US" b="1" dirty="0"/>
              <a:t> 가담</a:t>
            </a:r>
            <a:endParaRPr lang="en-US" altLang="ko-KR" b="1" dirty="0"/>
          </a:p>
          <a:p>
            <a:pPr algn="ctr"/>
            <a:r>
              <a:rPr lang="en-US" altLang="ko-KR" b="1" dirty="0"/>
              <a:t>(</a:t>
            </a:r>
            <a:r>
              <a:rPr lang="ko-KR" altLang="en-US" b="1" dirty="0"/>
              <a:t>전범 기업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pic>
        <p:nvPicPr>
          <p:cNvPr id="25" name="그림 24" descr="화살이(가) 표시된 사진&#10;&#10;자동 생성된 설명">
            <a:extLst>
              <a:ext uri="{FF2B5EF4-FFF2-40B4-BE49-F238E27FC236}">
                <a16:creationId xmlns:a16="http://schemas.microsoft.com/office/drawing/2014/main" id="{E4BA1010-4FF9-4245-994F-0F7443279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5" y="1279635"/>
            <a:ext cx="1186775" cy="11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4" grpId="0" animBg="1"/>
      <p:bldP spid="3" grpId="0" animBg="1"/>
      <p:bldP spid="13" grpId="0"/>
      <p:bldP spid="15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3" y="129659"/>
            <a:ext cx="523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관련 기업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3BD1B4-B960-4429-A0A9-277B6E1F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4" y="1330570"/>
            <a:ext cx="1186336" cy="10869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B906C7-A1A0-4A91-BDEC-DEEE9230A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4" y="3100790"/>
            <a:ext cx="1186336" cy="1186336"/>
          </a:xfrm>
          <a:prstGeom prst="rect">
            <a:avLst/>
          </a:prstGeom>
        </p:spPr>
      </p:pic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417AC911-53D4-432B-BE46-0E5A92EC8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5" y="4970352"/>
            <a:ext cx="1186775" cy="1186337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6CFAFA17-57C7-4410-AE01-86CC31F8F592}"/>
              </a:ext>
            </a:extLst>
          </p:cNvPr>
          <p:cNvSpPr/>
          <p:nvPr/>
        </p:nvSpPr>
        <p:spPr>
          <a:xfrm>
            <a:off x="2590800" y="1531639"/>
            <a:ext cx="1892300" cy="7665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E6CCEF2F-3AA3-4C85-AE52-8EDCFF80C7D4}"/>
              </a:ext>
            </a:extLst>
          </p:cNvPr>
          <p:cNvSpPr/>
          <p:nvPr/>
        </p:nvSpPr>
        <p:spPr>
          <a:xfrm>
            <a:off x="2609850" y="5089713"/>
            <a:ext cx="1892300" cy="7665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24472F64-8E75-46F5-9F83-FECF6EC72473}"/>
              </a:ext>
            </a:extLst>
          </p:cNvPr>
          <p:cNvSpPr/>
          <p:nvPr/>
        </p:nvSpPr>
        <p:spPr>
          <a:xfrm>
            <a:off x="2590800" y="3310676"/>
            <a:ext cx="1892300" cy="7665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29D5B0-A34D-4C02-B37A-ABC278F59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550431"/>
            <a:ext cx="2844800" cy="7289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903871C-69F9-472E-9845-5B4692F0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1197371"/>
            <a:ext cx="1435100" cy="14351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FB6EE72-5BDE-415C-9659-9EF5EF9E7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348260"/>
            <a:ext cx="2895600" cy="72898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F76B752-E3F7-4E58-900F-F3A87A4DA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17" y="3379796"/>
            <a:ext cx="3581083" cy="671453"/>
          </a:xfrm>
          <a:prstGeom prst="rect">
            <a:avLst/>
          </a:prstGeom>
        </p:spPr>
      </p:pic>
      <p:pic>
        <p:nvPicPr>
          <p:cNvPr id="31" name="그림 30" descr="모니터, 화면, 시계이(가) 표시된 사진&#10;&#10;자동 생성된 설명">
            <a:extLst>
              <a:ext uri="{FF2B5EF4-FFF2-40B4-BE49-F238E27FC236}">
                <a16:creationId xmlns:a16="http://schemas.microsoft.com/office/drawing/2014/main" id="{0162793B-55F7-4556-B26B-EF8F07029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5053524"/>
            <a:ext cx="2705100" cy="73037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22DFA18-4786-4918-AFC4-35AF7DCBC1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23" y="5161443"/>
            <a:ext cx="3239070" cy="5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2EEC1-A0C9-4B37-BA5B-74BFB3F6A83D}"/>
              </a:ext>
            </a:extLst>
          </p:cNvPr>
          <p:cNvSpPr txBox="1"/>
          <p:nvPr/>
        </p:nvSpPr>
        <p:spPr>
          <a:xfrm>
            <a:off x="3898900" y="13843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2-1 </a:t>
            </a:r>
            <a:r>
              <a:rPr lang="ko-KR" altLang="en-US" sz="6000" dirty="0"/>
              <a:t>미디어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64078A-0F76-4BF8-9486-F35D724B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57838"/>
            <a:ext cx="3839939" cy="2399962"/>
          </a:xfrm>
          <a:prstGeom prst="rect">
            <a:avLst/>
          </a:prstGeom>
        </p:spPr>
      </p:pic>
      <p:pic>
        <p:nvPicPr>
          <p:cNvPr id="7" name="그림 6" descr="텍스트, 클래퍼보드이(가) 표시된 사진&#10;&#10;자동 생성된 설명">
            <a:extLst>
              <a:ext uri="{FF2B5EF4-FFF2-40B4-BE49-F238E27FC236}">
                <a16:creationId xmlns:a16="http://schemas.microsoft.com/office/drawing/2014/main" id="{CA5E5BA2-786D-42EF-BA1B-AE31D031B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90" y="2857838"/>
            <a:ext cx="3217810" cy="23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16CEE1616BFBA4991DCB137197F7D32" ma:contentTypeVersion="0" ma:contentTypeDescription="새 문서를 만듭니다." ma:contentTypeScope="" ma:versionID="9d50a11575772afef1652410e19413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4cbaeabcf80d6571e962cbd7891b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605282-7AA3-4D10-AA42-DCF32198D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8ACFF8-1DDC-46E5-985F-C730D3ADDE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EF747-807B-40C9-A134-C8AAB7187DCA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865</Words>
  <Application>Microsoft Office PowerPoint</Application>
  <PresentationFormat>와이드스크린</PresentationFormat>
  <Paragraphs>169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DX경필명조B</vt:lpstr>
      <vt:lpstr>Open Sans</vt:lpstr>
      <vt:lpstr>맑은 고딕</vt:lpstr>
      <vt:lpstr>함초롬돋움</vt:lpstr>
      <vt:lpstr>Arial</vt:lpstr>
      <vt:lpstr>Calibri</vt:lpstr>
      <vt:lpstr>Calibri Light</vt:lpstr>
      <vt:lpstr>Office Theme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배병환</dc:creator>
  <cp:lastModifiedBy>배병환</cp:lastModifiedBy>
  <cp:revision>34</cp:revision>
  <dcterms:created xsi:type="dcterms:W3CDTF">2020-09-30T01:08:28Z</dcterms:created>
  <dcterms:modified xsi:type="dcterms:W3CDTF">2021-04-06T23:42:19Z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0x010100616CEE1616BFBA4991DCB137197F7D32</vt:lpwstr>
  </property>
</Properties>
</file>