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6" r:id="rId2"/>
    <p:sldMasterId id="2147483650" r:id="rId3"/>
    <p:sldMasterId id="2147483658" r:id="rId4"/>
    <p:sldMasterId id="2147483652" r:id="rId5"/>
    <p:sldMasterId id="2147483654" r:id="rId6"/>
  </p:sldMasterIdLst>
  <p:notesMasterIdLst>
    <p:notesMasterId r:id="rId28"/>
  </p:notesMasterIdLst>
  <p:sldIdLst>
    <p:sldId id="260" r:id="rId7"/>
    <p:sldId id="273" r:id="rId8"/>
    <p:sldId id="274" r:id="rId9"/>
    <p:sldId id="276" r:id="rId10"/>
    <p:sldId id="277" r:id="rId11"/>
    <p:sldId id="265" r:id="rId12"/>
    <p:sldId id="281" r:id="rId13"/>
    <p:sldId id="278" r:id="rId14"/>
    <p:sldId id="279" r:id="rId15"/>
    <p:sldId id="280" r:id="rId16"/>
    <p:sldId id="283" r:id="rId17"/>
    <p:sldId id="282" r:id="rId18"/>
    <p:sldId id="266" r:id="rId19"/>
    <p:sldId id="284" r:id="rId20"/>
    <p:sldId id="286" r:id="rId21"/>
    <p:sldId id="287" r:id="rId22"/>
    <p:sldId id="270" r:id="rId23"/>
    <p:sldId id="271" r:id="rId24"/>
    <p:sldId id="285" r:id="rId25"/>
    <p:sldId id="272" r:id="rId26"/>
    <p:sldId id="264" r:id="rId27"/>
  </p:sldIdLst>
  <p:sldSz cx="9144000" cy="5143500" type="screen16x9"/>
  <p:notesSz cx="6858000" cy="9144000"/>
  <p:embeddedFontLst>
    <p:embeddedFont>
      <p:font typeface="나눔스퀘어 Bold" panose="020B0600000101010101" charset="-127"/>
      <p:bold r:id="rId29"/>
    </p:embeddedFont>
    <p:embeddedFont>
      <p:font typeface="나눔스퀘어" panose="020B0600000101010101" charset="-127"/>
      <p:regular r:id="rId30"/>
    </p:embeddedFont>
    <p:embeddedFont>
      <p:font typeface="맑은 고딕" panose="020B0503020000020004" pitchFamily="50" charset="-127"/>
      <p:regular r:id="rId31"/>
      <p:bold r:id="rId3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552"/>
    <a:srgbClr val="2C2E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4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font" Target="fonts/font2.fntdata"/><Relationship Id="rId35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2DC97-4288-47DE-80FF-DB8BF5A1C8CC}" type="datetimeFigureOut">
              <a:rPr lang="ko-KR" altLang="en-US" smtClean="0"/>
              <a:t>2021-04-08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99ECB-48DD-42F6-89E1-99E48D7402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4248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8776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564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8012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7998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323004" y="332413"/>
            <a:ext cx="8682976" cy="4673897"/>
          </a:xfrm>
          <a:prstGeom prst="rect">
            <a:avLst/>
          </a:prstGeom>
          <a:noFill/>
          <a:ln>
            <a:solidFill>
              <a:srgbClr val="FF5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 userDrawn="1"/>
        </p:nvSpPr>
        <p:spPr>
          <a:xfrm>
            <a:off x="124270" y="207400"/>
            <a:ext cx="1057159" cy="10571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4" name="그룹 3"/>
          <p:cNvGrpSpPr/>
          <p:nvPr userDrawn="1"/>
        </p:nvGrpSpPr>
        <p:grpSpPr>
          <a:xfrm>
            <a:off x="2" y="112510"/>
            <a:ext cx="1181429" cy="1152048"/>
            <a:chOff x="6838572" y="1707654"/>
            <a:chExt cx="1528980" cy="1490956"/>
          </a:xfrm>
        </p:grpSpPr>
        <p:grpSp>
          <p:nvGrpSpPr>
            <p:cNvPr id="5" name="그룹 4"/>
            <p:cNvGrpSpPr/>
            <p:nvPr userDrawn="1"/>
          </p:nvGrpSpPr>
          <p:grpSpPr>
            <a:xfrm>
              <a:off x="6999400" y="1830458"/>
              <a:ext cx="1368152" cy="1368152"/>
              <a:chOff x="323528" y="699542"/>
              <a:chExt cx="3528392" cy="3528392"/>
            </a:xfrm>
          </p:grpSpPr>
          <p:sp>
            <p:nvSpPr>
              <p:cNvPr id="7" name="도넛 6"/>
              <p:cNvSpPr/>
              <p:nvPr/>
            </p:nvSpPr>
            <p:spPr>
              <a:xfrm>
                <a:off x="323528" y="699542"/>
                <a:ext cx="3528392" cy="3528392"/>
              </a:xfrm>
              <a:prstGeom prst="donut">
                <a:avLst>
                  <a:gd name="adj" fmla="val 7052"/>
                </a:avLst>
              </a:prstGeom>
              <a:solidFill>
                <a:srgbClr val="FF55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도넛 7"/>
              <p:cNvSpPr/>
              <p:nvPr/>
            </p:nvSpPr>
            <p:spPr>
              <a:xfrm>
                <a:off x="597750" y="973764"/>
                <a:ext cx="2979948" cy="2979948"/>
              </a:xfrm>
              <a:prstGeom prst="donut">
                <a:avLst>
                  <a:gd name="adj" fmla="val 1934"/>
                </a:avLst>
              </a:prstGeom>
              <a:solidFill>
                <a:srgbClr val="FF55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직사각형 5"/>
            <p:cNvSpPr/>
            <p:nvPr userDrawn="1"/>
          </p:nvSpPr>
          <p:spPr>
            <a:xfrm>
              <a:off x="6838572" y="1707654"/>
              <a:ext cx="720080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 dirty="0">
                <a:solidFill>
                  <a:srgbClr val="FF5552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0152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4615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 userDrawn="1"/>
        </p:nvGrpSpPr>
        <p:grpSpPr>
          <a:xfrm>
            <a:off x="2627784" y="807554"/>
            <a:ext cx="3888432" cy="3528392"/>
            <a:chOff x="2627784" y="807554"/>
            <a:chExt cx="3888432" cy="3528392"/>
          </a:xfrm>
        </p:grpSpPr>
        <p:sp>
          <p:nvSpPr>
            <p:cNvPr id="7" name="도넛 6"/>
            <p:cNvSpPr/>
            <p:nvPr userDrawn="1"/>
          </p:nvSpPr>
          <p:spPr>
            <a:xfrm>
              <a:off x="2807804" y="807554"/>
              <a:ext cx="3528392" cy="3528392"/>
            </a:xfrm>
            <a:prstGeom prst="donut">
              <a:avLst>
                <a:gd name="adj" fmla="val 7052"/>
              </a:avLst>
            </a:prstGeom>
            <a:solidFill>
              <a:srgbClr val="FF55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도넛 7"/>
            <p:cNvSpPr/>
            <p:nvPr userDrawn="1"/>
          </p:nvSpPr>
          <p:spPr>
            <a:xfrm>
              <a:off x="3082026" y="1081776"/>
              <a:ext cx="2979948" cy="2979948"/>
            </a:xfrm>
            <a:prstGeom prst="donut">
              <a:avLst>
                <a:gd name="adj" fmla="val 1934"/>
              </a:avLst>
            </a:prstGeom>
            <a:solidFill>
              <a:srgbClr val="FF55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직사각형 8"/>
            <p:cNvSpPr/>
            <p:nvPr userDrawn="1"/>
          </p:nvSpPr>
          <p:spPr>
            <a:xfrm rot="19947125">
              <a:off x="2627784" y="2067694"/>
              <a:ext cx="3888432" cy="1008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6195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 userDrawn="1"/>
        </p:nvGrpSpPr>
        <p:grpSpPr>
          <a:xfrm>
            <a:off x="2627784" y="807554"/>
            <a:ext cx="3888432" cy="3528392"/>
            <a:chOff x="2627784" y="807554"/>
            <a:chExt cx="3888432" cy="3528392"/>
          </a:xfrm>
        </p:grpSpPr>
        <p:sp>
          <p:nvSpPr>
            <p:cNvPr id="7" name="도넛 6"/>
            <p:cNvSpPr/>
            <p:nvPr userDrawn="1"/>
          </p:nvSpPr>
          <p:spPr>
            <a:xfrm>
              <a:off x="2807804" y="807554"/>
              <a:ext cx="3528392" cy="3528392"/>
            </a:xfrm>
            <a:prstGeom prst="donut">
              <a:avLst>
                <a:gd name="adj" fmla="val 7052"/>
              </a:avLst>
            </a:prstGeom>
            <a:solidFill>
              <a:srgbClr val="FF55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도넛 7"/>
            <p:cNvSpPr/>
            <p:nvPr userDrawn="1"/>
          </p:nvSpPr>
          <p:spPr>
            <a:xfrm>
              <a:off x="3082026" y="1081776"/>
              <a:ext cx="2979948" cy="2979948"/>
            </a:xfrm>
            <a:prstGeom prst="donut">
              <a:avLst>
                <a:gd name="adj" fmla="val 1934"/>
              </a:avLst>
            </a:prstGeom>
            <a:solidFill>
              <a:srgbClr val="FF55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직사각형 8"/>
            <p:cNvSpPr/>
            <p:nvPr userDrawn="1"/>
          </p:nvSpPr>
          <p:spPr>
            <a:xfrm rot="19947125">
              <a:off x="2627784" y="2067694"/>
              <a:ext cx="3888432" cy="1008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" name="이등변 삼각형 5"/>
          <p:cNvSpPr/>
          <p:nvPr userDrawn="1"/>
        </p:nvSpPr>
        <p:spPr>
          <a:xfrm rot="9071116">
            <a:off x="2859830" y="833404"/>
            <a:ext cx="584705" cy="504056"/>
          </a:xfrm>
          <a:prstGeom prst="triangle">
            <a:avLst>
              <a:gd name="adj" fmla="val 13730"/>
            </a:avLst>
          </a:prstGeom>
          <a:solidFill>
            <a:srgbClr val="FF5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531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 userDrawn="1"/>
        </p:nvGrpSpPr>
        <p:grpSpPr>
          <a:xfrm>
            <a:off x="683568" y="1735068"/>
            <a:ext cx="1528981" cy="1463542"/>
            <a:chOff x="683568" y="1735068"/>
            <a:chExt cx="1528981" cy="1463542"/>
          </a:xfrm>
        </p:grpSpPr>
        <p:grpSp>
          <p:nvGrpSpPr>
            <p:cNvPr id="5" name="그룹 4"/>
            <p:cNvGrpSpPr/>
            <p:nvPr userDrawn="1"/>
          </p:nvGrpSpPr>
          <p:grpSpPr>
            <a:xfrm>
              <a:off x="844397" y="1830458"/>
              <a:ext cx="1368152" cy="1368152"/>
              <a:chOff x="323528" y="699542"/>
              <a:chExt cx="3528392" cy="3528392"/>
            </a:xfrm>
          </p:grpSpPr>
          <p:sp>
            <p:nvSpPr>
              <p:cNvPr id="6" name="도넛 5"/>
              <p:cNvSpPr/>
              <p:nvPr/>
            </p:nvSpPr>
            <p:spPr>
              <a:xfrm>
                <a:off x="323528" y="699542"/>
                <a:ext cx="3528392" cy="3528392"/>
              </a:xfrm>
              <a:prstGeom prst="donut">
                <a:avLst>
                  <a:gd name="adj" fmla="val 7052"/>
                </a:avLst>
              </a:prstGeom>
              <a:solidFill>
                <a:srgbClr val="FF55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도넛 9"/>
              <p:cNvSpPr/>
              <p:nvPr/>
            </p:nvSpPr>
            <p:spPr>
              <a:xfrm>
                <a:off x="597750" y="973764"/>
                <a:ext cx="2979948" cy="2979948"/>
              </a:xfrm>
              <a:prstGeom prst="donut">
                <a:avLst>
                  <a:gd name="adj" fmla="val 1934"/>
                </a:avLst>
              </a:prstGeom>
              <a:solidFill>
                <a:srgbClr val="FF55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" name="직사각형 19"/>
            <p:cNvSpPr/>
            <p:nvPr userDrawn="1"/>
          </p:nvSpPr>
          <p:spPr>
            <a:xfrm>
              <a:off x="683568" y="1735068"/>
              <a:ext cx="720080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 dirty="0">
                <a:solidFill>
                  <a:srgbClr val="FF5552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p:grpSp>
        <p:nvGrpSpPr>
          <p:cNvPr id="3" name="그룹 2"/>
          <p:cNvGrpSpPr/>
          <p:nvPr userDrawn="1"/>
        </p:nvGrpSpPr>
        <p:grpSpPr>
          <a:xfrm>
            <a:off x="2735236" y="1725930"/>
            <a:ext cx="1528981" cy="1472680"/>
            <a:chOff x="2735236" y="1725930"/>
            <a:chExt cx="1528981" cy="1472680"/>
          </a:xfrm>
        </p:grpSpPr>
        <p:grpSp>
          <p:nvGrpSpPr>
            <p:cNvPr id="11" name="그룹 10"/>
            <p:cNvGrpSpPr/>
            <p:nvPr userDrawn="1"/>
          </p:nvGrpSpPr>
          <p:grpSpPr>
            <a:xfrm>
              <a:off x="2896065" y="1830458"/>
              <a:ext cx="1368152" cy="1368152"/>
              <a:chOff x="323528" y="699542"/>
              <a:chExt cx="3528392" cy="3528392"/>
            </a:xfrm>
          </p:grpSpPr>
          <p:sp>
            <p:nvSpPr>
              <p:cNvPr id="12" name="도넛 11"/>
              <p:cNvSpPr/>
              <p:nvPr/>
            </p:nvSpPr>
            <p:spPr>
              <a:xfrm>
                <a:off x="323528" y="699542"/>
                <a:ext cx="3528392" cy="3528392"/>
              </a:xfrm>
              <a:prstGeom prst="donut">
                <a:avLst>
                  <a:gd name="adj" fmla="val 7052"/>
                </a:avLst>
              </a:prstGeom>
              <a:solidFill>
                <a:srgbClr val="FF55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도넛 12"/>
              <p:cNvSpPr/>
              <p:nvPr/>
            </p:nvSpPr>
            <p:spPr>
              <a:xfrm>
                <a:off x="597750" y="973764"/>
                <a:ext cx="2979948" cy="2979948"/>
              </a:xfrm>
              <a:prstGeom prst="donut">
                <a:avLst>
                  <a:gd name="adj" fmla="val 1934"/>
                </a:avLst>
              </a:prstGeom>
              <a:solidFill>
                <a:srgbClr val="FF55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" name="직사각형 20"/>
            <p:cNvSpPr/>
            <p:nvPr userDrawn="1"/>
          </p:nvSpPr>
          <p:spPr>
            <a:xfrm>
              <a:off x="2735236" y="1725930"/>
              <a:ext cx="720080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 dirty="0">
                <a:solidFill>
                  <a:srgbClr val="FF5552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p:grpSp>
        <p:nvGrpSpPr>
          <p:cNvPr id="4" name="그룹 3"/>
          <p:cNvGrpSpPr/>
          <p:nvPr userDrawn="1"/>
        </p:nvGrpSpPr>
        <p:grpSpPr>
          <a:xfrm>
            <a:off x="4786904" y="1716792"/>
            <a:ext cx="1528981" cy="1481818"/>
            <a:chOff x="4786904" y="1716792"/>
            <a:chExt cx="1528981" cy="1481818"/>
          </a:xfrm>
        </p:grpSpPr>
        <p:grpSp>
          <p:nvGrpSpPr>
            <p:cNvPr id="14" name="그룹 13"/>
            <p:cNvGrpSpPr/>
            <p:nvPr userDrawn="1"/>
          </p:nvGrpSpPr>
          <p:grpSpPr>
            <a:xfrm>
              <a:off x="4947733" y="1830458"/>
              <a:ext cx="1368152" cy="1368152"/>
              <a:chOff x="323528" y="699542"/>
              <a:chExt cx="3528392" cy="3528392"/>
            </a:xfrm>
          </p:grpSpPr>
          <p:sp>
            <p:nvSpPr>
              <p:cNvPr id="15" name="도넛 14"/>
              <p:cNvSpPr/>
              <p:nvPr/>
            </p:nvSpPr>
            <p:spPr>
              <a:xfrm>
                <a:off x="323528" y="699542"/>
                <a:ext cx="3528392" cy="3528392"/>
              </a:xfrm>
              <a:prstGeom prst="donut">
                <a:avLst>
                  <a:gd name="adj" fmla="val 7052"/>
                </a:avLst>
              </a:prstGeom>
              <a:solidFill>
                <a:srgbClr val="FF55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도넛 15"/>
              <p:cNvSpPr/>
              <p:nvPr/>
            </p:nvSpPr>
            <p:spPr>
              <a:xfrm>
                <a:off x="597750" y="973764"/>
                <a:ext cx="2979948" cy="2979948"/>
              </a:xfrm>
              <a:prstGeom prst="donut">
                <a:avLst>
                  <a:gd name="adj" fmla="val 1934"/>
                </a:avLst>
              </a:prstGeom>
              <a:solidFill>
                <a:srgbClr val="FF55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2" name="직사각형 21"/>
            <p:cNvSpPr/>
            <p:nvPr userDrawn="1"/>
          </p:nvSpPr>
          <p:spPr>
            <a:xfrm>
              <a:off x="4786904" y="1716792"/>
              <a:ext cx="720080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 dirty="0">
                <a:solidFill>
                  <a:srgbClr val="FF5552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p:grpSp>
        <p:nvGrpSpPr>
          <p:cNvPr id="24" name="그룹 23"/>
          <p:cNvGrpSpPr/>
          <p:nvPr userDrawn="1"/>
        </p:nvGrpSpPr>
        <p:grpSpPr>
          <a:xfrm>
            <a:off x="6838572" y="1707654"/>
            <a:ext cx="1528980" cy="1490956"/>
            <a:chOff x="6838572" y="1707654"/>
            <a:chExt cx="1528980" cy="1490956"/>
          </a:xfrm>
        </p:grpSpPr>
        <p:grpSp>
          <p:nvGrpSpPr>
            <p:cNvPr id="17" name="그룹 16"/>
            <p:cNvGrpSpPr/>
            <p:nvPr userDrawn="1"/>
          </p:nvGrpSpPr>
          <p:grpSpPr>
            <a:xfrm>
              <a:off x="6999400" y="1830458"/>
              <a:ext cx="1368152" cy="1368152"/>
              <a:chOff x="323528" y="699542"/>
              <a:chExt cx="3528392" cy="3528392"/>
            </a:xfrm>
          </p:grpSpPr>
          <p:sp>
            <p:nvSpPr>
              <p:cNvPr id="18" name="도넛 17"/>
              <p:cNvSpPr/>
              <p:nvPr/>
            </p:nvSpPr>
            <p:spPr>
              <a:xfrm>
                <a:off x="323528" y="699542"/>
                <a:ext cx="3528392" cy="3528392"/>
              </a:xfrm>
              <a:prstGeom prst="donut">
                <a:avLst>
                  <a:gd name="adj" fmla="val 7052"/>
                </a:avLst>
              </a:prstGeom>
              <a:solidFill>
                <a:srgbClr val="FF55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도넛 18"/>
              <p:cNvSpPr/>
              <p:nvPr/>
            </p:nvSpPr>
            <p:spPr>
              <a:xfrm>
                <a:off x="597750" y="973764"/>
                <a:ext cx="2979948" cy="2979948"/>
              </a:xfrm>
              <a:prstGeom prst="donut">
                <a:avLst>
                  <a:gd name="adj" fmla="val 1934"/>
                </a:avLst>
              </a:prstGeom>
              <a:solidFill>
                <a:srgbClr val="FF55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3" name="직사각형 22"/>
            <p:cNvSpPr/>
            <p:nvPr userDrawn="1"/>
          </p:nvSpPr>
          <p:spPr>
            <a:xfrm>
              <a:off x="6838572" y="1707654"/>
              <a:ext cx="720080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 dirty="0">
                <a:solidFill>
                  <a:srgbClr val="FF5552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435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 userDrawn="1"/>
        </p:nvGrpSpPr>
        <p:grpSpPr>
          <a:xfrm>
            <a:off x="683568" y="1735068"/>
            <a:ext cx="1528981" cy="1463542"/>
            <a:chOff x="683568" y="1735068"/>
            <a:chExt cx="1528981" cy="1463542"/>
          </a:xfrm>
        </p:grpSpPr>
        <p:grpSp>
          <p:nvGrpSpPr>
            <p:cNvPr id="5" name="그룹 4"/>
            <p:cNvGrpSpPr/>
            <p:nvPr userDrawn="1"/>
          </p:nvGrpSpPr>
          <p:grpSpPr>
            <a:xfrm>
              <a:off x="844397" y="1830458"/>
              <a:ext cx="1368152" cy="1368152"/>
              <a:chOff x="323528" y="699542"/>
              <a:chExt cx="3528392" cy="3528392"/>
            </a:xfrm>
          </p:grpSpPr>
          <p:sp>
            <p:nvSpPr>
              <p:cNvPr id="6" name="도넛 5"/>
              <p:cNvSpPr/>
              <p:nvPr/>
            </p:nvSpPr>
            <p:spPr>
              <a:xfrm>
                <a:off x="323528" y="699542"/>
                <a:ext cx="3528392" cy="3528392"/>
              </a:xfrm>
              <a:prstGeom prst="donut">
                <a:avLst>
                  <a:gd name="adj" fmla="val 7052"/>
                </a:avLst>
              </a:prstGeom>
              <a:solidFill>
                <a:srgbClr val="FF55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도넛 9"/>
              <p:cNvSpPr/>
              <p:nvPr/>
            </p:nvSpPr>
            <p:spPr>
              <a:xfrm>
                <a:off x="597750" y="973764"/>
                <a:ext cx="2979948" cy="2979948"/>
              </a:xfrm>
              <a:prstGeom prst="donut">
                <a:avLst>
                  <a:gd name="adj" fmla="val 1934"/>
                </a:avLst>
              </a:prstGeom>
              <a:solidFill>
                <a:srgbClr val="FF55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" name="직사각형 19"/>
            <p:cNvSpPr/>
            <p:nvPr userDrawn="1"/>
          </p:nvSpPr>
          <p:spPr>
            <a:xfrm>
              <a:off x="683568" y="1735068"/>
              <a:ext cx="720080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 dirty="0">
                <a:solidFill>
                  <a:srgbClr val="FF5552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p:grpSp>
        <p:nvGrpSpPr>
          <p:cNvPr id="3" name="그룹 2"/>
          <p:cNvGrpSpPr/>
          <p:nvPr userDrawn="1"/>
        </p:nvGrpSpPr>
        <p:grpSpPr>
          <a:xfrm>
            <a:off x="2735236" y="1725930"/>
            <a:ext cx="1528981" cy="1472680"/>
            <a:chOff x="2735236" y="1725930"/>
            <a:chExt cx="1528981" cy="1472680"/>
          </a:xfrm>
        </p:grpSpPr>
        <p:grpSp>
          <p:nvGrpSpPr>
            <p:cNvPr id="11" name="그룹 10"/>
            <p:cNvGrpSpPr/>
            <p:nvPr userDrawn="1"/>
          </p:nvGrpSpPr>
          <p:grpSpPr>
            <a:xfrm>
              <a:off x="2896065" y="1830458"/>
              <a:ext cx="1368152" cy="1368152"/>
              <a:chOff x="323528" y="699542"/>
              <a:chExt cx="3528392" cy="3528392"/>
            </a:xfrm>
          </p:grpSpPr>
          <p:sp>
            <p:nvSpPr>
              <p:cNvPr id="12" name="도넛 11"/>
              <p:cNvSpPr/>
              <p:nvPr/>
            </p:nvSpPr>
            <p:spPr>
              <a:xfrm>
                <a:off x="323528" y="699542"/>
                <a:ext cx="3528392" cy="3528392"/>
              </a:xfrm>
              <a:prstGeom prst="donut">
                <a:avLst>
                  <a:gd name="adj" fmla="val 7052"/>
                </a:avLst>
              </a:prstGeom>
              <a:solidFill>
                <a:srgbClr val="FF55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도넛 12"/>
              <p:cNvSpPr/>
              <p:nvPr/>
            </p:nvSpPr>
            <p:spPr>
              <a:xfrm>
                <a:off x="597750" y="973764"/>
                <a:ext cx="2979948" cy="2979948"/>
              </a:xfrm>
              <a:prstGeom prst="donut">
                <a:avLst>
                  <a:gd name="adj" fmla="val 1934"/>
                </a:avLst>
              </a:prstGeom>
              <a:solidFill>
                <a:srgbClr val="FF55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" name="직사각형 20"/>
            <p:cNvSpPr/>
            <p:nvPr userDrawn="1"/>
          </p:nvSpPr>
          <p:spPr>
            <a:xfrm>
              <a:off x="2735236" y="1725930"/>
              <a:ext cx="720080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 dirty="0">
                <a:solidFill>
                  <a:srgbClr val="FF5552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p:grpSp>
        <p:nvGrpSpPr>
          <p:cNvPr id="4" name="그룹 3"/>
          <p:cNvGrpSpPr/>
          <p:nvPr userDrawn="1"/>
        </p:nvGrpSpPr>
        <p:grpSpPr>
          <a:xfrm>
            <a:off x="4786904" y="1716792"/>
            <a:ext cx="1528981" cy="1481818"/>
            <a:chOff x="4786904" y="1716792"/>
            <a:chExt cx="1528981" cy="1481818"/>
          </a:xfrm>
        </p:grpSpPr>
        <p:grpSp>
          <p:nvGrpSpPr>
            <p:cNvPr id="14" name="그룹 13"/>
            <p:cNvGrpSpPr/>
            <p:nvPr userDrawn="1"/>
          </p:nvGrpSpPr>
          <p:grpSpPr>
            <a:xfrm>
              <a:off x="4947733" y="1830458"/>
              <a:ext cx="1368152" cy="1368152"/>
              <a:chOff x="323528" y="699542"/>
              <a:chExt cx="3528392" cy="3528392"/>
            </a:xfrm>
          </p:grpSpPr>
          <p:sp>
            <p:nvSpPr>
              <p:cNvPr id="15" name="도넛 14"/>
              <p:cNvSpPr/>
              <p:nvPr/>
            </p:nvSpPr>
            <p:spPr>
              <a:xfrm>
                <a:off x="323528" y="699542"/>
                <a:ext cx="3528392" cy="3528392"/>
              </a:xfrm>
              <a:prstGeom prst="donut">
                <a:avLst>
                  <a:gd name="adj" fmla="val 7052"/>
                </a:avLst>
              </a:prstGeom>
              <a:solidFill>
                <a:srgbClr val="FF55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도넛 15"/>
              <p:cNvSpPr/>
              <p:nvPr/>
            </p:nvSpPr>
            <p:spPr>
              <a:xfrm>
                <a:off x="597750" y="973764"/>
                <a:ext cx="2979948" cy="2979948"/>
              </a:xfrm>
              <a:prstGeom prst="donut">
                <a:avLst>
                  <a:gd name="adj" fmla="val 1934"/>
                </a:avLst>
              </a:prstGeom>
              <a:solidFill>
                <a:srgbClr val="FF55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2" name="직사각형 21"/>
            <p:cNvSpPr/>
            <p:nvPr userDrawn="1"/>
          </p:nvSpPr>
          <p:spPr>
            <a:xfrm>
              <a:off x="4786904" y="1716792"/>
              <a:ext cx="720080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 dirty="0">
                <a:solidFill>
                  <a:srgbClr val="FF5552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p:grpSp>
        <p:nvGrpSpPr>
          <p:cNvPr id="24" name="그룹 23"/>
          <p:cNvGrpSpPr/>
          <p:nvPr userDrawn="1"/>
        </p:nvGrpSpPr>
        <p:grpSpPr>
          <a:xfrm>
            <a:off x="6838572" y="1707654"/>
            <a:ext cx="1528980" cy="1490956"/>
            <a:chOff x="6838572" y="1707654"/>
            <a:chExt cx="1528980" cy="1490956"/>
          </a:xfrm>
        </p:grpSpPr>
        <p:grpSp>
          <p:nvGrpSpPr>
            <p:cNvPr id="17" name="그룹 16"/>
            <p:cNvGrpSpPr/>
            <p:nvPr userDrawn="1"/>
          </p:nvGrpSpPr>
          <p:grpSpPr>
            <a:xfrm>
              <a:off x="6999400" y="1830458"/>
              <a:ext cx="1368152" cy="1368152"/>
              <a:chOff x="323528" y="699542"/>
              <a:chExt cx="3528392" cy="3528392"/>
            </a:xfrm>
          </p:grpSpPr>
          <p:sp>
            <p:nvSpPr>
              <p:cNvPr id="18" name="도넛 17"/>
              <p:cNvSpPr/>
              <p:nvPr/>
            </p:nvSpPr>
            <p:spPr>
              <a:xfrm>
                <a:off x="323528" y="699542"/>
                <a:ext cx="3528392" cy="3528392"/>
              </a:xfrm>
              <a:prstGeom prst="donut">
                <a:avLst>
                  <a:gd name="adj" fmla="val 7052"/>
                </a:avLst>
              </a:prstGeom>
              <a:solidFill>
                <a:srgbClr val="FF55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도넛 18"/>
              <p:cNvSpPr/>
              <p:nvPr/>
            </p:nvSpPr>
            <p:spPr>
              <a:xfrm>
                <a:off x="597750" y="973764"/>
                <a:ext cx="2979948" cy="2979948"/>
              </a:xfrm>
              <a:prstGeom prst="donut">
                <a:avLst>
                  <a:gd name="adj" fmla="val 1934"/>
                </a:avLst>
              </a:prstGeom>
              <a:solidFill>
                <a:srgbClr val="FF55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3" name="직사각형 22"/>
            <p:cNvSpPr/>
            <p:nvPr userDrawn="1"/>
          </p:nvSpPr>
          <p:spPr>
            <a:xfrm>
              <a:off x="6838572" y="1707654"/>
              <a:ext cx="720080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 dirty="0">
                <a:solidFill>
                  <a:srgbClr val="FF5552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p:sp>
        <p:nvSpPr>
          <p:cNvPr id="25" name="TextBox 24"/>
          <p:cNvSpPr txBox="1"/>
          <p:nvPr userDrawn="1"/>
        </p:nvSpPr>
        <p:spPr>
          <a:xfrm>
            <a:off x="876732" y="1764422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>
                <a:solidFill>
                  <a:srgbClr val="FF5552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</a:t>
            </a:r>
            <a:endParaRPr lang="ko-KR" altLang="en-US" sz="3600" dirty="0">
              <a:solidFill>
                <a:srgbClr val="FF5552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2929906" y="1764422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rgbClr val="FF5552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</a:t>
            </a:r>
            <a:endParaRPr lang="ko-KR" altLang="en-US" sz="3600" dirty="0">
              <a:solidFill>
                <a:srgbClr val="FF5552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4983080" y="1764422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>
                <a:solidFill>
                  <a:srgbClr val="FF5552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</a:t>
            </a:r>
            <a:endParaRPr lang="ko-KR" altLang="en-US" sz="3600" dirty="0">
              <a:solidFill>
                <a:srgbClr val="FF5552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7036254" y="1764422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>
                <a:solidFill>
                  <a:srgbClr val="FF5552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4</a:t>
            </a:r>
            <a:endParaRPr lang="ko-KR" altLang="en-US" sz="3600" dirty="0">
              <a:solidFill>
                <a:srgbClr val="FF5552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9139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28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17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5409" y="2187030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dirty="0" smtClean="0">
                <a:solidFill>
                  <a:srgbClr val="FF5552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검도</a:t>
            </a:r>
            <a:endParaRPr lang="ko-KR" altLang="en-US" sz="4400" dirty="0">
              <a:solidFill>
                <a:srgbClr val="FF5552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82974" y="2856627"/>
            <a:ext cx="1778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 smtClean="0">
                <a:solidFill>
                  <a:srgbClr val="2C2E2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일본어일본학과 </a:t>
            </a:r>
            <a:endParaRPr lang="en-US" altLang="ko-KR" sz="1400" dirty="0" smtClean="0">
              <a:solidFill>
                <a:srgbClr val="2C2E2C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/>
            <a:r>
              <a:rPr lang="ko-KR" altLang="en-US" sz="1400" dirty="0" err="1" smtClean="0">
                <a:solidFill>
                  <a:srgbClr val="2C2E2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전종혁</a:t>
            </a:r>
            <a:r>
              <a:rPr lang="en-US" altLang="ko-KR" sz="1400" dirty="0" smtClean="0">
                <a:solidFill>
                  <a:srgbClr val="2C2E2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(21802163)</a:t>
            </a:r>
          </a:p>
        </p:txBody>
      </p:sp>
    </p:spTree>
    <p:extLst>
      <p:ext uri="{BB962C8B-B14F-4D97-AF65-F5344CB8AC3E}">
        <p14:creationId xmlns:p14="http://schemas.microsoft.com/office/powerpoint/2010/main" val="71598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89607" y="9248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>
                <a:solidFill>
                  <a:srgbClr val="FF5552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</a:t>
            </a:r>
            <a:endParaRPr lang="ko-KR" altLang="en-US" sz="3600" dirty="0">
              <a:solidFill>
                <a:srgbClr val="FF5552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901" y="526342"/>
            <a:ext cx="7489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200" dirty="0" smtClean="0">
                <a:solidFill>
                  <a:srgbClr val="2C2E2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발전</a:t>
            </a:r>
            <a:endParaRPr lang="ko-KR" altLang="en-US" sz="2200" dirty="0">
              <a:solidFill>
                <a:srgbClr val="2C2E2C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61531" y="104052"/>
            <a:ext cx="8194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200" dirty="0" smtClean="0">
                <a:solidFill>
                  <a:srgbClr val="FF5552">
                    <a:alpha val="40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SUBJECT</a:t>
            </a:r>
          </a:p>
        </p:txBody>
      </p:sp>
      <p:pic>
        <p:nvPicPr>
          <p:cNvPr id="11" name="Picture 2" descr="다이묘가 투자한 '벼'라는 식물 - 리뷰 아카이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047" y="625521"/>
            <a:ext cx="996060" cy="89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도검의 모든 것 ③] 일본 사무라이의 상징, 일본도의 명성의 비결은 - 핸드메이커(handmaker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00492"/>
            <a:ext cx="723474" cy="77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···· 고려의상 홈페이지 ····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61" y="2859782"/>
            <a:ext cx="576051" cy="86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도검의 모든 것 ③] 일본 사무라이의 상징, 일본도의 명성의 비결은 - 핸드메이커(handmaker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700" y="1800492"/>
            <a:ext cx="723474" cy="77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도검의 모든 것 ③] 일본 사무라이의 상징, 일본도의 명성의 비결은 - 핸드메이커(handmaker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816" y="1800492"/>
            <a:ext cx="723474" cy="77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···· 고려의상 홈페이지 ····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25" y="2859782"/>
            <a:ext cx="576051" cy="86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···· 고려의상 홈페이지 ····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188" y="2848496"/>
            <a:ext cx="576051" cy="86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···· 고려의상 홈페이지 ····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658" y="2875002"/>
            <a:ext cx="576051" cy="86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···· 고려의상 홈페이지 ····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883" y="2875002"/>
            <a:ext cx="576051" cy="86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···· 고려의상 홈페이지 ····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152" y="2875002"/>
            <a:ext cx="576051" cy="86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오른쪽 화살표 33"/>
          <p:cNvSpPr/>
          <p:nvPr/>
        </p:nvSpPr>
        <p:spPr>
          <a:xfrm>
            <a:off x="3989908" y="2067694"/>
            <a:ext cx="432048" cy="190434"/>
          </a:xfrm>
          <a:prstGeom prst="rightArrow">
            <a:avLst/>
          </a:prstGeom>
          <a:solidFill>
            <a:srgbClr val="FF5552"/>
          </a:solidFill>
          <a:ln>
            <a:solidFill>
              <a:srgbClr val="FF5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4644008" y="2001328"/>
            <a:ext cx="21178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dirty="0" smtClean="0">
                <a:solidFill>
                  <a:srgbClr val="2C2E2C"/>
                </a:solidFill>
                <a:latin typeface="+mn-ea"/>
              </a:rPr>
              <a:t>전쟁수행 및 </a:t>
            </a:r>
            <a:r>
              <a:rPr lang="ko-KR" altLang="en-US" sz="1500" dirty="0" smtClean="0">
                <a:solidFill>
                  <a:srgbClr val="2C2E2C"/>
                </a:solidFill>
                <a:latin typeface="+mn-ea"/>
              </a:rPr>
              <a:t>병사 훈련</a:t>
            </a:r>
            <a:endParaRPr lang="en-US" altLang="ko-KR" sz="1500" dirty="0" smtClean="0">
              <a:solidFill>
                <a:srgbClr val="2C2E2C"/>
              </a:solidFill>
              <a:latin typeface="+mn-ea"/>
            </a:endParaRPr>
          </a:p>
        </p:txBody>
      </p:sp>
      <p:sp>
        <p:nvSpPr>
          <p:cNvPr id="38" name="오른쪽 화살표 37"/>
          <p:cNvSpPr/>
          <p:nvPr/>
        </p:nvSpPr>
        <p:spPr>
          <a:xfrm>
            <a:off x="6910209" y="2073057"/>
            <a:ext cx="432048" cy="190434"/>
          </a:xfrm>
          <a:prstGeom prst="rightArrow">
            <a:avLst/>
          </a:prstGeom>
          <a:solidFill>
            <a:srgbClr val="FF5552"/>
          </a:solidFill>
          <a:ln>
            <a:solidFill>
              <a:srgbClr val="FF5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7525004" y="2024537"/>
            <a:ext cx="7617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dirty="0" smtClean="0">
                <a:solidFill>
                  <a:srgbClr val="2C2E2C"/>
                </a:solidFill>
                <a:latin typeface="+mj-ea"/>
                <a:ea typeface="+mj-ea"/>
              </a:rPr>
              <a:t>무사도</a:t>
            </a:r>
            <a:endParaRPr lang="en-US" altLang="ko-KR" sz="1500" dirty="0" smtClean="0">
              <a:solidFill>
                <a:srgbClr val="2C2E2C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20189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7" grpId="0"/>
      <p:bldP spid="38" grpId="0" animBg="1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89607" y="9248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>
                <a:solidFill>
                  <a:srgbClr val="FF5552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</a:t>
            </a:r>
            <a:endParaRPr lang="ko-KR" altLang="en-US" sz="3600" dirty="0">
              <a:solidFill>
                <a:srgbClr val="FF5552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901" y="526342"/>
            <a:ext cx="7489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200" dirty="0" smtClean="0">
                <a:solidFill>
                  <a:srgbClr val="2C2E2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발전</a:t>
            </a:r>
            <a:endParaRPr lang="ko-KR" altLang="en-US" sz="2200" dirty="0">
              <a:solidFill>
                <a:srgbClr val="2C2E2C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61531" y="104052"/>
            <a:ext cx="8194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200" dirty="0" smtClean="0">
                <a:solidFill>
                  <a:srgbClr val="FF5552">
                    <a:alpha val="40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SUBJECT</a:t>
            </a:r>
          </a:p>
        </p:txBody>
      </p:sp>
      <p:pic>
        <p:nvPicPr>
          <p:cNvPr id="11270" name="Picture 6" descr="1차 대전, 일본의 야욕과 좌절(17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11241"/>
            <a:ext cx="2160240" cy="161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사무라이 만화 캐릭터 세트. 일본 기사, 카타나 검을 든 검은 기모노 전사 | 무료 벡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018" y="877125"/>
            <a:ext cx="2180363" cy="145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오른쪽 화살표 13"/>
          <p:cNvSpPr/>
          <p:nvPr/>
        </p:nvSpPr>
        <p:spPr>
          <a:xfrm>
            <a:off x="4283968" y="1459316"/>
            <a:ext cx="648072" cy="288032"/>
          </a:xfrm>
          <a:prstGeom prst="rightArrow">
            <a:avLst/>
          </a:prstGeom>
          <a:solidFill>
            <a:srgbClr val="FF5552"/>
          </a:solidFill>
          <a:ln>
            <a:solidFill>
              <a:srgbClr val="FF5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4283968" y="1280166"/>
            <a:ext cx="494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>
                <a:solidFill>
                  <a:srgbClr val="2C2E2C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X</a:t>
            </a:r>
          </a:p>
        </p:txBody>
      </p:sp>
      <p:pic>
        <p:nvPicPr>
          <p:cNvPr id="17" name="Picture 4" descr="Meiji Emper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64831"/>
            <a:ext cx="1475639" cy="195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355976" y="3075806"/>
            <a:ext cx="20870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 err="1" smtClean="0"/>
              <a:t>사민평등</a:t>
            </a:r>
            <a:r>
              <a:rPr lang="en-US" altLang="ko-KR" sz="1500" dirty="0"/>
              <a:t>(</a:t>
            </a:r>
            <a:r>
              <a:rPr lang="ko-KR" altLang="en-US" sz="1500" dirty="0"/>
              <a:t>四民平等</a:t>
            </a:r>
            <a:r>
              <a:rPr lang="en-US" altLang="ko-KR" sz="1500" dirty="0" smtClean="0"/>
              <a:t>)</a:t>
            </a:r>
          </a:p>
          <a:p>
            <a:r>
              <a:rPr lang="en-US" altLang="ko-KR" sz="1500" dirty="0" smtClean="0"/>
              <a:t>           +</a:t>
            </a:r>
          </a:p>
          <a:p>
            <a:r>
              <a:rPr lang="ko-KR" altLang="en-US" sz="1500" dirty="0" err="1"/>
              <a:t>폐도령</a:t>
            </a:r>
            <a:r>
              <a:rPr lang="en-US" altLang="ko-KR" sz="1500" dirty="0"/>
              <a:t>(</a:t>
            </a:r>
            <a:r>
              <a:rPr lang="ko-KR" altLang="en-US" sz="1500" dirty="0"/>
              <a:t>廢刀令</a:t>
            </a:r>
            <a:r>
              <a:rPr lang="en-US" altLang="ko-KR" sz="1500" dirty="0" smtClean="0"/>
              <a:t>)</a:t>
            </a:r>
            <a:endParaRPr lang="ko-KR" altLang="en-US" sz="1500" dirty="0"/>
          </a:p>
        </p:txBody>
      </p:sp>
    </p:spTree>
    <p:extLst>
      <p:ext uri="{BB962C8B-B14F-4D97-AF65-F5344CB8AC3E}">
        <p14:creationId xmlns:p14="http://schemas.microsoft.com/office/powerpoint/2010/main" val="413001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89607" y="9248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>
                <a:solidFill>
                  <a:srgbClr val="FF5552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</a:t>
            </a:r>
            <a:endParaRPr lang="ko-KR" altLang="en-US" sz="3600" dirty="0">
              <a:solidFill>
                <a:srgbClr val="FF5552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901" y="526342"/>
            <a:ext cx="7489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200" dirty="0" smtClean="0">
                <a:solidFill>
                  <a:srgbClr val="2C2E2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발전</a:t>
            </a:r>
            <a:endParaRPr lang="ko-KR" altLang="en-US" sz="2200" dirty="0">
              <a:solidFill>
                <a:srgbClr val="2C2E2C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61531" y="104052"/>
            <a:ext cx="8194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200" dirty="0" smtClean="0">
                <a:solidFill>
                  <a:srgbClr val="FF5552">
                    <a:alpha val="40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SUBJECT</a:t>
            </a:r>
          </a:p>
        </p:txBody>
      </p:sp>
      <p:pic>
        <p:nvPicPr>
          <p:cNvPr id="12290" name="Picture 2" descr="美 '실업대란' 지속…실업자 2600만 명 넘어 - 4차산업 전문언론 - 비아이뉴스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41785"/>
            <a:ext cx="1772840" cy="118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아버지와 아들 상인 교토 일본에서 옛 거리 산책 50-59세에 대한 스톡 사진 및 기타 이미지 - i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086" y="2352612"/>
            <a:ext cx="1539418" cy="90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검도·복싱은 되고 해동검도·킥복싱은 안 돼”… 방역 형평성 논란 : 뉴스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430" y="1161029"/>
            <a:ext cx="2485122" cy="161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23728" y="2016556"/>
            <a:ext cx="5693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dirty="0" smtClean="0">
                <a:solidFill>
                  <a:srgbClr val="2C2E2C"/>
                </a:solidFill>
                <a:latin typeface="+mj-ea"/>
                <a:ea typeface="+mj-ea"/>
              </a:rPr>
              <a:t>실직</a:t>
            </a:r>
            <a:endParaRPr lang="en-US" altLang="ko-KR" sz="1500" dirty="0" smtClean="0">
              <a:solidFill>
                <a:srgbClr val="2C2E2C"/>
              </a:solidFill>
              <a:latin typeface="+mj-ea"/>
              <a:ea typeface="+mj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6652" y="3361199"/>
            <a:ext cx="5693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dirty="0" smtClean="0">
                <a:solidFill>
                  <a:srgbClr val="2C2E2C"/>
                </a:solidFill>
                <a:latin typeface="+mj-ea"/>
                <a:ea typeface="+mj-ea"/>
              </a:rPr>
              <a:t>상인</a:t>
            </a:r>
            <a:endParaRPr lang="en-US" altLang="ko-KR" sz="1500" dirty="0" smtClean="0">
              <a:solidFill>
                <a:srgbClr val="2C2E2C"/>
              </a:solidFill>
              <a:latin typeface="+mj-ea"/>
              <a:ea typeface="+mj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45094" y="2985980"/>
            <a:ext cx="12137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dirty="0" err="1" smtClean="0"/>
              <a:t>격검회</a:t>
            </a:r>
            <a:r>
              <a:rPr lang="ko-KR" altLang="en-US" sz="1500" dirty="0" smtClean="0"/>
              <a:t> 조직</a:t>
            </a:r>
            <a:endParaRPr lang="ko-KR" altLang="en-US" sz="1500" dirty="0"/>
          </a:p>
        </p:txBody>
      </p:sp>
      <p:sp>
        <p:nvSpPr>
          <p:cNvPr id="12" name="오른쪽 화살표 11"/>
          <p:cNvSpPr/>
          <p:nvPr/>
        </p:nvSpPr>
        <p:spPr>
          <a:xfrm>
            <a:off x="4132638" y="2211218"/>
            <a:ext cx="464658" cy="288032"/>
          </a:xfrm>
          <a:prstGeom prst="rightArrow">
            <a:avLst/>
          </a:prstGeom>
          <a:solidFill>
            <a:srgbClr val="FF5552"/>
          </a:solidFill>
          <a:ln>
            <a:solidFill>
              <a:srgbClr val="FF5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585142" y="3935072"/>
            <a:ext cx="5693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dirty="0" smtClean="0">
                <a:solidFill>
                  <a:srgbClr val="2C2E2C"/>
                </a:solidFill>
                <a:latin typeface="+mj-ea"/>
                <a:ea typeface="+mj-ea"/>
              </a:rPr>
              <a:t>죽도</a:t>
            </a:r>
            <a:endParaRPr lang="en-US" altLang="ko-KR" sz="1500" dirty="0" smtClean="0">
              <a:solidFill>
                <a:srgbClr val="2C2E2C"/>
              </a:solidFill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88344" y="3935072"/>
            <a:ext cx="18421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dirty="0" err="1"/>
              <a:t>유효타격</a:t>
            </a:r>
            <a:r>
              <a:rPr lang="en-US" altLang="ko-KR" sz="1500" dirty="0"/>
              <a:t>(</a:t>
            </a:r>
            <a:r>
              <a:rPr lang="ko-KR" altLang="en-US" sz="1500" dirty="0"/>
              <a:t>有效打擊</a:t>
            </a:r>
            <a:r>
              <a:rPr lang="en-US" altLang="ko-KR" sz="1500" dirty="0" smtClean="0"/>
              <a:t>)</a:t>
            </a:r>
            <a:endParaRPr lang="ko-KR" altLang="en-US" sz="1500" dirty="0"/>
          </a:p>
        </p:txBody>
      </p:sp>
    </p:spTree>
    <p:extLst>
      <p:ext uri="{BB962C8B-B14F-4D97-AF65-F5344CB8AC3E}">
        <p14:creationId xmlns:p14="http://schemas.microsoft.com/office/powerpoint/2010/main" val="392471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89607" y="9248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>
                <a:solidFill>
                  <a:srgbClr val="FF5552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</a:t>
            </a:r>
            <a:endParaRPr lang="ko-KR" altLang="en-US" sz="3600" dirty="0">
              <a:solidFill>
                <a:srgbClr val="FF5552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838" y="526342"/>
            <a:ext cx="10310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200" dirty="0" err="1" smtClean="0">
                <a:solidFill>
                  <a:srgbClr val="2C2E2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경기화</a:t>
            </a:r>
            <a:endParaRPr lang="ko-KR" altLang="en-US" sz="2200" dirty="0">
              <a:solidFill>
                <a:srgbClr val="2C2E2C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61531" y="104052"/>
            <a:ext cx="8194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200" dirty="0" smtClean="0">
                <a:solidFill>
                  <a:srgbClr val="FF5552">
                    <a:alpha val="40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SUBJECT</a:t>
            </a:r>
          </a:p>
        </p:txBody>
      </p:sp>
      <p:pic>
        <p:nvPicPr>
          <p:cNvPr id="1036" name="Picture 12" descr="검도입문- 검도를하면 좋은점 - 대한검도 해동검도 다른점 : 네이버 블로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569" y="3316392"/>
            <a:ext cx="1971717" cy="139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파이썬 예제 (입장료 계산프로그램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29702"/>
            <a:ext cx="1971938" cy="131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987824" y="683249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/>
              <a:t>사키바라겐키지</a:t>
            </a:r>
            <a:r>
              <a:rPr lang="en-US" altLang="ko-KR" dirty="0"/>
              <a:t>(</a:t>
            </a:r>
            <a:r>
              <a:rPr lang="ko-KR" altLang="en-US" dirty="0"/>
              <a:t>原健吉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19872" y="1291792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격검흥행</a:t>
            </a:r>
            <a:r>
              <a:rPr lang="ko-KR" altLang="en-US" dirty="0" smtClean="0"/>
              <a:t> 고안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117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89607" y="9248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>
                <a:solidFill>
                  <a:srgbClr val="FF5552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</a:t>
            </a:r>
            <a:endParaRPr lang="ko-KR" altLang="en-US" sz="3600" dirty="0">
              <a:solidFill>
                <a:srgbClr val="FF5552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901" y="526342"/>
            <a:ext cx="7489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200" dirty="0" smtClean="0">
                <a:solidFill>
                  <a:srgbClr val="2C2E2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발전</a:t>
            </a:r>
            <a:endParaRPr lang="ko-KR" altLang="en-US" sz="2200" dirty="0">
              <a:solidFill>
                <a:srgbClr val="2C2E2C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61531" y="104052"/>
            <a:ext cx="8194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200" dirty="0" smtClean="0">
                <a:solidFill>
                  <a:srgbClr val="FF5552">
                    <a:alpha val="40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SUBJECT</a:t>
            </a:r>
          </a:p>
        </p:txBody>
      </p:sp>
      <p:pic>
        <p:nvPicPr>
          <p:cNvPr id="11" name="Picture 16" descr="K의 연애칼럼] 만나지 말아야 할 네 부류의 남자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26342"/>
            <a:ext cx="2448272" cy="137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56401" y="2713972"/>
            <a:ext cx="18421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dirty="0" err="1"/>
              <a:t>심외무도</a:t>
            </a:r>
            <a:r>
              <a:rPr lang="en-US" altLang="ko-KR" sz="1500" dirty="0"/>
              <a:t>(</a:t>
            </a:r>
            <a:r>
              <a:rPr lang="ko-KR" altLang="en-US" sz="1500" dirty="0"/>
              <a:t>心外無刀</a:t>
            </a:r>
            <a:r>
              <a:rPr lang="en-US" altLang="ko-KR" sz="1500" dirty="0" smtClean="0"/>
              <a:t>)</a:t>
            </a:r>
            <a:endParaRPr lang="ko-KR" altLang="en-US" sz="1500" dirty="0"/>
          </a:p>
        </p:txBody>
      </p:sp>
      <p:sp>
        <p:nvSpPr>
          <p:cNvPr id="15" name="TextBox 14"/>
          <p:cNvSpPr txBox="1"/>
          <p:nvPr/>
        </p:nvSpPr>
        <p:spPr>
          <a:xfrm>
            <a:off x="3966706" y="192367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err="1" smtClean="0">
                <a:solidFill>
                  <a:srgbClr val="2C2E2C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보로테스</a:t>
            </a:r>
            <a:endParaRPr lang="en-US" altLang="ko-KR" sz="2000" dirty="0" smtClean="0">
              <a:solidFill>
                <a:srgbClr val="2C2E2C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43585" y="3579862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/>
              <a:t>다치키리시합</a:t>
            </a:r>
            <a:r>
              <a:rPr lang="en-US" altLang="ko-KR" dirty="0"/>
              <a:t>(</a:t>
            </a:r>
            <a:r>
              <a:rPr lang="ko-KR" altLang="en-US" dirty="0"/>
              <a:t>立切試合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699792" y="2675499"/>
            <a:ext cx="41216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/>
              <a:t>다치리키</a:t>
            </a:r>
            <a:r>
              <a:rPr lang="en-US" altLang="ko-KR" dirty="0"/>
              <a:t>(</a:t>
            </a:r>
            <a:r>
              <a:rPr lang="ko-KR" altLang="en-US" dirty="0"/>
              <a:t>立切</a:t>
            </a:r>
            <a:r>
              <a:rPr lang="en-US" altLang="ko-KR" dirty="0"/>
              <a:t>:</a:t>
            </a:r>
            <a:r>
              <a:rPr lang="ko-KR" altLang="en-US" dirty="0"/>
              <a:t>서서 </a:t>
            </a:r>
            <a:r>
              <a:rPr lang="ko-KR" altLang="en-US" dirty="0" smtClean="0"/>
              <a:t>상대를</a:t>
            </a:r>
            <a:r>
              <a:rPr lang="en-US" altLang="ko-KR" sz="2000" dirty="0">
                <a:solidFill>
                  <a:srgbClr val="2C2E2C"/>
                </a:solidFill>
                <a:ea typeface="나눔스퀘어" panose="020B0600000101010101" pitchFamily="50" charset="-127"/>
              </a:rPr>
              <a:t> </a:t>
            </a:r>
            <a:r>
              <a:rPr lang="ko-KR" altLang="en-US" sz="2000" dirty="0" smtClean="0">
                <a:solidFill>
                  <a:srgbClr val="2C2E2C"/>
                </a:solidFill>
                <a:ea typeface="나눔스퀘어" panose="020B0600000101010101" pitchFamily="50" charset="-127"/>
              </a:rPr>
              <a:t>상대하다</a:t>
            </a:r>
            <a:r>
              <a:rPr lang="en-US" altLang="ko-KR" sz="2000" dirty="0" smtClean="0">
                <a:solidFill>
                  <a:srgbClr val="2C2E2C"/>
                </a:solidFill>
                <a:ea typeface="나눔스퀘어" panose="020B0600000101010101" pitchFamily="50" charset="-127"/>
              </a:rPr>
              <a:t>)</a:t>
            </a:r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308304" y="2713972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ko-KR" altLang="en-US" dirty="0" err="1" smtClean="0"/>
              <a:t>세이간</a:t>
            </a:r>
            <a:r>
              <a:rPr lang="en-US" altLang="ko-KR" dirty="0"/>
              <a:t>(</a:t>
            </a:r>
            <a:r>
              <a:rPr lang="ko-KR" altLang="en-US" dirty="0" smtClean="0"/>
              <a:t>誓願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69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89607" y="9248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rgbClr val="FF5552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</a:t>
            </a:r>
            <a:endParaRPr lang="ko-KR" altLang="en-US" sz="3600" dirty="0">
              <a:solidFill>
                <a:srgbClr val="FF5552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77900" y="526342"/>
            <a:ext cx="7489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200" dirty="0" smtClean="0">
                <a:solidFill>
                  <a:srgbClr val="2C2E2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방식</a:t>
            </a:r>
            <a:endParaRPr lang="ko-KR" altLang="en-US" sz="2200" dirty="0">
              <a:solidFill>
                <a:srgbClr val="2C2E2C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61531" y="104052"/>
            <a:ext cx="8194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200" dirty="0" smtClean="0">
                <a:solidFill>
                  <a:srgbClr val="FF5552">
                    <a:alpha val="40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SUBJECT</a:t>
            </a:r>
          </a:p>
        </p:txBody>
      </p:sp>
      <p:pic>
        <p:nvPicPr>
          <p:cNvPr id="2" name="Picture 2" descr="검도복 New신형백상(여름용) - 케이마스터검도구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83571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17170" y="1974575"/>
            <a:ext cx="221727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dirty="0" smtClean="0">
                <a:solidFill>
                  <a:srgbClr val="2C2E2C"/>
                </a:solidFill>
                <a:latin typeface="+mn-ea"/>
              </a:rPr>
              <a:t>도복</a:t>
            </a:r>
            <a:r>
              <a:rPr lang="en-US" altLang="ko-KR" sz="1500" dirty="0" smtClean="0">
                <a:solidFill>
                  <a:srgbClr val="2C2E2C"/>
                </a:solidFill>
                <a:latin typeface="+mn-ea"/>
              </a:rPr>
              <a:t>: </a:t>
            </a:r>
            <a:r>
              <a:rPr lang="ko-KR" altLang="en-US" sz="1500" dirty="0" smtClean="0">
                <a:solidFill>
                  <a:srgbClr val="2C2E2C"/>
                </a:solidFill>
                <a:latin typeface="+mn-ea"/>
              </a:rPr>
              <a:t>흰색 </a:t>
            </a:r>
            <a:r>
              <a:rPr lang="en-US" altLang="ko-KR" sz="1500" dirty="0" smtClean="0">
                <a:solidFill>
                  <a:srgbClr val="2C2E2C"/>
                </a:solidFill>
                <a:latin typeface="+mn-ea"/>
              </a:rPr>
              <a:t>or </a:t>
            </a:r>
            <a:r>
              <a:rPr lang="ko-KR" altLang="en-US" sz="1500" dirty="0" smtClean="0">
                <a:solidFill>
                  <a:srgbClr val="2C2E2C"/>
                </a:solidFill>
                <a:latin typeface="+mn-ea"/>
              </a:rPr>
              <a:t>감색 착용</a:t>
            </a:r>
            <a:endParaRPr lang="en-US" altLang="ko-KR" sz="1500" dirty="0" smtClean="0">
              <a:solidFill>
                <a:srgbClr val="2C2E2C"/>
              </a:solidFill>
              <a:latin typeface="+mn-ea"/>
            </a:endParaRPr>
          </a:p>
        </p:txBody>
      </p:sp>
      <p:pic>
        <p:nvPicPr>
          <p:cNvPr id="3" name="Picture 4" descr="검도 도복 세탁&quot; 연관된 검도도복 리스트 10가지 확인하기 -검도 입고 색깔 방지 감색 홑겹 검도 복 (사이즈 155 ~ 180cm)면  100 % (상의) (170CM) : 네이버 블로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55579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검도 호구세트 3.0mm 경량 실전형 풍림 - 옥션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4953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12160" y="2067694"/>
            <a:ext cx="102143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dirty="0" smtClean="0">
                <a:solidFill>
                  <a:srgbClr val="2C2E2C"/>
                </a:solidFill>
                <a:latin typeface="+mn-ea"/>
              </a:rPr>
              <a:t>호구 착용</a:t>
            </a:r>
            <a:endParaRPr lang="en-US" altLang="ko-KR" sz="1500" dirty="0" smtClean="0">
              <a:solidFill>
                <a:srgbClr val="2C2E2C"/>
              </a:solidFill>
              <a:latin typeface="+mn-ea"/>
            </a:endParaRPr>
          </a:p>
        </p:txBody>
      </p:sp>
      <p:pic>
        <p:nvPicPr>
          <p:cNvPr id="1032" name="Picture 8" descr="https://postfiles.pstatic.net/MjAyMTAzMDJfNTkg/MDAxNjE0NjYyOTU3ODI2.etEFM_brTURorrJ3LGeJ3lnxUHU0MZo-n4tVGoRnUj0g.Ygx93mJUTCODWl5K_egGPCFDvXgbApXoVrbq7BR7Wgog.PNG.mskumdo/kendo-4900665_1920.png?type=w77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62" y="2571750"/>
            <a:ext cx="1894839" cy="132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315087" y="3884029"/>
            <a:ext cx="5693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dirty="0" smtClean="0">
                <a:solidFill>
                  <a:srgbClr val="2C2E2C"/>
                </a:solidFill>
                <a:latin typeface="+mn-ea"/>
              </a:rPr>
              <a:t>호면</a:t>
            </a:r>
            <a:endParaRPr lang="en-US" altLang="ko-KR" sz="1500" dirty="0" smtClean="0">
              <a:solidFill>
                <a:srgbClr val="2C2E2C"/>
              </a:solidFill>
              <a:latin typeface="+mn-ea"/>
            </a:endParaRPr>
          </a:p>
        </p:txBody>
      </p:sp>
      <p:pic>
        <p:nvPicPr>
          <p:cNvPr id="1034" name="Picture 10" descr="https://postfiles.pstatic.net/MjAyMTAzMDJfMjYy/MDAxNjE0NjY0NDg3NTE3.Ms7Lz0nMHOPe2ytm938rcMVmoKJaX4XyDhYgdTLPXrsg.nDlqmh3zg2iIJHgac5u7ewEr9TEgZi0tMzNilb-4VBsg.PNG.mskumdo/image.png?type=w77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400" y="2602666"/>
            <a:ext cx="92905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311860" y="3897014"/>
            <a:ext cx="12506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rgbClr val="2C2E2C"/>
                </a:solidFill>
                <a:latin typeface="+mn-ea"/>
              </a:rPr>
              <a:t>상의 </a:t>
            </a:r>
            <a:r>
              <a:rPr lang="ko-KR" altLang="en-US" sz="1200" dirty="0" err="1" smtClean="0">
                <a:solidFill>
                  <a:srgbClr val="2C2E2C"/>
                </a:solidFill>
                <a:latin typeface="+mn-ea"/>
              </a:rPr>
              <a:t>방어구</a:t>
            </a:r>
            <a:r>
              <a:rPr lang="en-US" altLang="ko-KR" sz="1200" dirty="0" smtClean="0">
                <a:solidFill>
                  <a:srgbClr val="2C2E2C"/>
                </a:solidFill>
                <a:latin typeface="+mn-ea"/>
              </a:rPr>
              <a:t>: </a:t>
            </a:r>
            <a:r>
              <a:rPr lang="ko-KR" altLang="en-US" sz="1200" dirty="0" smtClean="0">
                <a:solidFill>
                  <a:srgbClr val="2C2E2C"/>
                </a:solidFill>
                <a:latin typeface="+mn-ea"/>
              </a:rPr>
              <a:t>갑</a:t>
            </a:r>
            <a:endParaRPr lang="en-US" altLang="ko-KR" sz="1200" dirty="0" smtClean="0">
              <a:solidFill>
                <a:srgbClr val="2C2E2C"/>
              </a:solidFill>
              <a:latin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85141" y="4299942"/>
            <a:ext cx="1404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rgbClr val="2C2E2C"/>
                </a:solidFill>
                <a:latin typeface="+mn-ea"/>
              </a:rPr>
              <a:t>하의 </a:t>
            </a:r>
            <a:r>
              <a:rPr lang="ko-KR" altLang="en-US" sz="1200" dirty="0" err="1" smtClean="0">
                <a:solidFill>
                  <a:srgbClr val="2C2E2C"/>
                </a:solidFill>
                <a:latin typeface="+mn-ea"/>
              </a:rPr>
              <a:t>방어구</a:t>
            </a:r>
            <a:r>
              <a:rPr lang="en-US" altLang="ko-KR" sz="1200" dirty="0" smtClean="0">
                <a:solidFill>
                  <a:srgbClr val="2C2E2C"/>
                </a:solidFill>
                <a:latin typeface="+mn-ea"/>
              </a:rPr>
              <a:t>: </a:t>
            </a:r>
            <a:r>
              <a:rPr lang="ko-KR" altLang="en-US" sz="1200" dirty="0" smtClean="0">
                <a:solidFill>
                  <a:srgbClr val="2C2E2C"/>
                </a:solidFill>
                <a:latin typeface="+mn-ea"/>
              </a:rPr>
              <a:t>갑상</a:t>
            </a:r>
            <a:endParaRPr lang="en-US" altLang="ko-KR" sz="1200" dirty="0" smtClean="0">
              <a:solidFill>
                <a:srgbClr val="2C2E2C"/>
              </a:solidFill>
              <a:latin typeface="+mn-ea"/>
            </a:endParaRPr>
          </a:p>
        </p:txBody>
      </p:sp>
      <p:pic>
        <p:nvPicPr>
          <p:cNvPr id="1036" name="Picture 12" descr="https://postfiles.pstatic.net/MjAyMTAzMDJfMjEz/MDAxNjE0NjY0NTY3MTE4.pxydgy3voNPl2IkE-wzk_hfx9YtqQQ-VHa_lxrv1XT4g.xv7ORSsUAWgEy4VEPioTQ2SHlykrNEvE4zzniDGhyEwg.PNG.mskumdo/image.png?type=w77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02666"/>
            <a:ext cx="1743841" cy="121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994913" y="3991803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err="1" smtClean="0">
                <a:solidFill>
                  <a:srgbClr val="2C2E2C"/>
                </a:solidFill>
                <a:latin typeface="+mn-ea"/>
              </a:rPr>
              <a:t>호완</a:t>
            </a:r>
            <a:endParaRPr lang="en-US" altLang="ko-KR" sz="1200" dirty="0" smtClean="0">
              <a:solidFill>
                <a:srgbClr val="2C2E2C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9808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8" grpId="0"/>
      <p:bldP spid="19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89607" y="9248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rgbClr val="FF5552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</a:t>
            </a:r>
            <a:endParaRPr lang="ko-KR" altLang="en-US" sz="3600" dirty="0">
              <a:solidFill>
                <a:srgbClr val="FF5552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77900" y="526342"/>
            <a:ext cx="7489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200" dirty="0" smtClean="0">
                <a:solidFill>
                  <a:srgbClr val="2C2E2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방식</a:t>
            </a:r>
            <a:endParaRPr lang="ko-KR" altLang="en-US" sz="2200" dirty="0">
              <a:solidFill>
                <a:srgbClr val="2C2E2C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61531" y="104052"/>
            <a:ext cx="8194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200" dirty="0" smtClean="0">
                <a:solidFill>
                  <a:srgbClr val="FF5552">
                    <a:alpha val="40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SUBJECT</a:t>
            </a:r>
          </a:p>
        </p:txBody>
      </p:sp>
      <p:pic>
        <p:nvPicPr>
          <p:cNvPr id="1026" name="Picture 2" descr="사진자료 | 청주시장애인체육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117" y="774564"/>
            <a:ext cx="2341876" cy="131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018 전국체전 익산고 검도경기장의 모습. - PORTFOLIO - 양동선의 사진 순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24" y="2499742"/>
            <a:ext cx="2591683" cy="172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07788" y="829743"/>
            <a:ext cx="44999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500" dirty="0" smtClean="0">
                <a:solidFill>
                  <a:srgbClr val="2C2E2C"/>
                </a:solidFill>
                <a:latin typeface="+mn-ea"/>
              </a:rPr>
              <a:t>경기장 규격</a:t>
            </a:r>
            <a:r>
              <a:rPr lang="en-US" altLang="ko-KR" sz="1500" dirty="0" smtClean="0">
                <a:solidFill>
                  <a:srgbClr val="2C2E2C"/>
                </a:solidFill>
                <a:latin typeface="+mn-ea"/>
              </a:rPr>
              <a:t>: </a:t>
            </a:r>
            <a:r>
              <a:rPr lang="en-US" altLang="ko-KR" sz="1500" dirty="0">
                <a:latin typeface="+mn-ea"/>
              </a:rPr>
              <a:t>9m~11m</a:t>
            </a:r>
            <a:r>
              <a:rPr lang="ko-KR" altLang="en-US" sz="1500" dirty="0">
                <a:latin typeface="+mn-ea"/>
              </a:rPr>
              <a:t>인 정사각형 혹은 </a:t>
            </a:r>
            <a:r>
              <a:rPr lang="ko-KR" altLang="en-US" sz="1500" dirty="0" smtClean="0">
                <a:latin typeface="+mn-ea"/>
              </a:rPr>
              <a:t>직사각형</a:t>
            </a:r>
            <a:r>
              <a:rPr lang="en-US" altLang="ko-KR" sz="1500" dirty="0" smtClean="0">
                <a:solidFill>
                  <a:srgbClr val="2C2E2C"/>
                </a:solidFill>
                <a:latin typeface="+mn-ea"/>
              </a:rPr>
              <a:t> </a:t>
            </a:r>
            <a:endParaRPr lang="ko-KR" altLang="en-US" sz="1500" dirty="0">
              <a:solidFill>
                <a:srgbClr val="2C2E2C"/>
              </a:solidFill>
              <a:latin typeface="+mn-ea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745286" y="1168540"/>
            <a:ext cx="4715146" cy="740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ko-KR" altLang="en-US" sz="1500" kern="0" dirty="0">
                <a:solidFill>
                  <a:srgbClr val="000000"/>
                </a:solidFill>
                <a:latin typeface="+mn-ea"/>
              </a:rPr>
              <a:t>경계는 흰색 테이프로 </a:t>
            </a:r>
            <a:r>
              <a:rPr lang="ko-KR" altLang="en-US" sz="1500" kern="0" dirty="0" smtClean="0">
                <a:solidFill>
                  <a:srgbClr val="000000"/>
                </a:solidFill>
                <a:latin typeface="+mn-ea"/>
              </a:rPr>
              <a:t>표시 </a:t>
            </a:r>
            <a:endParaRPr lang="en-US" altLang="ko-KR" sz="1500" kern="0" dirty="0" smtClean="0">
              <a:solidFill>
                <a:srgbClr val="000000"/>
              </a:solidFill>
              <a:latin typeface="+mn-ea"/>
            </a:endParaRPr>
          </a:p>
          <a:p>
            <a:pPr algn="ctr" fontAlgn="base">
              <a:lnSpc>
                <a:spcPct val="150000"/>
              </a:lnSpc>
            </a:pPr>
            <a:r>
              <a:rPr lang="ko-KR" altLang="en-US" sz="1500" kern="0" dirty="0" smtClean="0">
                <a:solidFill>
                  <a:srgbClr val="000000"/>
                </a:solidFill>
                <a:latin typeface="+mn-ea"/>
              </a:rPr>
              <a:t>검사가 </a:t>
            </a:r>
            <a:r>
              <a:rPr lang="ko-KR" altLang="en-US" sz="1500" kern="0" dirty="0">
                <a:solidFill>
                  <a:srgbClr val="000000"/>
                </a:solidFill>
                <a:latin typeface="+mn-ea"/>
              </a:rPr>
              <a:t>서는 위치도 테이프로 표시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4889816" y="2357435"/>
            <a:ext cx="2108269" cy="3923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ko-KR" altLang="en-US" sz="1500" kern="0" dirty="0">
                <a:solidFill>
                  <a:srgbClr val="000000"/>
                </a:solidFill>
                <a:latin typeface="+mn-ea"/>
              </a:rPr>
              <a:t>두 걸음 들어가서 인사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4386473" y="2959390"/>
            <a:ext cx="3342582" cy="3923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ko-KR" altLang="en-US" sz="1500" kern="0" dirty="0">
                <a:solidFill>
                  <a:srgbClr val="000000"/>
                </a:solidFill>
                <a:latin typeface="+mn-ea"/>
              </a:rPr>
              <a:t>세 걸음 더 들어가 군거</a:t>
            </a:r>
            <a:r>
              <a:rPr lang="en-US" altLang="ko-KR" sz="1500" kern="0" dirty="0">
                <a:solidFill>
                  <a:srgbClr val="000000"/>
                </a:solidFill>
                <a:latin typeface="+mn-ea"/>
              </a:rPr>
              <a:t>(</a:t>
            </a:r>
            <a:r>
              <a:rPr lang="ko-KR" altLang="en-US" sz="1500" kern="0" dirty="0">
                <a:solidFill>
                  <a:srgbClr val="000000"/>
                </a:solidFill>
                <a:latin typeface="+mn-ea"/>
              </a:rPr>
              <a:t>쭈그려 앉기</a:t>
            </a:r>
            <a:r>
              <a:rPr lang="en-US" altLang="ko-KR" sz="1500" kern="0" dirty="0">
                <a:solidFill>
                  <a:srgbClr val="000000"/>
                </a:solidFill>
                <a:latin typeface="+mn-ea"/>
              </a:rPr>
              <a:t>)</a:t>
            </a:r>
            <a:endParaRPr lang="ko-KR" altLang="en-US" sz="1500" kern="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866926" y="3561345"/>
            <a:ext cx="4471865" cy="11310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ko-KR" altLang="en-US" sz="1500" kern="0" dirty="0">
                <a:solidFill>
                  <a:srgbClr val="000000"/>
                </a:solidFill>
                <a:latin typeface="+mn-ea"/>
              </a:rPr>
              <a:t>심판의 신호에 따라 일어나 겨룬다</a:t>
            </a:r>
            <a:r>
              <a:rPr lang="en-US" altLang="ko-KR" sz="1500" kern="0" dirty="0" smtClean="0">
                <a:solidFill>
                  <a:srgbClr val="000000"/>
                </a:solidFill>
                <a:latin typeface="+mn-ea"/>
              </a:rPr>
              <a:t>.(3</a:t>
            </a:r>
            <a:r>
              <a:rPr lang="ko-KR" altLang="en-US" sz="1500" kern="0" dirty="0" smtClean="0">
                <a:solidFill>
                  <a:srgbClr val="000000"/>
                </a:solidFill>
                <a:latin typeface="+mn-ea"/>
              </a:rPr>
              <a:t>판 </a:t>
            </a:r>
            <a:r>
              <a:rPr lang="en-US" altLang="ko-KR" sz="1500" kern="0" dirty="0" smtClean="0">
                <a:solidFill>
                  <a:srgbClr val="000000"/>
                </a:solidFill>
                <a:latin typeface="+mn-ea"/>
              </a:rPr>
              <a:t>2</a:t>
            </a:r>
            <a:r>
              <a:rPr lang="ko-KR" altLang="en-US" sz="1500" kern="0" dirty="0" smtClean="0">
                <a:solidFill>
                  <a:srgbClr val="000000"/>
                </a:solidFill>
                <a:latin typeface="+mn-ea"/>
              </a:rPr>
              <a:t>승제</a:t>
            </a:r>
            <a:r>
              <a:rPr lang="en-US" altLang="ko-KR" sz="1500" kern="0" dirty="0" smtClean="0">
                <a:solidFill>
                  <a:srgbClr val="000000"/>
                </a:solidFill>
                <a:latin typeface="+mn-ea"/>
              </a:rPr>
              <a:t>)</a:t>
            </a:r>
          </a:p>
          <a:p>
            <a:pPr algn="ctr" fontAlgn="base">
              <a:lnSpc>
                <a:spcPct val="150000"/>
              </a:lnSpc>
            </a:pPr>
            <a:r>
              <a:rPr lang="en-US" altLang="ko-KR" sz="1500" kern="0" dirty="0" smtClean="0">
                <a:solidFill>
                  <a:srgbClr val="000000"/>
                </a:solidFill>
                <a:latin typeface="+mn-ea"/>
              </a:rPr>
              <a:t>(</a:t>
            </a:r>
            <a:r>
              <a:rPr lang="ko-KR" altLang="en-US" sz="1500" kern="0" dirty="0" smtClean="0">
                <a:solidFill>
                  <a:srgbClr val="000000"/>
                </a:solidFill>
                <a:latin typeface="+mn-ea"/>
              </a:rPr>
              <a:t>심판은 </a:t>
            </a:r>
            <a:r>
              <a:rPr lang="ko-KR" altLang="en-US" sz="1500" kern="0" dirty="0" smtClean="0">
                <a:solidFill>
                  <a:srgbClr val="000000"/>
                </a:solidFill>
                <a:latin typeface="+mn-ea"/>
              </a:rPr>
              <a:t>주심 </a:t>
            </a:r>
            <a:r>
              <a:rPr lang="en-US" altLang="ko-KR" sz="1500" kern="0" dirty="0" smtClean="0">
                <a:solidFill>
                  <a:srgbClr val="000000"/>
                </a:solidFill>
                <a:latin typeface="+mn-ea"/>
              </a:rPr>
              <a:t>1</a:t>
            </a:r>
            <a:r>
              <a:rPr lang="ko-KR" altLang="en-US" sz="1500" kern="0" dirty="0" smtClean="0">
                <a:solidFill>
                  <a:srgbClr val="000000"/>
                </a:solidFill>
                <a:latin typeface="+mn-ea"/>
              </a:rPr>
              <a:t>명 부심 </a:t>
            </a:r>
            <a:r>
              <a:rPr lang="en-US" altLang="ko-KR" sz="1500" kern="0" dirty="0" smtClean="0">
                <a:solidFill>
                  <a:srgbClr val="000000"/>
                </a:solidFill>
                <a:latin typeface="+mn-ea"/>
              </a:rPr>
              <a:t>2</a:t>
            </a:r>
            <a:r>
              <a:rPr lang="ko-KR" altLang="en-US" sz="1500" kern="0" dirty="0" smtClean="0">
                <a:solidFill>
                  <a:srgbClr val="000000"/>
                </a:solidFill>
                <a:latin typeface="+mn-ea"/>
              </a:rPr>
              <a:t>명으로 원칙으로 하나</a:t>
            </a:r>
            <a:endParaRPr lang="en-US" altLang="ko-KR" sz="1500" kern="0" dirty="0" smtClean="0">
              <a:solidFill>
                <a:srgbClr val="000000"/>
              </a:solidFill>
              <a:latin typeface="+mn-ea"/>
            </a:endParaRPr>
          </a:p>
          <a:p>
            <a:pPr algn="ctr" fontAlgn="base">
              <a:lnSpc>
                <a:spcPct val="150000"/>
              </a:lnSpc>
            </a:pPr>
            <a:r>
              <a:rPr lang="ko-KR" altLang="en-US" sz="1500" kern="0" dirty="0" smtClean="0">
                <a:solidFill>
                  <a:srgbClr val="000000"/>
                </a:solidFill>
                <a:latin typeface="+mn-ea"/>
              </a:rPr>
              <a:t>보통 </a:t>
            </a:r>
            <a:r>
              <a:rPr lang="ko-KR" altLang="en-US" sz="1500" kern="0" dirty="0" smtClean="0">
                <a:solidFill>
                  <a:srgbClr val="000000"/>
                </a:solidFill>
                <a:latin typeface="+mn-ea"/>
              </a:rPr>
              <a:t>한국은 </a:t>
            </a:r>
            <a:r>
              <a:rPr lang="en-US" altLang="ko-KR" sz="1500" kern="0" dirty="0" smtClean="0">
                <a:solidFill>
                  <a:srgbClr val="000000"/>
                </a:solidFill>
                <a:latin typeface="+mn-ea"/>
              </a:rPr>
              <a:t>3 ~ 4</a:t>
            </a:r>
            <a:r>
              <a:rPr lang="ko-KR" altLang="en-US" sz="1500" kern="0" dirty="0" smtClean="0">
                <a:solidFill>
                  <a:srgbClr val="000000"/>
                </a:solidFill>
                <a:latin typeface="+mn-ea"/>
              </a:rPr>
              <a:t>명 </a:t>
            </a:r>
            <a:r>
              <a:rPr lang="ko-KR" altLang="en-US" sz="1500" kern="0" dirty="0" smtClean="0">
                <a:solidFill>
                  <a:srgbClr val="000000"/>
                </a:solidFill>
                <a:latin typeface="+mn-ea"/>
              </a:rPr>
              <a:t>일본은 </a:t>
            </a:r>
            <a:r>
              <a:rPr lang="en-US" altLang="ko-KR" sz="1500" kern="0" dirty="0" smtClean="0">
                <a:solidFill>
                  <a:srgbClr val="000000"/>
                </a:solidFill>
                <a:latin typeface="+mn-ea"/>
              </a:rPr>
              <a:t>2 ~ 3</a:t>
            </a:r>
            <a:r>
              <a:rPr lang="ko-KR" altLang="en-US" sz="1500" kern="0" dirty="0" smtClean="0">
                <a:solidFill>
                  <a:srgbClr val="000000"/>
                </a:solidFill>
                <a:latin typeface="+mn-ea"/>
              </a:rPr>
              <a:t>명</a:t>
            </a:r>
            <a:r>
              <a:rPr lang="en-US" altLang="ko-KR" sz="1500" kern="0" dirty="0" smtClean="0">
                <a:solidFill>
                  <a:srgbClr val="000000"/>
                </a:solidFill>
                <a:latin typeface="+mn-ea"/>
              </a:rPr>
              <a:t>)</a:t>
            </a:r>
            <a:endParaRPr lang="ko-KR" altLang="en-US" sz="1500" kern="0" dirty="0">
              <a:solidFill>
                <a:srgbClr val="00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9703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89607" y="9248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rgbClr val="FF5552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</a:t>
            </a:r>
            <a:endParaRPr lang="ko-KR" altLang="en-US" sz="3600" dirty="0">
              <a:solidFill>
                <a:srgbClr val="FF5552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77900" y="526342"/>
            <a:ext cx="7489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200" dirty="0" smtClean="0">
                <a:solidFill>
                  <a:srgbClr val="2C2E2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방식</a:t>
            </a:r>
            <a:endParaRPr lang="ko-KR" altLang="en-US" sz="2200" dirty="0">
              <a:solidFill>
                <a:srgbClr val="2C2E2C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61531" y="104052"/>
            <a:ext cx="8194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200" dirty="0" smtClean="0">
                <a:solidFill>
                  <a:srgbClr val="FF5552">
                    <a:alpha val="40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SUBJECT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5856" y="1075759"/>
            <a:ext cx="571182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500" dirty="0" smtClean="0">
                <a:solidFill>
                  <a:srgbClr val="2C2E2C"/>
                </a:solidFill>
                <a:latin typeface="+mn-ea"/>
              </a:rPr>
              <a:t>타격 가능한 </a:t>
            </a:r>
            <a:r>
              <a:rPr lang="ko-KR" altLang="en-US" sz="1500" dirty="0" err="1" smtClean="0">
                <a:solidFill>
                  <a:srgbClr val="2C2E2C"/>
                </a:solidFill>
                <a:latin typeface="+mn-ea"/>
              </a:rPr>
              <a:t>격자부위</a:t>
            </a:r>
            <a:r>
              <a:rPr lang="en-US" altLang="ko-KR" sz="1500" dirty="0" smtClean="0">
                <a:solidFill>
                  <a:srgbClr val="2C2E2C"/>
                </a:solidFill>
                <a:latin typeface="+mn-ea"/>
              </a:rPr>
              <a:t> </a:t>
            </a:r>
          </a:p>
          <a:p>
            <a:pPr algn="ctr"/>
            <a:r>
              <a:rPr lang="ko-KR" altLang="en-US" sz="1200" dirty="0" smtClean="0"/>
              <a:t>손목</a:t>
            </a:r>
            <a:r>
              <a:rPr lang="en-US" altLang="ko-KR" sz="1200" dirty="0"/>
              <a:t>, </a:t>
            </a:r>
            <a:r>
              <a:rPr lang="ko-KR" altLang="en-US" sz="1200" dirty="0"/>
              <a:t>정수리</a:t>
            </a:r>
            <a:r>
              <a:rPr lang="en-US" altLang="ko-KR" sz="1200" dirty="0"/>
              <a:t>, </a:t>
            </a:r>
            <a:r>
              <a:rPr lang="ko-KR" altLang="en-US" sz="1200" dirty="0"/>
              <a:t>오른쪽 머리</a:t>
            </a:r>
            <a:r>
              <a:rPr lang="en-US" altLang="ko-KR" sz="1200" dirty="0"/>
              <a:t>, </a:t>
            </a:r>
            <a:r>
              <a:rPr lang="ko-KR" altLang="en-US" sz="1200" dirty="0"/>
              <a:t>왼쪽 머리</a:t>
            </a:r>
            <a:r>
              <a:rPr lang="en-US" altLang="ko-KR" sz="1200" dirty="0"/>
              <a:t>, </a:t>
            </a:r>
            <a:r>
              <a:rPr lang="ko-KR" altLang="en-US" sz="1200" dirty="0"/>
              <a:t>목 찌르기</a:t>
            </a:r>
            <a:r>
              <a:rPr lang="en-US" altLang="ko-KR" sz="1200" dirty="0"/>
              <a:t>, </a:t>
            </a:r>
            <a:r>
              <a:rPr lang="ko-KR" altLang="en-US" sz="1200" dirty="0"/>
              <a:t>가슴 찌르기</a:t>
            </a:r>
            <a:r>
              <a:rPr lang="en-US" altLang="ko-KR" sz="1200" dirty="0"/>
              <a:t>, </a:t>
            </a:r>
            <a:r>
              <a:rPr lang="ko-KR" altLang="en-US" sz="1200" dirty="0"/>
              <a:t>허리 좌우 도 </a:t>
            </a:r>
            <a:r>
              <a:rPr lang="ko-KR" altLang="en-US" sz="1200" dirty="0" smtClean="0"/>
              <a:t>치기</a:t>
            </a:r>
            <a:endParaRPr lang="ko-KR" altLang="en-US" sz="1200" dirty="0"/>
          </a:p>
        </p:txBody>
      </p:sp>
      <p:sp>
        <p:nvSpPr>
          <p:cNvPr id="6" name="직사각형 5"/>
          <p:cNvSpPr/>
          <p:nvPr/>
        </p:nvSpPr>
        <p:spPr>
          <a:xfrm>
            <a:off x="4067944" y="1792156"/>
            <a:ext cx="394531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ko-KR" altLang="en-US" sz="1500" kern="0" dirty="0" smtClean="0">
                <a:solidFill>
                  <a:srgbClr val="000000"/>
                </a:solidFill>
                <a:latin typeface="+mn-ea"/>
              </a:rPr>
              <a:t>판정</a:t>
            </a:r>
            <a:endParaRPr lang="en-US" altLang="ko-KR" sz="1500" kern="0" dirty="0" smtClean="0">
              <a:solidFill>
                <a:srgbClr val="000000"/>
              </a:solidFill>
              <a:latin typeface="+mn-ea"/>
            </a:endParaRPr>
          </a:p>
          <a:p>
            <a:pPr marL="342900" indent="-342900" algn="just" fontAlgn="base">
              <a:lnSpc>
                <a:spcPct val="150000"/>
              </a:lnSpc>
              <a:buAutoNum type="arabicPeriod"/>
            </a:pPr>
            <a:r>
              <a:rPr lang="ko-KR" altLang="en-US" sz="1500" kern="0" dirty="0" smtClean="0">
                <a:solidFill>
                  <a:srgbClr val="000000"/>
                </a:solidFill>
                <a:latin typeface="+mn-ea"/>
              </a:rPr>
              <a:t>전신에 </a:t>
            </a:r>
            <a:r>
              <a:rPr lang="ko-KR" altLang="en-US" sz="1500" kern="0" dirty="0">
                <a:solidFill>
                  <a:srgbClr val="000000"/>
                </a:solidFill>
                <a:latin typeface="+mn-ea"/>
              </a:rPr>
              <a:t>힘을 검에 확실히 </a:t>
            </a:r>
            <a:r>
              <a:rPr lang="ko-KR" altLang="en-US" sz="1500" kern="0" dirty="0" smtClean="0">
                <a:solidFill>
                  <a:srgbClr val="000000"/>
                </a:solidFill>
                <a:latin typeface="+mn-ea"/>
              </a:rPr>
              <a:t>실었는지 확인</a:t>
            </a:r>
            <a:endParaRPr lang="en-US" altLang="ko-KR" sz="1500" kern="0" dirty="0" smtClean="0">
              <a:solidFill>
                <a:srgbClr val="000000"/>
              </a:solidFill>
              <a:latin typeface="+mn-ea"/>
            </a:endParaRPr>
          </a:p>
          <a:p>
            <a:pPr marL="342900" indent="-342900" algn="just" fontAlgn="base">
              <a:lnSpc>
                <a:spcPct val="150000"/>
              </a:lnSpc>
              <a:buAutoNum type="arabicPeriod"/>
            </a:pPr>
            <a:r>
              <a:rPr lang="ko-KR" altLang="en-US" sz="1500" kern="0" dirty="0" smtClean="0">
                <a:solidFill>
                  <a:srgbClr val="000000"/>
                </a:solidFill>
                <a:latin typeface="+mn-ea"/>
              </a:rPr>
              <a:t>공격 </a:t>
            </a:r>
            <a:r>
              <a:rPr lang="ko-KR" altLang="en-US" sz="1500" kern="0" dirty="0" err="1" smtClean="0">
                <a:solidFill>
                  <a:srgbClr val="000000"/>
                </a:solidFill>
                <a:latin typeface="+mn-ea"/>
              </a:rPr>
              <a:t>시기세</a:t>
            </a:r>
            <a:r>
              <a:rPr lang="en-US" altLang="ko-KR" sz="1500" kern="0" dirty="0" smtClean="0">
                <a:solidFill>
                  <a:srgbClr val="000000"/>
                </a:solidFill>
                <a:latin typeface="+mn-ea"/>
              </a:rPr>
              <a:t>(</a:t>
            </a:r>
            <a:r>
              <a:rPr lang="ko-KR" altLang="en-US" sz="1500" kern="0" dirty="0" err="1" smtClean="0">
                <a:solidFill>
                  <a:srgbClr val="000000"/>
                </a:solidFill>
                <a:latin typeface="+mn-ea"/>
              </a:rPr>
              <a:t>기합포함</a:t>
            </a:r>
            <a:r>
              <a:rPr lang="en-US" altLang="ko-KR" sz="1500" kern="0" dirty="0" smtClean="0">
                <a:solidFill>
                  <a:srgbClr val="000000"/>
                </a:solidFill>
                <a:latin typeface="+mn-ea"/>
              </a:rPr>
              <a:t>)</a:t>
            </a:r>
            <a:r>
              <a:rPr lang="ko-KR" altLang="en-US" sz="1500" kern="0" dirty="0" smtClean="0">
                <a:solidFill>
                  <a:srgbClr val="000000"/>
                </a:solidFill>
                <a:latin typeface="+mn-ea"/>
              </a:rPr>
              <a:t>와 자세</a:t>
            </a:r>
            <a:endParaRPr lang="en-US" altLang="ko-KR" sz="1500" kern="0" dirty="0" smtClean="0">
              <a:solidFill>
                <a:srgbClr val="000000"/>
              </a:solidFill>
              <a:latin typeface="+mn-ea"/>
            </a:endParaRPr>
          </a:p>
          <a:p>
            <a:pPr marL="342900" indent="-342900" algn="just" fontAlgn="base">
              <a:lnSpc>
                <a:spcPct val="150000"/>
              </a:lnSpc>
              <a:buAutoNum type="arabicPeriod"/>
            </a:pPr>
            <a:r>
              <a:rPr lang="ko-KR" altLang="en-US" sz="1500" kern="0" dirty="0" smtClean="0">
                <a:solidFill>
                  <a:srgbClr val="000000"/>
                </a:solidFill>
                <a:latin typeface="+mn-ea"/>
              </a:rPr>
              <a:t>죽도의 </a:t>
            </a:r>
            <a:r>
              <a:rPr lang="ko-KR" altLang="en-US" sz="1500" kern="0" dirty="0" err="1" smtClean="0">
                <a:solidFill>
                  <a:srgbClr val="000000"/>
                </a:solidFill>
                <a:latin typeface="+mn-ea"/>
              </a:rPr>
              <a:t>타돌부로</a:t>
            </a:r>
            <a:r>
              <a:rPr lang="ko-KR" altLang="en-US" sz="1500" kern="0" dirty="0" smtClean="0">
                <a:solidFill>
                  <a:srgbClr val="000000"/>
                </a:solidFill>
                <a:latin typeface="+mn-ea"/>
              </a:rPr>
              <a:t> 정확히 타격하였는가</a:t>
            </a:r>
            <a:endParaRPr lang="ko-KR" altLang="en-US" sz="1500" kern="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094447" y="3269484"/>
            <a:ext cx="4572000" cy="7386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ko-KR" altLang="en-US" sz="1500" kern="0" dirty="0" smtClean="0">
                <a:solidFill>
                  <a:srgbClr val="000000"/>
                </a:solidFill>
                <a:latin typeface="+mn-ea"/>
              </a:rPr>
              <a:t>단순히 </a:t>
            </a:r>
            <a:r>
              <a:rPr lang="ko-KR" altLang="en-US" sz="1500" kern="0" dirty="0">
                <a:solidFill>
                  <a:srgbClr val="000000"/>
                </a:solidFill>
                <a:latin typeface="+mn-ea"/>
              </a:rPr>
              <a:t>타격 부위를 가격했다고 해서 득점이 되지는 않는다</a:t>
            </a:r>
          </a:p>
        </p:txBody>
      </p:sp>
      <p:pic>
        <p:nvPicPr>
          <p:cNvPr id="9" name="Picture 4" descr="2018 전국체전 익산고 검도경기장의 모습. - PORTFOLIO - 양동선의 사진 순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24282"/>
            <a:ext cx="2591683" cy="211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오른쪽으로 구부러진 화살표 1"/>
          <p:cNvSpPr/>
          <p:nvPr/>
        </p:nvSpPr>
        <p:spPr>
          <a:xfrm>
            <a:off x="3919398" y="3135443"/>
            <a:ext cx="175049" cy="352056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61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89607" y="9248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>
                <a:solidFill>
                  <a:srgbClr val="FF5552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</a:t>
            </a:r>
            <a:endParaRPr lang="ko-KR" altLang="en-US" sz="3600" dirty="0">
              <a:solidFill>
                <a:srgbClr val="FF5552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29197" y="526342"/>
            <a:ext cx="646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>
                <a:solidFill>
                  <a:srgbClr val="2C2E2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방식</a:t>
            </a:r>
            <a:endParaRPr lang="ko-KR" altLang="en-US" dirty="0">
              <a:solidFill>
                <a:srgbClr val="2C2E2C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61531" y="104052"/>
            <a:ext cx="8194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200" dirty="0" smtClean="0">
                <a:solidFill>
                  <a:srgbClr val="FF5552">
                    <a:alpha val="40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SUBJECT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2411760" y="213970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/>
              <a:t>https://www.youtube.com/watch?v=1vRe5H77HII</a:t>
            </a:r>
          </a:p>
        </p:txBody>
      </p:sp>
    </p:spTree>
    <p:extLst>
      <p:ext uri="{BB962C8B-B14F-4D97-AF65-F5344CB8AC3E}">
        <p14:creationId xmlns:p14="http://schemas.microsoft.com/office/powerpoint/2010/main" val="243996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89607" y="9248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>
                <a:solidFill>
                  <a:srgbClr val="FF5552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</a:t>
            </a:r>
            <a:endParaRPr lang="ko-KR" altLang="en-US" sz="3600" dirty="0">
              <a:solidFill>
                <a:srgbClr val="FF5552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75309" y="526342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>
                <a:solidFill>
                  <a:srgbClr val="2C2E2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수련</a:t>
            </a:r>
            <a:r>
              <a:rPr lang="en-US" altLang="ko-KR" dirty="0" smtClean="0">
                <a:solidFill>
                  <a:srgbClr val="2C2E2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</a:t>
            </a:r>
            <a:r>
              <a:rPr lang="ko-KR" altLang="en-US" dirty="0" smtClean="0">
                <a:solidFill>
                  <a:srgbClr val="2C2E2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급</a:t>
            </a:r>
            <a:endParaRPr lang="ko-KR" altLang="en-US" dirty="0">
              <a:solidFill>
                <a:srgbClr val="2C2E2C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61531" y="104052"/>
            <a:ext cx="8194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200" dirty="0" smtClean="0">
                <a:solidFill>
                  <a:srgbClr val="FF5552">
                    <a:alpha val="40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SUBJECT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9912" y="843558"/>
            <a:ext cx="439248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>
                <a:latin typeface="+mn-ea"/>
              </a:rPr>
              <a:t>1</a:t>
            </a:r>
            <a:r>
              <a:rPr lang="ko-KR" altLang="en-US" sz="1500" dirty="0">
                <a:latin typeface="+mn-ea"/>
              </a:rPr>
              <a:t>단 </a:t>
            </a:r>
            <a:r>
              <a:rPr lang="en-US" altLang="ko-KR" sz="1500" dirty="0">
                <a:latin typeface="+mn-ea"/>
              </a:rPr>
              <a:t>&gt; 1</a:t>
            </a:r>
            <a:r>
              <a:rPr lang="ko-KR" altLang="en-US" sz="1500" dirty="0">
                <a:latin typeface="+mn-ea"/>
              </a:rPr>
              <a:t>년 이상 </a:t>
            </a:r>
            <a:r>
              <a:rPr lang="en-US" altLang="ko-KR" sz="1500" dirty="0">
                <a:latin typeface="+mn-ea"/>
              </a:rPr>
              <a:t>&gt; 2</a:t>
            </a:r>
            <a:r>
              <a:rPr lang="ko-KR" altLang="en-US" sz="1500" dirty="0" smtClean="0">
                <a:latin typeface="+mn-ea"/>
              </a:rPr>
              <a:t>단</a:t>
            </a:r>
            <a:endParaRPr lang="en-US" altLang="ko-KR" sz="1500" dirty="0" smtClean="0">
              <a:latin typeface="+mn-ea"/>
            </a:endParaRPr>
          </a:p>
          <a:p>
            <a:r>
              <a:rPr lang="ko-KR" altLang="en-US" sz="1500" dirty="0">
                <a:latin typeface="+mn-ea"/>
              </a:rPr>
              <a:t/>
            </a:r>
            <a:br>
              <a:rPr lang="ko-KR" altLang="en-US" sz="1500" dirty="0">
                <a:latin typeface="+mn-ea"/>
              </a:rPr>
            </a:br>
            <a:r>
              <a:rPr lang="en-US" altLang="ko-KR" sz="1500" dirty="0">
                <a:latin typeface="+mn-ea"/>
              </a:rPr>
              <a:t>2</a:t>
            </a:r>
            <a:r>
              <a:rPr lang="ko-KR" altLang="en-US" sz="1500" dirty="0">
                <a:latin typeface="+mn-ea"/>
              </a:rPr>
              <a:t>단 </a:t>
            </a:r>
            <a:r>
              <a:rPr lang="en-US" altLang="ko-KR" sz="1500" dirty="0">
                <a:latin typeface="+mn-ea"/>
              </a:rPr>
              <a:t>&gt; 2</a:t>
            </a:r>
            <a:r>
              <a:rPr lang="ko-KR" altLang="en-US" sz="1500" dirty="0">
                <a:latin typeface="+mn-ea"/>
              </a:rPr>
              <a:t>년 이상 </a:t>
            </a:r>
            <a:r>
              <a:rPr lang="en-US" altLang="ko-KR" sz="1500" dirty="0">
                <a:latin typeface="+mn-ea"/>
              </a:rPr>
              <a:t>&gt; 3</a:t>
            </a:r>
            <a:r>
              <a:rPr lang="ko-KR" altLang="en-US" sz="1500" dirty="0" smtClean="0">
                <a:latin typeface="+mn-ea"/>
              </a:rPr>
              <a:t>단</a:t>
            </a:r>
            <a:endParaRPr lang="en-US" altLang="ko-KR" sz="1500" dirty="0" smtClean="0">
              <a:latin typeface="+mn-ea"/>
            </a:endParaRPr>
          </a:p>
          <a:p>
            <a:r>
              <a:rPr lang="ko-KR" altLang="en-US" sz="1500" dirty="0">
                <a:latin typeface="+mn-ea"/>
              </a:rPr>
              <a:t/>
            </a:r>
            <a:br>
              <a:rPr lang="ko-KR" altLang="en-US" sz="1500" dirty="0">
                <a:latin typeface="+mn-ea"/>
              </a:rPr>
            </a:br>
            <a:r>
              <a:rPr lang="en-US" altLang="ko-KR" sz="1500" dirty="0">
                <a:latin typeface="+mn-ea"/>
              </a:rPr>
              <a:t>3</a:t>
            </a:r>
            <a:r>
              <a:rPr lang="ko-KR" altLang="en-US" sz="1500" dirty="0">
                <a:latin typeface="+mn-ea"/>
              </a:rPr>
              <a:t>단 </a:t>
            </a:r>
            <a:r>
              <a:rPr lang="en-US" altLang="ko-KR" sz="1500" dirty="0">
                <a:latin typeface="+mn-ea"/>
              </a:rPr>
              <a:t>&gt; 3</a:t>
            </a:r>
            <a:r>
              <a:rPr lang="ko-KR" altLang="en-US" sz="1500" dirty="0">
                <a:latin typeface="+mn-ea"/>
              </a:rPr>
              <a:t>년 이상 </a:t>
            </a:r>
            <a:r>
              <a:rPr lang="en-US" altLang="ko-KR" sz="1500" dirty="0">
                <a:latin typeface="+mn-ea"/>
              </a:rPr>
              <a:t>&gt; 4</a:t>
            </a:r>
            <a:r>
              <a:rPr lang="ko-KR" altLang="en-US" sz="1500" dirty="0">
                <a:latin typeface="+mn-ea"/>
              </a:rPr>
              <a:t>단</a:t>
            </a:r>
            <a:r>
              <a:rPr lang="en-US" altLang="ko-KR" sz="1500" dirty="0">
                <a:latin typeface="+mn-ea"/>
              </a:rPr>
              <a:t>(</a:t>
            </a:r>
            <a:r>
              <a:rPr lang="ko-KR" altLang="en-US" sz="1500" dirty="0">
                <a:latin typeface="+mn-ea"/>
              </a:rPr>
              <a:t>사범</a:t>
            </a:r>
            <a:r>
              <a:rPr lang="en-US" altLang="ko-KR" sz="1500" dirty="0" smtClean="0">
                <a:latin typeface="+mn-ea"/>
              </a:rPr>
              <a:t>)</a:t>
            </a:r>
          </a:p>
          <a:p>
            <a:r>
              <a:rPr lang="ko-KR" altLang="en-US" sz="1500" dirty="0">
                <a:latin typeface="+mn-ea"/>
              </a:rPr>
              <a:t/>
            </a:r>
            <a:br>
              <a:rPr lang="ko-KR" altLang="en-US" sz="1500" dirty="0">
                <a:latin typeface="+mn-ea"/>
              </a:rPr>
            </a:br>
            <a:r>
              <a:rPr lang="en-US" altLang="ko-KR" sz="1500" dirty="0">
                <a:latin typeface="+mn-ea"/>
              </a:rPr>
              <a:t>4</a:t>
            </a:r>
            <a:r>
              <a:rPr lang="ko-KR" altLang="en-US" sz="1500" dirty="0">
                <a:latin typeface="+mn-ea"/>
              </a:rPr>
              <a:t>단 </a:t>
            </a:r>
            <a:r>
              <a:rPr lang="en-US" altLang="ko-KR" sz="1500" dirty="0">
                <a:latin typeface="+mn-ea"/>
              </a:rPr>
              <a:t>&gt; 4</a:t>
            </a:r>
            <a:r>
              <a:rPr lang="ko-KR" altLang="en-US" sz="1500" dirty="0">
                <a:latin typeface="+mn-ea"/>
              </a:rPr>
              <a:t>년 이상 </a:t>
            </a:r>
            <a:r>
              <a:rPr lang="en-US" altLang="ko-KR" sz="1500" dirty="0">
                <a:latin typeface="+mn-ea"/>
              </a:rPr>
              <a:t>&gt; 5</a:t>
            </a:r>
            <a:r>
              <a:rPr lang="ko-KR" altLang="en-US" sz="1500" dirty="0">
                <a:latin typeface="+mn-ea"/>
              </a:rPr>
              <a:t>단</a:t>
            </a:r>
            <a:r>
              <a:rPr lang="en-US" altLang="ko-KR" sz="1500" dirty="0">
                <a:latin typeface="+mn-ea"/>
              </a:rPr>
              <a:t>(</a:t>
            </a:r>
            <a:r>
              <a:rPr lang="ko-KR" altLang="en-US" sz="1500" dirty="0">
                <a:latin typeface="+mn-ea"/>
              </a:rPr>
              <a:t>사범</a:t>
            </a:r>
            <a:r>
              <a:rPr lang="en-US" altLang="ko-KR" sz="1500" dirty="0" smtClean="0">
                <a:latin typeface="+mn-ea"/>
              </a:rPr>
              <a:t>)</a:t>
            </a:r>
          </a:p>
          <a:p>
            <a:r>
              <a:rPr lang="ko-KR" altLang="en-US" sz="1500" dirty="0">
                <a:latin typeface="+mn-ea"/>
              </a:rPr>
              <a:t/>
            </a:r>
            <a:br>
              <a:rPr lang="ko-KR" altLang="en-US" sz="1500" dirty="0">
                <a:latin typeface="+mn-ea"/>
              </a:rPr>
            </a:br>
            <a:r>
              <a:rPr lang="en-US" altLang="ko-KR" sz="1500" dirty="0">
                <a:latin typeface="+mn-ea"/>
              </a:rPr>
              <a:t>5</a:t>
            </a:r>
            <a:r>
              <a:rPr lang="ko-KR" altLang="en-US" sz="1500" dirty="0">
                <a:latin typeface="+mn-ea"/>
              </a:rPr>
              <a:t>단 </a:t>
            </a:r>
            <a:r>
              <a:rPr lang="en-US" altLang="ko-KR" sz="1500" dirty="0">
                <a:latin typeface="+mn-ea"/>
              </a:rPr>
              <a:t>&gt; 5</a:t>
            </a:r>
            <a:r>
              <a:rPr lang="ko-KR" altLang="en-US" sz="1500" dirty="0">
                <a:latin typeface="+mn-ea"/>
              </a:rPr>
              <a:t>년 이상 </a:t>
            </a:r>
            <a:r>
              <a:rPr lang="en-US" altLang="ko-KR" sz="1500" dirty="0">
                <a:latin typeface="+mn-ea"/>
              </a:rPr>
              <a:t>&gt; 6</a:t>
            </a:r>
            <a:r>
              <a:rPr lang="ko-KR" altLang="en-US" sz="1500" dirty="0">
                <a:latin typeface="+mn-ea"/>
              </a:rPr>
              <a:t>단</a:t>
            </a:r>
            <a:r>
              <a:rPr lang="en-US" altLang="ko-KR" sz="1500" dirty="0">
                <a:latin typeface="+mn-ea"/>
              </a:rPr>
              <a:t>(</a:t>
            </a:r>
            <a:r>
              <a:rPr lang="ko-KR" altLang="en-US" sz="1500" dirty="0">
                <a:latin typeface="+mn-ea"/>
              </a:rPr>
              <a:t>연사</a:t>
            </a:r>
            <a:r>
              <a:rPr lang="en-US" altLang="ko-KR" sz="1500" dirty="0" smtClean="0">
                <a:latin typeface="+mn-ea"/>
              </a:rPr>
              <a:t>)</a:t>
            </a:r>
          </a:p>
          <a:p>
            <a:r>
              <a:rPr lang="ko-KR" altLang="en-US" sz="1500" dirty="0">
                <a:latin typeface="+mn-ea"/>
              </a:rPr>
              <a:t/>
            </a:r>
            <a:br>
              <a:rPr lang="ko-KR" altLang="en-US" sz="1500" dirty="0">
                <a:latin typeface="+mn-ea"/>
              </a:rPr>
            </a:br>
            <a:r>
              <a:rPr lang="en-US" altLang="ko-KR" sz="1500" dirty="0">
                <a:latin typeface="+mn-ea"/>
              </a:rPr>
              <a:t>6</a:t>
            </a:r>
            <a:r>
              <a:rPr lang="ko-KR" altLang="en-US" sz="1500" dirty="0">
                <a:latin typeface="+mn-ea"/>
              </a:rPr>
              <a:t>단 </a:t>
            </a:r>
            <a:r>
              <a:rPr lang="en-US" altLang="ko-KR" sz="1500" dirty="0">
                <a:latin typeface="+mn-ea"/>
              </a:rPr>
              <a:t>&gt; 6</a:t>
            </a:r>
            <a:r>
              <a:rPr lang="ko-KR" altLang="en-US" sz="1500" dirty="0">
                <a:latin typeface="+mn-ea"/>
              </a:rPr>
              <a:t>년 이상 </a:t>
            </a:r>
            <a:r>
              <a:rPr lang="en-US" altLang="ko-KR" sz="1500" dirty="0">
                <a:latin typeface="+mn-ea"/>
              </a:rPr>
              <a:t>&gt; 7</a:t>
            </a:r>
            <a:r>
              <a:rPr lang="ko-KR" altLang="en-US" sz="1500" dirty="0">
                <a:latin typeface="+mn-ea"/>
              </a:rPr>
              <a:t>단</a:t>
            </a:r>
            <a:r>
              <a:rPr lang="en-US" altLang="ko-KR" sz="1500" dirty="0">
                <a:latin typeface="+mn-ea"/>
              </a:rPr>
              <a:t>(</a:t>
            </a:r>
            <a:r>
              <a:rPr lang="ko-KR" altLang="en-US" sz="1500" dirty="0">
                <a:latin typeface="+mn-ea"/>
              </a:rPr>
              <a:t>교사</a:t>
            </a:r>
            <a:r>
              <a:rPr lang="en-US" altLang="ko-KR" sz="1500" dirty="0" smtClean="0">
                <a:latin typeface="+mn-ea"/>
              </a:rPr>
              <a:t>)</a:t>
            </a:r>
          </a:p>
          <a:p>
            <a:r>
              <a:rPr lang="ko-KR" altLang="en-US" sz="1500" dirty="0">
                <a:latin typeface="+mn-ea"/>
              </a:rPr>
              <a:t/>
            </a:r>
            <a:br>
              <a:rPr lang="ko-KR" altLang="en-US" sz="1500" dirty="0">
                <a:latin typeface="+mn-ea"/>
              </a:rPr>
            </a:br>
            <a:r>
              <a:rPr lang="en-US" altLang="ko-KR" sz="1500" dirty="0">
                <a:latin typeface="+mn-ea"/>
              </a:rPr>
              <a:t>7</a:t>
            </a:r>
            <a:r>
              <a:rPr lang="ko-KR" altLang="en-US" sz="1500" dirty="0">
                <a:latin typeface="+mn-ea"/>
              </a:rPr>
              <a:t>단 </a:t>
            </a:r>
            <a:r>
              <a:rPr lang="en-US" altLang="ko-KR" sz="1500" dirty="0">
                <a:latin typeface="+mn-ea"/>
              </a:rPr>
              <a:t>&gt; 10</a:t>
            </a:r>
            <a:r>
              <a:rPr lang="ko-KR" altLang="en-US" sz="1500" dirty="0">
                <a:latin typeface="+mn-ea"/>
              </a:rPr>
              <a:t>년 이상 </a:t>
            </a:r>
            <a:r>
              <a:rPr lang="en-US" altLang="ko-KR" sz="1500" dirty="0">
                <a:latin typeface="+mn-ea"/>
              </a:rPr>
              <a:t>&gt; 8</a:t>
            </a:r>
            <a:r>
              <a:rPr lang="ko-KR" altLang="en-US" sz="1500" dirty="0">
                <a:latin typeface="+mn-ea"/>
              </a:rPr>
              <a:t>단</a:t>
            </a:r>
            <a:r>
              <a:rPr lang="en-US" altLang="ko-KR" sz="1500" dirty="0">
                <a:latin typeface="+mn-ea"/>
              </a:rPr>
              <a:t>(</a:t>
            </a:r>
            <a:r>
              <a:rPr lang="ko-KR" altLang="en-US" sz="1500" dirty="0">
                <a:latin typeface="+mn-ea"/>
              </a:rPr>
              <a:t>범사</a:t>
            </a:r>
            <a:r>
              <a:rPr lang="en-US" altLang="ko-KR" sz="1500" dirty="0">
                <a:latin typeface="+mn-ea"/>
              </a:rPr>
              <a:t>, </a:t>
            </a:r>
            <a:r>
              <a:rPr lang="ko-KR" altLang="en-US" sz="1500" dirty="0">
                <a:latin typeface="+mn-ea"/>
              </a:rPr>
              <a:t>만 </a:t>
            </a:r>
            <a:r>
              <a:rPr lang="en-US" altLang="ko-KR" sz="1500" dirty="0">
                <a:latin typeface="+mn-ea"/>
              </a:rPr>
              <a:t>48</a:t>
            </a:r>
            <a:r>
              <a:rPr lang="ko-KR" altLang="en-US" sz="1500" dirty="0">
                <a:latin typeface="+mn-ea"/>
              </a:rPr>
              <a:t>세 이상</a:t>
            </a:r>
            <a:r>
              <a:rPr lang="en-US" altLang="ko-KR" sz="1500" dirty="0" smtClean="0">
                <a:latin typeface="+mn-ea"/>
              </a:rPr>
              <a:t>)</a:t>
            </a:r>
          </a:p>
          <a:p>
            <a:r>
              <a:rPr lang="ko-KR" altLang="en-US" sz="1500" dirty="0">
                <a:latin typeface="+mn-ea"/>
              </a:rPr>
              <a:t/>
            </a:r>
            <a:br>
              <a:rPr lang="ko-KR" altLang="en-US" sz="1500" dirty="0">
                <a:latin typeface="+mn-ea"/>
              </a:rPr>
            </a:br>
            <a:r>
              <a:rPr lang="en-US" altLang="ko-KR" sz="1500" dirty="0">
                <a:latin typeface="+mn-ea"/>
              </a:rPr>
              <a:t>8</a:t>
            </a:r>
            <a:r>
              <a:rPr lang="ko-KR" altLang="en-US" sz="1500" dirty="0">
                <a:latin typeface="+mn-ea"/>
              </a:rPr>
              <a:t>단 </a:t>
            </a:r>
            <a:r>
              <a:rPr lang="en-US" altLang="ko-KR" sz="1500" dirty="0">
                <a:latin typeface="+mn-ea"/>
              </a:rPr>
              <a:t>&gt; 10</a:t>
            </a:r>
            <a:r>
              <a:rPr lang="ko-KR" altLang="en-US" sz="1500" dirty="0">
                <a:latin typeface="+mn-ea"/>
              </a:rPr>
              <a:t>년 이상 </a:t>
            </a:r>
            <a:r>
              <a:rPr lang="en-US" altLang="ko-KR" sz="1500" dirty="0">
                <a:latin typeface="+mn-ea"/>
              </a:rPr>
              <a:t>&gt; 9</a:t>
            </a:r>
            <a:r>
              <a:rPr lang="ko-KR" altLang="en-US" sz="1500" dirty="0">
                <a:latin typeface="+mn-ea"/>
              </a:rPr>
              <a:t>단</a:t>
            </a:r>
            <a:r>
              <a:rPr lang="en-US" altLang="ko-KR" sz="1500" dirty="0">
                <a:latin typeface="+mn-ea"/>
              </a:rPr>
              <a:t>(</a:t>
            </a:r>
            <a:r>
              <a:rPr lang="ko-KR" altLang="en-US" sz="1500" dirty="0">
                <a:latin typeface="+mn-ea"/>
              </a:rPr>
              <a:t>범사</a:t>
            </a:r>
            <a:r>
              <a:rPr lang="en-US" altLang="ko-KR" sz="1500" dirty="0">
                <a:latin typeface="+mn-ea"/>
              </a:rPr>
              <a:t>, </a:t>
            </a:r>
            <a:r>
              <a:rPr lang="ko-KR" altLang="en-US" sz="1500" dirty="0">
                <a:latin typeface="+mn-ea"/>
              </a:rPr>
              <a:t>만 </a:t>
            </a:r>
            <a:r>
              <a:rPr lang="en-US" altLang="ko-KR" sz="1500" dirty="0">
                <a:latin typeface="+mn-ea"/>
              </a:rPr>
              <a:t>65</a:t>
            </a:r>
            <a:r>
              <a:rPr lang="ko-KR" altLang="en-US" sz="1500" dirty="0">
                <a:latin typeface="+mn-ea"/>
              </a:rPr>
              <a:t>세 이상</a:t>
            </a:r>
            <a:r>
              <a:rPr lang="en-US" altLang="ko-KR" sz="1500" dirty="0">
                <a:latin typeface="+mn-ea"/>
              </a:rPr>
              <a:t>)</a:t>
            </a:r>
            <a:endParaRPr lang="en-US" altLang="ko-KR" sz="1500" dirty="0" smtClean="0">
              <a:solidFill>
                <a:srgbClr val="2C2E2C"/>
              </a:solidFill>
              <a:latin typeface="+mn-ea"/>
            </a:endParaRPr>
          </a:p>
        </p:txBody>
      </p:sp>
      <p:pic>
        <p:nvPicPr>
          <p:cNvPr id="1026" name="Picture 2" descr="김미용 5단 승단 심사 - YouT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06" y="1422048"/>
            <a:ext cx="2846365" cy="25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79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106" y="55552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변화</a:t>
            </a:r>
            <a:endParaRPr lang="ko-KR" altLang="en-US" dirty="0">
              <a:solidFill>
                <a:srgbClr val="2C2E2C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607" y="9248"/>
            <a:ext cx="471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rgbClr val="FF5552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</a:t>
            </a:r>
            <a:endParaRPr lang="ko-KR" altLang="en-US" sz="3600" dirty="0">
              <a:solidFill>
                <a:srgbClr val="FF5552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pic>
        <p:nvPicPr>
          <p:cNvPr id="2052" name="Picture 4" descr="시사일보] 영화 `검객`, `장혁`표 강렬한 검술 액션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610" y="1315994"/>
            <a:ext cx="2836384" cy="204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서양 VS 동양 검술! - 보배드림 유머게시판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15994"/>
            <a:ext cx="2836384" cy="204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오른쪽 화살표 12"/>
          <p:cNvSpPr/>
          <p:nvPr/>
        </p:nvSpPr>
        <p:spPr>
          <a:xfrm>
            <a:off x="4572000" y="2211710"/>
            <a:ext cx="648072" cy="288032"/>
          </a:xfrm>
          <a:prstGeom prst="rightArrow">
            <a:avLst/>
          </a:prstGeom>
          <a:solidFill>
            <a:srgbClr val="FF5552"/>
          </a:solidFill>
          <a:ln>
            <a:solidFill>
              <a:srgbClr val="FF5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979712" y="3579862"/>
            <a:ext cx="107273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dirty="0" smtClean="0"/>
              <a:t>살상</a:t>
            </a:r>
            <a:r>
              <a:rPr lang="en-US" altLang="ko-KR" sz="1500" dirty="0"/>
              <a:t>(</a:t>
            </a:r>
            <a:r>
              <a:rPr lang="ko-KR" altLang="en-US" sz="1500" dirty="0"/>
              <a:t>殺傷</a:t>
            </a:r>
            <a:r>
              <a:rPr lang="en-US" altLang="ko-KR" sz="1500" dirty="0" smtClean="0"/>
              <a:t>)</a:t>
            </a:r>
            <a:endParaRPr lang="ko-KR" altLang="en-US" sz="1500" dirty="0"/>
          </a:p>
        </p:txBody>
      </p:sp>
      <p:sp>
        <p:nvSpPr>
          <p:cNvPr id="8" name="TextBox 7"/>
          <p:cNvSpPr txBox="1"/>
          <p:nvPr/>
        </p:nvSpPr>
        <p:spPr>
          <a:xfrm>
            <a:off x="6228184" y="3579862"/>
            <a:ext cx="18421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dirty="0" err="1"/>
              <a:t>유효타격</a:t>
            </a:r>
            <a:r>
              <a:rPr lang="en-US" altLang="ko-KR" sz="1500" dirty="0"/>
              <a:t>(</a:t>
            </a:r>
            <a:r>
              <a:rPr lang="ko-KR" altLang="en-US" sz="1500" dirty="0"/>
              <a:t>有效打擊</a:t>
            </a:r>
            <a:r>
              <a:rPr lang="en-US" altLang="ko-KR" sz="1500" dirty="0" smtClean="0"/>
              <a:t>)</a:t>
            </a:r>
            <a:endParaRPr lang="ko-KR" altLang="en-US" sz="1500" dirty="0"/>
          </a:p>
        </p:txBody>
      </p:sp>
    </p:spTree>
    <p:extLst>
      <p:ext uri="{BB962C8B-B14F-4D97-AF65-F5344CB8AC3E}">
        <p14:creationId xmlns:p14="http://schemas.microsoft.com/office/powerpoint/2010/main" val="422633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89607" y="9248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rgbClr val="FF5552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4</a:t>
            </a:r>
            <a:endParaRPr lang="ko-KR" altLang="en-US" sz="3600" dirty="0">
              <a:solidFill>
                <a:srgbClr val="FF5552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36838" y="526342"/>
            <a:ext cx="10310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200" dirty="0" smtClean="0">
                <a:solidFill>
                  <a:srgbClr val="2C2E2C"/>
                </a:solidFill>
                <a:latin typeface="+mn-ea"/>
              </a:rPr>
              <a:t>차이점</a:t>
            </a:r>
            <a:endParaRPr lang="ko-KR" altLang="en-US" sz="2200" dirty="0">
              <a:solidFill>
                <a:srgbClr val="2C2E2C"/>
              </a:solidFill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61531" y="104052"/>
            <a:ext cx="8194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200" dirty="0" smtClean="0">
                <a:solidFill>
                  <a:srgbClr val="FF5552">
                    <a:alpha val="40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SUBJECT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341704"/>
              </p:ext>
            </p:extLst>
          </p:nvPr>
        </p:nvGraphicFramePr>
        <p:xfrm>
          <a:off x="1110419" y="1059582"/>
          <a:ext cx="7560840" cy="36209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76517">
                  <a:extLst>
                    <a:ext uri="{9D8B030D-6E8A-4147-A177-3AD203B41FA5}">
                      <a16:colId xmlns:a16="http://schemas.microsoft.com/office/drawing/2014/main" val="3056676790"/>
                    </a:ext>
                  </a:extLst>
                </a:gridCol>
                <a:gridCol w="3164043">
                  <a:extLst>
                    <a:ext uri="{9D8B030D-6E8A-4147-A177-3AD203B41FA5}">
                      <a16:colId xmlns:a16="http://schemas.microsoft.com/office/drawing/2014/main" val="22939001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1715960421"/>
                    </a:ext>
                  </a:extLst>
                </a:gridCol>
              </a:tblGrid>
              <a:tr h="452622">
                <a:tc>
                  <a:txBody>
                    <a:bodyPr/>
                    <a:lstStyle/>
                    <a:p>
                      <a:pPr algn="ctr" latinLnBrk="1"/>
                      <a:endParaRPr lang="ko-KR" altLang="en-US" sz="17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 smtClean="0">
                          <a:latin typeface="+mn-ea"/>
                          <a:ea typeface="+mn-ea"/>
                        </a:rPr>
                        <a:t>한국</a:t>
                      </a:r>
                      <a:endParaRPr lang="ko-KR" altLang="en-US" sz="17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 smtClean="0">
                          <a:latin typeface="+mn-ea"/>
                          <a:ea typeface="+mn-ea"/>
                        </a:rPr>
                        <a:t>일본</a:t>
                      </a:r>
                      <a:endParaRPr lang="ko-KR" altLang="en-US" sz="17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303231"/>
                  </a:ext>
                </a:extLst>
              </a:tr>
              <a:tr h="45262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 smtClean="0">
                          <a:latin typeface="+mn-ea"/>
                          <a:ea typeface="+mn-ea"/>
                        </a:rPr>
                        <a:t>경기 전</a:t>
                      </a:r>
                      <a:endParaRPr lang="ko-KR" altLang="en-US" sz="17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 smtClean="0">
                          <a:latin typeface="+mn-ea"/>
                          <a:ea typeface="+mn-ea"/>
                        </a:rPr>
                        <a:t>군거</a:t>
                      </a:r>
                      <a:r>
                        <a:rPr lang="en-US" altLang="ko-KR" sz="1700" dirty="0" smtClean="0">
                          <a:latin typeface="+mn-ea"/>
                          <a:ea typeface="+mn-ea"/>
                        </a:rPr>
                        <a:t>X</a:t>
                      </a:r>
                      <a:endParaRPr lang="ko-KR" altLang="en-US" sz="17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 smtClean="0">
                          <a:latin typeface="+mn-ea"/>
                          <a:ea typeface="+mn-ea"/>
                        </a:rPr>
                        <a:t>군거</a:t>
                      </a:r>
                      <a:r>
                        <a:rPr lang="en-US" altLang="ko-KR" sz="1700" dirty="0" smtClean="0">
                          <a:latin typeface="+mn-ea"/>
                          <a:ea typeface="+mn-ea"/>
                        </a:rPr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9989143"/>
                  </a:ext>
                </a:extLst>
              </a:tr>
              <a:tr h="45262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 smtClean="0">
                          <a:latin typeface="+mn-ea"/>
                          <a:ea typeface="+mn-ea"/>
                        </a:rPr>
                        <a:t>승급 심사</a:t>
                      </a:r>
                      <a:endParaRPr lang="ko-KR" altLang="en-US" sz="17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 err="1" smtClean="0">
                          <a:latin typeface="+mn-ea"/>
                          <a:ea typeface="+mn-ea"/>
                        </a:rPr>
                        <a:t>조선세법</a:t>
                      </a:r>
                      <a:r>
                        <a:rPr lang="en-US" altLang="ko-KR" sz="170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700" dirty="0" err="1" smtClean="0">
                          <a:latin typeface="+mn-ea"/>
                          <a:ea typeface="+mn-ea"/>
                        </a:rPr>
                        <a:t>연격</a:t>
                      </a:r>
                      <a:r>
                        <a:rPr lang="en-US" altLang="ko-KR" sz="170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700" dirty="0" smtClean="0">
                          <a:latin typeface="+mn-ea"/>
                          <a:ea typeface="+mn-ea"/>
                        </a:rPr>
                        <a:t>자세</a:t>
                      </a:r>
                      <a:r>
                        <a:rPr lang="en-US" altLang="ko-KR" sz="170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700" dirty="0" smtClean="0">
                          <a:latin typeface="+mn-ea"/>
                          <a:ea typeface="+mn-ea"/>
                        </a:rPr>
                        <a:t>기합</a:t>
                      </a:r>
                      <a:endParaRPr lang="ko-KR" altLang="en-US" sz="17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 smtClean="0">
                          <a:latin typeface="+mn-ea"/>
                          <a:ea typeface="+mn-ea"/>
                        </a:rPr>
                        <a:t>기합</a:t>
                      </a:r>
                      <a:r>
                        <a:rPr lang="en-US" altLang="ko-KR" sz="170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700" dirty="0" smtClean="0">
                          <a:latin typeface="+mn-ea"/>
                          <a:ea typeface="+mn-ea"/>
                        </a:rPr>
                        <a:t>자세</a:t>
                      </a:r>
                      <a:r>
                        <a:rPr lang="en-US" altLang="ko-KR" sz="170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700" dirty="0" err="1" smtClean="0">
                          <a:latin typeface="+mn-ea"/>
                          <a:ea typeface="+mn-ea"/>
                        </a:rPr>
                        <a:t>타격성</a:t>
                      </a:r>
                      <a:endParaRPr lang="ko-KR" altLang="en-US" sz="17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91958"/>
                  </a:ext>
                </a:extLst>
              </a:tr>
              <a:tr h="45262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 smtClean="0">
                          <a:latin typeface="+mn-ea"/>
                          <a:ea typeface="+mn-ea"/>
                        </a:rPr>
                        <a:t>도복 색</a:t>
                      </a:r>
                      <a:endParaRPr lang="ko-KR" altLang="en-US" sz="17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 smtClean="0">
                          <a:latin typeface="+mn-ea"/>
                          <a:ea typeface="+mn-ea"/>
                        </a:rPr>
                        <a:t>군청색</a:t>
                      </a:r>
                      <a:endParaRPr lang="ko-KR" altLang="en-US" sz="17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 smtClean="0">
                          <a:latin typeface="+mn-ea"/>
                          <a:ea typeface="+mn-ea"/>
                        </a:rPr>
                        <a:t>군청색</a:t>
                      </a:r>
                      <a:r>
                        <a:rPr lang="en-US" altLang="ko-KR" sz="170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700" dirty="0" smtClean="0">
                          <a:latin typeface="+mn-ea"/>
                          <a:ea typeface="+mn-ea"/>
                        </a:rPr>
                        <a:t>흰색</a:t>
                      </a:r>
                      <a:r>
                        <a:rPr lang="en-US" altLang="ko-KR" sz="170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700" dirty="0" smtClean="0">
                          <a:latin typeface="+mn-ea"/>
                          <a:ea typeface="+mn-ea"/>
                        </a:rPr>
                        <a:t>검은색</a:t>
                      </a:r>
                      <a:endParaRPr lang="ko-KR" altLang="en-US" sz="17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8323398"/>
                  </a:ext>
                </a:extLst>
              </a:tr>
              <a:tr h="45262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 smtClean="0">
                          <a:latin typeface="+mn-ea"/>
                          <a:ea typeface="+mn-ea"/>
                        </a:rPr>
                        <a:t>심판</a:t>
                      </a:r>
                      <a:endParaRPr lang="ko-KR" altLang="en-US" sz="17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 smtClean="0">
                          <a:latin typeface="+mn-ea"/>
                          <a:ea typeface="+mn-ea"/>
                        </a:rPr>
                        <a:t>3 ~ 4</a:t>
                      </a:r>
                      <a:r>
                        <a:rPr lang="ko-KR" altLang="en-US" sz="1700" dirty="0" smtClean="0">
                          <a:latin typeface="+mn-ea"/>
                          <a:ea typeface="+mn-ea"/>
                        </a:rPr>
                        <a:t>명 혹은 </a:t>
                      </a:r>
                      <a:r>
                        <a:rPr lang="en-US" altLang="ko-KR" sz="1700" dirty="0" smtClean="0">
                          <a:latin typeface="+mn-ea"/>
                          <a:ea typeface="+mn-ea"/>
                        </a:rPr>
                        <a:t>5</a:t>
                      </a:r>
                      <a:r>
                        <a:rPr lang="ko-KR" altLang="en-US" sz="1700" dirty="0" smtClean="0"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7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 smtClean="0">
                          <a:latin typeface="+mn-ea"/>
                          <a:ea typeface="+mn-ea"/>
                        </a:rPr>
                        <a:t>1 ~ 2</a:t>
                      </a:r>
                      <a:r>
                        <a:rPr lang="ko-KR" altLang="en-US" sz="1700" dirty="0" smtClean="0">
                          <a:latin typeface="+mn-ea"/>
                          <a:ea typeface="+mn-ea"/>
                        </a:rPr>
                        <a:t>명 혹은 </a:t>
                      </a:r>
                      <a:r>
                        <a:rPr lang="en-US" altLang="ko-KR" sz="1700" dirty="0" smtClean="0"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700" dirty="0" smtClean="0"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7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47491"/>
                  </a:ext>
                </a:extLst>
              </a:tr>
              <a:tr h="45262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 smtClean="0">
                          <a:latin typeface="+mn-ea"/>
                          <a:ea typeface="+mn-ea"/>
                        </a:rPr>
                        <a:t>신념</a:t>
                      </a:r>
                      <a:endParaRPr lang="ko-KR" altLang="en-US" sz="17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 smtClean="0">
                          <a:latin typeface="+mn-ea"/>
                          <a:ea typeface="+mn-ea"/>
                        </a:rPr>
                        <a:t>홍익인간</a:t>
                      </a:r>
                      <a:endParaRPr lang="ko-KR" altLang="en-US" sz="17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 smtClean="0">
                          <a:latin typeface="+mn-ea"/>
                          <a:ea typeface="+mn-ea"/>
                        </a:rPr>
                        <a:t>사무라이</a:t>
                      </a:r>
                      <a:r>
                        <a:rPr lang="en-US" altLang="ko-KR" sz="170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700" dirty="0" smtClean="0">
                          <a:latin typeface="+mn-ea"/>
                          <a:ea typeface="+mn-ea"/>
                        </a:rPr>
                        <a:t>무사도</a:t>
                      </a:r>
                      <a:endParaRPr lang="ko-KR" altLang="en-US" sz="17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806929"/>
                  </a:ext>
                </a:extLst>
              </a:tr>
              <a:tr h="45262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 smtClean="0">
                          <a:latin typeface="+mn-ea"/>
                          <a:ea typeface="+mn-ea"/>
                        </a:rPr>
                        <a:t>성향</a:t>
                      </a:r>
                      <a:endParaRPr lang="ko-KR" altLang="en-US" sz="17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 smtClean="0">
                          <a:latin typeface="+mn-ea"/>
                          <a:ea typeface="+mn-ea"/>
                        </a:rPr>
                        <a:t>방어적</a:t>
                      </a:r>
                      <a:endParaRPr lang="ko-KR" altLang="en-US" sz="17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 smtClean="0">
                          <a:latin typeface="+mn-ea"/>
                          <a:ea typeface="+mn-ea"/>
                        </a:rPr>
                        <a:t>공격적</a:t>
                      </a:r>
                      <a:endParaRPr lang="ko-KR" altLang="en-US" sz="17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867583"/>
                  </a:ext>
                </a:extLst>
              </a:tr>
              <a:tr h="45262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 err="1" smtClean="0">
                          <a:latin typeface="+mn-ea"/>
                          <a:ea typeface="+mn-ea"/>
                        </a:rPr>
                        <a:t>판정기</a:t>
                      </a:r>
                      <a:endParaRPr lang="ko-KR" altLang="en-US" sz="17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 err="1" smtClean="0">
                          <a:latin typeface="+mn-ea"/>
                          <a:ea typeface="+mn-ea"/>
                        </a:rPr>
                        <a:t>청백기</a:t>
                      </a:r>
                      <a:endParaRPr lang="ko-KR" altLang="en-US" sz="17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 err="1" smtClean="0">
                          <a:latin typeface="+mn-ea"/>
                          <a:ea typeface="+mn-ea"/>
                        </a:rPr>
                        <a:t>홍백기</a:t>
                      </a:r>
                      <a:endParaRPr lang="ko-KR" altLang="en-US" sz="17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71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971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9025" y="2187030"/>
            <a:ext cx="3005951" cy="769441"/>
          </a:xfrm>
          <a:prstGeom prst="rect">
            <a:avLst/>
          </a:prstGeom>
          <a:noFill/>
          <a:effectLst>
            <a:outerShdw dist="38100" dir="3000000" algn="ctr" rotWithShape="0">
              <a:srgbClr val="FF5552">
                <a:alpha val="50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dirty="0" smtClean="0">
                <a:solidFill>
                  <a:srgbClr val="FF5552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감사합니다</a:t>
            </a:r>
            <a:endParaRPr lang="ko-KR" altLang="en-US" sz="4400" dirty="0">
              <a:solidFill>
                <a:srgbClr val="FF5552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1149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11510"/>
            <a:ext cx="787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err="1" smtClean="0"/>
              <a:t>한국검도</a:t>
            </a:r>
            <a:endParaRPr lang="ko-KR" altLang="en-US" sz="2000" dirty="0">
              <a:solidFill>
                <a:srgbClr val="2C2E2C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607" y="9248"/>
            <a:ext cx="471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rgbClr val="FF5552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</a:t>
            </a:r>
            <a:endParaRPr lang="ko-KR" altLang="en-US" sz="3600" dirty="0">
              <a:solidFill>
                <a:srgbClr val="FF5552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pic>
        <p:nvPicPr>
          <p:cNvPr id="4102" name="Picture 6" descr="https://mblogthumb-phinf.pstatic.net/MjAxODA2MDhfODgg/MDAxNTI4NDM4MjM5MzUz.zwo_Aj36g3wQBNtDAtV2zB_mFVVLznfe_CAxXZ0JWZQg.EAI3eF9KY6jRmUHbBE9JKtdjoiRVw5rwkQ-4NvXtTb8g.JPEG.naverschool/05_Danwon_Hwalssogi.jpg?type=w8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41397"/>
            <a:ext cx="1448126" cy="168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9] 세계 해전사를 바꾼 최무선의 화포 - 푸른한국닷컴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89" y="2859782"/>
            <a:ext cx="189002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71009" y="2499742"/>
            <a:ext cx="5693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dirty="0" smtClean="0"/>
              <a:t>궁술</a:t>
            </a:r>
            <a:endParaRPr lang="ko-KR" altLang="en-US" sz="1500" dirty="0"/>
          </a:p>
        </p:txBody>
      </p:sp>
      <p:sp>
        <p:nvSpPr>
          <p:cNvPr id="7" name="TextBox 6"/>
          <p:cNvSpPr txBox="1"/>
          <p:nvPr/>
        </p:nvSpPr>
        <p:spPr>
          <a:xfrm>
            <a:off x="1674828" y="4336359"/>
            <a:ext cx="7617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dirty="0" err="1" smtClean="0"/>
              <a:t>화포술</a:t>
            </a:r>
            <a:endParaRPr lang="ko-KR" altLang="en-US" sz="1500" dirty="0"/>
          </a:p>
        </p:txBody>
      </p:sp>
      <p:pic>
        <p:nvPicPr>
          <p:cNvPr id="9" name="Picture 4" descr="시사일보] 영화 `검객`, `장혁`표 강렬한 검술 액션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63638"/>
            <a:ext cx="1922892" cy="138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232692" y="3147814"/>
            <a:ext cx="5693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dirty="0"/>
              <a:t>검</a:t>
            </a:r>
            <a:r>
              <a:rPr lang="ko-KR" altLang="en-US" sz="1500" dirty="0" smtClean="0"/>
              <a:t>술</a:t>
            </a:r>
            <a:endParaRPr lang="ko-KR" altLang="en-US" sz="1500" dirty="0"/>
          </a:p>
        </p:txBody>
      </p:sp>
      <p:sp>
        <p:nvSpPr>
          <p:cNvPr id="12" name="TextBox 11"/>
          <p:cNvSpPr txBox="1"/>
          <p:nvPr/>
        </p:nvSpPr>
        <p:spPr>
          <a:xfrm>
            <a:off x="3932344" y="1825504"/>
            <a:ext cx="1719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600" dirty="0" smtClean="0">
                <a:solidFill>
                  <a:srgbClr val="2C2E2C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88641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83518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 smtClean="0"/>
              <a:t>한국 검도</a:t>
            </a:r>
            <a:endParaRPr lang="en-US" altLang="ko-KR" sz="1500" dirty="0" smtClean="0"/>
          </a:p>
          <a:p>
            <a:pPr algn="ctr"/>
            <a:r>
              <a:rPr lang="ko-KR" altLang="en-US" sz="1500" dirty="0" smtClean="0"/>
              <a:t>변천사</a:t>
            </a:r>
            <a:endParaRPr lang="ko-KR" altLang="en-US" sz="1500" dirty="0">
              <a:solidFill>
                <a:srgbClr val="2C2E2C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607" y="9248"/>
            <a:ext cx="471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rgbClr val="FF5552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</a:t>
            </a:r>
            <a:endParaRPr lang="ko-KR" altLang="en-US" sz="3600" dirty="0">
              <a:solidFill>
                <a:srgbClr val="FF5552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pic>
        <p:nvPicPr>
          <p:cNvPr id="6152" name="Picture 8" descr="대한검도.bmp - 우리들의앨범(일상) - 대한검도회 도농검도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41" y="2196130"/>
            <a:ext cx="2861233" cy="94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701" y="1463605"/>
            <a:ext cx="250260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dirty="0" smtClean="0"/>
              <a:t>구한말 구식군인제도 폐지</a:t>
            </a:r>
            <a:endParaRPr lang="ko-KR" altLang="en-US" sz="1500" dirty="0"/>
          </a:p>
        </p:txBody>
      </p:sp>
      <p:sp>
        <p:nvSpPr>
          <p:cNvPr id="7" name="TextBox 6"/>
          <p:cNvSpPr txBox="1"/>
          <p:nvPr/>
        </p:nvSpPr>
        <p:spPr>
          <a:xfrm>
            <a:off x="6444208" y="1491627"/>
            <a:ext cx="102143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dirty="0" smtClean="0"/>
              <a:t>전승 끊김</a:t>
            </a:r>
            <a:endParaRPr lang="ko-KR" altLang="en-US" sz="1500" dirty="0"/>
          </a:p>
        </p:txBody>
      </p:sp>
      <p:sp>
        <p:nvSpPr>
          <p:cNvPr id="9" name="TextBox 8"/>
          <p:cNvSpPr txBox="1"/>
          <p:nvPr/>
        </p:nvSpPr>
        <p:spPr>
          <a:xfrm>
            <a:off x="4214790" y="1491627"/>
            <a:ext cx="114646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dirty="0" smtClean="0"/>
              <a:t>일제강점기</a:t>
            </a:r>
            <a:endParaRPr lang="ko-KR" altLang="en-US" sz="1500" dirty="0"/>
          </a:p>
        </p:txBody>
      </p:sp>
      <p:sp>
        <p:nvSpPr>
          <p:cNvPr id="10" name="오른쪽 화살표 9"/>
          <p:cNvSpPr/>
          <p:nvPr/>
        </p:nvSpPr>
        <p:spPr>
          <a:xfrm>
            <a:off x="3543603" y="1512131"/>
            <a:ext cx="365483" cy="226115"/>
          </a:xfrm>
          <a:prstGeom prst="rightArrow">
            <a:avLst/>
          </a:prstGeom>
          <a:solidFill>
            <a:srgbClr val="FF5552"/>
          </a:solidFill>
          <a:ln>
            <a:solidFill>
              <a:srgbClr val="FF5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오른쪽 화살표 10"/>
          <p:cNvSpPr/>
          <p:nvPr/>
        </p:nvSpPr>
        <p:spPr>
          <a:xfrm>
            <a:off x="5796136" y="1540154"/>
            <a:ext cx="365483" cy="226115"/>
          </a:xfrm>
          <a:prstGeom prst="rightArrow">
            <a:avLst/>
          </a:prstGeom>
          <a:solidFill>
            <a:srgbClr val="FF5552"/>
          </a:solidFill>
          <a:ln>
            <a:solidFill>
              <a:srgbClr val="FF5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오른쪽 화살표 11"/>
          <p:cNvSpPr/>
          <p:nvPr/>
        </p:nvSpPr>
        <p:spPr>
          <a:xfrm>
            <a:off x="3016254" y="2557071"/>
            <a:ext cx="365483" cy="226115"/>
          </a:xfrm>
          <a:prstGeom prst="rightArrow">
            <a:avLst/>
          </a:prstGeom>
          <a:solidFill>
            <a:srgbClr val="FF5552"/>
          </a:solidFill>
          <a:ln>
            <a:solidFill>
              <a:srgbClr val="FF5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72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607" y="483518"/>
            <a:ext cx="11521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 smtClean="0">
                <a:latin typeface="+mj-ea"/>
                <a:ea typeface="+mj-ea"/>
              </a:rPr>
              <a:t>한일 </a:t>
            </a:r>
            <a:r>
              <a:rPr lang="ko-KR" altLang="en-US" sz="1500" smtClean="0">
                <a:latin typeface="+mj-ea"/>
                <a:ea typeface="+mj-ea"/>
              </a:rPr>
              <a:t>검도 차이점</a:t>
            </a:r>
            <a:endParaRPr lang="ko-KR" altLang="en-US" sz="1500" dirty="0">
              <a:solidFill>
                <a:srgbClr val="2C2E2C"/>
              </a:solidFill>
              <a:latin typeface="+mj-ea"/>
              <a:ea typeface="+mj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607" y="9248"/>
            <a:ext cx="471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rgbClr val="FF5552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</a:t>
            </a:r>
            <a:endParaRPr lang="ko-KR" altLang="en-US" sz="3600" dirty="0">
              <a:solidFill>
                <a:srgbClr val="FF5552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103194"/>
              </p:ext>
            </p:extLst>
          </p:nvPr>
        </p:nvGraphicFramePr>
        <p:xfrm>
          <a:off x="1547664" y="1491630"/>
          <a:ext cx="609600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8699874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96605275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876961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+mj-ea"/>
                          <a:ea typeface="+mj-ea"/>
                        </a:rPr>
                        <a:t>한국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일본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925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사상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홍익인간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사무라이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무사도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275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성향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방어적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공격적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637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360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4018001" y="62927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dirty="0" smtClean="0">
                <a:solidFill>
                  <a:srgbClr val="2C2E2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목차</a:t>
            </a:r>
            <a:endParaRPr lang="ko-KR" altLang="en-US" sz="3600" dirty="0">
              <a:solidFill>
                <a:srgbClr val="2C2E2C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cxnSp>
        <p:nvCxnSpPr>
          <p:cNvPr id="54" name="직선 연결선 53"/>
          <p:cNvCxnSpPr/>
          <p:nvPr/>
        </p:nvCxnSpPr>
        <p:spPr>
          <a:xfrm>
            <a:off x="4067944" y="1275606"/>
            <a:ext cx="956284" cy="0"/>
          </a:xfrm>
          <a:prstGeom prst="line">
            <a:avLst/>
          </a:prstGeom>
          <a:ln cap="rnd" cmpd="thickThin">
            <a:solidFill>
              <a:srgbClr val="FF5552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21101" y="230001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rgbClr val="2C2E2C"/>
                </a:solidFill>
                <a:latin typeface="+mn-ea"/>
              </a:rPr>
              <a:t>발전</a:t>
            </a:r>
            <a:endParaRPr lang="ko-KR" altLang="en-US" sz="2400" dirty="0">
              <a:solidFill>
                <a:srgbClr val="2C2E2C"/>
              </a:solidFill>
              <a:latin typeface="+mn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72769" y="229544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rgbClr val="2C2E2C"/>
                </a:solidFill>
                <a:latin typeface="+mj-ea"/>
                <a:ea typeface="+mj-ea"/>
              </a:rPr>
              <a:t>방식</a:t>
            </a:r>
            <a:endParaRPr lang="ko-KR" altLang="en-US" sz="2400" dirty="0">
              <a:solidFill>
                <a:srgbClr val="2C2E2C"/>
              </a:solidFill>
              <a:latin typeface="+mj-ea"/>
              <a:ea typeface="+mj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64750" y="2290877"/>
            <a:ext cx="1319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rgbClr val="2C2E2C"/>
                </a:solidFill>
                <a:latin typeface="+mj-ea"/>
                <a:ea typeface="+mj-ea"/>
              </a:rPr>
              <a:t>수련</a:t>
            </a:r>
            <a:r>
              <a:rPr lang="en-US" altLang="ko-KR" sz="2400" dirty="0" smtClean="0">
                <a:solidFill>
                  <a:srgbClr val="2C2E2C"/>
                </a:solidFill>
                <a:latin typeface="+mj-ea"/>
                <a:ea typeface="+mj-ea"/>
              </a:rPr>
              <a:t>, </a:t>
            </a:r>
            <a:r>
              <a:rPr lang="ko-KR" altLang="en-US" sz="2400" dirty="0" smtClean="0">
                <a:solidFill>
                  <a:srgbClr val="2C2E2C"/>
                </a:solidFill>
                <a:latin typeface="+mj-ea"/>
                <a:ea typeface="+mj-ea"/>
              </a:rPr>
              <a:t>급</a:t>
            </a:r>
            <a:endParaRPr lang="ko-KR" altLang="en-US" sz="2400" dirty="0">
              <a:solidFill>
                <a:srgbClr val="2C2E2C"/>
              </a:solidFill>
              <a:latin typeface="+mj-ea"/>
              <a:ea typeface="+mj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17033" y="2286308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2C2E2C"/>
                </a:solidFill>
                <a:latin typeface="+mj-ea"/>
                <a:ea typeface="+mj-ea"/>
              </a:rPr>
              <a:t>한일 비교</a:t>
            </a:r>
            <a:endParaRPr lang="ko-KR" altLang="en-US" sz="2300" dirty="0">
              <a:solidFill>
                <a:srgbClr val="2C2E2C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8482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89607" y="9248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>
                <a:solidFill>
                  <a:srgbClr val="FF5552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</a:t>
            </a:r>
            <a:endParaRPr lang="ko-KR" altLang="en-US" sz="3600" dirty="0">
              <a:solidFill>
                <a:srgbClr val="FF5552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901" y="526342"/>
            <a:ext cx="7489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200" dirty="0" smtClean="0">
                <a:solidFill>
                  <a:srgbClr val="2C2E2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발전</a:t>
            </a:r>
            <a:endParaRPr lang="ko-KR" altLang="en-US" sz="2200" dirty="0">
              <a:solidFill>
                <a:srgbClr val="2C2E2C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61531" y="104052"/>
            <a:ext cx="8194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200" dirty="0" smtClean="0">
                <a:solidFill>
                  <a:srgbClr val="FF5552">
                    <a:alpha val="40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SUBJECT</a:t>
            </a:r>
          </a:p>
        </p:txBody>
      </p:sp>
      <p:pic>
        <p:nvPicPr>
          <p:cNvPr id="1026" name="Picture 2" descr="후지와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59582"/>
            <a:ext cx="1982640" cy="198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79712" y="3219822"/>
            <a:ext cx="9541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dirty="0" err="1" smtClean="0">
                <a:solidFill>
                  <a:srgbClr val="2C2E2C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후지와라</a:t>
            </a:r>
            <a:endParaRPr lang="en-US" altLang="ko-KR" sz="1500" dirty="0" smtClean="0">
              <a:solidFill>
                <a:srgbClr val="2C2E2C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1034" name="Picture 10" descr="http://ko.kanginbeom.wikidok.net/api/File/Real/5f3df5487cf521cf18ad23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59582"/>
            <a:ext cx="2160240" cy="198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375538" y="3219821"/>
            <a:ext cx="5693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dirty="0" smtClean="0">
                <a:solidFill>
                  <a:srgbClr val="2C2E2C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천황</a:t>
            </a:r>
            <a:endParaRPr lang="en-US" altLang="ko-KR" sz="1500" dirty="0" smtClean="0">
              <a:solidFill>
                <a:srgbClr val="2C2E2C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60336" y="1266072"/>
            <a:ext cx="1719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600" dirty="0" smtClean="0">
                <a:solidFill>
                  <a:srgbClr val="2C2E2C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417867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89607" y="9248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>
                <a:solidFill>
                  <a:srgbClr val="FF5552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</a:t>
            </a:r>
            <a:endParaRPr lang="ko-KR" altLang="en-US" sz="3600" dirty="0">
              <a:solidFill>
                <a:srgbClr val="FF5552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901" y="526342"/>
            <a:ext cx="7489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200" dirty="0" smtClean="0">
                <a:solidFill>
                  <a:srgbClr val="2C2E2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발전</a:t>
            </a:r>
            <a:endParaRPr lang="ko-KR" altLang="en-US" sz="2200" dirty="0">
              <a:solidFill>
                <a:srgbClr val="2C2E2C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61531" y="104052"/>
            <a:ext cx="8194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200" dirty="0" smtClean="0">
                <a:solidFill>
                  <a:srgbClr val="FF5552">
                    <a:alpha val="40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SUBJECT</a:t>
            </a:r>
          </a:p>
        </p:txBody>
      </p:sp>
      <p:pic>
        <p:nvPicPr>
          <p:cNvPr id="7170" name="Picture 2" descr="File:사람.png - Wikimedia Comm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424" y="1408630"/>
            <a:ext cx="860790" cy="75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후지와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990" y="483518"/>
            <a:ext cx="824224" cy="82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ile:사람.png - Wikimedia Comm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543" y="2558126"/>
            <a:ext cx="858099" cy="74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ile:사람.png - Wikimedia Comm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572" y="2558126"/>
            <a:ext cx="858099" cy="74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442228" y="2198525"/>
            <a:ext cx="7617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dirty="0" err="1" smtClean="0">
                <a:solidFill>
                  <a:srgbClr val="2C2E2C"/>
                </a:solidFill>
                <a:latin typeface="+mn-ea"/>
              </a:rPr>
              <a:t>고쿠시</a:t>
            </a:r>
            <a:endParaRPr lang="en-US" altLang="ko-KR" sz="1500" dirty="0" smtClean="0">
              <a:solidFill>
                <a:srgbClr val="2C2E2C"/>
              </a:solidFill>
              <a:latin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27898" y="3439067"/>
            <a:ext cx="5693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dirty="0" err="1" smtClean="0">
                <a:solidFill>
                  <a:srgbClr val="2C2E2C"/>
                </a:solidFill>
                <a:latin typeface="+mn-ea"/>
              </a:rPr>
              <a:t>다토</a:t>
            </a:r>
            <a:endParaRPr lang="en-US" altLang="ko-KR" sz="1500" dirty="0" smtClean="0">
              <a:solidFill>
                <a:srgbClr val="2C2E2C"/>
              </a:solidFill>
              <a:latin typeface="+mn-ea"/>
            </a:endParaRPr>
          </a:p>
        </p:txBody>
      </p:sp>
      <p:pic>
        <p:nvPicPr>
          <p:cNvPr id="21" name="Picture 4" descr="도검의 모든 것 ③] 일본 사무라이의 상징, 일본도의 명성의 비결은 - 핸드메이커(handmaker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828" y="1628534"/>
            <a:ext cx="1080120" cy="135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593927" y="3439068"/>
            <a:ext cx="5693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dirty="0" err="1" smtClean="0">
                <a:solidFill>
                  <a:srgbClr val="2C2E2C"/>
                </a:solidFill>
                <a:latin typeface="+mn-ea"/>
              </a:rPr>
              <a:t>다토</a:t>
            </a:r>
            <a:endParaRPr lang="en-US" altLang="ko-KR" sz="1500" dirty="0" smtClean="0">
              <a:solidFill>
                <a:srgbClr val="2C2E2C"/>
              </a:solidFill>
              <a:latin typeface="+mn-ea"/>
            </a:endParaRPr>
          </a:p>
        </p:txBody>
      </p:sp>
      <p:pic>
        <p:nvPicPr>
          <p:cNvPr id="25" name="Picture 2" descr="File:사람.png - Wikimedia Comm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294" y="2558126"/>
            <a:ext cx="858099" cy="74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674198" y="3439067"/>
            <a:ext cx="5693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dirty="0" err="1" smtClean="0">
                <a:solidFill>
                  <a:srgbClr val="2C2E2C"/>
                </a:solidFill>
                <a:latin typeface="+mn-ea"/>
              </a:rPr>
              <a:t>다토</a:t>
            </a:r>
            <a:endParaRPr lang="en-US" altLang="ko-KR" sz="1500" dirty="0" smtClean="0">
              <a:solidFill>
                <a:srgbClr val="2C2E2C"/>
              </a:solidFill>
              <a:latin typeface="+mn-ea"/>
            </a:endParaRPr>
          </a:p>
        </p:txBody>
      </p:sp>
      <p:sp>
        <p:nvSpPr>
          <p:cNvPr id="3" name="막힌 원호 2"/>
          <p:cNvSpPr/>
          <p:nvPr/>
        </p:nvSpPr>
        <p:spPr>
          <a:xfrm rot="10800000">
            <a:off x="1911393" y="3644889"/>
            <a:ext cx="772996" cy="498529"/>
          </a:xfrm>
          <a:prstGeom prst="blockArc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27765" y="4301196"/>
            <a:ext cx="9541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dirty="0" smtClean="0">
                <a:solidFill>
                  <a:srgbClr val="2C2E2C"/>
                </a:solidFill>
                <a:latin typeface="+mn-ea"/>
              </a:rPr>
              <a:t>권력다툼</a:t>
            </a:r>
            <a:endParaRPr lang="en-US" altLang="ko-KR" sz="1500" dirty="0" smtClean="0">
              <a:solidFill>
                <a:srgbClr val="2C2E2C"/>
              </a:solidFill>
              <a:latin typeface="+mn-ea"/>
            </a:endParaRPr>
          </a:p>
        </p:txBody>
      </p:sp>
      <p:sp>
        <p:nvSpPr>
          <p:cNvPr id="28" name="막힌 원호 27"/>
          <p:cNvSpPr/>
          <p:nvPr/>
        </p:nvSpPr>
        <p:spPr>
          <a:xfrm rot="10800000">
            <a:off x="3160796" y="3701659"/>
            <a:ext cx="772996" cy="498529"/>
          </a:xfrm>
          <a:prstGeom prst="blockArc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9" name="오른쪽 화살표 28"/>
          <p:cNvSpPr/>
          <p:nvPr/>
        </p:nvSpPr>
        <p:spPr>
          <a:xfrm>
            <a:off x="4598673" y="2445068"/>
            <a:ext cx="573234" cy="226115"/>
          </a:xfrm>
          <a:prstGeom prst="rightArrow">
            <a:avLst/>
          </a:prstGeom>
          <a:solidFill>
            <a:srgbClr val="FF5552"/>
          </a:solidFill>
          <a:ln>
            <a:solidFill>
              <a:srgbClr val="FF5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5656834" y="3087885"/>
            <a:ext cx="9541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dirty="0" err="1" smtClean="0">
                <a:solidFill>
                  <a:srgbClr val="2C2E2C"/>
                </a:solidFill>
                <a:latin typeface="+mn-ea"/>
              </a:rPr>
              <a:t>무력집단</a:t>
            </a:r>
            <a:endParaRPr lang="en-US" altLang="ko-KR" sz="1500" dirty="0" smtClean="0">
              <a:solidFill>
                <a:srgbClr val="2C2E2C"/>
              </a:solidFill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04248" y="1351535"/>
            <a:ext cx="2031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rgbClr val="2C2E2C"/>
                </a:solidFill>
                <a:latin typeface="+mn-ea"/>
              </a:rPr>
              <a:t>일부는 귀족 사병으로 고용</a:t>
            </a:r>
            <a:endParaRPr lang="en-US" altLang="ko-KR" sz="1200" dirty="0" smtClean="0">
              <a:solidFill>
                <a:srgbClr val="2C2E2C"/>
              </a:solidFill>
              <a:latin typeface="+mn-ea"/>
            </a:endParaRPr>
          </a:p>
        </p:txBody>
      </p:sp>
      <p:sp>
        <p:nvSpPr>
          <p:cNvPr id="32" name="오른쪽 화살표 31"/>
          <p:cNvSpPr/>
          <p:nvPr/>
        </p:nvSpPr>
        <p:spPr>
          <a:xfrm rot="5400000">
            <a:off x="7620071" y="1847102"/>
            <a:ext cx="399676" cy="226115"/>
          </a:xfrm>
          <a:prstGeom prst="rightArrow">
            <a:avLst/>
          </a:prstGeom>
          <a:solidFill>
            <a:srgbClr val="FF5552"/>
          </a:solidFill>
          <a:ln>
            <a:solidFill>
              <a:srgbClr val="FF5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7137671" y="2198525"/>
            <a:ext cx="13644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rgbClr val="2C2E2C"/>
                </a:solidFill>
                <a:latin typeface="+mn-ea"/>
              </a:rPr>
              <a:t>경호 및 </a:t>
            </a:r>
            <a:r>
              <a:rPr lang="ko-KR" altLang="en-US" sz="1200" dirty="0" err="1" smtClean="0">
                <a:solidFill>
                  <a:srgbClr val="2C2E2C"/>
                </a:solidFill>
                <a:latin typeface="+mn-ea"/>
              </a:rPr>
              <a:t>무사지칭</a:t>
            </a:r>
            <a:endParaRPr lang="en-US" altLang="ko-KR" sz="1200" dirty="0" smtClean="0">
              <a:solidFill>
                <a:srgbClr val="2C2E2C"/>
              </a:solidFill>
              <a:latin typeface="+mn-ea"/>
            </a:endParaRPr>
          </a:p>
        </p:txBody>
      </p:sp>
      <p:sp>
        <p:nvSpPr>
          <p:cNvPr id="35" name="오른쪽 화살표 34"/>
          <p:cNvSpPr/>
          <p:nvPr/>
        </p:nvSpPr>
        <p:spPr>
          <a:xfrm rot="5400000">
            <a:off x="7620071" y="2652764"/>
            <a:ext cx="399676" cy="226115"/>
          </a:xfrm>
          <a:prstGeom prst="rightArrow">
            <a:avLst/>
          </a:prstGeom>
          <a:solidFill>
            <a:srgbClr val="FF5552"/>
          </a:solidFill>
          <a:ln>
            <a:solidFill>
              <a:srgbClr val="FF5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7419799" y="313670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rgbClr val="2C2E2C"/>
                </a:solidFill>
                <a:latin typeface="+mn-ea"/>
              </a:rPr>
              <a:t>사무라이</a:t>
            </a:r>
            <a:endParaRPr lang="en-US" altLang="ko-KR" sz="1200" dirty="0" smtClean="0">
              <a:solidFill>
                <a:srgbClr val="2C2E2C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8960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4" grpId="0"/>
      <p:bldP spid="26" grpId="0"/>
      <p:bldP spid="3" grpId="0" animBg="1"/>
      <p:bldP spid="27" grpId="0"/>
      <p:bldP spid="28" grpId="0" animBg="1"/>
      <p:bldP spid="29" grpId="0" animBg="1"/>
      <p:bldP spid="30" grpId="0"/>
      <p:bldP spid="31" grpId="0"/>
      <p:bldP spid="32" grpId="0" animBg="1"/>
      <p:bldP spid="34" grpId="0"/>
      <p:bldP spid="35" grpId="0" animBg="1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89607" y="9248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>
                <a:solidFill>
                  <a:srgbClr val="FF5552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</a:t>
            </a:r>
            <a:endParaRPr lang="ko-KR" altLang="en-US" sz="3600" dirty="0">
              <a:solidFill>
                <a:srgbClr val="FF5552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901" y="526342"/>
            <a:ext cx="7489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200" dirty="0" smtClean="0">
                <a:solidFill>
                  <a:srgbClr val="2C2E2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발전</a:t>
            </a:r>
            <a:endParaRPr lang="ko-KR" altLang="en-US" sz="2200" dirty="0">
              <a:solidFill>
                <a:srgbClr val="2C2E2C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61531" y="104052"/>
            <a:ext cx="8194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200" dirty="0" smtClean="0">
                <a:solidFill>
                  <a:srgbClr val="FF5552">
                    <a:alpha val="40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SUBJECT</a:t>
            </a:r>
          </a:p>
        </p:txBody>
      </p:sp>
      <p:pic>
        <p:nvPicPr>
          <p:cNvPr id="1034" name="Picture 10" descr="http://ko.kanginbeom.wikidok.net/api/File/Real/5f3df5487cf521cf18ad23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643" y="1131604"/>
            <a:ext cx="1152128" cy="105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다이묘가 투자한 '벼'라는 식물 - 리뷰 아카이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1131604"/>
            <a:ext cx="1559598" cy="122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오른쪽 화살표 10"/>
          <p:cNvSpPr/>
          <p:nvPr/>
        </p:nvSpPr>
        <p:spPr>
          <a:xfrm>
            <a:off x="4055604" y="1561385"/>
            <a:ext cx="648072" cy="288032"/>
          </a:xfrm>
          <a:prstGeom prst="rightArrow">
            <a:avLst/>
          </a:prstGeom>
          <a:solidFill>
            <a:srgbClr val="FF5552"/>
          </a:solidFill>
          <a:ln>
            <a:solidFill>
              <a:srgbClr val="FF5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413013" y="2283718"/>
            <a:ext cx="5693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dirty="0" smtClean="0">
                <a:solidFill>
                  <a:srgbClr val="2C2E2C"/>
                </a:solidFill>
                <a:latin typeface="+mn-ea"/>
              </a:rPr>
              <a:t>천황</a:t>
            </a:r>
            <a:endParaRPr lang="en-US" altLang="ko-KR" sz="1500" dirty="0" smtClean="0">
              <a:solidFill>
                <a:srgbClr val="2C2E2C"/>
              </a:solidFill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14904" y="2432025"/>
            <a:ext cx="9541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dirty="0" smtClean="0">
                <a:solidFill>
                  <a:srgbClr val="2C2E2C"/>
                </a:solidFill>
                <a:latin typeface="+mn-ea"/>
              </a:rPr>
              <a:t>사무라이</a:t>
            </a:r>
            <a:endParaRPr lang="en-US" altLang="ko-KR" sz="1500" dirty="0" smtClean="0">
              <a:solidFill>
                <a:srgbClr val="2C2E2C"/>
              </a:solidFill>
              <a:latin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53667" y="1960553"/>
            <a:ext cx="5693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dirty="0" smtClean="0">
                <a:solidFill>
                  <a:srgbClr val="2C2E2C"/>
                </a:solidFill>
                <a:latin typeface="+mn-ea"/>
              </a:rPr>
              <a:t>토지</a:t>
            </a:r>
            <a:endParaRPr lang="en-US" altLang="ko-KR" sz="1500" dirty="0" smtClean="0">
              <a:solidFill>
                <a:srgbClr val="2C2E2C"/>
              </a:solidFill>
              <a:latin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09407" y="1960553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dirty="0" smtClean="0">
                <a:solidFill>
                  <a:srgbClr val="2C2E2C"/>
                </a:solidFill>
                <a:latin typeface="+mn-ea"/>
              </a:rPr>
              <a:t>쌀</a:t>
            </a:r>
            <a:endParaRPr lang="en-US" altLang="ko-KR" sz="1500" dirty="0" smtClean="0">
              <a:solidFill>
                <a:srgbClr val="2C2E2C"/>
              </a:solidFill>
              <a:latin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86433" y="1960553"/>
            <a:ext cx="7617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dirty="0" smtClean="0">
                <a:solidFill>
                  <a:srgbClr val="2C2E2C"/>
                </a:solidFill>
                <a:latin typeface="+mn-ea"/>
              </a:rPr>
              <a:t>다이묘</a:t>
            </a:r>
            <a:endParaRPr lang="en-US" altLang="ko-KR" sz="1500" dirty="0" smtClean="0">
              <a:solidFill>
                <a:srgbClr val="2C2E2C"/>
              </a:solidFill>
              <a:latin typeface="+mn-ea"/>
            </a:endParaRPr>
          </a:p>
        </p:txBody>
      </p:sp>
      <p:sp>
        <p:nvSpPr>
          <p:cNvPr id="20" name="오른쪽 화살표 19"/>
          <p:cNvSpPr/>
          <p:nvPr/>
        </p:nvSpPr>
        <p:spPr>
          <a:xfrm rot="5400000">
            <a:off x="4317789" y="2657798"/>
            <a:ext cx="307372" cy="249524"/>
          </a:xfrm>
          <a:prstGeom prst="rightArrow">
            <a:avLst/>
          </a:prstGeom>
          <a:solidFill>
            <a:srgbClr val="FF5552"/>
          </a:solidFill>
          <a:ln>
            <a:solidFill>
              <a:srgbClr val="FF5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673277" y="3454942"/>
            <a:ext cx="213391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dirty="0" smtClean="0">
                <a:solidFill>
                  <a:srgbClr val="2C2E2C"/>
                </a:solidFill>
                <a:latin typeface="+mn-ea"/>
              </a:rPr>
              <a:t>토지</a:t>
            </a:r>
            <a:r>
              <a:rPr lang="en-US" altLang="ko-KR" sz="1500" dirty="0" smtClean="0">
                <a:solidFill>
                  <a:srgbClr val="2C2E2C"/>
                </a:solidFill>
                <a:latin typeface="+mn-ea"/>
              </a:rPr>
              <a:t>, </a:t>
            </a:r>
            <a:r>
              <a:rPr lang="ko-KR" altLang="en-US" sz="1500" dirty="0" smtClean="0">
                <a:solidFill>
                  <a:srgbClr val="2C2E2C"/>
                </a:solidFill>
                <a:latin typeface="+mn-ea"/>
              </a:rPr>
              <a:t>지방권력</a:t>
            </a:r>
            <a:r>
              <a:rPr lang="en-US" altLang="ko-KR" sz="1500" dirty="0" smtClean="0">
                <a:solidFill>
                  <a:srgbClr val="2C2E2C"/>
                </a:solidFill>
                <a:latin typeface="+mn-ea"/>
              </a:rPr>
              <a:t>, </a:t>
            </a:r>
            <a:r>
              <a:rPr lang="ko-KR" altLang="en-US" sz="1500" dirty="0" smtClean="0">
                <a:solidFill>
                  <a:srgbClr val="2C2E2C"/>
                </a:solidFill>
                <a:latin typeface="+mn-ea"/>
              </a:rPr>
              <a:t>식솔</a:t>
            </a:r>
            <a:r>
              <a:rPr lang="ko-KR" altLang="en-US" sz="1500" dirty="0" smtClean="0">
                <a:latin typeface="+mn-ea"/>
              </a:rPr>
              <a:t>多</a:t>
            </a:r>
            <a:endParaRPr lang="ko-KR" altLang="en-US" sz="1500" dirty="0">
              <a:latin typeface="+mn-ea"/>
            </a:endParaRPr>
          </a:p>
        </p:txBody>
      </p:sp>
      <p:sp>
        <p:nvSpPr>
          <p:cNvPr id="22" name="오른쪽 화살표 21"/>
          <p:cNvSpPr/>
          <p:nvPr/>
        </p:nvSpPr>
        <p:spPr>
          <a:xfrm>
            <a:off x="4346713" y="3495592"/>
            <a:ext cx="402705" cy="288032"/>
          </a:xfrm>
          <a:prstGeom prst="rightArrow">
            <a:avLst/>
          </a:prstGeom>
          <a:solidFill>
            <a:srgbClr val="FF5552"/>
          </a:solidFill>
          <a:ln>
            <a:solidFill>
              <a:srgbClr val="FF5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5229722" y="3501109"/>
            <a:ext cx="7617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dirty="0" smtClean="0">
                <a:solidFill>
                  <a:srgbClr val="2C2E2C"/>
                </a:solidFill>
                <a:latin typeface="+mn-ea"/>
              </a:rPr>
              <a:t>다이묘</a:t>
            </a:r>
            <a:endParaRPr lang="ko-KR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0949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6" grpId="0"/>
      <p:bldP spid="17" grpId="0"/>
      <p:bldP spid="18" grpId="0"/>
      <p:bldP spid="20" grpId="0" animBg="1"/>
      <p:bldP spid="21" grpId="0"/>
      <p:bldP spid="22" grpId="0" animBg="1"/>
      <p:bldP spid="23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377</Words>
  <Application>Microsoft Office PowerPoint</Application>
  <PresentationFormat>화면 슬라이드 쇼(16:9)</PresentationFormat>
  <Paragraphs>167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6</vt:i4>
      </vt:variant>
      <vt:variant>
        <vt:lpstr>슬라이드 제목</vt:lpstr>
      </vt:variant>
      <vt:variant>
        <vt:i4>21</vt:i4>
      </vt:variant>
    </vt:vector>
  </HeadingPairs>
  <TitlesOfParts>
    <vt:vector size="31" baseType="lpstr">
      <vt:lpstr>Arial</vt:lpstr>
      <vt:lpstr>나눔스퀘어 Bold</vt:lpstr>
      <vt:lpstr>나눔스퀘어</vt:lpstr>
      <vt:lpstr>맑은 고딕</vt:lpstr>
      <vt:lpstr>Office 테마</vt:lpstr>
      <vt:lpstr>4_Office 테마</vt:lpstr>
      <vt:lpstr>1_Office 테마</vt:lpstr>
      <vt:lpstr>5_Office 테마</vt:lpstr>
      <vt:lpstr>2_Office 테마</vt:lpstr>
      <vt:lpstr>3_Office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강혜란</dc:creator>
  <cp:lastModifiedBy>OWNER</cp:lastModifiedBy>
  <cp:revision>32</cp:revision>
  <dcterms:created xsi:type="dcterms:W3CDTF">2016-06-09T08:50:37Z</dcterms:created>
  <dcterms:modified xsi:type="dcterms:W3CDTF">2021-04-08T05:33:20Z</dcterms:modified>
</cp:coreProperties>
</file>