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5" autoAdjust="0"/>
    <p:restoredTop sz="100000"/>
  </p:normalViewPr>
  <p:slideViewPr>
    <p:cSldViewPr snapToGrid="0">
      <p:cViewPr varScale="1">
        <p:scale>
          <a:sx n="100" d="100"/>
          <a:sy n="100" d="100"/>
        </p:scale>
        <p:origin x="432" y="108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presProps" Target="presProps.xml"  /><Relationship Id="rId26" Type="http://schemas.openxmlformats.org/officeDocument/2006/relationships/viewProps" Target="viewProps.xml"  /><Relationship Id="rId27" Type="http://schemas.openxmlformats.org/officeDocument/2006/relationships/theme" Target="theme/theme1.xml"  /><Relationship Id="rId28" Type="http://schemas.openxmlformats.org/officeDocument/2006/relationships/tableStyles" Target="tableStyles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3/28/2021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1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Relationship Id="rId3" Type="http://schemas.openxmlformats.org/officeDocument/2006/relationships/image" Target="../media/image13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jpeg"  /><Relationship Id="rId3" Type="http://schemas.openxmlformats.org/officeDocument/2006/relationships/image" Target="../media/image19.jpeg"  /><Relationship Id="rId4" Type="http://schemas.openxmlformats.org/officeDocument/2006/relationships/image" Target="../media/image20.png"  /><Relationship Id="rId5" Type="http://schemas.openxmlformats.org/officeDocument/2006/relationships/image" Target="../media/image21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3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4.jpeg"  /><Relationship Id="rId3" Type="http://schemas.openxmlformats.org/officeDocument/2006/relationships/image" Target="../media/image25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6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www.youtube.com/watch?v=uM0i12wdmHU" TargetMode="External" /><Relationship Id="rId3" Type="http://schemas.openxmlformats.org/officeDocument/2006/relationships/image" Target="../media/image27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8.jpeg"  /><Relationship Id="rId3" Type="http://schemas.openxmlformats.org/officeDocument/2006/relationships/image" Target="../media/image29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0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png"  /><Relationship Id="rId3" Type="http://schemas.openxmlformats.org/officeDocument/2006/relationships/hyperlink" Target="https://minna-kanko.jp/travel/no_category/64474" TargetMode="External"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2059710" y="679284"/>
            <a:ext cx="8026400" cy="1631024"/>
          </a:xfrm>
        </p:spPr>
        <p:txBody>
          <a:bodyPr/>
          <a:lstStyle/>
          <a:p>
            <a:pPr algn="ctr">
              <a:defRPr/>
            </a:pPr>
            <a:r>
              <a:rPr lang="ko-KR" altLang="en-US"/>
              <a:t>일본의 근현대 시대의</a:t>
            </a:r>
            <a:br>
              <a:rPr lang="ko-KR" altLang="en-US"/>
            </a:br>
            <a:r>
              <a:rPr lang="ko-KR" altLang="en-US"/>
              <a:t>대중문화</a:t>
            </a:r>
            <a:r>
              <a:rPr lang="ko-KR" altLang="en-US" sz="4500"/>
              <a:t> </a:t>
            </a:r>
            <a:endParaRPr lang="ko-KR" altLang="en-US" sz="450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257468" y="4300327"/>
            <a:ext cx="3455166" cy="3300983"/>
          </a:xfrm>
        </p:spPr>
        <p:txBody>
          <a:bodyPr>
            <a:normAutofit/>
          </a:bodyPr>
          <a:lstStyle/>
          <a:p>
            <a:pPr lvl="0">
              <a:defRPr/>
            </a:pPr>
            <a:endParaRPr lang="en-US" altLang="ko-KR" sz="2900"/>
          </a:p>
          <a:p>
            <a:pPr lvl="0">
              <a:defRPr/>
            </a:pPr>
            <a:r>
              <a:rPr lang="ko-KR" altLang="en-US" sz="2900"/>
              <a:t>학번 </a:t>
            </a:r>
            <a:r>
              <a:rPr lang="en-US" altLang="ko-KR" sz="2900"/>
              <a:t>:  21801889</a:t>
            </a:r>
            <a:endParaRPr lang="en-US" altLang="ko-KR" sz="2900"/>
          </a:p>
          <a:p>
            <a:pPr lvl="0">
              <a:defRPr/>
            </a:pPr>
            <a:r>
              <a:rPr lang="ko-KR" altLang="en-US" sz="2900"/>
              <a:t>학과 </a:t>
            </a:r>
            <a:r>
              <a:rPr lang="en-US" altLang="ko-KR" sz="2900"/>
              <a:t>: </a:t>
            </a:r>
            <a:r>
              <a:rPr lang="ko-KR" altLang="en-US" sz="2900"/>
              <a:t>일본어학과</a:t>
            </a:r>
            <a:endParaRPr lang="ko-KR" altLang="en-US" sz="2900"/>
          </a:p>
          <a:p>
            <a:pPr lvl="0">
              <a:defRPr/>
            </a:pPr>
            <a:r>
              <a:rPr lang="ko-KR" altLang="en-US" sz="2900"/>
              <a:t>성명 </a:t>
            </a:r>
            <a:r>
              <a:rPr lang="en-US" altLang="ko-KR" sz="2900"/>
              <a:t>: </a:t>
            </a:r>
            <a:r>
              <a:rPr lang="ko-KR" altLang="en-US" sz="2900"/>
              <a:t>최경태</a:t>
            </a:r>
            <a:endParaRPr lang="ko-KR" altLang="en-US" sz="2900"/>
          </a:p>
          <a:p>
            <a:pPr lvl="0">
              <a:defRPr/>
            </a:pPr>
            <a:endParaRPr lang="en-US" altLang="ko-KR" sz="29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10000" y="729672"/>
            <a:ext cx="4565564" cy="687965"/>
          </a:xfrm>
        </p:spPr>
        <p:txBody>
          <a:bodyPr/>
          <a:lstStyle/>
          <a:p>
            <a:pPr lvl="0">
              <a:defRPr/>
            </a:pPr>
            <a:r>
              <a:rPr lang="ko-KR" altLang="ko-KR"/>
              <a:t>일본에서 보는 도박</a:t>
            </a:r>
            <a:endParaRPr lang="ko-KR" altLang="ko-KR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14440" y="1895302"/>
            <a:ext cx="5570493" cy="4962697"/>
          </a:xfrm>
        </p:spPr>
      </p:pic>
      <p:sp>
        <p:nvSpPr>
          <p:cNvPr id="6" name="TextBox 5"/>
          <p:cNvSpPr txBox="1"/>
          <p:nvPr/>
        </p:nvSpPr>
        <p:spPr>
          <a:xfrm>
            <a:off x="6095999" y="2071574"/>
            <a:ext cx="3882502" cy="1736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v"/>
              <a:defRPr/>
            </a:pPr>
            <a:r>
              <a:rPr lang="ko-KR" altLang="en-US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일본 파칭코의 시장 조사 그래프 </a:t>
            </a: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lvl="0">
              <a:defRPr/>
            </a:pP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lvl="0">
              <a:defRPr/>
            </a:pPr>
            <a:endParaRPr lang="en-US" altLang="ko-KR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marL="285750" lvl="0" indent="-285750">
              <a:buFont typeface="Wingdings"/>
              <a:buChar char="v"/>
              <a:defRPr/>
            </a:pPr>
            <a:r>
              <a:rPr lang="ko-KR" altLang="en-US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시장 규모 </a:t>
            </a:r>
            <a:r>
              <a:rPr lang="en-US" altLang="ko-KR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27.7%</a:t>
            </a:r>
            <a:r>
              <a:rPr lang="ko-KR" altLang="en-US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을 차지하고 있는 규모가 큰 시장이 되었다 </a:t>
            </a: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lvl="0">
              <a:defRPr/>
            </a:pP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7443" y="5951557"/>
            <a:ext cx="31487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140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파칭코를 </a:t>
            </a:r>
            <a:r>
              <a:rPr lang="en-US" altLang="ko-KR" sz="140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‘</a:t>
            </a:r>
            <a:r>
              <a:rPr lang="ko-KR" altLang="en-US" sz="140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여가</a:t>
            </a:r>
            <a:r>
              <a:rPr lang="en-US" altLang="ko-KR" sz="140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’</a:t>
            </a:r>
            <a:r>
              <a:rPr lang="ko-KR" altLang="en-US" sz="140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생활로 분류하고 있다 </a:t>
            </a:r>
            <a:endParaRPr lang="ko-KR" altLang="en-US" sz="1400"/>
          </a:p>
        </p:txBody>
      </p:sp>
      <p:cxnSp>
        <p:nvCxnSpPr>
          <p:cNvPr id="8" name="직선 화살표 연결선 7"/>
          <p:cNvCxnSpPr/>
          <p:nvPr/>
        </p:nvCxnSpPr>
        <p:spPr>
          <a:xfrm flipH="1" flipV="1">
            <a:off x="2595418" y="3366550"/>
            <a:ext cx="3592025" cy="2725006"/>
          </a:xfrm>
          <a:prstGeom prst="straightConnector1">
            <a:avLst/>
          </a:prstGeom>
          <a:ln w="38100" cap="sq" cmpd="thickThin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1885990" y="3359125"/>
            <a:ext cx="78023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ko-KR"/>
              <a:t>일본에서 보는 도박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25244" y="1621830"/>
            <a:ext cx="10554574" cy="69245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파칭코의 현제</a:t>
            </a:r>
          </a:p>
          <a:p>
            <a:pPr marL="0" indent="0">
              <a:buNone/>
              <a:defRPr/>
            </a:pP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472" y="2114920"/>
            <a:ext cx="3936681" cy="451349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526990" y="1917577"/>
            <a:ext cx="3538728" cy="4796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9827" y="2114920"/>
            <a:ext cx="246911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  <a:defRPr/>
            </a:pP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최근의 </a:t>
            </a:r>
            <a:r>
              <a:rPr lang="ko-KR" altLang="en-US" dirty="0" err="1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파칭코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기계 </a:t>
            </a:r>
          </a:p>
          <a:p>
            <a:pPr lvl="0">
              <a:defRPr/>
            </a:pPr>
            <a:endParaRPr lang="ko-KR" altLang="en-US" dirty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lvl="0">
              <a:defRPr/>
            </a:pPr>
            <a:r>
              <a:rPr lang="en-US" altLang="ko-KR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(</a:t>
            </a:r>
            <a:r>
              <a:rPr lang="ko-KR" altLang="en-US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젊은 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세대가 </a:t>
            </a:r>
            <a:r>
              <a:rPr lang="ko-KR" altLang="en-US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접근하기 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쉽도록 만화</a:t>
            </a:r>
            <a:r>
              <a:rPr lang="en-US" altLang="ko-KR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, 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드라마 와 </a:t>
            </a:r>
            <a:r>
              <a:rPr lang="ko-KR" altLang="en-US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결합</a:t>
            </a:r>
            <a:r>
              <a:rPr lang="en-US" altLang="ko-KR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)</a:t>
            </a:r>
            <a:endParaRPr lang="ko-KR" altLang="en-US" dirty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lvl="0">
              <a:defRPr/>
            </a:pPr>
            <a:endParaRPr lang="en-US" altLang="ko-KR" dirty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lvl="0">
              <a:defRPr/>
            </a:pPr>
            <a:endParaRPr lang="en-US" altLang="ko-KR" dirty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lvl="0">
              <a:defRPr/>
            </a:pP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       건담</a:t>
            </a:r>
            <a:r>
              <a:rPr lang="en-US" altLang="ko-KR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(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만화</a:t>
            </a:r>
            <a:r>
              <a:rPr lang="en-US" altLang="ko-KR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)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</a:t>
            </a:r>
          </a:p>
          <a:p>
            <a:pPr lvl="0">
              <a:defRPr/>
            </a:pPr>
            <a:endParaRPr lang="en-US" altLang="ko-KR" dirty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lvl="0">
              <a:defRPr/>
            </a:pPr>
            <a:endParaRPr lang="en-US" altLang="ko-KR" dirty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lvl="0">
              <a:defRPr/>
            </a:pPr>
            <a:endParaRPr lang="en-US" altLang="ko-KR" dirty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lvl="0">
              <a:defRPr/>
            </a:pPr>
            <a:endParaRPr lang="en-US" altLang="ko-KR" dirty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lvl="0">
              <a:defRPr/>
            </a:pPr>
            <a:endParaRPr lang="en-US" altLang="ko-KR" dirty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lvl="0">
              <a:defRPr/>
            </a:pP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겨울연가</a:t>
            </a:r>
            <a:r>
              <a:rPr lang="en-US" altLang="ko-KR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(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드라마</a:t>
            </a:r>
            <a:r>
              <a:rPr lang="en-US" altLang="ko-KR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)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</a:t>
            </a:r>
          </a:p>
          <a:p>
            <a:pPr lvl="0">
              <a:defRPr/>
            </a:pP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</a:t>
            </a:r>
          </a:p>
        </p:txBody>
      </p:sp>
      <p:cxnSp>
        <p:nvCxnSpPr>
          <p:cNvPr id="9" name="직선 화살표 연결선 8"/>
          <p:cNvCxnSpPr/>
          <p:nvPr/>
        </p:nvCxnSpPr>
        <p:spPr>
          <a:xfrm rot="10800000" flipV="1">
            <a:off x="3749539" y="4262894"/>
            <a:ext cx="1446836" cy="5022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6692921" y="4948552"/>
            <a:ext cx="1834069" cy="90183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 animBg="1"/>
      <p:bldP spid="9" grpId="0" animBg="1"/>
      <p:bldP spid="10" grpId="1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10000" y="600364"/>
            <a:ext cx="5031423" cy="817274"/>
          </a:xfrm>
        </p:spPr>
        <p:txBody>
          <a:bodyPr/>
          <a:lstStyle/>
          <a:p>
            <a:pPr lvl="0">
              <a:defRPr/>
            </a:pPr>
            <a:r>
              <a:rPr lang="ko-KR" altLang="ko-KR"/>
              <a:t>일본에서 보는 도</a:t>
            </a:r>
            <a:r>
              <a:rPr lang="ko-KR" altLang="en-US"/>
              <a:t>박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56811" y="879262"/>
            <a:ext cx="4353798" cy="150291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ko-KR" altLang="en-US"/>
              <a:t>경마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4775" y="2064587"/>
            <a:ext cx="7087369" cy="4536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9050" y="2476500"/>
            <a:ext cx="3324223" cy="1817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152533" y="2735291"/>
            <a:ext cx="2524124" cy="3377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v"/>
              <a:defRPr/>
            </a:pPr>
            <a:r>
              <a:rPr lang="en-US" altLang="ko-KR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JRA</a:t>
            </a:r>
            <a:r>
              <a:rPr lang="ko-KR" altLang="en-US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에서 조사한 경마의 연간 매출액</a:t>
            </a: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defRPr/>
            </a:pP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defRPr/>
            </a:pP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defRPr/>
            </a:pP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defRPr/>
            </a:pP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defRPr/>
            </a:pP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defRPr/>
            </a:pP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defRPr/>
            </a:pP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defRPr/>
            </a:pP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defRPr/>
            </a:pP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defRPr/>
            </a:pPr>
            <a:r>
              <a:rPr lang="ko-KR" altLang="en-US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매출액이 </a:t>
            </a:r>
            <a:r>
              <a:rPr lang="en-US" altLang="ko-KR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2</a:t>
            </a:r>
            <a:r>
              <a:rPr lang="ko-KR" altLang="en-US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조가 넘는다</a:t>
            </a: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713586" y="4700051"/>
            <a:ext cx="144394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H="1" flipV="1">
            <a:off x="5742966" y="4759289"/>
            <a:ext cx="2409567" cy="109656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20436"/>
            <a:ext cx="4648691" cy="697202"/>
          </a:xfrm>
        </p:spPr>
        <p:txBody>
          <a:bodyPr/>
          <a:lstStyle/>
          <a:p>
            <a:pPr lvl="0">
              <a:defRPr/>
            </a:pPr>
            <a:r>
              <a:rPr lang="ko-KR" altLang="ko-KR" dirty="0"/>
              <a:t>일본에서 보는 도박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647" y="2213656"/>
            <a:ext cx="3534648" cy="36365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en-US" altLang="ko-KR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JRA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에서 발표한 경마의 이용 추세 </a:t>
            </a:r>
          </a:p>
          <a:p>
            <a:pPr marL="0" indent="0">
              <a:buNone/>
              <a:defRPr/>
            </a:pPr>
            <a:endParaRPr lang="ko-KR" altLang="en-US" dirty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marL="0" indent="0">
              <a:buNone/>
              <a:defRPr/>
            </a:pPr>
            <a:endParaRPr lang="ko-KR" altLang="en-US" dirty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과거에 비해서 요즘 젊은이들이 경마를 이용하지 않는다</a:t>
            </a:r>
            <a:r>
              <a:rPr lang="ko-KR" altLang="en-US" dirty="0"/>
              <a:t> </a:t>
            </a:r>
          </a:p>
          <a:p>
            <a:pPr marL="0" indent="0">
              <a:buNone/>
              <a:defRPr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718048" y="2028823"/>
            <a:ext cx="7597778" cy="4638676"/>
          </a:xfrm>
          <a:prstGeom prst="rect">
            <a:avLst/>
          </a:prstGeom>
        </p:spPr>
      </p:pic>
      <p:cxnSp>
        <p:nvCxnSpPr>
          <p:cNvPr id="5" name="직선 화살표 연결선 4"/>
          <p:cNvCxnSpPr/>
          <p:nvPr/>
        </p:nvCxnSpPr>
        <p:spPr>
          <a:xfrm flipV="1">
            <a:off x="4155536" y="2684226"/>
            <a:ext cx="5208350" cy="178340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 rot="16200000" flipH="1">
            <a:off x="9130823" y="2430905"/>
            <a:ext cx="1884734" cy="1317279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01440" y="1575749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그래프로 보는 경마 이용 추세</a:t>
            </a:r>
            <a:endParaRPr lang="en-US" altLang="ko-KR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57382"/>
            <a:ext cx="4574800" cy="660256"/>
          </a:xfrm>
        </p:spPr>
        <p:txBody>
          <a:bodyPr/>
          <a:lstStyle/>
          <a:p>
            <a:pPr lvl="0">
              <a:defRPr/>
            </a:pPr>
            <a:r>
              <a:rPr lang="ko-KR" altLang="ko-KR" dirty="0"/>
              <a:t>일본에서 보는 도박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1787" y="2295004"/>
            <a:ext cx="4687173" cy="38700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젊은이들의 경마 참여를 증진시키기 위해서 제작된 드라마 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endParaRPr lang="ko-KR" altLang="en-US" dirty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endParaRPr lang="ko-KR" altLang="en-US" dirty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endParaRPr lang="ko-KR" altLang="en-US" dirty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경마를 도박으로 보지않고 여가 사업으로 인정함을 증명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42463" y="2182147"/>
            <a:ext cx="6029324" cy="4095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1149" y="1533514"/>
            <a:ext cx="127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경마 홍보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628072"/>
            <a:ext cx="4722582" cy="789565"/>
          </a:xfrm>
        </p:spPr>
        <p:txBody>
          <a:bodyPr/>
          <a:lstStyle/>
          <a:p>
            <a:pPr lvl="0">
              <a:defRPr/>
            </a:pPr>
            <a:r>
              <a:rPr lang="ko-KR" altLang="ko-KR" dirty="0"/>
              <a:t>일본에서 보는 도박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618" y="3116435"/>
            <a:ext cx="4272742" cy="21786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  <a:defRPr/>
            </a:pP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만화와 결합시켜서 </a:t>
            </a:r>
            <a:r>
              <a:rPr lang="ko-KR" altLang="en-US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젊은 세대가 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경마에 관심을 가지게 </a:t>
            </a:r>
            <a:r>
              <a:rPr lang="ko-KR" altLang="en-US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하고</a:t>
            </a:r>
            <a:r>
              <a:rPr lang="en-US" altLang="ko-KR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,</a:t>
            </a:r>
            <a:endParaRPr lang="en-US" altLang="ko-KR" dirty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marL="0" indent="0">
              <a:buNone/>
              <a:defRPr/>
            </a:pPr>
            <a:r>
              <a:rPr lang="en-US" altLang="ko-KR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</a:t>
            </a:r>
            <a:r>
              <a:rPr lang="ko-KR" altLang="en-US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  옛날 세대가 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추억으로 하게 만든 </a:t>
            </a:r>
          </a:p>
          <a:p>
            <a:pPr marL="0" indent="0">
              <a:buNone/>
              <a:defRPr/>
            </a:pPr>
            <a:r>
              <a:rPr lang="ko-KR" altLang="en-US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    스마트폰 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경마 게임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04699" y="1881822"/>
            <a:ext cx="5830341" cy="4514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7775" y="1512490"/>
            <a:ext cx="168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경마 홍보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9" y="606312"/>
            <a:ext cx="4704109" cy="811325"/>
          </a:xfrm>
        </p:spPr>
        <p:txBody>
          <a:bodyPr/>
          <a:lstStyle/>
          <a:p>
            <a:pPr lvl="0">
              <a:defRPr/>
            </a:pPr>
            <a:r>
              <a:rPr lang="ko-KR" altLang="ko-KR" dirty="0"/>
              <a:t>일본에서 보는 도박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52425" y="2501503"/>
            <a:ext cx="3257549" cy="185499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600469" y="2283324"/>
            <a:ext cx="3352800" cy="19583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136925" y="4935160"/>
            <a:ext cx="4055075" cy="192284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19075" y="4749166"/>
            <a:ext cx="3338055" cy="1899283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V="1">
            <a:off x="3557130" y="3528752"/>
            <a:ext cx="4863663" cy="36484"/>
          </a:xfrm>
          <a:prstGeom prst="straightConnector1">
            <a:avLst/>
          </a:prstGeom>
          <a:ln w="508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3424844" y="5831926"/>
            <a:ext cx="5175625" cy="0"/>
          </a:xfrm>
          <a:prstGeom prst="straightConnector1">
            <a:avLst/>
          </a:prstGeom>
          <a:ln w="508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47308" y="1955220"/>
            <a:ext cx="284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ko-KR" alt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게임에 등장하는 실제 말</a:t>
            </a:r>
            <a:endParaRPr lang="ko-KR" alt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1149" y="1533514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경마 홍보</a:t>
            </a:r>
            <a:r>
              <a:rPr lang="en-US" altLang="ko-KR" dirty="0"/>
              <a:t>2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10000" y="763482"/>
            <a:ext cx="3460259" cy="654156"/>
          </a:xfrm>
        </p:spPr>
        <p:txBody>
          <a:bodyPr/>
          <a:lstStyle/>
          <a:p>
            <a:pPr marL="0" lvl="0" indent="0" algn="l" defTabSz="9334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/>
            </a:pPr>
            <a:r>
              <a:rPr lang="ko-KR" kern="1200"/>
              <a:t>일본인과 현금 </a:t>
            </a:r>
            <a:endParaRPr lang="en-US" altLang="ko-KR" kern="1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415" y="2492009"/>
            <a:ext cx="2772648" cy="3808569"/>
          </a:xfrm>
        </p:spPr>
        <p:txBody>
          <a:bodyPr/>
          <a:lstStyle/>
          <a:p>
            <a:pPr>
              <a:buFont typeface="Wingdings"/>
              <a:buChar char="v"/>
              <a:defRPr/>
            </a:pPr>
            <a:r>
              <a:rPr lang="ko-KR" altLang="en-US" sz="1400" b="1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일본과 다른 나라의 현금 사용 추세 그래프</a:t>
            </a:r>
            <a:endParaRPr lang="ko-KR" altLang="en-US" sz="1400" b="1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buFont typeface="Wingdings"/>
              <a:buChar char="v"/>
              <a:defRPr/>
            </a:pPr>
            <a:endParaRPr lang="ko-KR" altLang="en-US" sz="1400" b="1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buFont typeface="Wingdings"/>
              <a:buChar char="v"/>
              <a:defRPr/>
            </a:pPr>
            <a:endParaRPr lang="ko-KR" altLang="en-US" sz="1400" b="1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buFont typeface="Wingdings"/>
              <a:buChar char="v"/>
              <a:defRPr/>
            </a:pPr>
            <a:r>
              <a:rPr lang="ko-KR" altLang="en-US" sz="1400" b="1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파란색이 일본 </a:t>
            </a:r>
            <a:endParaRPr lang="ko-KR" altLang="en-US" sz="1400" b="1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buFont typeface="Wingdings"/>
              <a:buChar char="v"/>
              <a:defRPr/>
            </a:pPr>
            <a:endParaRPr lang="ko-KR" altLang="en-US" sz="1400" b="1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buFont typeface="Wingdings"/>
              <a:buChar char="v"/>
              <a:defRPr/>
            </a:pPr>
            <a:endParaRPr lang="ko-KR" altLang="en-US" sz="1400" b="1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marL="0" indent="0">
              <a:buNone/>
              <a:defRPr/>
            </a:pPr>
            <a:r>
              <a:rPr lang="en-US" altLang="ko-KR" sz="1100" b="1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(</a:t>
            </a:r>
            <a:r>
              <a:rPr lang="ko-KR" altLang="en-US" sz="1100" b="1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다른 나라에 비해</a:t>
            </a:r>
            <a:r>
              <a:rPr lang="en-US" altLang="ko-KR" sz="1100" b="1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,</a:t>
            </a:r>
            <a:r>
              <a:rPr lang="ko-KR" altLang="en-US" sz="1100" b="1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오히려 증가하고 있다</a:t>
            </a:r>
            <a:r>
              <a:rPr lang="en-US" altLang="ko-KR" sz="1100" b="1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)</a:t>
            </a:r>
            <a:endParaRPr lang="ko-KR" altLang="en-US" sz="1100" b="1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9789" y="1920983"/>
            <a:ext cx="4163898" cy="43795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4436" y="3429000"/>
            <a:ext cx="3607562" cy="2855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l"/>
              <a:defRPr/>
            </a:pPr>
            <a:r>
              <a:rPr lang="ko-KR" altLang="en-US" sz="1400" b="1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아날로그 방식을 선호하는 성향과 잦은 지진으로 사회가 마비되는 상황에서 잘 쓰이는 현금으로 인해</a:t>
            </a:r>
            <a:endParaRPr lang="ko-KR" altLang="en-US" sz="1400" b="1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</a:endParaRPr>
          </a:p>
          <a:p>
            <a:pPr marL="285750" indent="-285750">
              <a:buFont typeface="Wingdings"/>
              <a:buChar char="l"/>
              <a:defRPr/>
            </a:pPr>
            <a:endParaRPr lang="ko-KR" altLang="en-US" sz="1400" b="1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</a:endParaRPr>
          </a:p>
          <a:p>
            <a:pPr marL="285750" indent="-285750">
              <a:buFont typeface="Wingdings"/>
              <a:buChar char="l"/>
              <a:defRPr/>
            </a:pPr>
            <a:endParaRPr lang="ko-KR" altLang="en-US" sz="1400" b="1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</a:endParaRPr>
          </a:p>
          <a:p>
            <a:pPr marL="285750" indent="-285750">
              <a:buFont typeface="Wingdings"/>
              <a:buChar char="l"/>
              <a:defRPr/>
            </a:pPr>
            <a:r>
              <a:rPr lang="en-US" altLang="ko-KR" sz="1400" b="1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‘</a:t>
            </a:r>
            <a:r>
              <a:rPr lang="ko-KR" altLang="en-US" sz="1400" b="1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믿을만한 것은 현금이다</a:t>
            </a:r>
            <a:r>
              <a:rPr lang="en-US" altLang="ko-KR" sz="1400" b="1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’</a:t>
            </a:r>
            <a:r>
              <a:rPr lang="ko-KR" altLang="en-US" sz="1400" b="1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 </a:t>
            </a:r>
            <a:r>
              <a:rPr lang="en-US" altLang="ko-KR" sz="1400" b="1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,</a:t>
            </a:r>
            <a:r>
              <a:rPr lang="ko-KR" altLang="en-US" sz="1400" b="1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 같은 인식이 사회전반에 퍼져 있다</a:t>
            </a:r>
            <a:endParaRPr lang="ko-KR" altLang="en-US" sz="1400" b="1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</a:endParaRPr>
          </a:p>
          <a:p>
            <a:pPr marL="285750" indent="-285750">
              <a:buFont typeface="Wingdings"/>
              <a:buChar char="l"/>
              <a:defRPr/>
            </a:pPr>
            <a:endParaRPr lang="ko-KR" altLang="en-US" sz="1400" b="1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</a:endParaRPr>
          </a:p>
          <a:p>
            <a:pPr>
              <a:defRPr/>
            </a:pPr>
            <a:endParaRPr lang="ko-KR" altLang="en-US" sz="1400" b="1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defRPr/>
            </a:pPr>
            <a:endParaRPr lang="ko-KR" altLang="en-US" sz="1400" b="1"/>
          </a:p>
          <a:p>
            <a:pPr>
              <a:defRPr/>
            </a:pPr>
            <a:endParaRPr lang="ko-KR" altLang="en-US" sz="1400" b="1"/>
          </a:p>
          <a:p>
            <a:pPr>
              <a:defRPr/>
            </a:pPr>
            <a:endParaRPr lang="ko-KR" altLang="en-US" sz="1400" b="1"/>
          </a:p>
          <a:p>
            <a:pPr>
              <a:defRPr/>
            </a:pPr>
            <a:endParaRPr lang="ko-KR" altLang="en-US" sz="1400" b="1"/>
          </a:p>
        </p:txBody>
      </p:sp>
      <p:cxnSp>
        <p:nvCxnSpPr>
          <p:cNvPr id="6" name="직선 화살표 연결선 5"/>
          <p:cNvCxnSpPr/>
          <p:nvPr/>
        </p:nvCxnSpPr>
        <p:spPr>
          <a:xfrm flipV="1">
            <a:off x="1004178" y="3743121"/>
            <a:ext cx="790372" cy="45598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flipV="1">
            <a:off x="2311738" y="2709152"/>
            <a:ext cx="1833663" cy="71984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854070" y="2223175"/>
            <a:ext cx="3417988" cy="102294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ko-KR" altLang="en-US"/>
              <a:t>       </a:t>
            </a:r>
            <a:r>
              <a:rPr lang="ko-KR" altLang="en-US" sz="2500"/>
              <a:t>        </a:t>
            </a:r>
            <a:r>
              <a:rPr lang="ko-KR" altLang="en-US" sz="3600" b="1"/>
              <a:t>배경</a:t>
            </a:r>
            <a:endParaRPr lang="ko-KR" altLang="en-US" sz="3600" b="1"/>
          </a:p>
          <a:p>
            <a:pPr>
              <a:defRPr/>
            </a:pPr>
            <a:endParaRPr lang="ko-KR" altLang="en-US" sz="2500"/>
          </a:p>
        </p:txBody>
      </p:sp>
      <p:sp>
        <p:nvSpPr>
          <p:cNvPr id="9" name="TextBox 8"/>
          <p:cNvSpPr txBox="1"/>
          <p:nvPr/>
        </p:nvSpPr>
        <p:spPr>
          <a:xfrm>
            <a:off x="810000" y="1551651"/>
            <a:ext cx="3460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/>
              <a:t>그래프로 보는 현금 사용 추세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766618"/>
            <a:ext cx="3521855" cy="651020"/>
          </a:xfrm>
        </p:spPr>
        <p:txBody>
          <a:bodyPr/>
          <a:lstStyle/>
          <a:p>
            <a:pPr marL="0" lvl="0" indent="0" algn="l" defTabSz="9334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/>
            </a:pPr>
            <a:r>
              <a:rPr lang="ko-KR" kern="1200" dirty="0"/>
              <a:t>일본인과 현금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337" y="317286"/>
            <a:ext cx="5915899" cy="25887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현금 사용에 대한 정부의 대처</a:t>
            </a:r>
          </a:p>
        </p:txBody>
      </p:sp>
      <p:sp>
        <p:nvSpPr>
          <p:cNvPr id="4" name="TextBox 3"/>
          <p:cNvSpPr txBox="1"/>
          <p:nvPr/>
        </p:nvSpPr>
        <p:spPr>
          <a:xfrm rot="10792767" flipV="1">
            <a:off x="81842" y="2260933"/>
            <a:ext cx="7484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/>
              <a:t>경제흐름 추적이 어려워서 정부에서 시행한 </a:t>
            </a:r>
            <a:r>
              <a:rPr lang="ko-KR" altLang="en-US" dirty="0" smtClean="0"/>
              <a:t>현금 사용을 </a:t>
            </a:r>
            <a:r>
              <a:rPr lang="ko-KR" altLang="en-US" dirty="0"/>
              <a:t>제한하는 정책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6790" y="2743925"/>
            <a:ext cx="7516112" cy="3951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58264" y="2952749"/>
            <a:ext cx="2486025" cy="360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443567" y="2809606"/>
            <a:ext cx="32575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신용카드를 사용하면 </a:t>
            </a:r>
            <a:r>
              <a:rPr lang="ko-KR" altLang="en-US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그 </a:t>
            </a:r>
            <a:endParaRPr lang="en-US" altLang="ko-KR" dirty="0" smtClean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defRPr/>
            </a:pPr>
            <a:r>
              <a:rPr lang="ko-KR" altLang="en-US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일부를 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다시 돌려주는 정책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10241" y="5792213"/>
            <a:ext cx="3124200" cy="902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결과적으로는</a:t>
            </a:r>
            <a:r>
              <a:rPr lang="en-US" altLang="ko-KR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,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이 정책이 시행되던 기간 동안에만 신용카드를 자주 </a:t>
            </a:r>
            <a:r>
              <a:rPr lang="ko-KR" altLang="en-US" dirty="0" err="1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쓰게되었다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 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3458095" y="5754622"/>
            <a:ext cx="2462871" cy="3759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rot="10800000">
            <a:off x="5423940" y="5818111"/>
            <a:ext cx="3019627" cy="425586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655782"/>
            <a:ext cx="3512618" cy="761856"/>
          </a:xfrm>
        </p:spPr>
        <p:txBody>
          <a:bodyPr/>
          <a:lstStyle/>
          <a:p>
            <a:pPr marL="0" lvl="0" indent="0" algn="l" defTabSz="9334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/>
            </a:pPr>
            <a:r>
              <a:rPr lang="ko-KR" kern="1200" dirty="0"/>
              <a:t>일본인과 현금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1468512"/>
            <a:ext cx="3948695" cy="50965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/>
              <a:t> </a:t>
            </a:r>
            <a:r>
              <a:rPr lang="ko-KR" altLang="en-US" dirty="0" smtClean="0"/>
              <a:t>일상에서 보는 현금 사용 </a:t>
            </a:r>
            <a:r>
              <a:rPr lang="ko-KR" altLang="en-US" dirty="0"/>
              <a:t>제한 </a:t>
            </a:r>
            <a:r>
              <a:rPr lang="ko-KR" altLang="en-US" dirty="0" smtClean="0"/>
              <a:t>정책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0336" y="2450240"/>
            <a:ext cx="4591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 smtClean="0"/>
              <a:t>지나치게 많이 </a:t>
            </a:r>
            <a:r>
              <a:rPr lang="ko-KR" altLang="en-US" dirty="0"/>
              <a:t>붙여서 표시해 놓았다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452" y="2419910"/>
            <a:ext cx="6029324" cy="360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/>
              <a:t>마트 내부에서 신용카드 전용의 계산대</a:t>
            </a:r>
            <a:r>
              <a:rPr lang="en-US" altLang="ko-KR" dirty="0"/>
              <a:t>(</a:t>
            </a:r>
            <a:r>
              <a:rPr lang="ko-KR" altLang="en-US" dirty="0"/>
              <a:t>현금 사용불가</a:t>
            </a:r>
            <a:r>
              <a:rPr lang="en-US" altLang="ko-KR" dirty="0"/>
              <a:t>)</a:t>
            </a:r>
            <a:r>
              <a:rPr lang="ko-KR" altLang="en-US" dirty="0"/>
              <a:t>  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04800" y="2830832"/>
            <a:ext cx="5562600" cy="371094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00776" y="2920365"/>
            <a:ext cx="5562600" cy="3703320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 flipH="1">
            <a:off x="8218860" y="2920365"/>
            <a:ext cx="27365" cy="2393369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 rot="963691">
            <a:off x="7176621" y="5270605"/>
            <a:ext cx="2590813" cy="917426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ap="flat">
            <a:solidFill>
              <a:schemeClr val="accen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/>
              <a:t>목차 </a:t>
            </a:r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389376" y="2512381"/>
            <a:ext cx="7020800" cy="3588642"/>
            <a:chOff x="389376" y="2512381"/>
            <a:chExt cx="10554574" cy="3497446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389376" y="2512381"/>
              <a:ext cx="10554574" cy="65110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1159" y="2544165"/>
              <a:ext cx="10491006" cy="587537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80010" tIns="80010" rIns="80010" bIns="80010" anchor="ctr" anchorCtr="0">
              <a:noAutofit/>
            </a:bodyPr>
            <a:lstStyle/>
            <a:p>
              <a:pPr marL="0" lvl="0" indent="0" algn="l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en-US" altLang="ko-KR" sz="2100" kern="1200"/>
                <a:t>1. </a:t>
              </a:r>
              <a:r>
                <a:rPr lang="ko-KR" sz="2100" kern="1200"/>
                <a:t>일본의 만화</a:t>
              </a:r>
              <a:r>
                <a:rPr lang="ko-KR" altLang="en-US" sz="2100" kern="1200"/>
                <a:t>와 문화 </a:t>
              </a:r>
              <a:r>
                <a:rPr lang="en-US" altLang="ko-KR" sz="2100" kern="1200"/>
                <a:t>(</a:t>
              </a:r>
              <a:r>
                <a:rPr lang="ko-KR" altLang="en-US" sz="2100" kern="1200"/>
                <a:t>만화의 실질적 이용</a:t>
              </a:r>
              <a:r>
                <a:rPr lang="en-US" altLang="ko-KR" sz="2100" kern="1200"/>
                <a:t>)</a:t>
              </a:r>
            </a:p>
          </p:txBody>
        </p:sp>
        <p:sp>
          <p:nvSpPr>
            <p:cNvPr id="9" name="모서리가 둥근 직사각형 8"/>
            <p:cNvSpPr/>
            <p:nvPr/>
          </p:nvSpPr>
          <p:spPr>
            <a:xfrm>
              <a:off x="389376" y="3223966"/>
              <a:ext cx="10554574" cy="65110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1159" y="3255750"/>
              <a:ext cx="10491006" cy="587537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80010" tIns="80010" rIns="80010" bIns="80010" anchor="ctr" anchorCtr="0">
              <a:noAutofit/>
            </a:bodyPr>
            <a:lstStyle/>
            <a:p>
              <a:pPr marL="0" lvl="0" indent="0" algn="l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en-US" altLang="ko-KR" sz="2100" kern="1200"/>
                <a:t>2. </a:t>
              </a:r>
              <a:r>
                <a:rPr lang="ko-KR" sz="2100" kern="1200"/>
                <a:t>일본에서 보는 도박</a:t>
              </a:r>
              <a:r>
                <a:rPr lang="en-US" altLang="ko-KR" sz="2100" kern="1200"/>
                <a:t> (</a:t>
              </a:r>
              <a:r>
                <a:rPr lang="ko-KR" altLang="en-US" sz="2100" kern="1200"/>
                <a:t>젊은세대와 옛날세대의 차이</a:t>
              </a:r>
              <a:r>
                <a:rPr lang="en-US" altLang="ko-KR" sz="2100" kern="1200"/>
                <a:t>)</a:t>
              </a:r>
              <a:r>
                <a:rPr lang="ko-KR" sz="2100" kern="1200"/>
                <a:t>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1160" y="3967336"/>
              <a:ext cx="10491006" cy="587537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80010" tIns="80010" rIns="80010" bIns="80010" anchor="ctr" anchorCtr="0">
              <a:noAutofit/>
            </a:bodyPr>
            <a:lstStyle/>
            <a:p>
              <a:pPr marL="0" lvl="0" indent="0" algn="l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endParaRPr lang="en-US" altLang="ko-KR" sz="2100" kern="1200"/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389376" y="4647137"/>
              <a:ext cx="10554574" cy="65110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160" y="4678921"/>
              <a:ext cx="10491006" cy="587537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80010" tIns="80010" rIns="80010" bIns="80010" anchor="ctr" anchorCtr="0">
              <a:noAutofit/>
            </a:bodyPr>
            <a:lstStyle/>
            <a:p>
              <a:pPr marL="0" lvl="0" indent="0" algn="l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en-US" altLang="ko-KR" sz="2100" kern="1200"/>
                <a:t>3. </a:t>
              </a:r>
              <a:r>
                <a:rPr lang="ko-KR" sz="2100" kern="1200"/>
                <a:t>일본인과 현금 </a:t>
              </a:r>
              <a:r>
                <a:rPr lang="en-US" altLang="ko-KR" sz="2100" kern="1200"/>
                <a:t>(</a:t>
              </a:r>
              <a:r>
                <a:rPr lang="ko-KR" altLang="en-US" sz="2100" kern="1200"/>
                <a:t>그 이유와 다른 나라와 비교</a:t>
              </a:r>
              <a:r>
                <a:rPr lang="en-US" altLang="ko-KR" sz="2100" kern="1200"/>
                <a:t>)</a:t>
              </a:r>
            </a:p>
          </p:txBody>
        </p:sp>
        <p:sp>
          <p:nvSpPr>
            <p:cNvPr id="15" name="모서리가 둥근 직사각형 14"/>
            <p:cNvSpPr/>
            <p:nvPr/>
          </p:nvSpPr>
          <p:spPr>
            <a:xfrm>
              <a:off x="389376" y="5358722"/>
              <a:ext cx="10554574" cy="65110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1160" y="5390506"/>
              <a:ext cx="10491006" cy="587537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80010" tIns="80010" rIns="80010" bIns="80010" anchor="ctr" anchorCtr="0">
              <a:noAutofit/>
            </a:bodyPr>
            <a:lstStyle/>
            <a:p>
              <a:pPr marL="0" lvl="0" indent="0" algn="l" defTabSz="9334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en-US" altLang="ko-KR" sz="2100" kern="1200"/>
                <a:t>4. </a:t>
              </a:r>
              <a:r>
                <a:rPr lang="ko-KR" sz="2100" kern="1200"/>
                <a:t>자건거 사랑 </a:t>
              </a:r>
              <a:r>
                <a:rPr lang="en-US" altLang="ko-KR" sz="2100" kern="1200"/>
                <a:t>(</a:t>
              </a:r>
              <a:r>
                <a:rPr lang="ko-KR" altLang="en-US" sz="2100" kern="1200"/>
                <a:t>일본의 대중적인 교통문화</a:t>
              </a:r>
              <a:r>
                <a:rPr lang="en-US" altLang="ko-KR" sz="2100" kern="1200"/>
                <a:t>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646545"/>
            <a:ext cx="3013855" cy="751598"/>
          </a:xfrm>
        </p:spPr>
        <p:txBody>
          <a:bodyPr/>
          <a:lstStyle/>
          <a:p>
            <a:pPr marL="0" lvl="0" indent="0" algn="l" defTabSz="9334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/>
            </a:pPr>
            <a:r>
              <a:rPr lang="ko-KR" kern="1200" dirty="0" err="1"/>
              <a:t>자건거</a:t>
            </a:r>
            <a:r>
              <a:rPr lang="ko-KR" kern="1200" dirty="0"/>
              <a:t> 사랑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0409" y="4662906"/>
            <a:ext cx="3928684" cy="188755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교통비가 비싸고</a:t>
            </a:r>
          </a:p>
          <a:p>
            <a:pPr marL="0" indent="0">
              <a:buNone/>
              <a:defRPr/>
            </a:pPr>
            <a:r>
              <a:rPr lang="ko-KR" altLang="en-US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대중교통</a:t>
            </a:r>
            <a:r>
              <a:rPr lang="en-US" altLang="ko-KR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(</a:t>
            </a:r>
            <a:r>
              <a:rPr lang="ko-KR" altLang="en-US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지하철</a:t>
            </a:r>
            <a:r>
              <a:rPr lang="en-US" altLang="ko-KR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)</a:t>
            </a:r>
            <a:r>
              <a:rPr lang="ko-KR" altLang="en-US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과 </a:t>
            </a:r>
            <a:r>
              <a:rPr lang="ko-KR" altLang="en-US" dirty="0" smtClean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접근성 있는 </a:t>
            </a:r>
            <a:r>
              <a:rPr lang="ko-KR" altLang="en-US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집들이 비싸서 </a:t>
            </a:r>
          </a:p>
          <a:p>
            <a:pPr marL="0" indent="0">
              <a:buNone/>
              <a:defRPr/>
            </a:pPr>
            <a:r>
              <a:rPr lang="ko-KR" altLang="en-US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대중교통을 </a:t>
            </a:r>
            <a:r>
              <a:rPr lang="ko-KR" altLang="en-US" dirty="0" err="1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타려거나</a:t>
            </a:r>
            <a:r>
              <a:rPr lang="en-US" altLang="ko-KR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,</a:t>
            </a:r>
            <a:r>
              <a:rPr lang="ko-KR" altLang="en-US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 마실 나가는 용도로 자전거를 많이 </a:t>
            </a:r>
            <a:r>
              <a:rPr lang="ko-KR" altLang="en-US" dirty="0" smtClean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이용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1455" y="2117339"/>
            <a:ext cx="7309604" cy="43823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92449" y="4280170"/>
            <a:ext cx="1915134" cy="366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046596" y="2111712"/>
            <a:ext cx="263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일본인 </a:t>
            </a:r>
            <a:r>
              <a:rPr lang="en-US" altLang="ko-KR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2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명중 </a:t>
            </a:r>
            <a:r>
              <a:rPr lang="en-US" altLang="ko-KR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1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명이 자전거 </a:t>
            </a:r>
            <a:r>
              <a:rPr lang="ko-KR" altLang="en-US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보유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06121" y="4002548"/>
            <a:ext cx="2632176" cy="624697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500" dirty="0"/>
              <a:t>배경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0000" y="1514764"/>
            <a:ext cx="210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자전거 이용 현황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자전거 사랑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12" y="1022137"/>
            <a:ext cx="4201399" cy="120671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자전거 주차장 </a:t>
            </a:r>
            <a:r>
              <a:rPr lang="en-US" altLang="ko-KR"/>
              <a:t>(</a:t>
            </a:r>
            <a:r>
              <a:rPr lang="ko-KR" altLang="en-US"/>
              <a:t>자동식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4" name=""/>
          <p:cNvSpPr txBox="1"/>
          <p:nvPr/>
        </p:nvSpPr>
        <p:spPr>
          <a:xfrm>
            <a:off x="238121" y="6221729"/>
            <a:ext cx="6076950" cy="63627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>
                <a:hlinkClick r:id="rId2"/>
              </a:rPr>
              <a:t>https://www.youtube.com/watch?v=uM0i12wdmHU</a:t>
            </a:r>
            <a:endParaRPr lang="en-US"/>
          </a:p>
          <a:p>
            <a:pPr>
              <a:defRPr/>
            </a:pPr>
            <a:endParaRPr 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92020" y="2038144"/>
            <a:ext cx="6769259" cy="4019959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7743824" y="2419349"/>
            <a:ext cx="4219576" cy="360046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7" name=""/>
          <p:cNvSpPr txBox="1"/>
          <p:nvPr/>
        </p:nvSpPr>
        <p:spPr>
          <a:xfrm>
            <a:off x="7743826" y="2400300"/>
            <a:ext cx="3619500" cy="360045"/>
          </a:xfrm>
          <a:prstGeom prst="rect">
            <a:avLst/>
          </a:prstGeom>
        </p:spPr>
        <p:txBody>
          <a:bodyPr wrap="square">
            <a:spAutoFit/>
          </a:bodyPr>
          <a:p>
            <a:pPr marL="742950" lvl="1" indent="-285750">
              <a:buFont typeface="Wingdings"/>
              <a:buChar char="v"/>
              <a:defRPr/>
            </a:pP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7267576" y="2974657"/>
            <a:ext cx="4924424" cy="909638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>
              <a:buFont typeface="Wingdings"/>
              <a:buChar char="v"/>
              <a:defRPr/>
            </a:pPr>
            <a:r>
              <a:rPr lang="ko-KR" altLang="en-US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자전거 수와 비례하게 도난사건이 많기 때문에</a:t>
            </a: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marL="0" indent="0">
              <a:buFont typeface="Wingdings"/>
              <a:buNone/>
              <a:defRPr/>
            </a:pPr>
            <a:r>
              <a:rPr lang="ko-KR" altLang="en-US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  도난 방지를 위해서 유료 주차장을 이용</a:t>
            </a: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>
          <a:xfrm>
            <a:off x="810000" y="683490"/>
            <a:ext cx="2976909" cy="734147"/>
          </a:xfrm>
        </p:spPr>
        <p:txBody>
          <a:bodyPr/>
          <a:lstStyle/>
          <a:p>
            <a:pPr marL="0" lvl="0" indent="0" algn="l" defTabSz="9334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/>
            </a:pPr>
            <a:r>
              <a:rPr lang="ko-KR" kern="1200"/>
              <a:t>자건거 사랑 </a:t>
            </a:r>
            <a:endParaRPr lang="ko-KR" kern="1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882" y="1417638"/>
            <a:ext cx="2415037" cy="61247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자전거 도난사고 방지 </a:t>
            </a:r>
            <a:endParaRPr lang="en-US" altLang="ko-KR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7250" y="2303023"/>
            <a:ext cx="3367392" cy="417722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429502" y="2334638"/>
            <a:ext cx="4499043" cy="4164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4710" y="3252398"/>
            <a:ext cx="2127925" cy="1460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도난 방지 스티커</a:t>
            </a: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defRPr/>
            </a:pP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>
              <a:defRPr/>
            </a:pPr>
            <a:r>
              <a:rPr lang="ko-KR" altLang="en-US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반드시 부착해야 하는 의무제가 시행되고 있다   </a:t>
            </a: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 flipV="1">
            <a:off x="5712737" y="4729726"/>
            <a:ext cx="3891126" cy="892476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H="1">
            <a:off x="2752254" y="3555627"/>
            <a:ext cx="1464078" cy="636127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01949" y="5437536"/>
            <a:ext cx="12423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부착 모습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628072"/>
            <a:ext cx="2986145" cy="789565"/>
          </a:xfrm>
        </p:spPr>
        <p:txBody>
          <a:bodyPr/>
          <a:lstStyle/>
          <a:p>
            <a:pPr marL="0" lvl="0" indent="0" algn="l" defTabSz="9334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/>
            </a:pPr>
            <a:r>
              <a:rPr lang="ko-KR" kern="1200" dirty="0" err="1"/>
              <a:t>자건거</a:t>
            </a:r>
            <a:r>
              <a:rPr lang="ko-KR" kern="1200" dirty="0"/>
              <a:t> 사랑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9209" y="3080922"/>
            <a:ext cx="3253336" cy="23275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일본의 자전거 이용 규칙</a:t>
            </a:r>
          </a:p>
          <a:p>
            <a:pPr marL="0" indent="0">
              <a:buNone/>
              <a:defRPr/>
            </a:pPr>
            <a:endParaRPr lang="ko-KR" altLang="en-US" dirty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marL="0" indent="0">
              <a:buNone/>
              <a:defRPr/>
            </a:pP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중학생 까지</a:t>
            </a:r>
            <a:r>
              <a:rPr lang="en-US" altLang="ko-KR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,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자전거 </a:t>
            </a:r>
            <a:r>
              <a:rPr lang="ko-KR" altLang="en-US" dirty="0" err="1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이용시</a:t>
            </a:r>
            <a:r>
              <a:rPr lang="ko-KR" altLang="en-US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에 </a:t>
            </a:r>
            <a:endParaRPr lang="en-US" altLang="ko-KR" dirty="0" smtClean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marL="0" indent="0">
              <a:buNone/>
              <a:defRPr/>
            </a:pPr>
            <a:r>
              <a:rPr lang="ko-KR" altLang="en-US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헬멧을 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착용을 강조한다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9288" y="2078300"/>
            <a:ext cx="7406645" cy="4332806"/>
          </a:xfrm>
          <a:prstGeom prst="rect">
            <a:avLst/>
          </a:prstGeom>
        </p:spPr>
      </p:pic>
      <p:cxnSp>
        <p:nvCxnSpPr>
          <p:cNvPr id="5" name="직선 화살표 연결선 4"/>
          <p:cNvCxnSpPr/>
          <p:nvPr/>
        </p:nvCxnSpPr>
        <p:spPr>
          <a:xfrm flipH="1">
            <a:off x="6493164" y="4299564"/>
            <a:ext cx="2045538" cy="189309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1964" y="1563303"/>
            <a:ext cx="3500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문화의 일종이 된 자전거 사용</a:t>
            </a:r>
            <a:endParaRPr lang="ko-KR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 rot="0">
            <a:off x="7265323" y="134629"/>
            <a:ext cx="4498848" cy="1345036"/>
            <a:chOff x="7589520" y="118004"/>
            <a:chExt cx="4498848" cy="1345036"/>
          </a:xfrm>
        </p:grpSpPr>
        <p:sp>
          <p:nvSpPr>
            <p:cNvPr id="2" name="모서리가 둥근 직사각형 1"/>
            <p:cNvSpPr/>
            <p:nvPr/>
          </p:nvSpPr>
          <p:spPr>
            <a:xfrm>
              <a:off x="7589520" y="123914"/>
              <a:ext cx="4498848" cy="1333215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15875" cap="rnd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p>
              <a:pPr>
                <a:defRPr/>
              </a:pPr>
              <a:endParaRPr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54602" y="188996"/>
              <a:ext cx="4368684" cy="1203051"/>
            </a:xfrm>
            <a:prstGeom prst="rect">
              <a:avLst/>
            </a:prstGeom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163830" tIns="163830" rIns="163830" bIns="163830" anchor="ctr" anchorCtr="0">
              <a:noAutofit/>
            </a:bodyPr>
            <a:lstStyle/>
            <a:p>
              <a:pPr marL="0" lvl="0" indent="0" algn="l" defTabSz="1911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/>
              </a:pPr>
              <a:r>
                <a:rPr lang="ko-KR" sz="4300" b="1" kern="1200"/>
                <a:t>들어가기전에</a:t>
              </a:r>
              <a:r>
                <a:rPr lang="en-US" sz="4300" b="1" kern="1200"/>
                <a:t>.. </a:t>
              </a:r>
              <a:endParaRPr lang="ko-KR" sz="4300" kern="120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77831" y="2087326"/>
            <a:ext cx="2331720" cy="749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3200"/>
              <a:t>단어 의미</a:t>
            </a:r>
            <a:endParaRPr lang="ko-KR" altLang="en-US" sz="3200"/>
          </a:p>
          <a:p>
            <a:pPr algn="ctr">
              <a:defRPr/>
            </a:pPr>
            <a:r>
              <a:rPr lang="en-US" altLang="ko-KR" sz="1200"/>
              <a:t>(</a:t>
            </a:r>
            <a:r>
              <a:rPr lang="ko-KR" altLang="en-US" sz="1200"/>
              <a:t>네이버 사전 정의</a:t>
            </a:r>
            <a:r>
              <a:rPr lang="en-US" altLang="ko-KR" sz="1200"/>
              <a:t>)</a:t>
            </a:r>
            <a:endParaRPr lang="en-US" altLang="ko-KR" sz="1200"/>
          </a:p>
        </p:txBody>
      </p:sp>
      <p:grpSp>
        <p:nvGrpSpPr>
          <p:cNvPr id="29" name="그룹 28"/>
          <p:cNvGrpSpPr/>
          <p:nvPr/>
        </p:nvGrpSpPr>
        <p:grpSpPr>
          <a:xfrm rot="0">
            <a:off x="1222410" y="1887047"/>
            <a:ext cx="7213319" cy="4970953"/>
            <a:chOff x="1222410" y="1887047"/>
            <a:chExt cx="7213319" cy="4970953"/>
          </a:xfrm>
        </p:grpSpPr>
        <p:grpSp>
          <p:nvGrpSpPr>
            <p:cNvPr id="26" name="그룹 25"/>
            <p:cNvGrpSpPr/>
            <p:nvPr/>
          </p:nvGrpSpPr>
          <p:grpSpPr>
            <a:xfrm rot="0">
              <a:off x="1222410" y="1887047"/>
              <a:ext cx="7213319" cy="4970953"/>
              <a:chOff x="1222410" y="1887047"/>
              <a:chExt cx="7213319" cy="4970953"/>
            </a:xfrm>
          </p:grpSpPr>
          <p:grpSp>
            <p:nvGrpSpPr>
              <p:cNvPr id="20" name="그룹 19"/>
              <p:cNvGrpSpPr/>
              <p:nvPr/>
            </p:nvGrpSpPr>
            <p:grpSpPr>
              <a:xfrm rot="0">
                <a:off x="1222410" y="1887047"/>
                <a:ext cx="7213319" cy="4970953"/>
                <a:chOff x="1222410" y="1787293"/>
                <a:chExt cx="7213319" cy="4970953"/>
              </a:xfrm>
            </p:grpSpPr>
            <p:sp>
              <p:nvSpPr>
                <p:cNvPr id="10" name="타원 9"/>
                <p:cNvSpPr/>
                <p:nvPr/>
              </p:nvSpPr>
              <p:spPr>
                <a:xfrm>
                  <a:off x="1222410" y="3074849"/>
                  <a:ext cx="3683397" cy="3683397"/>
                </a:xfrm>
                <a:prstGeom prst="ellipse">
                  <a:avLst/>
                </a:prstGeom>
                <a:solidFill>
                  <a:schemeClr val="accent3">
                    <a:hueOff val="0"/>
                    <a:satOff val="0"/>
                    <a:lumOff val="0"/>
                    <a:alphaOff val="0"/>
                  </a:schemeClr>
                </a:solidFill>
                <a:ln w="15875" cap="rnd" cmpd="sng" algn="ctr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p>
                  <a:pPr>
                    <a:defRPr/>
                  </a:pPr>
                  <a:endParaRPr/>
                </a:p>
              </p:txBody>
            </p:sp>
            <p:sp>
              <p:nvSpPr>
                <p:cNvPr id="11" name="타원 10"/>
                <p:cNvSpPr/>
                <p:nvPr/>
              </p:nvSpPr>
              <p:spPr>
                <a:xfrm>
                  <a:off x="2450210" y="4325905"/>
                  <a:ext cx="1227799" cy="1227799"/>
                </a:xfrm>
                <a:prstGeom prst="ellipse">
                  <a:avLst/>
                </a:prstGeom>
                <a:solidFill>
                  <a:schemeClr val="accent2">
                    <a:hueOff val="0"/>
                    <a:satOff val="0"/>
                    <a:lumOff val="0"/>
                    <a:alphaOff val="0"/>
                  </a:schemeClr>
                </a:solidFill>
                <a:ln w="15875" cap="rnd" cmpd="sng" algn="ctr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effectLst/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/>
                <a:p>
                  <a:pPr>
                    <a:defRPr/>
                  </a:pPr>
                  <a:endParaRPr/>
                </a:p>
              </p:txBody>
            </p:sp>
            <p:sp>
              <p:nvSpPr>
                <p:cNvPr id="12" name="직사각형 11"/>
                <p:cNvSpPr/>
                <p:nvPr/>
              </p:nvSpPr>
              <p:spPr>
                <a:xfrm>
                  <a:off x="5525012" y="1787293"/>
                  <a:ext cx="1831090" cy="1700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rgbClr r="0" g="0" b="0"/>
                </a:fontRef>
              </p:style>
              <p:txBody>
                <a:bodyPr/>
                <a:p>
                  <a:pPr>
                    <a:defRPr/>
                  </a:pPr>
                  <a:endParaRPr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300981" y="1834538"/>
                  <a:ext cx="1831090" cy="1263568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rgbClr r="0" g="0" b="0"/>
                </a:fontRef>
              </p:style>
              <p:txBody>
                <a:bodyPr vert="horz" wrap="square" lIns="92456" tIns="16510" rIns="16510" bIns="16510" anchor="ctr" anchorCtr="0">
                  <a:noAutofit/>
                </a:bodyPr>
                <a:lstStyle/>
                <a:p>
                  <a:pPr marL="0" lvl="0" indent="0" algn="l" defTabSz="577850" latinLnBrk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  <a:defRPr/>
                  </a:pPr>
                  <a:r>
                    <a:rPr lang="ko-KR" sz="1300" b="1" i="0" kern="1200">
                      <a:solidFill>
                        <a:schemeClr val="tx2">
                          <a:lumMod val="50000"/>
                        </a:schemeClr>
                      </a:solidFill>
                    </a:rPr>
                    <a:t>대중</a:t>
                  </a:r>
                  <a:r>
                    <a:rPr lang="en-US" sz="1300" b="1" kern="1200">
                      <a:solidFill>
                        <a:schemeClr val="tx2">
                          <a:lumMod val="50000"/>
                        </a:schemeClr>
                      </a:solidFill>
                    </a:rPr>
                    <a:t>(</a:t>
                  </a:r>
                  <a:r>
                    <a:rPr lang="ko-KR" sz="1300" b="1" i="0" kern="1200">
                      <a:solidFill>
                        <a:schemeClr val="tx2">
                          <a:lumMod val="50000"/>
                        </a:schemeClr>
                      </a:solidFill>
                    </a:rPr>
                    <a:t>大衆</a:t>
                  </a:r>
                  <a:r>
                    <a:rPr lang="en-US" sz="1300" b="1" kern="1200">
                      <a:solidFill>
                        <a:schemeClr val="tx2">
                          <a:lumMod val="50000"/>
                        </a:schemeClr>
                      </a:solidFill>
                    </a:rPr>
                    <a:t>): </a:t>
                  </a:r>
                  <a:r>
                    <a:rPr lang="ko-KR" sz="1300" b="1" i="0" kern="1200">
                      <a:solidFill>
                        <a:schemeClr val="tx2">
                          <a:lumMod val="50000"/>
                        </a:schemeClr>
                      </a:solidFill>
                    </a:rPr>
                    <a:t>대량 생산</a:t>
                  </a:r>
                  <a:r>
                    <a:rPr lang="en-US" altLang="ko-KR" sz="1300" b="1" i="0" kern="1200">
                      <a:solidFill>
                        <a:schemeClr val="tx2">
                          <a:lumMod val="50000"/>
                        </a:schemeClr>
                      </a:solidFill>
                    </a:rPr>
                    <a:t>,</a:t>
                  </a:r>
                  <a:r>
                    <a:rPr lang="ko-KR" sz="1300" b="1" i="0" kern="1200">
                      <a:solidFill>
                        <a:schemeClr val="tx2">
                          <a:lumMod val="50000"/>
                        </a:schemeClr>
                      </a:solidFill>
                    </a:rPr>
                    <a:t>소비를 특징으로 </a:t>
                  </a:r>
                  <a:r>
                    <a:rPr lang="ko-KR" altLang="en-US" sz="1300" b="1" i="0" kern="1200">
                      <a:solidFill>
                        <a:schemeClr val="tx2">
                          <a:lumMod val="50000"/>
                        </a:schemeClr>
                      </a:solidFill>
                    </a:rPr>
                    <a:t>하</a:t>
                  </a:r>
                  <a:r>
                    <a:rPr lang="ko-KR" sz="1300" b="1" i="0" kern="1200">
                      <a:solidFill>
                        <a:schemeClr val="tx2">
                          <a:lumMod val="50000"/>
                        </a:schemeClr>
                      </a:solidFill>
                    </a:rPr>
                    <a:t>는 현대 사회를 구성하는 대다수의 사람</a:t>
                  </a:r>
                  <a:r>
                    <a:rPr lang="en-US" sz="1300" b="1" i="0" kern="1200">
                      <a:solidFill>
                        <a:schemeClr val="tx2">
                          <a:lumMod val="50000"/>
                        </a:schemeClr>
                      </a:solidFill>
                    </a:rPr>
                    <a:t>. </a:t>
                  </a:r>
                  <a:r>
                    <a:rPr lang="ko-KR" sz="1300" b="1" i="0" kern="1200">
                      <a:solidFill>
                        <a:schemeClr val="tx2">
                          <a:lumMod val="50000"/>
                        </a:schemeClr>
                      </a:solidFill>
                    </a:rPr>
                    <a:t>엘리트와 상대되는 개념</a:t>
                  </a:r>
                  <a:endParaRPr lang="ko-KR" sz="1300" b="1" kern="1200">
                    <a:solidFill>
                      <a:schemeClr val="tx2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" name="직선 연결선 13"/>
                <p:cNvSpPr/>
                <p:nvPr/>
              </p:nvSpPr>
              <p:spPr>
                <a:xfrm>
                  <a:off x="4869393" y="3098106"/>
                  <a:ext cx="460424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wrap="square"/>
                <a:p>
                  <a:pPr>
                    <a:defRPr/>
                  </a:pPr>
                  <a:endParaRPr/>
                </a:p>
              </p:txBody>
            </p:sp>
            <p:sp>
              <p:nvSpPr>
                <p:cNvPr id="16" name="직사각형 15"/>
                <p:cNvSpPr/>
                <p:nvPr/>
              </p:nvSpPr>
              <p:spPr>
                <a:xfrm>
                  <a:off x="5519707" y="3405056"/>
                  <a:ext cx="1841698" cy="1534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rgbClr r="0" g="0" b="0"/>
                </a:fontRef>
              </p:style>
              <p:txBody>
                <a:bodyPr/>
                <a:p>
                  <a:pPr>
                    <a:defRPr/>
                  </a:pPr>
                  <a:endParaRPr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594031" y="3206804"/>
                  <a:ext cx="1841698" cy="907994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rgbClr r="0" g="0" b="0"/>
                </a:fontRef>
              </p:style>
              <p:txBody>
                <a:bodyPr vert="horz" wrap="square" lIns="92456" tIns="16510" rIns="16510" bIns="16510" anchor="ctr" anchorCtr="0">
                  <a:noAutofit/>
                </a:bodyPr>
                <a:lstStyle/>
                <a:p>
                  <a:pPr marL="0" lvl="0" indent="0" algn="l" defTabSz="577850" latinLnBrk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  <a:defRPr/>
                  </a:pPr>
                  <a:r>
                    <a:rPr lang="ko-KR" sz="1300" b="0" i="0" kern="1200">
                      <a:solidFill>
                        <a:schemeClr val="tx1"/>
                      </a:solidFill>
                    </a:rPr>
                    <a:t>대중문화</a:t>
                  </a:r>
                  <a:r>
                    <a:rPr lang="en-US" sz="1300" b="0" i="0" kern="1200">
                      <a:solidFill>
                        <a:schemeClr val="tx1"/>
                      </a:solidFill>
                    </a:rPr>
                    <a:t>(</a:t>
                  </a:r>
                  <a:r>
                    <a:rPr lang="ko-KR" sz="1300" b="0" i="0" kern="1200">
                      <a:solidFill>
                        <a:schemeClr val="tx1"/>
                      </a:solidFill>
                    </a:rPr>
                    <a:t> 大衆文化</a:t>
                  </a:r>
                  <a:r>
                    <a:rPr lang="en-US" sz="1300" b="0" i="0" kern="1200">
                      <a:solidFill>
                        <a:schemeClr val="tx1"/>
                      </a:solidFill>
                    </a:rPr>
                    <a:t>)</a:t>
                  </a:r>
                  <a:r>
                    <a:rPr lang="ko-KR" sz="1300" b="0" i="0" kern="120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300" kern="1200">
                      <a:solidFill>
                        <a:schemeClr val="tx1"/>
                      </a:solidFill>
                    </a:rPr>
                    <a:t>:</a:t>
                  </a:r>
                  <a:r>
                    <a:rPr lang="ko-KR" sz="1300" b="0" i="0" kern="1200">
                      <a:solidFill>
                        <a:schemeClr val="tx1"/>
                      </a:solidFill>
                    </a:rPr>
                    <a:t>대중이 형성하는 문화</a:t>
                  </a:r>
                  <a:endParaRPr lang="ko-KR" sz="1300" kern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직선 연결선 23"/>
                <p:cNvSpPr/>
                <p:nvPr/>
              </p:nvSpPr>
              <p:spPr>
                <a:xfrm flipV="1">
                  <a:off x="5860473" y="4093895"/>
                  <a:ext cx="733558" cy="20903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wrap="square"/>
                <a:p>
                  <a:pPr>
                    <a:defRPr/>
                  </a:pPr>
                  <a:endParaRPr/>
                </a:p>
              </p:txBody>
            </p:sp>
          </p:grpSp>
          <p:cxnSp>
            <p:nvCxnSpPr>
              <p:cNvPr id="5" name="직선 화살표 연결선 4"/>
              <p:cNvCxnSpPr/>
              <p:nvPr/>
            </p:nvCxnSpPr>
            <p:spPr>
              <a:xfrm flipH="1">
                <a:off x="3540006" y="3197860"/>
                <a:ext cx="1329387" cy="147389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21" name="직선 화살표 연결선 20"/>
            <p:cNvCxnSpPr/>
            <p:nvPr/>
          </p:nvCxnSpPr>
          <p:spPr>
            <a:xfrm flipH="1">
              <a:off x="4869394" y="4214552"/>
              <a:ext cx="991079" cy="109417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일본의 만화와 문화</a:t>
            </a:r>
          </a:p>
        </p:txBody>
      </p:sp>
      <p:pic>
        <p:nvPicPr>
          <p:cNvPr id="17" name="내용 개체 틀 1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0366"/>
          <a:stretch/>
        </p:blipFill>
        <p:spPr>
          <a:xfrm>
            <a:off x="224444" y="2285999"/>
            <a:ext cx="5005185" cy="2128983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6820508" y="4379233"/>
            <a:ext cx="3783691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>
                <a:effectLst>
                  <a:glow rad="63500">
                    <a:schemeClr val="accent2">
                      <a:satMod val="175000"/>
                      <a:alpha val="50000"/>
                    </a:schemeClr>
                  </a:glow>
                </a:effectLst>
              </a:rPr>
              <a:t>만화에서 나오는 일본의 실제 장소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20508" y="5698798"/>
            <a:ext cx="4041649" cy="640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>
                <a:solidFill>
                  <a:schemeClr val="accent3"/>
                </a:solidFill>
              </a:rPr>
              <a:t>이후</a:t>
            </a:r>
            <a:r>
              <a:rPr lang="en-US" altLang="ko-KR" dirty="0" smtClean="0">
                <a:solidFill>
                  <a:schemeClr val="accent3"/>
                </a:solidFill>
              </a:rPr>
              <a:t>,</a:t>
            </a:r>
            <a:r>
              <a:rPr lang="ko-KR" altLang="en-US" dirty="0" smtClean="0">
                <a:solidFill>
                  <a:schemeClr val="accent3"/>
                </a:solidFill>
              </a:rPr>
              <a:t> </a:t>
            </a:r>
            <a:r>
              <a:rPr lang="ko-KR" altLang="en-US" dirty="0">
                <a:solidFill>
                  <a:schemeClr val="accent3"/>
                </a:solidFill>
              </a:rPr>
              <a:t>예시를 통해 일본문화에 녹아있는 만화를 살펴보겠습니다 </a:t>
            </a:r>
          </a:p>
        </p:txBody>
      </p:sp>
      <p:cxnSp>
        <p:nvCxnSpPr>
          <p:cNvPr id="21" name="직선 화살표 연결선 20"/>
          <p:cNvCxnSpPr/>
          <p:nvPr/>
        </p:nvCxnSpPr>
        <p:spPr>
          <a:xfrm rot="10800000">
            <a:off x="5229630" y="3429000"/>
            <a:ext cx="1590878" cy="100316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rot="10800000" flipV="1">
            <a:off x="5229630" y="4695632"/>
            <a:ext cx="1580747" cy="97275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내용 개체 틀 16"/>
          <p:cNvPicPr>
            <a:picLocks noChangeAspect="1"/>
          </p:cNvPicPr>
          <p:nvPr/>
        </p:nvPicPr>
        <p:blipFill rotWithShape="1">
          <a:blip r:embed="rId2"/>
          <a:srcRect t="49586"/>
          <a:stretch/>
        </p:blipFill>
        <p:spPr>
          <a:xfrm>
            <a:off x="224444" y="4587166"/>
            <a:ext cx="5005185" cy="2162443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1" animBg="1"/>
      <p:bldP spid="22" grpId="2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10000" y="447188"/>
            <a:ext cx="5073564" cy="970450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일본의 만화와 문화</a:t>
            </a: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85879" y="3429000"/>
            <a:ext cx="6893665" cy="2290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v"/>
              <a:defRPr/>
            </a:pPr>
            <a:r>
              <a:rPr lang="en-US" altLang="ko-KR"/>
              <a:t> 1</a:t>
            </a:r>
            <a:r>
              <a:rPr lang="en-US" altLang="ko-KR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990</a:t>
            </a:r>
            <a:r>
              <a:rPr lang="ko-KR" altLang="en-US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년 이후의 버블경제 붕괴로 인한 디플레이션 사회에서 </a:t>
            </a:r>
            <a:endParaRPr lang="ko-KR" altLang="en-US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</a:endParaRPr>
          </a:p>
          <a:p>
            <a:pPr marL="0" lvl="0" indent="0">
              <a:buFont typeface="Wingdings"/>
              <a:buNone/>
              <a:defRPr/>
            </a:pPr>
            <a:r>
              <a:rPr lang="ko-KR" altLang="en-US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   </a:t>
            </a:r>
            <a:r>
              <a:rPr lang="en-US" altLang="ko-KR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  </a:t>
            </a:r>
            <a:r>
              <a:rPr lang="ko-KR" altLang="en-US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소비를 하는 특정 부류의 사람들로 인해 만화에 대한 </a:t>
            </a:r>
            <a:endParaRPr lang="ko-KR" altLang="en-US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</a:endParaRPr>
          </a:p>
          <a:p>
            <a:pPr marL="0" lvl="0" indent="0">
              <a:buFont typeface="Wingdings"/>
              <a:buNone/>
              <a:defRPr/>
            </a:pPr>
            <a:r>
              <a:rPr lang="ko-KR" altLang="en-US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     대중과 정부의 인식 변화</a:t>
            </a:r>
            <a:r>
              <a:rPr lang="en-US" altLang="ko-KR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.</a:t>
            </a:r>
            <a:r>
              <a:rPr lang="ko-KR" altLang="en-US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</a:rPr>
              <a:t> </a:t>
            </a:r>
            <a:endParaRPr lang="ko-KR" altLang="en-US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</a:endParaRPr>
          </a:p>
          <a:p>
            <a:pPr lvl="0">
              <a:defRPr/>
            </a:pPr>
            <a:endParaRPr lang="en-US" altLang="ko-KR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</a:endParaRPr>
          </a:p>
          <a:p>
            <a:pPr lvl="0">
              <a:defRPr/>
            </a:pPr>
            <a:endParaRPr lang="en-US" altLang="ko-KR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</a:endParaRPr>
          </a:p>
          <a:p>
            <a:pPr lvl="0">
              <a:defRPr/>
            </a:pPr>
            <a:endParaRPr lang="en-US" altLang="ko-KR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</a:endParaRPr>
          </a:p>
          <a:p>
            <a:pPr lvl="0">
              <a:defRPr/>
            </a:pPr>
            <a:endParaRPr lang="en-US" altLang="ko-KR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</a:endParaRPr>
          </a:p>
          <a:p>
            <a:pPr marL="457200" lvl="1" indent="0">
              <a:buFont typeface="Wingdings"/>
              <a:buNone/>
              <a:defRPr/>
            </a:pPr>
            <a:endParaRPr lang="en-US" altLang="ko-KR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6173" y="2638627"/>
            <a:ext cx="1834069" cy="359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622289" y="2529536"/>
            <a:ext cx="1621275" cy="3154984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ko-KR" sz="5500"/>
          </a:p>
          <a:p>
            <a:pPr algn="ctr">
              <a:defRPr/>
            </a:pPr>
            <a:r>
              <a:rPr lang="ko-KR" altLang="en-US" sz="5500"/>
              <a:t>배</a:t>
            </a:r>
            <a:endParaRPr lang="ko-KR" altLang="en-US" sz="5500"/>
          </a:p>
          <a:p>
            <a:pPr algn="ctr">
              <a:defRPr/>
            </a:pPr>
            <a:r>
              <a:rPr lang="ko-KR" altLang="en-US" sz="5500"/>
              <a:t>경</a:t>
            </a:r>
            <a:endParaRPr lang="ko-KR" altLang="en-US" sz="5500"/>
          </a:p>
          <a:p>
            <a:pPr algn="ctr">
              <a:defRPr/>
            </a:pPr>
            <a:endParaRPr lang="ko-KR" altLang="en-US"/>
          </a:p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1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일본의 만화와 문화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1490" y="2466109"/>
            <a:ext cx="4258328" cy="517236"/>
          </a:xfrm>
        </p:spPr>
        <p:txBody>
          <a:bodyPr/>
          <a:lstStyle/>
          <a:p>
            <a:pPr>
              <a:buFont typeface="Wingdings"/>
              <a:buChar char="Ø"/>
              <a:defRPr/>
            </a:pPr>
            <a:r>
              <a:rPr lang="en-US" altLang="ko-KR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</a:t>
            </a:r>
            <a:r>
              <a:rPr lang="ko-KR" altLang="en-US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지역 경제 활성을 위해 만화를 사용</a:t>
            </a:r>
            <a:r>
              <a:rPr lang="en-US" altLang="ko-KR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.</a:t>
            </a:r>
            <a:endParaRPr lang="ko-KR" altLang="en-US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6000" y="370895"/>
            <a:ext cx="6056992" cy="6487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21490" y="4928686"/>
            <a:ext cx="4710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Ø"/>
              <a:defRPr/>
            </a:pPr>
            <a:r>
              <a:rPr lang="ko-KR" altLang="en-US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만화 캐릭터를 지역시의 홍보대사로 사용</a:t>
            </a:r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5107709" y="5218545"/>
            <a:ext cx="4285673" cy="76661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"/>
          <p:cNvSpPr txBox="1"/>
          <p:nvPr/>
        </p:nvSpPr>
        <p:spPr>
          <a:xfrm>
            <a:off x="476249" y="5314950"/>
            <a:ext cx="5438775" cy="600075"/>
          </a:xfrm>
          <a:prstGeom prst="rect">
            <a:avLst/>
          </a:prstGeom>
        </p:spPr>
        <p:txBody>
          <a:bodyPr wrap="square"/>
          <a:p>
            <a:pPr>
              <a:defRPr/>
            </a:pPr>
            <a:r>
              <a:rPr sz="1600" b="1" u="sng">
                <a:solidFill>
                  <a:srgbClr val="0000ff"/>
                </a:solidFill>
                <a:latin typeface="함초롬바탕"/>
                <a:ea typeface="함초롬바탕"/>
              </a:rPr>
              <a:t>https://minna-kanko.jp/travel/no_category/64474</a:t>
            </a:r>
            <a:endParaRPr sz="1600" b="1" u="sng">
              <a:solidFill>
                <a:srgbClr val="0000ff"/>
              </a:solidFill>
              <a:latin typeface="함초롬바탕"/>
              <a:ea typeface="함초롬바탕"/>
            </a:endParaRPr>
          </a:p>
        </p:txBody>
      </p:sp>
      <p:sp>
        <p:nvSpPr>
          <p:cNvPr id="18" name=""/>
          <p:cNvSpPr txBox="1"/>
          <p:nvPr/>
        </p:nvSpPr>
        <p:spPr>
          <a:xfrm>
            <a:off x="0" y="0"/>
            <a:ext cx="3339464" cy="236220"/>
          </a:xfrm>
          <a:prstGeom prst="rect">
            <a:avLst/>
          </a:prstGeom>
        </p:spPr>
        <p:txBody>
          <a:bodyPr wrap="none">
            <a:spAutoFit/>
          </a:bodyPr>
          <a:p>
            <a:pPr>
              <a:defRPr/>
            </a:pPr>
            <a:r>
              <a:rPr xmlns:mc="http://schemas.openxmlformats.org/markup-compatibility/2006" xmlns:hp="http://schemas.haansoft.com/office/presentation/8.0" lang="EN-US" sz="1000" b="0" i="0" u="sng" strike="noStrike" mc:Ignorable="hp" hp:hslEmbossed="0">
                <a:solidFill>
                  <a:srgbClr val="0000ff"/>
                </a:solidFill>
                <a:latin typeface="함초롬바탕"/>
                <a:ea typeface="함초롬바탕"/>
                <a:hlinkClick r:id="rId3"/>
              </a:rPr>
              <a:t>https://minna-kanko.jp/travel/no_category/64474</a:t>
            </a:r>
            <a:endParaRPr xmlns:mc="http://schemas.openxmlformats.org/markup-compatibility/2006" xmlns:hp="http://schemas.haansoft.com/office/presentation/8.0" lang="EN-US" sz="1000" b="0" i="0" u="sng" strike="noStrike" mc:Ignorable="hp" hp:hslEmbossed="0">
              <a:solidFill>
                <a:srgbClr val="0000ff"/>
              </a:solidFill>
              <a:latin typeface="함초롬바탕"/>
              <a:ea typeface="함초롬바탕"/>
            </a:endParaRPr>
          </a:p>
        </p:txBody>
      </p:sp>
      <p:sp>
        <p:nvSpPr>
          <p:cNvPr id="19" name=""/>
          <p:cNvSpPr txBox="1"/>
          <p:nvPr/>
        </p:nvSpPr>
        <p:spPr>
          <a:xfrm>
            <a:off x="857250" y="3209925"/>
            <a:ext cx="4181475" cy="695325"/>
          </a:xfrm>
          <a:prstGeom prst="rect">
            <a:avLst/>
          </a:prstGeom>
        </p:spPr>
        <p:txBody>
          <a:bodyPr wrap="square"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일본의 만화와 문화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23659" y="2503503"/>
            <a:ext cx="4102111" cy="2774480"/>
          </a:xfr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024080" y="1976582"/>
            <a:ext cx="4844198" cy="46295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3609" y="5427036"/>
            <a:ext cx="4110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지역 특산물 홍보대사로 캐릭터 </a:t>
            </a:r>
            <a:r>
              <a:rPr lang="ko-KR" altLang="en-US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사용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03971" y="2594850"/>
            <a:ext cx="2368268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가격이 비싸도 </a:t>
            </a:r>
            <a:r>
              <a:rPr lang="ko-KR" altLang="en-US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수요가</a:t>
            </a:r>
            <a:endParaRPr lang="en-US" altLang="ko-KR" dirty="0" smtClean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lvl="0">
              <a:defRPr/>
            </a:pPr>
            <a:r>
              <a:rPr lang="en-US" altLang="ko-KR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</a:t>
            </a:r>
            <a:r>
              <a:rPr lang="en-US" altLang="ko-KR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      </a:t>
            </a:r>
            <a:r>
              <a:rPr lang="ko-KR" altLang="en-US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있는 </a:t>
            </a:r>
            <a:r>
              <a:rPr lang="ko-KR" altLang="en-US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제품</a:t>
            </a:r>
            <a:endParaRPr lang="ko-KR" altLang="en-US" dirty="0"/>
          </a:p>
        </p:txBody>
      </p:sp>
      <p:cxnSp>
        <p:nvCxnSpPr>
          <p:cNvPr id="12" name="직선 화살표 연결선 11"/>
          <p:cNvCxnSpPr/>
          <p:nvPr/>
        </p:nvCxnSpPr>
        <p:spPr>
          <a:xfrm>
            <a:off x="6672239" y="3186548"/>
            <a:ext cx="1485822" cy="41471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>
            <a:off x="6672241" y="3186548"/>
            <a:ext cx="1637815" cy="184346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>
            <a:off x="8091056" y="2678545"/>
            <a:ext cx="1810326" cy="1533237"/>
          </a:xfrm>
          <a:prstGeom prst="ellipse">
            <a:avLst/>
          </a:prstGeom>
          <a:noFill/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8304096" y="4803480"/>
            <a:ext cx="1810326" cy="623556"/>
          </a:xfrm>
          <a:prstGeom prst="ellipse">
            <a:avLst/>
          </a:prstGeom>
          <a:noFill/>
          <a:ln w="571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일본의 만화와 문화</a:t>
            </a:r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76427" y="1944210"/>
            <a:ext cx="3605460" cy="3903091"/>
          </a:xfr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758545" y="1913811"/>
            <a:ext cx="4433455" cy="157540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758544" y="5603706"/>
            <a:ext cx="4433456" cy="112960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758544" y="3666834"/>
            <a:ext cx="4433455" cy="17549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60667" y="2831976"/>
            <a:ext cx="1935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92365" y="5915785"/>
            <a:ext cx="3786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2010~2021(</a:t>
            </a:r>
            <a:r>
              <a:rPr lang="ko-KR" altLang="en-US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현재</a:t>
            </a:r>
            <a:r>
              <a:rPr lang="en-US" altLang="ko-KR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) 10</a:t>
            </a:r>
            <a:r>
              <a:rPr lang="ko-KR" altLang="en-US" dirty="0" err="1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년이상</a:t>
            </a:r>
            <a:r>
              <a:rPr lang="ko-KR" altLang="en-US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지속된</a:t>
            </a:r>
            <a:endParaRPr lang="en-US" altLang="ko-KR" dirty="0" smtClean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lvl="0">
              <a:defRPr/>
            </a:pPr>
            <a:r>
              <a:rPr lang="en-US" altLang="ko-KR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</a:t>
            </a:r>
            <a:r>
              <a:rPr lang="en-US" altLang="ko-KR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        </a:t>
            </a:r>
            <a:r>
              <a:rPr lang="ko-KR" altLang="en-US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 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캐릭터 </a:t>
            </a:r>
            <a:r>
              <a:rPr lang="ko-KR" altLang="en-US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상품 출시</a:t>
            </a:r>
            <a:endParaRPr lang="ko-KR" altLang="en-US" dirty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22143" y="3606141"/>
            <a:ext cx="2314111" cy="166199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영화 흥행 </a:t>
            </a:r>
            <a:r>
              <a:rPr lang="en-US" altLang="ko-KR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top5 </a:t>
            </a:r>
            <a:r>
              <a:rPr lang="ko-KR" altLang="en-US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안에 항상 만화영화가 있다</a:t>
            </a:r>
          </a:p>
          <a:p>
            <a:pPr lvl="0" algn="ctr">
              <a:defRPr/>
            </a:pPr>
            <a:endParaRPr lang="en-US" altLang="ko-KR" dirty="0" smtClean="0">
              <a:effectLst>
                <a:glow rad="63500">
                  <a:schemeClr val="accent1">
                    <a:satMod val="175000"/>
                    <a:alpha val="50000"/>
                  </a:schemeClr>
                </a:glow>
              </a:effectLst>
            </a:endParaRPr>
          </a:p>
          <a:p>
            <a:pPr lvl="0" algn="ctr">
              <a:defRPr/>
            </a:pPr>
            <a:r>
              <a:rPr lang="en-US" altLang="ko-KR" sz="1500" dirty="0" smtClean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2018~2020</a:t>
            </a:r>
            <a:r>
              <a:rPr lang="ko-KR" altLang="en-US" sz="1500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년 까지의 </a:t>
            </a:r>
          </a:p>
          <a:p>
            <a:pPr lvl="0" algn="ctr">
              <a:defRPr/>
            </a:pPr>
            <a:r>
              <a:rPr lang="ko-KR" altLang="en-US" sz="1500" dirty="0">
                <a:effectLst>
                  <a:glow rad="63500">
                    <a:schemeClr val="accent1">
                      <a:satMod val="175000"/>
                      <a:alpha val="50000"/>
                    </a:schemeClr>
                  </a:glow>
                </a:effectLst>
              </a:rPr>
              <a:t>흥행 순위</a:t>
            </a:r>
          </a:p>
        </p:txBody>
      </p:sp>
      <p:cxnSp>
        <p:nvCxnSpPr>
          <p:cNvPr id="20" name="직선 화살표 연결선 19"/>
          <p:cNvCxnSpPr>
            <a:endCxn id="8" idx="1"/>
          </p:cNvCxnSpPr>
          <p:nvPr/>
        </p:nvCxnSpPr>
        <p:spPr>
          <a:xfrm flipV="1">
            <a:off x="6652499" y="2701514"/>
            <a:ext cx="1106046" cy="90990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endCxn id="12" idx="1"/>
          </p:cNvCxnSpPr>
          <p:nvPr/>
        </p:nvCxnSpPr>
        <p:spPr>
          <a:xfrm>
            <a:off x="6652499" y="4544289"/>
            <a:ext cx="1106045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>
            <a:endCxn id="10" idx="1"/>
          </p:cNvCxnSpPr>
          <p:nvPr/>
        </p:nvCxnSpPr>
        <p:spPr>
          <a:xfrm>
            <a:off x="6636254" y="5274560"/>
            <a:ext cx="1122290" cy="89394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타원 24"/>
          <p:cNvSpPr/>
          <p:nvPr/>
        </p:nvSpPr>
        <p:spPr>
          <a:xfrm>
            <a:off x="3029528" y="4257961"/>
            <a:ext cx="591128" cy="1072015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 animBg="1"/>
      <p:bldP spid="21" grpId="2" animBg="1"/>
      <p:bldP spid="22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337" y="406251"/>
            <a:ext cx="4895027" cy="751297"/>
          </a:xfrm>
        </p:spPr>
        <p:txBody>
          <a:bodyPr/>
          <a:lstStyle/>
          <a:p>
            <a:pPr lvl="0">
              <a:defRPr/>
            </a:pPr>
            <a:r>
              <a:rPr lang="ko-KR" altLang="ko-KR" dirty="0"/>
              <a:t>일본에서 보는 </a:t>
            </a:r>
            <a:r>
              <a:rPr lang="ko-KR" altLang="ko-KR" dirty="0" smtClean="0"/>
              <a:t>도박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08567" y="1331696"/>
            <a:ext cx="3338459" cy="49710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b="1" dirty="0">
                <a:latin typeface="Arial Black" panose="020B0A04020102020204" pitchFamily="34" charset="0"/>
              </a:rPr>
              <a:t>대표적인 도박 기계 </a:t>
            </a:r>
            <a:r>
              <a:rPr lang="en-US" altLang="ko-KR" b="1" dirty="0">
                <a:latin typeface="Arial Black" panose="020B0A04020102020204" pitchFamily="34" charset="0"/>
              </a:rPr>
              <a:t>, </a:t>
            </a:r>
            <a:r>
              <a:rPr lang="ko-KR" altLang="en-US" b="1" dirty="0" err="1" smtClean="0">
                <a:latin typeface="Arial Black" panose="020B0A04020102020204" pitchFamily="34" charset="0"/>
              </a:rPr>
              <a:t>파칭코</a:t>
            </a:r>
            <a:endParaRPr lang="ko-KR" altLang="en-US" b="1" dirty="0">
              <a:latin typeface="Arial Black" panose="020B0A040201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97164" y="2388094"/>
            <a:ext cx="4361267" cy="42251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888273" y="2472934"/>
            <a:ext cx="4563549" cy="3938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en-US" altLang="ja-JP" b="0" i="0" dirty="0">
              <a:effectLst/>
              <a:latin typeface="Open Sans"/>
            </a:endParaRPr>
          </a:p>
          <a:p>
            <a:pPr lvl="0">
              <a:defRPr/>
            </a:pPr>
            <a:r>
              <a:rPr lang="ko-KR" altLang="en-US" b="0" i="0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  <a:latin typeface="Open Sans"/>
              </a:rPr>
              <a:t>명칭 </a:t>
            </a:r>
            <a:r>
              <a:rPr lang="en-US" altLang="ko-KR" b="0" i="0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  <a:latin typeface="Open Sans"/>
              </a:rPr>
              <a:t>: </a:t>
            </a:r>
            <a:r>
              <a:rPr lang="ja-JP" altLang="en-US" b="0" i="0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  <a:latin typeface="Open Sans"/>
              </a:rPr>
              <a:t>スロット </a:t>
            </a:r>
            <a:r>
              <a:rPr lang="en-US" altLang="ja-JP" b="0" i="0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  <a:latin typeface="Open Sans"/>
              </a:rPr>
              <a:t>(</a:t>
            </a:r>
            <a:r>
              <a:rPr lang="ko-KR" altLang="en-US" b="0" i="0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  <a:latin typeface="Open Sans"/>
              </a:rPr>
              <a:t>슬롯</a:t>
            </a:r>
            <a:r>
              <a:rPr lang="en-US" altLang="ja-JP" b="0" i="0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  <a:latin typeface="Open Sans"/>
              </a:rPr>
              <a:t>)</a:t>
            </a:r>
          </a:p>
          <a:p>
            <a:pPr lvl="0">
              <a:defRPr/>
            </a:pPr>
            <a:r>
              <a:rPr lang="ko-KR" altLang="en-US" i="0" u="none" strike="noStrike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  <a:latin typeface="YouTube Noto"/>
              </a:rPr>
              <a:t>일본 명칭</a:t>
            </a:r>
            <a:r>
              <a:rPr lang="en-US" altLang="ko-KR" i="0" u="none" strike="noStrike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  <a:latin typeface="YouTube Noto"/>
              </a:rPr>
              <a:t>: </a:t>
            </a:r>
            <a:r>
              <a:rPr lang="ja-JP" altLang="en-US" i="0" u="none" strike="noStrike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  <a:latin typeface="YouTube Noto"/>
              </a:rPr>
              <a:t>パチンコ</a:t>
            </a:r>
            <a:r>
              <a:rPr lang="en-US" altLang="ja-JP" i="0" u="none" strike="noStrike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  <a:latin typeface="YouTube Noto"/>
              </a:rPr>
              <a:t>(</a:t>
            </a:r>
            <a:r>
              <a:rPr lang="ko-KR" altLang="en-US" i="0" u="none" strike="noStrike" dirty="0" err="1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  <a:latin typeface="YouTube Noto"/>
              </a:rPr>
              <a:t>파칭코</a:t>
            </a:r>
            <a:r>
              <a:rPr lang="en-US" altLang="ja-JP" i="0" u="none" strike="noStrike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  <a:latin typeface="YouTube Noto"/>
              </a:rPr>
              <a:t>)</a:t>
            </a:r>
          </a:p>
          <a:p>
            <a:pPr lvl="0">
              <a:defRPr/>
            </a:pPr>
            <a:endParaRPr lang="en-US" altLang="ja-JP" dirty="0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  <a:latin typeface="Open Sans"/>
            </a:endParaRPr>
          </a:p>
          <a:p>
            <a:pPr lvl="0">
              <a:defRPr/>
            </a:pPr>
            <a:r>
              <a:rPr lang="en-US" altLang="ja-JP" b="0" i="0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  <a:latin typeface="Open Sans"/>
              </a:rPr>
              <a:t> </a:t>
            </a:r>
          </a:p>
          <a:p>
            <a:pPr lvl="0">
              <a:defRPr/>
            </a:pPr>
            <a:r>
              <a:rPr lang="en-US" altLang="ko-KR" b="0" i="0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  <a:latin typeface="Open Sans"/>
              </a:rPr>
              <a:t>1920</a:t>
            </a:r>
            <a:r>
              <a:rPr lang="ko-KR" altLang="en-US" b="0" i="0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  <a:latin typeface="Open Sans"/>
              </a:rPr>
              <a:t>년대 </a:t>
            </a:r>
            <a:r>
              <a:rPr lang="ko-KR" altLang="en-US" dirty="0" err="1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  <a:latin typeface="Open Sans"/>
              </a:rPr>
              <a:t>핀볼</a:t>
            </a:r>
            <a:r>
              <a:rPr lang="ko-KR" altLang="en-US" b="0" i="0" dirty="0" err="1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  <a:latin typeface="Open Sans"/>
              </a:rPr>
              <a:t>에서</a:t>
            </a:r>
            <a:r>
              <a:rPr lang="ko-KR" altLang="en-US" b="0" i="0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  <a:latin typeface="Open Sans"/>
              </a:rPr>
              <a:t> 유래된 게임</a:t>
            </a:r>
          </a:p>
          <a:p>
            <a:pPr lvl="0">
              <a:defRPr/>
            </a:pPr>
            <a:endParaRPr lang="en-US" altLang="ko-KR" dirty="0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  <a:latin typeface="Open Sans"/>
            </a:endParaRPr>
          </a:p>
          <a:p>
            <a:pPr lvl="0">
              <a:defRPr/>
            </a:pPr>
            <a:endParaRPr lang="en-US" altLang="ko-KR" dirty="0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  <a:latin typeface="Open Sans"/>
            </a:endParaRPr>
          </a:p>
          <a:p>
            <a:pPr lvl="0">
              <a:defRPr/>
            </a:pPr>
            <a:endParaRPr lang="en-US" altLang="ko-KR" dirty="0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  <a:latin typeface="Open Sans"/>
            </a:endParaRPr>
          </a:p>
          <a:p>
            <a:pPr lvl="0">
              <a:defRPr/>
            </a:pPr>
            <a:endParaRPr lang="en-US" altLang="ko-KR" dirty="0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  <a:latin typeface="Open Sans"/>
            </a:endParaRPr>
          </a:p>
          <a:p>
            <a:pPr lvl="0">
              <a:defRPr/>
            </a:pPr>
            <a:endParaRPr lang="en-US" altLang="ko-KR" dirty="0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  <a:latin typeface="Open Sans"/>
            </a:endParaRPr>
          </a:p>
          <a:p>
            <a:pPr lvl="0">
              <a:defRPr/>
            </a:pPr>
            <a:endParaRPr lang="ko-KR" altLang="en-US" dirty="0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  <a:latin typeface="Open Sans"/>
            </a:endParaRPr>
          </a:p>
          <a:p>
            <a:pPr lvl="0">
              <a:defRPr/>
            </a:pPr>
            <a:endParaRPr lang="ko-KR" altLang="en-US" dirty="0">
              <a:effectLst>
                <a:glow rad="63500">
                  <a:schemeClr val="accent4">
                    <a:satMod val="175000"/>
                    <a:alpha val="50000"/>
                  </a:schemeClr>
                </a:glow>
              </a:effectLst>
              <a:latin typeface="Open Sans"/>
            </a:endParaRPr>
          </a:p>
          <a:p>
            <a:pPr lvl="0">
              <a:defRPr/>
            </a:pPr>
            <a:r>
              <a:rPr lang="ko-KR" altLang="en-US" dirty="0">
                <a:effectLst>
                  <a:glow rad="63500">
                    <a:schemeClr val="accent4">
                      <a:satMod val="175000"/>
                      <a:alpha val="50000"/>
                    </a:schemeClr>
                  </a:glow>
                </a:effectLst>
                <a:latin typeface="Open Sans"/>
              </a:rPr>
              <a:t>구슬의 개수에 비례해서 돈을 받는다</a:t>
            </a:r>
          </a:p>
        </p:txBody>
      </p:sp>
      <p:sp>
        <p:nvSpPr>
          <p:cNvPr id="7" name="타원 6"/>
          <p:cNvSpPr/>
          <p:nvPr/>
        </p:nvSpPr>
        <p:spPr>
          <a:xfrm>
            <a:off x="1357745" y="5347855"/>
            <a:ext cx="1995055" cy="942109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화살표 연결선 15"/>
          <p:cNvCxnSpPr/>
          <p:nvPr/>
        </p:nvCxnSpPr>
        <p:spPr>
          <a:xfrm flipH="1" flipV="1">
            <a:off x="3352801" y="5880852"/>
            <a:ext cx="2535472" cy="328755"/>
          </a:xfrm>
          <a:prstGeom prst="straightConnector1">
            <a:avLst/>
          </a:prstGeom>
          <a:ln w="38100" cap="sq" cmpd="thickThin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 animBg="1"/>
    </p:bld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명언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2147483647"/>
        <a:ea typeface=""/>
        <a:cs typeface=""/>
        <a:font script="Jpan" typeface="MS Gothic"/>
        <a:font script="Hang" typeface="맑은 고딕"/>
        <a:font script="Hans" typeface="SimSun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2147483647"/>
        <a:ea typeface=""/>
        <a:cs typeface=""/>
        <a:font script="Jpan" typeface="MS Gothic"/>
        <a:font script="Hang" typeface="맑은 고딕"/>
        <a:font script="Hans" typeface="SimSun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accent1"/>
          </a:solidFill>
          <a:headEnd type="arrow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558</ep:Words>
  <ep:PresentationFormat>와이드스크린</ep:PresentationFormat>
  <ep:Paragraphs>172</ep:Paragraphs>
  <ep:Slides>23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ep:HeadingPairs>
  <ep:TitlesOfParts>
    <vt:vector size="24" baseType="lpstr">
      <vt:lpstr>명언</vt:lpstr>
      <vt:lpstr>일본의 근현대 시대의 대중문화</vt:lpstr>
      <vt:lpstr>일본에서 보는 도박</vt:lpstr>
      <vt:lpstr>슬라이드 3</vt:lpstr>
      <vt:lpstr xml:space="preserve">일본인과 현금 </vt:lpstr>
      <vt:lpstr>일본의 만화와 문화</vt:lpstr>
      <vt:lpstr>일본의 만화와 문화</vt:lpstr>
      <vt:lpstr xml:space="preserve">자건거 사랑 </vt:lpstr>
      <vt:lpstr xml:space="preserve">자건거 사랑 </vt:lpstr>
      <vt:lpstr xml:space="preserve">자건거 사랑 </vt:lpstr>
      <vt:lpstr>일본에서 보는 도박</vt:lpstr>
      <vt:lpstr>슬라이드 11</vt:lpstr>
      <vt:lpstr>일본에서 보는 도박</vt:lpstr>
      <vt:lpstr>슬라이드 13</vt:lpstr>
      <vt:lpstr>슬라이드 14</vt:lpstr>
      <vt:lpstr>슬라이드 15</vt:lpstr>
      <vt:lpstr>슬라이드 16</vt:lpstr>
      <vt:lpstr>일본인과 현금</vt:lpstr>
      <vt:lpstr>슬라이드 18</vt:lpstr>
      <vt:lpstr>슬라이드 19</vt:lpstr>
      <vt:lpstr>슬라이드 20</vt:lpstr>
      <vt:lpstr>자전거 사랑</vt:lpstr>
      <vt:lpstr>자건거 사랑</vt:lpstr>
      <vt:lpstr>슬라이드 23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2021-03-18T11:07:55.000</dcterms:created>
  <dc:creator>최경태</dc:creator>
  <cp:lastModifiedBy>최경태</cp:lastModifiedBy>
  <dcterms:modified xsi:type="dcterms:W3CDTF">2021-04-08T02:05:59.265</dcterms:modified>
  <cp:revision>42</cp:revision>
  <dc:title>대중문화(1940년 이후)</dc:title>
  <cp:version>1000.0000.01</cp:version>
</cp:coreProperties>
</file>