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86" r:id="rId2"/>
    <p:sldId id="3126" r:id="rId3"/>
    <p:sldId id="3127" r:id="rId4"/>
    <p:sldId id="3133" r:id="rId5"/>
    <p:sldId id="3132" r:id="rId6"/>
    <p:sldId id="3134" r:id="rId7"/>
    <p:sldId id="3089" r:id="rId8"/>
    <p:sldId id="3135" r:id="rId9"/>
    <p:sldId id="3094" r:id="rId10"/>
    <p:sldId id="3092" r:id="rId11"/>
    <p:sldId id="3096" r:id="rId12"/>
    <p:sldId id="3137" r:id="rId13"/>
    <p:sldId id="3141" r:id="rId14"/>
    <p:sldId id="3138" r:id="rId15"/>
    <p:sldId id="3142" r:id="rId16"/>
    <p:sldId id="3139" r:id="rId17"/>
    <p:sldId id="3136" r:id="rId18"/>
    <p:sldId id="3101" r:id="rId19"/>
    <p:sldId id="3108" r:id="rId20"/>
    <p:sldId id="3131" r:id="rId21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0B369"/>
    <a:srgbClr val="1A8CE1"/>
    <a:srgbClr val="FFFFFF"/>
    <a:srgbClr val="A78357"/>
    <a:srgbClr val="28C7D4"/>
    <a:srgbClr val="F94D4D"/>
    <a:srgbClr val="FEFEFE"/>
    <a:srgbClr val="8F1A12"/>
    <a:srgbClr val="F8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 varScale="1">
        <p:scale>
          <a:sx n="120" d="100"/>
          <a:sy n="120" d="100"/>
        </p:scale>
        <p:origin x="126" y="114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40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43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077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62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572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392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5E018A50-0272-459E-8BED-66D2F382125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52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15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929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795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 userDrawn="1"/>
        </p:nvGrpSpPr>
        <p:grpSpPr bwMode="auto">
          <a:xfrm flipH="1">
            <a:off x="-1" y="348756"/>
            <a:ext cx="2527264" cy="713220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24.xml"/><Relationship Id="rId7" Type="http://schemas.openxmlformats.org/officeDocument/2006/relationships/image" Target="../media/image18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28.xml"/><Relationship Id="rId7" Type="http://schemas.openxmlformats.org/officeDocument/2006/relationships/image" Target="../media/image2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32.xml"/><Relationship Id="rId7" Type="http://schemas.openxmlformats.org/officeDocument/2006/relationships/image" Target="../media/image26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v=jaiOApWC5z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373591" y="0"/>
            <a:ext cx="2448272" cy="72326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806200" y="50854"/>
            <a:ext cx="101566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cap="all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 pitchFamily="34" charset="0"/>
              </a:rPr>
              <a:t>일본의 음식문화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6B7449-D679-4A34-9010-7891FCA5C358}"/>
              </a:ext>
            </a:extLst>
          </p:cNvPr>
          <p:cNvSpPr txBox="1"/>
          <p:nvPr/>
        </p:nvSpPr>
        <p:spPr>
          <a:xfrm>
            <a:off x="8589615" y="4301476"/>
            <a:ext cx="128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a typeface="方正正黑简体" panose="02000000000000000000"/>
              </a:rPr>
              <a:t>22001989 </a:t>
            </a:r>
            <a:r>
              <a:rPr lang="ko-KR" altLang="en-US" dirty="0">
                <a:solidFill>
                  <a:schemeClr val="bg1"/>
                </a:solidFill>
              </a:rPr>
              <a:t>이현호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4" grpId="0" animBg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数据 10"/>
          <p:cNvSpPr/>
          <p:nvPr/>
        </p:nvSpPr>
        <p:spPr>
          <a:xfrm rot="16200000" flipH="1">
            <a:off x="1043695" y="1985959"/>
            <a:ext cx="708749" cy="279496"/>
          </a:xfrm>
          <a:prstGeom prst="flowChartInputOut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460823" y="1528093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1258323" y="1921093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5823" y="2844345"/>
            <a:ext cx="3543755" cy="2491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필요 최소한도의 조리</a:t>
            </a:r>
            <a:r>
              <a:rPr lang="en-US" altLang="ko-KR" sz="1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, </a:t>
            </a:r>
            <a:r>
              <a:rPr lang="ko-KR" altLang="en-US" sz="1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신선한 재료 본연의 맛 추구</a:t>
            </a:r>
            <a:endParaRPr lang="en-US" altLang="ko-KR" sz="1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1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1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이로 인한 조리의 간소화</a:t>
            </a:r>
            <a:endParaRPr lang="en-US" altLang="ko-KR" sz="1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1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ko-KR" sz="1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전통이 아닌 근대에 와서 생긴 인식</a:t>
            </a:r>
            <a:endParaRPr lang="en-US" altLang="ko-KR" sz="1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1250" y="2044016"/>
            <a:ext cx="2389107" cy="32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차가운 요리</a:t>
            </a:r>
          </a:p>
        </p:txBody>
      </p:sp>
      <p:sp>
        <p:nvSpPr>
          <p:cNvPr id="18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일식의 특징</a:t>
            </a:r>
          </a:p>
        </p:txBody>
      </p:sp>
      <p:pic>
        <p:nvPicPr>
          <p:cNvPr id="4098" name="Picture 2" descr="신선한 과일과 야채 - 건강, 유기농 식품 로열티 무료 사진, 그림, 이미지 그리고 스톡포토그래피. Image 45693484.">
            <a:extLst>
              <a:ext uri="{FF2B5EF4-FFF2-40B4-BE49-F238E27FC236}">
                <a16:creationId xmlns:a16="http://schemas.microsoft.com/office/drawing/2014/main" id="{CE6AB474-652F-4FFF-B1CE-52633CC3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19" y="1519535"/>
            <a:ext cx="4022278" cy="24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정육점의 상점에서 신선한 고기의 표시 로열티 무료 사진, 그림, 이미지 그리고 스톡포토그래피. Image 54904656.">
            <a:extLst>
              <a:ext uri="{FF2B5EF4-FFF2-40B4-BE49-F238E27FC236}">
                <a16:creationId xmlns:a16="http://schemas.microsoft.com/office/drawing/2014/main" id="{0C539305-8CC8-4A9F-8720-503E97BD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48" y="4090327"/>
            <a:ext cx="4014449" cy="26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일식의 특징</a:t>
            </a:r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EDCA5FF6-9B0C-4446-9D5C-FDD877734D70}"/>
              </a:ext>
            </a:extLst>
          </p:cNvPr>
          <p:cNvSpPr>
            <a:spLocks noEditPoints="1"/>
          </p:cNvSpPr>
          <p:nvPr/>
        </p:nvSpPr>
        <p:spPr bwMode="auto">
          <a:xfrm>
            <a:off x="668735" y="152809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MH_Entry_1">
            <a:extLst>
              <a:ext uri="{FF2B5EF4-FFF2-40B4-BE49-F238E27FC236}">
                <a16:creationId xmlns:a16="http://schemas.microsoft.com/office/drawing/2014/main" id="{7E0F6689-7215-4D11-8BA6-FE57B1745B5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532831" y="1653026"/>
            <a:ext cx="4514848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대표적인 차가운 요리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pic>
        <p:nvPicPr>
          <p:cNvPr id="5122" name="Picture 2" descr="맛있는 오뚜기 메밀소바10인분셋트 / 옛날 메밀국수 메밀소바장국 모밀소바 - 티몬">
            <a:extLst>
              <a:ext uri="{FF2B5EF4-FFF2-40B4-BE49-F238E27FC236}">
                <a16:creationId xmlns:a16="http://schemas.microsoft.com/office/drawing/2014/main" id="{13A7798D-3D11-47C2-A863-D7640CA5C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59" y="289209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일본 음식 차가운 두부 히야 얏코라고 로열티 무료 사진, 그림, 이미지 그리고 스톡포토그래피. Image 14699331.">
            <a:extLst>
              <a:ext uri="{FF2B5EF4-FFF2-40B4-BE49-F238E27FC236}">
                <a16:creationId xmlns:a16="http://schemas.microsoft.com/office/drawing/2014/main" id="{A27EE105-21B5-44F6-8A3D-1AE45A514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87" y="3068417"/>
            <a:ext cx="3482176" cy="231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일본에서 여름을 느끼는 음식 BEST 6 : 네이버 블로그">
            <a:extLst>
              <a:ext uri="{FF2B5EF4-FFF2-40B4-BE49-F238E27FC236}">
                <a16:creationId xmlns:a16="http://schemas.microsoft.com/office/drawing/2014/main" id="{85E52116-4618-4E75-B4E0-C0912C35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655" y="3134536"/>
            <a:ext cx="3452575" cy="22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MH_Entry_1">
            <a:extLst>
              <a:ext uri="{FF2B5EF4-FFF2-40B4-BE49-F238E27FC236}">
                <a16:creationId xmlns:a16="http://schemas.microsoft.com/office/drawing/2014/main" id="{D1CCA977-48FC-4276-B29D-AD82667DBD1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1983010" y="5872640"/>
            <a:ext cx="950193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소바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38" name="MH_Entry_1">
            <a:extLst>
              <a:ext uri="{FF2B5EF4-FFF2-40B4-BE49-F238E27FC236}">
                <a16:creationId xmlns:a16="http://schemas.microsoft.com/office/drawing/2014/main" id="{3733935B-0D43-45F0-BC35-4CCAE8388EB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5540103" y="5872639"/>
            <a:ext cx="1778544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히야얏코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39" name="MH_Entry_1">
            <a:extLst>
              <a:ext uri="{FF2B5EF4-FFF2-40B4-BE49-F238E27FC236}">
                <a16:creationId xmlns:a16="http://schemas.microsoft.com/office/drawing/2014/main" id="{A61D88B4-6BEB-4A4F-8512-AF972D1A61D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9739838" y="5872639"/>
            <a:ext cx="1872208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히야시츄카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数据 10"/>
          <p:cNvSpPr/>
          <p:nvPr/>
        </p:nvSpPr>
        <p:spPr>
          <a:xfrm rot="16200000" flipH="1">
            <a:off x="1043695" y="1985959"/>
            <a:ext cx="708749" cy="279496"/>
          </a:xfrm>
          <a:prstGeom prst="flowChartInputOut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460823" y="1528093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1258323" y="1921093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5823" y="2844345"/>
            <a:ext cx="3543755" cy="448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ko-KR" altLang="en-US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맛의 보존 강조  </a:t>
            </a:r>
            <a:endParaRPr lang="en-US" altLang="zh-CN" sz="2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1250" y="2044016"/>
            <a:ext cx="2389107" cy="32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재료의 중요성</a:t>
            </a:r>
          </a:p>
        </p:txBody>
      </p:sp>
      <p:sp>
        <p:nvSpPr>
          <p:cNvPr id="18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일식의 특징</a:t>
            </a:r>
          </a:p>
        </p:txBody>
      </p:sp>
      <p:pic>
        <p:nvPicPr>
          <p:cNvPr id="4098" name="Picture 2" descr="신선한 과일과 야채 - 건강, 유기농 식품 로열티 무료 사진, 그림, 이미지 그리고 스톡포토그래피. Image 45693484.">
            <a:extLst>
              <a:ext uri="{FF2B5EF4-FFF2-40B4-BE49-F238E27FC236}">
                <a16:creationId xmlns:a16="http://schemas.microsoft.com/office/drawing/2014/main" id="{CE6AB474-652F-4FFF-B1CE-52633CC3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19" y="1519535"/>
            <a:ext cx="4022278" cy="24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정육점의 상점에서 신선한 고기의 표시 로열티 무료 사진, 그림, 이미지 그리고 스톡포토그래피. Image 54904656.">
            <a:extLst>
              <a:ext uri="{FF2B5EF4-FFF2-40B4-BE49-F238E27FC236}">
                <a16:creationId xmlns:a16="http://schemas.microsoft.com/office/drawing/2014/main" id="{0C539305-8CC8-4A9F-8720-503E97BD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48" y="4090327"/>
            <a:ext cx="4014449" cy="26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324335-4335-4C25-8C0B-1EB9EA1F5264}"/>
              </a:ext>
            </a:extLst>
          </p:cNvPr>
          <p:cNvSpPr txBox="1"/>
          <p:nvPr/>
        </p:nvSpPr>
        <p:spPr>
          <a:xfrm>
            <a:off x="1815198" y="3904369"/>
            <a:ext cx="3543755" cy="448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ko-KR" altLang="en-US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좋은 품질의 재료  </a:t>
            </a:r>
            <a:endParaRPr lang="en-US" altLang="zh-CN" sz="2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F00475-FD0B-456F-88EB-6BA179DE47F3}"/>
              </a:ext>
            </a:extLst>
          </p:cNvPr>
          <p:cNvSpPr txBox="1"/>
          <p:nvPr/>
        </p:nvSpPr>
        <p:spPr>
          <a:xfrm>
            <a:off x="1841639" y="4964393"/>
            <a:ext cx="3543755" cy="448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ko-KR" altLang="en-US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높은 가격  </a:t>
            </a:r>
            <a:endParaRPr lang="en-US" altLang="zh-CN" sz="2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977C04DD-0FCA-4B76-BB2C-6648DC77A809}"/>
              </a:ext>
            </a:extLst>
          </p:cNvPr>
          <p:cNvSpPr/>
          <p:nvPr/>
        </p:nvSpPr>
        <p:spPr>
          <a:xfrm rot="5400000">
            <a:off x="3405039" y="3400301"/>
            <a:ext cx="432048" cy="386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54B84895-B7F5-482D-8059-DBCB996F10CD}"/>
              </a:ext>
            </a:extLst>
          </p:cNvPr>
          <p:cNvSpPr/>
          <p:nvPr/>
        </p:nvSpPr>
        <p:spPr>
          <a:xfrm rot="5400000">
            <a:off x="3405039" y="4547389"/>
            <a:ext cx="432048" cy="386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C09514-7417-43C5-984F-16BD1C2E8935}"/>
              </a:ext>
            </a:extLst>
          </p:cNvPr>
          <p:cNvSpPr txBox="1"/>
          <p:nvPr/>
        </p:nvSpPr>
        <p:spPr>
          <a:xfrm>
            <a:off x="1849185" y="5933110"/>
            <a:ext cx="3543755" cy="448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ko-KR" altLang="en-US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지역 특산물 활성화  </a:t>
            </a:r>
            <a:endParaRPr lang="en-US" altLang="zh-CN" sz="2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BDCBFB60-D2F8-4E19-B1AD-5D140E935F72}"/>
              </a:ext>
            </a:extLst>
          </p:cNvPr>
          <p:cNvSpPr/>
          <p:nvPr/>
        </p:nvSpPr>
        <p:spPr>
          <a:xfrm rot="5400000">
            <a:off x="3421676" y="5523723"/>
            <a:ext cx="432048" cy="386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8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0" grpId="0"/>
      <p:bldP spid="16" grpId="0"/>
      <p:bldP spid="2" grpId="0" animBg="1"/>
      <p:bldP spid="17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일식의 특징</a:t>
            </a:r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EDCA5FF6-9B0C-4446-9D5C-FDD877734D70}"/>
              </a:ext>
            </a:extLst>
          </p:cNvPr>
          <p:cNvSpPr>
            <a:spLocks noEditPoints="1"/>
          </p:cNvSpPr>
          <p:nvPr/>
        </p:nvSpPr>
        <p:spPr bwMode="auto">
          <a:xfrm>
            <a:off x="668735" y="152809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MH_Entry_1">
            <a:extLst>
              <a:ext uri="{FF2B5EF4-FFF2-40B4-BE49-F238E27FC236}">
                <a16:creationId xmlns:a16="http://schemas.microsoft.com/office/drawing/2014/main" id="{7E0F6689-7215-4D11-8BA6-FE57B1745B5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532831" y="1653026"/>
            <a:ext cx="4514848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대표적인 지역 특산물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37" name="MH_Entry_1">
            <a:extLst>
              <a:ext uri="{FF2B5EF4-FFF2-40B4-BE49-F238E27FC236}">
                <a16:creationId xmlns:a16="http://schemas.microsoft.com/office/drawing/2014/main" id="{D1CCA977-48FC-4276-B29D-AD82667DBD1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978660" y="5855320"/>
            <a:ext cx="2502149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시즈오카 녹차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38" name="MH_Entry_1">
            <a:extLst>
              <a:ext uri="{FF2B5EF4-FFF2-40B4-BE49-F238E27FC236}">
                <a16:creationId xmlns:a16="http://schemas.microsoft.com/office/drawing/2014/main" id="{3733935B-0D43-45F0-BC35-4CCAE8388EB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5084639" y="5872639"/>
            <a:ext cx="2689472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후쿠오카 명란젓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39" name="MH_Entry_1">
            <a:extLst>
              <a:ext uri="{FF2B5EF4-FFF2-40B4-BE49-F238E27FC236}">
                <a16:creationId xmlns:a16="http://schemas.microsoft.com/office/drawing/2014/main" id="{A61D88B4-6BEB-4A4F-8512-AF972D1A61D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9227774" y="5872639"/>
            <a:ext cx="2689472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나고야 핫쵸미소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F527208-15FD-4D96-AD9A-75AB6D4A8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703" y="3056871"/>
            <a:ext cx="3698064" cy="2400852"/>
          </a:xfrm>
          <a:prstGeom prst="rect">
            <a:avLst/>
          </a:prstGeom>
        </p:spPr>
      </p:pic>
      <p:pic>
        <p:nvPicPr>
          <p:cNvPr id="9218" name="Picture 2" descr="명란젓의 효능과 명란젓 담그는법">
            <a:extLst>
              <a:ext uri="{FF2B5EF4-FFF2-40B4-BE49-F238E27FC236}">
                <a16:creationId xmlns:a16="http://schemas.microsoft.com/office/drawing/2014/main" id="{5F2A10F1-1EA9-41A0-84B1-2736B69F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25" y="3056870"/>
            <a:ext cx="3389727" cy="24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나고야지방 붉은된장(핫쵸미소)의 매력">
            <a:extLst>
              <a:ext uri="{FF2B5EF4-FFF2-40B4-BE49-F238E27FC236}">
                <a16:creationId xmlns:a16="http://schemas.microsoft.com/office/drawing/2014/main" id="{AA137018-C23C-4819-A0A7-A34909CC9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45"/>
          <a:stretch/>
        </p:blipFill>
        <p:spPr bwMode="auto">
          <a:xfrm>
            <a:off x="8877647" y="3056870"/>
            <a:ext cx="3389727" cy="238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数据 10"/>
          <p:cNvSpPr/>
          <p:nvPr/>
        </p:nvSpPr>
        <p:spPr>
          <a:xfrm rot="16200000" flipH="1">
            <a:off x="1043695" y="1985959"/>
            <a:ext cx="708749" cy="279496"/>
          </a:xfrm>
          <a:prstGeom prst="flowChartInputOut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460823" y="1528093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1258323" y="1921093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5821" y="2537568"/>
            <a:ext cx="3543755" cy="2600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본연의 맛 추구하는 조리방법</a:t>
            </a:r>
            <a:endParaRPr lang="en-US" altLang="ko-KR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4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이로인한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 조리의 간소화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가열하지 않음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)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로 날음식과 </a:t>
            </a:r>
            <a:r>
              <a:rPr lang="ko-KR" altLang="en-US" sz="24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절임음식이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 보편화</a:t>
            </a:r>
            <a:endParaRPr lang="en-US" altLang="ko-KR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1250" y="2044016"/>
            <a:ext cx="2389107" cy="32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날음식</a:t>
            </a:r>
          </a:p>
        </p:txBody>
      </p:sp>
      <p:sp>
        <p:nvSpPr>
          <p:cNvPr id="18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일식의 특징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F848A26D-674D-47CF-97D4-1A9C8BAB04C4}"/>
              </a:ext>
            </a:extLst>
          </p:cNvPr>
          <p:cNvSpPr/>
          <p:nvPr/>
        </p:nvSpPr>
        <p:spPr>
          <a:xfrm rot="5400000">
            <a:off x="3421674" y="5241463"/>
            <a:ext cx="432048" cy="386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E120A7-872E-4D58-B3DD-93633115F292}"/>
              </a:ext>
            </a:extLst>
          </p:cNvPr>
          <p:cNvSpPr txBox="1"/>
          <p:nvPr/>
        </p:nvSpPr>
        <p:spPr>
          <a:xfrm>
            <a:off x="1865821" y="5702965"/>
            <a:ext cx="3543755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일식 해외진출의 방해요소</a:t>
            </a:r>
            <a:endParaRPr lang="en-US" altLang="ko-KR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2290" name="Picture 2" descr="스시(초밥)・사시미(회)에 대한 유의 사항 | TABIDO">
            <a:extLst>
              <a:ext uri="{FF2B5EF4-FFF2-40B4-BE49-F238E27FC236}">
                <a16:creationId xmlns:a16="http://schemas.microsoft.com/office/drawing/2014/main" id="{250FE614-E651-4D12-9140-37AC5D20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95" y="1430704"/>
            <a:ext cx="4427454" cy="221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우메보시 어떤 맛인가요?">
            <a:extLst>
              <a:ext uri="{FF2B5EF4-FFF2-40B4-BE49-F238E27FC236}">
                <a16:creationId xmlns:a16="http://schemas.microsoft.com/office/drawing/2014/main" id="{84390F93-7EEA-48A0-947D-4B1ED0640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99" y="3866688"/>
            <a:ext cx="2854846" cy="27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0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일식의 특징</a:t>
            </a:r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EDCA5FF6-9B0C-4446-9D5C-FDD877734D70}"/>
              </a:ext>
            </a:extLst>
          </p:cNvPr>
          <p:cNvSpPr>
            <a:spLocks noEditPoints="1"/>
          </p:cNvSpPr>
          <p:nvPr/>
        </p:nvSpPr>
        <p:spPr bwMode="auto">
          <a:xfrm>
            <a:off x="668735" y="152809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MH_Entry_1">
            <a:extLst>
              <a:ext uri="{FF2B5EF4-FFF2-40B4-BE49-F238E27FC236}">
                <a16:creationId xmlns:a16="http://schemas.microsoft.com/office/drawing/2014/main" id="{7E0F6689-7215-4D11-8BA6-FE57B1745B5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532831" y="1653026"/>
            <a:ext cx="4514848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대표적인 날음식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37" name="MH_Entry_1">
            <a:extLst>
              <a:ext uri="{FF2B5EF4-FFF2-40B4-BE49-F238E27FC236}">
                <a16:creationId xmlns:a16="http://schemas.microsoft.com/office/drawing/2014/main" id="{D1CCA977-48FC-4276-B29D-AD82667DBD1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1525929" y="5899282"/>
            <a:ext cx="1494037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날달걀밥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38" name="MH_Entry_1">
            <a:extLst>
              <a:ext uri="{FF2B5EF4-FFF2-40B4-BE49-F238E27FC236}">
                <a16:creationId xmlns:a16="http://schemas.microsoft.com/office/drawing/2014/main" id="{3733935B-0D43-45F0-BC35-4CCAE8388EB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5540103" y="5872638"/>
            <a:ext cx="1778544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회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(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사시미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39" name="MH_Entry_1">
            <a:extLst>
              <a:ext uri="{FF2B5EF4-FFF2-40B4-BE49-F238E27FC236}">
                <a16:creationId xmlns:a16="http://schemas.microsoft.com/office/drawing/2014/main" id="{A61D88B4-6BEB-4A4F-8512-AF972D1A61D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10396717" y="5899282"/>
            <a:ext cx="1872208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낫토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pic>
        <p:nvPicPr>
          <p:cNvPr id="8194" name="Picture 2" descr="달걀밥 - 나무위키">
            <a:extLst>
              <a:ext uri="{FF2B5EF4-FFF2-40B4-BE49-F238E27FC236}">
                <a16:creationId xmlns:a16="http://schemas.microsoft.com/office/drawing/2014/main" id="{F2544502-DE0F-4956-AF13-205FEC04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8" y="2921563"/>
            <a:ext cx="3048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활어회, 횟집, 모듬회, 일식, 돔, 사진,이미지,일러스트,캘리그라피 - Nminergy작가">
            <a:extLst>
              <a:ext uri="{FF2B5EF4-FFF2-40B4-BE49-F238E27FC236}">
                <a16:creationId xmlns:a16="http://schemas.microsoft.com/office/drawing/2014/main" id="{AEAE8C2B-D6CD-47AC-9DFE-A61A9765E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32" y="2816778"/>
            <a:ext cx="4611415" cy="25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낫토를 먹어야 하는 9가지 이유">
            <a:extLst>
              <a:ext uri="{FF2B5EF4-FFF2-40B4-BE49-F238E27FC236}">
                <a16:creationId xmlns:a16="http://schemas.microsoft.com/office/drawing/2014/main" id="{DAAA274F-162D-44E5-B437-62B8077C7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262" y="3099074"/>
            <a:ext cx="3605386" cy="202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数据 10"/>
          <p:cNvSpPr/>
          <p:nvPr/>
        </p:nvSpPr>
        <p:spPr>
          <a:xfrm rot="16200000" flipH="1">
            <a:off x="1043695" y="1985959"/>
            <a:ext cx="708749" cy="279496"/>
          </a:xfrm>
          <a:prstGeom prst="flowChartInputOut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460823" y="1528093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3" name="五边形 12"/>
          <p:cNvSpPr/>
          <p:nvPr/>
        </p:nvSpPr>
        <p:spPr>
          <a:xfrm>
            <a:off x="1258323" y="1921093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5823" y="2844345"/>
            <a:ext cx="3543755" cy="1059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일본어 오십도음표에서 착안한 </a:t>
            </a:r>
            <a:r>
              <a:rPr lang="ja-JP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さしすせそ</a:t>
            </a:r>
            <a:r>
              <a:rPr lang="en-US" altLang="ja-JP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(</a:t>
            </a:r>
            <a:r>
              <a:rPr lang="ko-KR" altLang="en-US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사시스세소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)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순서로 간을 함</a:t>
            </a:r>
            <a:endParaRPr lang="en-US" altLang="zh-CN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1250" y="2044016"/>
            <a:ext cx="2389107" cy="32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조미</a:t>
            </a:r>
          </a:p>
        </p:txBody>
      </p:sp>
      <p:sp>
        <p:nvSpPr>
          <p:cNvPr id="18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일식의 특징</a:t>
            </a:r>
          </a:p>
        </p:txBody>
      </p:sp>
      <p:sp>
        <p:nvSpPr>
          <p:cNvPr id="16" name="文本框 12">
            <a:extLst>
              <a:ext uri="{FF2B5EF4-FFF2-40B4-BE49-F238E27FC236}">
                <a16:creationId xmlns:a16="http://schemas.microsoft.com/office/drawing/2014/main" id="{771A82F2-F88A-475A-8434-1EB64BBF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567" y="4252403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사</a:t>
            </a:r>
            <a:r>
              <a:rPr lang="zh-CN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토</a:t>
            </a:r>
            <a:r>
              <a:rPr lang="en-US" altLang="zh-CN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설탕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)</a:t>
            </a:r>
            <a:endParaRPr lang="zh-CN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+mn-lt"/>
            </a:endParaRPr>
          </a:p>
        </p:txBody>
      </p:sp>
      <p:sp>
        <p:nvSpPr>
          <p:cNvPr id="17" name="文本框 12">
            <a:extLst>
              <a:ext uri="{FF2B5EF4-FFF2-40B4-BE49-F238E27FC236}">
                <a16:creationId xmlns:a16="http://schemas.microsoft.com/office/drawing/2014/main" id="{73CECB65-AE6D-4D92-A695-9AF5BDCF3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133" y="4693075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시</a:t>
            </a:r>
            <a:r>
              <a:rPr lang="zh-CN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오</a:t>
            </a:r>
            <a:r>
              <a:rPr lang="en-US" altLang="zh-CN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소금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)</a:t>
            </a:r>
            <a:endParaRPr lang="zh-CN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+mn-lt"/>
            </a:endParaRPr>
          </a:p>
        </p:txBody>
      </p:sp>
      <p:sp>
        <p:nvSpPr>
          <p:cNvPr id="19" name="文本框 12">
            <a:extLst>
              <a:ext uri="{FF2B5EF4-FFF2-40B4-BE49-F238E27FC236}">
                <a16:creationId xmlns:a16="http://schemas.microsoft.com/office/drawing/2014/main" id="{88146C9B-112E-4769-900B-9103ABBF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50" y="5197291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스</a:t>
            </a:r>
            <a:r>
              <a:rPr lang="en-US" altLang="zh-CN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식초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)</a:t>
            </a:r>
            <a:endParaRPr lang="zh-CN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+mn-lt"/>
            </a:endParaRPr>
          </a:p>
        </p:txBody>
      </p:sp>
      <p:sp>
        <p:nvSpPr>
          <p:cNvPr id="20" name="文本框 12">
            <a:extLst>
              <a:ext uri="{FF2B5EF4-FFF2-40B4-BE49-F238E27FC236}">
                <a16:creationId xmlns:a16="http://schemas.microsoft.com/office/drawing/2014/main" id="{974E6779-75BD-418B-A4AD-9AC54E230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5" y="5655013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쇼</a:t>
            </a:r>
            <a:r>
              <a:rPr lang="zh-CN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유</a:t>
            </a:r>
            <a:r>
              <a:rPr lang="en-US" altLang="zh-CN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간장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)</a:t>
            </a:r>
            <a:endParaRPr lang="zh-CN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+mn-lt"/>
            </a:endParaRPr>
          </a:p>
        </p:txBody>
      </p:sp>
      <p:sp>
        <p:nvSpPr>
          <p:cNvPr id="21" name="文本框 12">
            <a:extLst>
              <a:ext uri="{FF2B5EF4-FFF2-40B4-BE49-F238E27FC236}">
                <a16:creationId xmlns:a16="http://schemas.microsoft.com/office/drawing/2014/main" id="{9EE790CD-34AD-4CCF-BC8C-1D2A5A3ED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72" y="6045198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미</a:t>
            </a:r>
            <a:r>
              <a:rPr lang="zh-CN" altLang="en-US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소</a:t>
            </a:r>
            <a:r>
              <a:rPr lang="en-US" altLang="zh-CN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된장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)</a:t>
            </a:r>
            <a:endParaRPr lang="zh-CN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+mn-lt"/>
            </a:endParaRPr>
          </a:p>
        </p:txBody>
      </p:sp>
      <p:pic>
        <p:nvPicPr>
          <p:cNvPr id="11268" name="Picture 4" descr="설탕은 왜 달까? 단맛의 실체! : 네이버 포스트">
            <a:extLst>
              <a:ext uri="{FF2B5EF4-FFF2-40B4-BE49-F238E27FC236}">
                <a16:creationId xmlns:a16="http://schemas.microsoft.com/office/drawing/2014/main" id="{975DB945-2E25-48C9-A188-36B2A375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27" y="1822337"/>
            <a:ext cx="2415788" cy="16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천일염ㆍ핑크소금ㆍ정제염…어떤 짠맛을 선택하시겠어요?">
            <a:extLst>
              <a:ext uri="{FF2B5EF4-FFF2-40B4-BE49-F238E27FC236}">
                <a16:creationId xmlns:a16="http://schemas.microsoft.com/office/drawing/2014/main" id="{B6A97A28-4657-4479-824E-6DF116905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893" y="1794732"/>
            <a:ext cx="2888069" cy="16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알고 먹으면 약이 되는 '식초' - 브라보마이라이프">
            <a:extLst>
              <a:ext uri="{FF2B5EF4-FFF2-40B4-BE49-F238E27FC236}">
                <a16:creationId xmlns:a16="http://schemas.microsoft.com/office/drawing/2014/main" id="{D36C298A-45BC-4A1B-BFBF-584EAC5F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31" y="3444558"/>
            <a:ext cx="2465966" cy="16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간장으로 만들 수 있는 맛있는 음식 | 1boon">
            <a:extLst>
              <a:ext uri="{FF2B5EF4-FFF2-40B4-BE49-F238E27FC236}">
                <a16:creationId xmlns:a16="http://schemas.microsoft.com/office/drawing/2014/main" id="{0BDAD691-7F8A-40C1-8C78-9B80D7BC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50" y="5122836"/>
            <a:ext cx="2465966" cy="16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된장의 효능과 부작용은? 모든 정보를 한눈에 : 네이버 포스트">
            <a:extLst>
              <a:ext uri="{FF2B5EF4-FFF2-40B4-BE49-F238E27FC236}">
                <a16:creationId xmlns:a16="http://schemas.microsoft.com/office/drawing/2014/main" id="{0C6AE094-6842-41C8-BB50-C575839A0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438" y="5126293"/>
            <a:ext cx="2465966" cy="164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-1059457" y="-19892"/>
            <a:ext cx="5976664" cy="7265913"/>
          </a:xfrm>
          <a:prstGeom prst="parallelogram">
            <a:avLst>
              <a:gd name="adj" fmla="val 13361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953200" y="3903948"/>
            <a:ext cx="4514848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일식의 지역별 특징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20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953200" y="2894567"/>
            <a:ext cx="861839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2396927" y="-19892"/>
            <a:ext cx="4293045" cy="6516538"/>
          </a:xfrm>
          <a:prstGeom prst="parallelogram">
            <a:avLst>
              <a:gd name="adj" fmla="val 589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3845843" y="2646331"/>
            <a:ext cx="2520280" cy="4619583"/>
          </a:xfrm>
          <a:prstGeom prst="parallelogram">
            <a:avLst>
              <a:gd name="adj" fmla="val 710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9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  <p:bldP spid="18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3053540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2017794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2258883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785043" y="4745118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3692019" y="1387153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692036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1094975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5421263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5421263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5421263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5421263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Text Placeholder 3"/>
          <p:cNvSpPr txBox="1"/>
          <p:nvPr/>
        </p:nvSpPr>
        <p:spPr>
          <a:xfrm>
            <a:off x="6163001" y="2544820"/>
            <a:ext cx="6459062" cy="84741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미적 감각을 중시하고 간을 강하게 하지 않음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극단적으로 고급 요리와 일상 요리가 구분됨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서민적인 칸사이 음식들은 푸짐하게 담아주는 경향이 있음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72" name="Text Placeholder 3"/>
          <p:cNvSpPr txBox="1"/>
          <p:nvPr/>
        </p:nvSpPr>
        <p:spPr>
          <a:xfrm>
            <a:off x="6227122" y="3576129"/>
            <a:ext cx="5005445" cy="55194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간장을 듬뿍 써서 진하고 간을 강하게 함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과도하게 섬세한 기교를 요구하는 요리가 많지 않음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75" name="Text Placeholder 3"/>
          <p:cNvSpPr txBox="1"/>
          <p:nvPr/>
        </p:nvSpPr>
        <p:spPr>
          <a:xfrm>
            <a:off x="6227122" y="4594180"/>
            <a:ext cx="3558667" cy="84741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다른 지역들과 달리 독립적으로 발달함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기후로 인한 특유의 식재료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서구권에서 유래된 식문화가 많음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78" name="Text Placeholder 3"/>
          <p:cNvSpPr txBox="1"/>
          <p:nvPr/>
        </p:nvSpPr>
        <p:spPr>
          <a:xfrm>
            <a:off x="6227122" y="5612231"/>
            <a:ext cx="4243149" cy="84741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개화기 이후 대규모 목축사업으로 인한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유제품을 비롯한 서양 음식이 혼합된 요리문화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일본 지역 중 가장 서구화가 많이 일어난 식단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6CA73981-AA76-47F7-9794-BB2BA083C8F3}"/>
              </a:ext>
            </a:extLst>
          </p:cNvPr>
          <p:cNvSpPr txBox="1"/>
          <p:nvPr/>
        </p:nvSpPr>
        <p:spPr>
          <a:xfrm>
            <a:off x="4095418" y="5850341"/>
            <a:ext cx="807913" cy="256480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600" b="1" dirty="0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홋카이도</a:t>
            </a:r>
            <a:endParaRPr lang="en-US" altLang="zh-CN" sz="1600" b="1" dirty="0"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53DF28E9-04FF-4034-BAAE-28F6B537B4FB}"/>
              </a:ext>
            </a:extLst>
          </p:cNvPr>
          <p:cNvSpPr txBox="1"/>
          <p:nvPr/>
        </p:nvSpPr>
        <p:spPr>
          <a:xfrm>
            <a:off x="3923779" y="4865574"/>
            <a:ext cx="1397819" cy="256480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600" b="1" dirty="0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오키나와</a:t>
            </a:r>
            <a:r>
              <a:rPr lang="en-US" altLang="zh-CN" sz="1600" b="1" dirty="0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(</a:t>
            </a:r>
            <a:r>
              <a:rPr lang="ko-KR" altLang="en-US" sz="1600" b="1" dirty="0" err="1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류큐</a:t>
            </a:r>
            <a:r>
              <a:rPr lang="en-US" altLang="ko-KR" sz="1600" b="1" dirty="0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)</a:t>
            </a:r>
            <a:endParaRPr lang="en-US" altLang="zh-CN" sz="1600" b="1" dirty="0"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866E2761-34D4-4E55-BD14-C141B49B30E5}"/>
              </a:ext>
            </a:extLst>
          </p:cNvPr>
          <p:cNvSpPr txBox="1"/>
          <p:nvPr/>
        </p:nvSpPr>
        <p:spPr>
          <a:xfrm>
            <a:off x="3961299" y="2769957"/>
            <a:ext cx="1102866" cy="256480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600" b="1" dirty="0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칸사이</a:t>
            </a:r>
            <a:r>
              <a:rPr lang="en-US" altLang="zh-CN" sz="1600" b="1" dirty="0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(</a:t>
            </a:r>
            <a:r>
              <a:rPr lang="ko-KR" altLang="en-US" sz="1600" b="1" dirty="0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관서</a:t>
            </a:r>
            <a:endParaRPr lang="en-US" altLang="zh-CN" sz="1600" b="1" dirty="0"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FE83ACC9-B357-4844-B341-FC2875E2E042}"/>
              </a:ext>
            </a:extLst>
          </p:cNvPr>
          <p:cNvSpPr txBox="1"/>
          <p:nvPr/>
        </p:nvSpPr>
        <p:spPr>
          <a:xfrm>
            <a:off x="3960551" y="3772820"/>
            <a:ext cx="993862" cy="256480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600" b="1" dirty="0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칸토</a:t>
            </a:r>
            <a:r>
              <a:rPr lang="en-US" altLang="zh-CN" sz="1600" b="1" dirty="0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(</a:t>
            </a:r>
            <a:r>
              <a:rPr lang="ko-KR" altLang="en-US" sz="1600" b="1" dirty="0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관서</a:t>
            </a:r>
            <a:r>
              <a:rPr lang="en-US" altLang="ko-KR" sz="1600" b="1" dirty="0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)</a:t>
            </a:r>
            <a:endParaRPr lang="en-US" altLang="zh-CN" sz="1600" b="1" dirty="0"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68" grpId="0"/>
      <p:bldP spid="172" grpId="0"/>
      <p:bldP spid="175" grpId="0"/>
      <p:bldP spid="178" grpId="0"/>
      <p:bldP spid="97" grpId="0"/>
      <p:bldP spid="98" grpId="0"/>
      <p:bldP spid="99" grpId="0"/>
      <p:bldP spid="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일본 음식문화 영상</a:t>
            </a:r>
          </a:p>
        </p:txBody>
      </p:sp>
      <p:pic>
        <p:nvPicPr>
          <p:cNvPr id="4" name="그림 3">
            <a:hlinkClick r:id="rId2"/>
            <a:extLst>
              <a:ext uri="{FF2B5EF4-FFF2-40B4-BE49-F238E27FC236}">
                <a16:creationId xmlns:a16="http://schemas.microsoft.com/office/drawing/2014/main" id="{975A0C82-F939-47EF-80C6-2C99C15EA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855" y="1240061"/>
            <a:ext cx="9629266" cy="5707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/>
          <p:cNvSpPr/>
          <p:nvPr/>
        </p:nvSpPr>
        <p:spPr>
          <a:xfrm>
            <a:off x="1748855" y="554441"/>
            <a:ext cx="11475671" cy="1673034"/>
          </a:xfrm>
          <a:prstGeom prst="parallelogram">
            <a:avLst>
              <a:gd name="adj" fmla="val 45244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6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50553" y="2695495"/>
            <a:ext cx="32112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일본음식</a:t>
            </a:r>
            <a:r>
              <a:rPr lang="en-US" altLang="zh-CN" sz="2000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(</a:t>
            </a:r>
            <a:r>
              <a:rPr lang="zh-CN" altLang="en-US" sz="2000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일식</a:t>
            </a:r>
            <a:r>
              <a:rPr lang="en-US" altLang="zh-CN" sz="2000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에 대한 소개</a:t>
            </a:r>
            <a:endParaRPr lang="en-US" altLang="zh-CN" sz="2000" dirty="0">
              <a:solidFill>
                <a:schemeClr val="accent1"/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5127" name="MH_Entry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43995" y="3632175"/>
            <a:ext cx="2865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2000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일식의 역사</a:t>
            </a:r>
            <a:endParaRPr lang="zh-CN" altLang="en-US" sz="2000" dirty="0">
              <a:solidFill>
                <a:schemeClr val="accent1"/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5128" name="MH_Entry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47904" y="4569860"/>
            <a:ext cx="29437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2000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일식의 특징</a:t>
            </a:r>
            <a:endParaRPr lang="zh-CN" altLang="en-US" sz="2000" dirty="0">
              <a:solidFill>
                <a:schemeClr val="accent1"/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5129" name="MH_Entry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0" y="5509544"/>
            <a:ext cx="2865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2000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일식의 지역별 특징</a:t>
            </a:r>
            <a:endParaRPr lang="zh-CN" altLang="en-US" sz="2000" dirty="0">
              <a:solidFill>
                <a:schemeClr val="accent1"/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54" name="MH_Number_1"/>
          <p:cNvSpPr/>
          <p:nvPr>
            <p:custDataLst>
              <p:tags r:id="rId6"/>
            </p:custDataLst>
          </p:nvPr>
        </p:nvSpPr>
        <p:spPr>
          <a:xfrm rot="413314">
            <a:off x="6514471" y="2614237"/>
            <a:ext cx="485947" cy="525964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95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95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5" name="MH_Number_2"/>
          <p:cNvSpPr/>
          <p:nvPr>
            <p:custDataLst>
              <p:tags r:id="rId7"/>
            </p:custDataLst>
          </p:nvPr>
        </p:nvSpPr>
        <p:spPr>
          <a:xfrm rot="413314">
            <a:off x="6308113" y="3554207"/>
            <a:ext cx="485948" cy="525963"/>
          </a:xfrm>
          <a:custGeom>
            <a:avLst/>
            <a:gdLst>
              <a:gd name="connsiteX0" fmla="*/ 45161 w 370245"/>
              <a:gd name="connsiteY0" fmla="*/ 39273 h 400731"/>
              <a:gd name="connsiteX1" fmla="*/ 370245 w 370245"/>
              <a:gd name="connsiteY1" fmla="*/ 0 h 400731"/>
              <a:gd name="connsiteX2" fmla="*/ 325083 w 370245"/>
              <a:gd name="connsiteY2" fmla="*/ 361458 h 400731"/>
              <a:gd name="connsiteX3" fmla="*/ 0 w 370245"/>
              <a:gd name="connsiteY3" fmla="*/ 400731 h 40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5" h="400731">
                <a:moveTo>
                  <a:pt x="45161" y="39273"/>
                </a:moveTo>
                <a:lnTo>
                  <a:pt x="370245" y="0"/>
                </a:lnTo>
                <a:lnTo>
                  <a:pt x="325083" y="361458"/>
                </a:lnTo>
                <a:lnTo>
                  <a:pt x="0" y="4007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9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95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6" name="MH_Number_3"/>
          <p:cNvSpPr/>
          <p:nvPr>
            <p:custDataLst>
              <p:tags r:id="rId8"/>
            </p:custDataLst>
          </p:nvPr>
        </p:nvSpPr>
        <p:spPr>
          <a:xfrm rot="413314">
            <a:off x="6101753" y="4494172"/>
            <a:ext cx="485947" cy="525964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9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95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7" name="MH_Number_4"/>
          <p:cNvSpPr/>
          <p:nvPr>
            <p:custDataLst>
              <p:tags r:id="rId9"/>
            </p:custDataLst>
          </p:nvPr>
        </p:nvSpPr>
        <p:spPr>
          <a:xfrm rot="413314">
            <a:off x="5895279" y="5434142"/>
            <a:ext cx="486171" cy="524119"/>
          </a:xfrm>
          <a:custGeom>
            <a:avLst/>
            <a:gdLst>
              <a:gd name="connsiteX0" fmla="*/ 45331 w 370414"/>
              <a:gd name="connsiteY0" fmla="*/ 39273 h 399327"/>
              <a:gd name="connsiteX1" fmla="*/ 370414 w 370414"/>
              <a:gd name="connsiteY1" fmla="*/ 0 h 399327"/>
              <a:gd name="connsiteX2" fmla="*/ 325084 w 370414"/>
              <a:gd name="connsiteY2" fmla="*/ 360054 h 399327"/>
              <a:gd name="connsiteX3" fmla="*/ 0 w 370414"/>
              <a:gd name="connsiteY3" fmla="*/ 399327 h 39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14" h="399327">
                <a:moveTo>
                  <a:pt x="45331" y="39273"/>
                </a:moveTo>
                <a:lnTo>
                  <a:pt x="370414" y="0"/>
                </a:lnTo>
                <a:lnTo>
                  <a:pt x="325084" y="360054"/>
                </a:lnTo>
                <a:lnTo>
                  <a:pt x="0" y="3993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9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95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Others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87762" y="767643"/>
            <a:ext cx="11348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개요</a:t>
            </a:r>
          </a:p>
        </p:txBody>
      </p:sp>
      <p:sp>
        <p:nvSpPr>
          <p:cNvPr id="22" name="MH_Others_3"/>
          <p:cNvSpPr/>
          <p:nvPr>
            <p:custDataLst>
              <p:tags r:id="rId11"/>
            </p:custDataLst>
          </p:nvPr>
        </p:nvSpPr>
        <p:spPr>
          <a:xfrm>
            <a:off x="3622593" y="783032"/>
            <a:ext cx="2818079" cy="61555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-915441" y="554441"/>
            <a:ext cx="3424464" cy="1673034"/>
          </a:xfrm>
          <a:prstGeom prst="parallelogram">
            <a:avLst>
              <a:gd name="adj" fmla="val 44396"/>
            </a:avLst>
          </a:prstGeom>
          <a:blipFill dpi="0" rotWithShape="1">
            <a:blip r:embed="rId1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126" grpId="0"/>
      <p:bldP spid="5127" grpId="0"/>
      <p:bldP spid="5128" grpId="0"/>
      <p:bldP spid="5129" grpId="0"/>
      <p:bldP spid="54" grpId="0" animBg="1"/>
      <p:bldP spid="55" grpId="0" animBg="1"/>
      <p:bldP spid="56" grpId="0" animBg="1"/>
      <p:bldP spid="57" grpId="0" animBg="1"/>
      <p:bldP spid="21" grpId="0"/>
      <p:bldP spid="2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96464" y="1615712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373591" y="32437"/>
            <a:ext cx="2448272" cy="72326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621534" y="50854"/>
            <a:ext cx="120032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cap="all" dirty="0">
                <a:solidFill>
                  <a:schemeClr val="bg1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Arial" panose="020B0604020202020204" pitchFamily="34" charset="0"/>
              </a:rPr>
              <a:t>감사합니다</a:t>
            </a:r>
            <a:endParaRPr lang="zh-CN" altLang="en-US" sz="5400" cap="all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9177413" y="2032149"/>
            <a:ext cx="677108" cy="536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ja-JP" altLang="en-US" dirty="0">
                <a:solidFill>
                  <a:schemeClr val="bg1"/>
                </a:solidFill>
              </a:rPr>
              <a:t>ありがとうございます。</a:t>
            </a:r>
            <a:endParaRPr lang="en-US" altLang="zh-CN" sz="24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4" grpId="0" animBg="1"/>
      <p:bldP spid="7" grpId="0"/>
      <p:bldP spid="7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-1059457" y="-19892"/>
            <a:ext cx="5976664" cy="7265913"/>
          </a:xfrm>
          <a:prstGeom prst="parallelogram">
            <a:avLst>
              <a:gd name="adj" fmla="val 13361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953200" y="3903948"/>
            <a:ext cx="4514848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일식에 대한 소개</a:t>
            </a:r>
          </a:p>
        </p:txBody>
      </p:sp>
      <p:sp>
        <p:nvSpPr>
          <p:cNvPr id="20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953200" y="2894567"/>
            <a:ext cx="861839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2396927" y="-19892"/>
            <a:ext cx="4293045" cy="6516538"/>
          </a:xfrm>
          <a:prstGeom prst="parallelogram">
            <a:avLst>
              <a:gd name="adj" fmla="val 589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3845843" y="2646331"/>
            <a:ext cx="2520280" cy="4619583"/>
          </a:xfrm>
          <a:prstGeom prst="parallelogram">
            <a:avLst>
              <a:gd name="adj" fmla="val 710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  <p:bldP spid="18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数据 3"/>
          <p:cNvSpPr/>
          <p:nvPr/>
        </p:nvSpPr>
        <p:spPr>
          <a:xfrm rot="16200000" flipH="1">
            <a:off x="1393237" y="1947938"/>
            <a:ext cx="708749" cy="279496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10366" y="1490072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607865" y="1883072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좁은의미의 일식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4741" y="3025554"/>
            <a:ext cx="3543755" cy="1059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일본 고유의 요리법을 사용한 일본 고유의 요리들을 지칭</a:t>
            </a:r>
            <a:endParaRPr lang="en-US" altLang="ko-KR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화식이라고도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4741" y="4540554"/>
            <a:ext cx="3543755" cy="1428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일본인이 오랫동안 먹어온 식사이더라도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그것이 일본의 독특한 요리가 아니라면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일식 또는 화식이라고 불리지 않음</a:t>
            </a:r>
            <a:endParaRPr lang="en-US" altLang="zh-CN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일식에 대한 소개</a:t>
            </a:r>
          </a:p>
        </p:txBody>
      </p:sp>
      <p:pic>
        <p:nvPicPr>
          <p:cNvPr id="1026" name="Picture 2" descr="attachment/일본 요리...">
            <a:extLst>
              <a:ext uri="{FF2B5EF4-FFF2-40B4-BE49-F238E27FC236}">
                <a16:creationId xmlns:a16="http://schemas.microsoft.com/office/drawing/2014/main" id="{9E4A901E-E638-4050-93CA-F84081DC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91" y="147398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0D512F3-2947-45FC-95CA-553315E51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091" y="3525041"/>
            <a:ext cx="4762571" cy="340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数据 3"/>
          <p:cNvSpPr/>
          <p:nvPr/>
        </p:nvSpPr>
        <p:spPr>
          <a:xfrm rot="16200000" flipH="1">
            <a:off x="1393237" y="1947938"/>
            <a:ext cx="708749" cy="279496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10366" y="1490072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607865" y="1883072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넓은의미의 일식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4741" y="3376242"/>
            <a:ext cx="3543755" cy="1428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해외에서 들여온 요리방식이나 재료로 만든 음식을 포함하지만 저만의 일본식으로 개발해 현지화한 음식</a:t>
            </a:r>
          </a:p>
        </p:txBody>
      </p:sp>
      <p:sp>
        <p:nvSpPr>
          <p:cNvPr id="18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일식에 대한 소개</a:t>
            </a:r>
          </a:p>
        </p:txBody>
      </p:sp>
      <p:pic>
        <p:nvPicPr>
          <p:cNvPr id="2050" name="Picture 2" descr="일본에 있는 동안 꼭 먹어야 할 음식 50가지 | tsunagu Japan">
            <a:extLst>
              <a:ext uri="{FF2B5EF4-FFF2-40B4-BE49-F238E27FC236}">
                <a16:creationId xmlns:a16="http://schemas.microsoft.com/office/drawing/2014/main" id="{1B2BAA9B-1673-4023-A3A4-32B6A3BC3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55" y="395691"/>
            <a:ext cx="4507979" cy="338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박가 - 철산 히레까스, 일본요리 맛집 | 다이닝코드, 빅데이터 맛집검색">
            <a:extLst>
              <a:ext uri="{FF2B5EF4-FFF2-40B4-BE49-F238E27FC236}">
                <a16:creationId xmlns:a16="http://schemas.microsoft.com/office/drawing/2014/main" id="{471D4D26-8F3F-443B-8E89-630BA87C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73" y="3779681"/>
            <a:ext cx="2684282" cy="268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B203B53-20E3-4ABE-B747-85395A181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655" y="3782525"/>
            <a:ext cx="3754014" cy="26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-1059457" y="-19892"/>
            <a:ext cx="5976664" cy="7265913"/>
          </a:xfrm>
          <a:prstGeom prst="parallelogram">
            <a:avLst>
              <a:gd name="adj" fmla="val 13361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953200" y="3903948"/>
            <a:ext cx="4514848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일식의 역사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20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953200" y="2894567"/>
            <a:ext cx="861839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2396927" y="-19892"/>
            <a:ext cx="4293045" cy="6516538"/>
          </a:xfrm>
          <a:prstGeom prst="parallelogram">
            <a:avLst>
              <a:gd name="adj" fmla="val 589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3845843" y="2646331"/>
            <a:ext cx="2520280" cy="4619583"/>
          </a:xfrm>
          <a:prstGeom prst="parallelogram">
            <a:avLst>
              <a:gd name="adj" fmla="val 710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9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  <p:bldP spid="1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/>
          <p:cNvGrpSpPr/>
          <p:nvPr/>
        </p:nvGrpSpPr>
        <p:grpSpPr>
          <a:xfrm>
            <a:off x="226467" y="2392189"/>
            <a:ext cx="12639904" cy="2835162"/>
            <a:chOff x="-92647" y="1563638"/>
            <a:chExt cx="8988871" cy="2016226"/>
          </a:xfrm>
          <a:solidFill>
            <a:schemeClr val="bg1">
              <a:lumMod val="75000"/>
            </a:schemeClr>
          </a:solidFill>
        </p:grpSpPr>
        <p:sp>
          <p:nvSpPr>
            <p:cNvPr id="30" name="Yarım Çerçeve 10"/>
            <p:cNvSpPr/>
            <p:nvPr/>
          </p:nvSpPr>
          <p:spPr>
            <a:xfrm>
              <a:off x="5148064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Yarım Çerçeve 10"/>
            <p:cNvSpPr/>
            <p:nvPr/>
          </p:nvSpPr>
          <p:spPr>
            <a:xfrm>
              <a:off x="1619672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Yarım Çerçeve 10"/>
            <p:cNvSpPr/>
            <p:nvPr/>
          </p:nvSpPr>
          <p:spPr>
            <a:xfrm rot="16200000">
              <a:off x="3393677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Yarım Çerçeve 10"/>
            <p:cNvSpPr/>
            <p:nvPr/>
          </p:nvSpPr>
          <p:spPr>
            <a:xfrm rot="16200000">
              <a:off x="-128651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Yarım Çerçeve 10"/>
            <p:cNvSpPr/>
            <p:nvPr/>
          </p:nvSpPr>
          <p:spPr>
            <a:xfrm rot="16200000">
              <a:off x="6916004" y="1599644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Metin kutusu 17"/>
          <p:cNvSpPr txBox="1"/>
          <p:nvPr/>
        </p:nvSpPr>
        <p:spPr>
          <a:xfrm>
            <a:off x="624617" y="5598351"/>
            <a:ext cx="1721347" cy="94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세기 이전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: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도토리가 주식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수렵과 채집으로 식량 확보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3191188" y="1281473"/>
            <a:ext cx="1721347" cy="72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세기 이후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: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한반도와의 교역으로 농경비중 증가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5718316" y="5598351"/>
            <a:ext cx="1721347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675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년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: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덴무 덴노에 의해 육식 금지령 시행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7958163" y="1281473"/>
            <a:ext cx="1927596" cy="72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메이지 유신 이후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 :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육식 금지령 해제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외국레시피 유입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,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현지화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779709" y="5598351"/>
            <a:ext cx="1654401" cy="72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1950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년대 이후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: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외식업 발달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,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냉동식품 보급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,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식단의 서구화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panose="020B0300000000000000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+mn-lt"/>
              </a:rPr>
              <a:t>일식의 역사</a:t>
            </a:r>
          </a:p>
        </p:txBody>
      </p:sp>
      <p:pic>
        <p:nvPicPr>
          <p:cNvPr id="3074" name="Picture 2" descr="도토리 효능, 부작용, 영양성분, 도토리 먹는 법! - 그라디움">
            <a:extLst>
              <a:ext uri="{FF2B5EF4-FFF2-40B4-BE49-F238E27FC236}">
                <a16:creationId xmlns:a16="http://schemas.microsoft.com/office/drawing/2014/main" id="{C6D79A6A-6056-4B21-BC8B-ED0CEC0E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2" y="3111069"/>
            <a:ext cx="194279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여름논">
            <a:extLst>
              <a:ext uri="{FF2B5EF4-FFF2-40B4-BE49-F238E27FC236}">
                <a16:creationId xmlns:a16="http://schemas.microsoft.com/office/drawing/2014/main" id="{A1F5069D-6787-40B8-9A9F-DA7B6B10E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59" y="3111069"/>
            <a:ext cx="195216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5B69990-57BE-4C9B-A2C8-388E33260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311" y="3130795"/>
            <a:ext cx="1944216" cy="129614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0A4CF0F-D5EA-42FA-8701-A9D894DC8C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615" b="-16760"/>
          <a:stretch/>
        </p:blipFill>
        <p:spPr>
          <a:xfrm>
            <a:off x="5561230" y="3114426"/>
            <a:ext cx="1000850" cy="1530402"/>
          </a:xfrm>
          <a:prstGeom prst="rect">
            <a:avLst/>
          </a:prstGeom>
        </p:spPr>
      </p:pic>
      <p:pic>
        <p:nvPicPr>
          <p:cNvPr id="3078" name="Picture 6" descr="닭 특유의 감칠맛이 매력적인 쇼유 라멘 | All About Japan">
            <a:extLst>
              <a:ext uri="{FF2B5EF4-FFF2-40B4-BE49-F238E27FC236}">
                <a16:creationId xmlns:a16="http://schemas.microsoft.com/office/drawing/2014/main" id="{5B5AB989-061C-42BF-ADB7-72316F987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182" b="-16811"/>
          <a:stretch/>
        </p:blipFill>
        <p:spPr bwMode="auto">
          <a:xfrm>
            <a:off x="7958163" y="3130794"/>
            <a:ext cx="1063500" cy="15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오사카에서 소문난 돈카츠 맛집 BEST 5">
            <a:extLst>
              <a:ext uri="{FF2B5EF4-FFF2-40B4-BE49-F238E27FC236}">
                <a16:creationId xmlns:a16="http://schemas.microsoft.com/office/drawing/2014/main" id="{4C8AF487-38FF-4822-969B-52B1320B1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9" b="882"/>
          <a:stretch/>
        </p:blipFill>
        <p:spPr bwMode="auto">
          <a:xfrm>
            <a:off x="9021663" y="3130794"/>
            <a:ext cx="103373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2012년, 일류(日流)가 서울을 지배한다 - 시사IN">
            <a:extLst>
              <a:ext uri="{FF2B5EF4-FFF2-40B4-BE49-F238E27FC236}">
                <a16:creationId xmlns:a16="http://schemas.microsoft.com/office/drawing/2014/main" id="{F671C067-2073-462D-B3AC-2524604F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123" y="3112365"/>
            <a:ext cx="1944216" cy="129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1" grpId="0"/>
      <p:bldP spid="62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-1059457" y="-19892"/>
            <a:ext cx="5976664" cy="7265913"/>
          </a:xfrm>
          <a:prstGeom prst="parallelogram">
            <a:avLst>
              <a:gd name="adj" fmla="val 13361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953200" y="3903948"/>
            <a:ext cx="4514848" cy="448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Arial" panose="020B0604020202020204" pitchFamily="34" charset="0"/>
              </a:rPr>
              <a:t>일식의 특징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sym typeface="Arial" panose="020B0604020202020204" pitchFamily="34" charset="0"/>
            </a:endParaRPr>
          </a:p>
        </p:txBody>
      </p:sp>
      <p:sp>
        <p:nvSpPr>
          <p:cNvPr id="20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953200" y="2894567"/>
            <a:ext cx="861839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2396927" y="-19892"/>
            <a:ext cx="4293045" cy="6516538"/>
          </a:xfrm>
          <a:prstGeom prst="parallelogram">
            <a:avLst>
              <a:gd name="adj" fmla="val 589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3845843" y="2646331"/>
            <a:ext cx="2520280" cy="4619583"/>
          </a:xfrm>
          <a:prstGeom prst="parallelogram">
            <a:avLst>
              <a:gd name="adj" fmla="val 710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5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  <p:bldP spid="18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35184233-8EEE-47A9-A567-18CD8070A82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6459211" y="2539326"/>
            <a:ext cx="1774994" cy="11732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hape 1786"/>
          <p:cNvSpPr/>
          <p:nvPr/>
        </p:nvSpPr>
        <p:spPr>
          <a:xfrm>
            <a:off x="6514568" y="2416488"/>
            <a:ext cx="4307522" cy="134006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4720061" y="2416487"/>
            <a:ext cx="2061453" cy="134005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 dirty="0"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237041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 dirty="0"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 dirty="0"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3748002" y="3520551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9797855" y="3555865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7353172" y="3561646"/>
            <a:ext cx="1750266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Text Placeholder 3"/>
          <p:cNvSpPr txBox="1"/>
          <p:nvPr/>
        </p:nvSpPr>
        <p:spPr>
          <a:xfrm>
            <a:off x="3756177" y="3615600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재료의 중요성</a:t>
            </a:r>
            <a:endParaRPr lang="en-GB" altLang="zh-CN" sz="1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차가운 요리</a:t>
            </a:r>
            <a:endParaRPr lang="en-GB" altLang="zh-CN" sz="1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9746756" y="3632697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ea"/>
                <a:sym typeface="Arial" panose="020B0604020202020204" pitchFamily="34" charset="0"/>
              </a:rPr>
              <a:t>조미</a:t>
            </a:r>
            <a:endParaRPr lang="en-GB" altLang="zh-CN" sz="1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3203CA-9FE1-4A73-9FB1-2CB46C235FA6}"/>
              </a:ext>
            </a:extLst>
          </p:cNvPr>
          <p:cNvSpPr txBox="1"/>
          <p:nvPr/>
        </p:nvSpPr>
        <p:spPr>
          <a:xfrm>
            <a:off x="236687" y="519981"/>
            <a:ext cx="2282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일식의 특징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1A22C5-E2F9-4E04-AA5D-E1D1CF1FD5CF}"/>
              </a:ext>
            </a:extLst>
          </p:cNvPr>
          <p:cNvSpPr txBox="1"/>
          <p:nvPr/>
        </p:nvSpPr>
        <p:spPr>
          <a:xfrm>
            <a:off x="7528972" y="3712549"/>
            <a:ext cx="141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날음식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doors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7" grpId="0" build="p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AUTOCOLOR" val="TRUE"/>
  <p:tag name="MH_TYPE" val="CONTENTS"/>
  <p:tag name="ID" val="5471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OTHERS"/>
  <p:tag name="ID" val="5471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OTHERS"/>
  <p:tag name="ID" val="5471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4|1.5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1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172A"/>
      </a:accent1>
      <a:accent2>
        <a:srgbClr val="2C353E"/>
      </a:accent2>
      <a:accent3>
        <a:srgbClr val="EC172A"/>
      </a:accent3>
      <a:accent4>
        <a:srgbClr val="2C353E"/>
      </a:accent4>
      <a:accent5>
        <a:srgbClr val="EC172A"/>
      </a:accent5>
      <a:accent6>
        <a:srgbClr val="2C353E"/>
      </a:accent6>
      <a:hlink>
        <a:srgbClr val="EC172A"/>
      </a:hlink>
      <a:folHlink>
        <a:srgbClr val="2C353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사용자 지정</PresentationFormat>
  <Paragraphs>129</Paragraphs>
  <Slides>20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2" baseType="lpstr">
      <vt:lpstr>HY견고딕</vt:lpstr>
      <vt:lpstr>微软雅黑</vt:lpstr>
      <vt:lpstr>ＭＳ Ｐゴシック</vt:lpstr>
      <vt:lpstr>宋体</vt:lpstr>
      <vt:lpstr>맑은 고딕</vt:lpstr>
      <vt:lpstr>方正正黑简体</vt:lpstr>
      <vt:lpstr>叶根友毛笔行书2.0版</vt:lpstr>
      <vt:lpstr>Arial</vt:lpstr>
      <vt:lpstr>Calibri</vt:lpstr>
      <vt:lpstr>Calibri Light</vt:lpstr>
      <vt:lpstr>Times New Roman</vt:lpstr>
      <vt:lpstr>1_自定义设计方案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日本料理</dc:title>
  <dc:creator/>
  <cp:keywords>第一PPT模板网-WWW.1PPT.COM</cp:keywords>
  <cp:lastModifiedBy/>
  <cp:revision>2</cp:revision>
  <dcterms:created xsi:type="dcterms:W3CDTF">2016-10-17T14:00:00Z</dcterms:created>
  <dcterms:modified xsi:type="dcterms:W3CDTF">2021-04-13T00:33:56Z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2052-11.1.0.7881</vt:lpwstr>
  </property>
</Properties>
</file>