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142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4CCF9F-54EF-4F67-8DBE-954802AAF3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878D50B-B94D-40FB-9345-A8ADD72C2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A5ACB8-A025-40D8-B1E2-55E269B65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3C469-0777-406A-BC7F-C7E645ED1B3A}" type="datetimeFigureOut">
              <a:rPr lang="ko-KR" altLang="en-US" smtClean="0"/>
              <a:t>2021-04-19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D1A5EA4-A7C2-483F-9422-E062AC97A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781BB06-E2C1-4724-8905-A7FA76616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62E43-1584-4687-A6D6-E4F30A30197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8155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50F971B-324A-4162-99D4-4BCF33DAF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C476535-E250-41C1-AB2C-BC09C2E87B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9F3890B-1F2A-4867-A3BE-2E918BE91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3C469-0777-406A-BC7F-C7E645ED1B3A}" type="datetimeFigureOut">
              <a:rPr lang="ko-KR" altLang="en-US" smtClean="0"/>
              <a:t>2021-04-19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1AF2418-4661-4195-AF39-8AB2CE901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AE8ABE7-A225-4C7A-A925-4782033B5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62E43-1584-4687-A6D6-E4F30A30197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4492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AE4FEB8A-22CD-4EC1-9703-1E2332A1AA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62BE2C62-121B-40C7-906E-8AFABE5926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673197C-E9DE-4E9F-8FA3-C7BD8DE92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3C469-0777-406A-BC7F-C7E645ED1B3A}" type="datetimeFigureOut">
              <a:rPr lang="ko-KR" altLang="en-US" smtClean="0"/>
              <a:t>2021-04-19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E85F943-97D7-4A45-A997-E97756DF2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EF56590-9BDA-4367-A82A-444BBE582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62E43-1584-4687-A6D6-E4F30A30197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0554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682DEA-8CCA-47E7-A6DF-949FD67EC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189E23F-FD96-49CB-9978-07C76399F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9460EB6-A7A6-44F1-BC88-F8176464D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3C469-0777-406A-BC7F-C7E645ED1B3A}" type="datetimeFigureOut">
              <a:rPr lang="ko-KR" altLang="en-US" smtClean="0"/>
              <a:t>2021-04-19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DF54A1F-C5AB-493C-9B08-E61F09169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59527A9-08AA-4D03-AA55-25BAADFD6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62E43-1584-4687-A6D6-E4F30A30197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2039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D1E6A28-7858-423B-9537-BD12B854E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0CD6AEC-50A9-4F8D-A232-5C8B1B2E4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68BAAD7-6992-4044-8E83-51F55FE17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3C469-0777-406A-BC7F-C7E645ED1B3A}" type="datetimeFigureOut">
              <a:rPr lang="ko-KR" altLang="en-US" smtClean="0"/>
              <a:t>2021-04-19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D1E4A6E-598A-4C72-9E02-A3CE0A187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D921801-C33A-4078-B755-64F973A0C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62E43-1584-4687-A6D6-E4F30A30197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6920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94ABD7D-F2C4-46CB-854F-359661DF7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D4CF52A-16B4-406D-A5A8-0FDCA2BB3C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3D2031B-6D0F-443C-92E1-9033B57F4A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90B6BCA-B738-4280-942F-DD908FD8C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3C469-0777-406A-BC7F-C7E645ED1B3A}" type="datetimeFigureOut">
              <a:rPr lang="ko-KR" altLang="en-US" smtClean="0"/>
              <a:t>2021-04-19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51BC1C3-6787-4C68-8D42-416405AF7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EBB49C5-6E6A-4717-9945-3D3756DFF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62E43-1584-4687-A6D6-E4F30A30197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0758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B5B1F73-B099-4936-8FE5-4D77A56FD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ED7CD3E-4C81-49D3-B969-7CBEFA0893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18D1584-0B4A-4261-B0FE-EB3D34BA9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C7B85C1F-8BBD-4F0C-AB3B-31241676B8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E504938D-FF68-4343-8F46-0D7658A4F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54B1D182-928B-4180-BA4A-BC818CC1D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3C469-0777-406A-BC7F-C7E645ED1B3A}" type="datetimeFigureOut">
              <a:rPr lang="ko-KR" altLang="en-US" smtClean="0"/>
              <a:t>2021-04-19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2089E330-A154-44AC-93C6-A84087A0D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15005756-5C21-48EC-BA1A-109D9CA5F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62E43-1584-4687-A6D6-E4F30A30197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9665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480709B-3496-42BB-A452-CF1F48BB1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5561E44E-2029-4514-B104-7F36822FD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3C469-0777-406A-BC7F-C7E645ED1B3A}" type="datetimeFigureOut">
              <a:rPr lang="ko-KR" altLang="en-US" smtClean="0"/>
              <a:t>2021-04-19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1CE79058-D0E3-4BA7-8F5E-A01CE45A5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64847DE7-65C2-4215-A268-D04B09A39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62E43-1584-4687-A6D6-E4F30A30197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7443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EF66FE0C-E318-4890-9BE7-5F94546A8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3C469-0777-406A-BC7F-C7E645ED1B3A}" type="datetimeFigureOut">
              <a:rPr lang="ko-KR" altLang="en-US" smtClean="0"/>
              <a:t>2021-04-19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BD858321-4643-4FC1-B704-673CB3E15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F014B55-8F81-4536-B1EE-12F740C81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62E43-1584-4687-A6D6-E4F30A30197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3695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761BA8-54D0-4D4D-8F7C-3E1376BA6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93CB97F-A914-4F68-BE38-B7E015595C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1A5AE1D-DAA7-4EC4-8983-A2F5FBA5FF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BEC35D8-6DF0-4E4F-9072-7046C77D4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3C469-0777-406A-BC7F-C7E645ED1B3A}" type="datetimeFigureOut">
              <a:rPr lang="ko-KR" altLang="en-US" smtClean="0"/>
              <a:t>2021-04-19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6A97709-9805-4ED7-B6B5-77F79CA31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4DC7FFD-29C3-41FD-9AF5-97C972B63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62E43-1584-4687-A6D6-E4F30A30197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7265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67BF1C3-73F7-403D-8604-0E3AB2F0E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55FF76B5-4132-4D68-A3CD-2FB0BA8A48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5508FDE-B7FA-424F-A705-66628B8A91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07B263F-AC62-4CD2-A83B-49FCA0D9C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3C469-0777-406A-BC7F-C7E645ED1B3A}" type="datetimeFigureOut">
              <a:rPr lang="ko-KR" altLang="en-US" smtClean="0"/>
              <a:t>2021-04-19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02EB386-BEA7-4EE3-8531-7B3CDC1B1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4AC328C-C8BD-4804-BF7E-BD162B03A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62E43-1584-4687-A6D6-E4F30A30197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8674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AA46622C-478E-49F9-95DB-549207327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07575F3-E392-4BDB-89D7-4A422DB953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68D6405-1DC2-4277-80AB-7F16566D7F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3C469-0777-406A-BC7F-C7E645ED1B3A}" type="datetimeFigureOut">
              <a:rPr lang="ko-KR" altLang="en-US" smtClean="0"/>
              <a:t>2021-04-19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28BD3AB-7603-4306-B457-3E4213745E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D37877C-8E6F-4386-B0DF-14B9DFB972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62E43-1584-4687-A6D6-E4F30A30197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724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W2GINWWqaE" TargetMode="External"/><Relationship Id="rId2" Type="http://schemas.openxmlformats.org/officeDocument/2006/relationships/hyperlink" Target="https://youtu.be/3blRVNhj9hQ?t=5952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MicHrHq8zI" TargetMode="External"/><Relationship Id="rId2" Type="http://schemas.openxmlformats.org/officeDocument/2006/relationships/hyperlink" Target="https://youtu.be/3blRVNhj9hQ?t=595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3blRVNhj9hQ?t=5952" TargetMode="External"/><Relationship Id="rId3" Type="http://schemas.openxmlformats.org/officeDocument/2006/relationships/hyperlink" Target="https://ko.wikipedia.org/wiki/%EC%9D%BC%EB%B3%B8%EA%B5%AD_%ED%97%8C%EB%B2%95" TargetMode="External"/><Relationship Id="rId7" Type="http://schemas.openxmlformats.org/officeDocument/2006/relationships/hyperlink" Target="https://www.youtube.com/watch?v=NW2GINWWqaE" TargetMode="External"/><Relationship Id="rId2" Type="http://schemas.openxmlformats.org/officeDocument/2006/relationships/hyperlink" Target="https://www.kantei.go.jp/jp/seido/index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3blRVNhj9hQ" TargetMode="External"/><Relationship Id="rId5" Type="http://schemas.openxmlformats.org/officeDocument/2006/relationships/hyperlink" Target="https://world.moleg.go.kr/web/wli/lgslInfoReadPage.do?1=1&amp;searchPageRowCnt=50&amp;A=A&amp;AST_SEQ=2601&amp;searchType=all&amp;CTS_SEQ=42404&amp;pageIndex=1&amp;ETC=40" TargetMode="External"/><Relationship Id="rId4" Type="http://schemas.openxmlformats.org/officeDocument/2006/relationships/hyperlink" Target="https://terms.naver.com/entry.naver?docId=1394118&amp;cid=62069&amp;categoryId=62069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s://youtu.be/3blRVNhj9hQ?t=5952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744DD3A7-E59A-42F0-829B-D4F60D737B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_x451589488">
            <a:extLst>
              <a:ext uri="{FF2B5EF4-FFF2-40B4-BE49-F238E27FC236}">
                <a16:creationId xmlns:a16="http://schemas.microsoft.com/office/drawing/2014/main" id="{989E358B-1C57-4B0A-B9CA-56F741131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8638" y="5254625"/>
            <a:ext cx="5808662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굴림체" panose="020B0609000101010101" pitchFamily="49" charset="-127"/>
                <a:ea typeface="굴림체" panose="020B0609000101010101" pitchFamily="49" charset="-127"/>
              </a:rPr>
              <a:t>일본어일본학과</a:t>
            </a:r>
            <a:endParaRPr kumimoji="0" lang="ko-KR" altLang="ko-K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굴림체" panose="020B0609000101010101" pitchFamily="49" charset="-127"/>
                <a:ea typeface="굴림체" panose="020B0609000101010101" pitchFamily="49" charset="-127"/>
              </a:rPr>
              <a:t>22101355</a:t>
            </a:r>
            <a:endParaRPr kumimoji="0" lang="en-US" altLang="ko-K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굴림체" panose="020B0609000101010101" pitchFamily="49" charset="-127"/>
                <a:ea typeface="굴림체" panose="020B0609000101010101" pitchFamily="49" charset="-127"/>
              </a:rPr>
              <a:t>홍광향</a:t>
            </a:r>
            <a:endParaRPr kumimoji="0" lang="ko-KR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_x451592296">
            <a:extLst>
              <a:ext uri="{FF2B5EF4-FFF2-40B4-BE49-F238E27FC236}">
                <a16:creationId xmlns:a16="http://schemas.microsoft.com/office/drawing/2014/main" id="{A9CF55AA-B2AD-4C5B-A055-75440B7A9B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3075" y="901424"/>
            <a:ext cx="6154738" cy="363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4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문체부 궁체 흘림체" panose="02030609000101010101" pitchFamily="17" charset="-127"/>
              </a:rPr>
              <a:t>일본</a:t>
            </a:r>
            <a:endParaRPr kumimoji="0" lang="ko-KR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문체부 궁체 흘림체" panose="02030609000101010101" pitchFamily="17" charset="-127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8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HY궁서B" panose="02030600000101010101" pitchFamily="18" charset="-127"/>
                <a:ea typeface="문체부 궁체 흘림체" panose="02030609000101010101" pitchFamily="17" charset="-127"/>
              </a:rPr>
              <a:t>내각제</a:t>
            </a:r>
            <a:endParaRPr kumimoji="0" lang="ko-KR" altLang="en-US" sz="8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Y궁서B" panose="02030600000101010101" pitchFamily="18" charset="-127"/>
              <a:ea typeface="문체부 궁체 흘림체" panose="02030609000101010101" pitchFamily="17" charset="-127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ko-KR" sz="6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Y궁서B" panose="02030600000101010101" pitchFamily="18" charset="-127"/>
              <a:ea typeface="문체부 궁체 흘림체" panose="02030609000101010101" pitchFamily="17" charset="-127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EFD02E10-A818-44C6-8181-866EECEB7D53}"/>
              </a:ext>
            </a:extLst>
          </p:cNvPr>
          <p:cNvGrpSpPr/>
          <p:nvPr/>
        </p:nvGrpSpPr>
        <p:grpSpPr>
          <a:xfrm>
            <a:off x="-2559844" y="-1262417"/>
            <a:ext cx="5119688" cy="8120417"/>
            <a:chOff x="-2559844" y="-1262417"/>
            <a:chExt cx="5119688" cy="8120417"/>
          </a:xfrm>
        </p:grpSpPr>
        <p:sp>
          <p:nvSpPr>
            <p:cNvPr id="9" name="_x451600216">
              <a:extLst>
                <a:ext uri="{FF2B5EF4-FFF2-40B4-BE49-F238E27FC236}">
                  <a16:creationId xmlns:a16="http://schemas.microsoft.com/office/drawing/2014/main" id="{C7B1A11A-7C79-4125-980B-CD10F160974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00000">
              <a:off x="-2559844" y="-1262417"/>
              <a:ext cx="5119688" cy="6884988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3500 w 21600"/>
                <a:gd name="T1" fmla="*/ 10800 h 21600"/>
                <a:gd name="T2" fmla="*/ 0 w 21600"/>
                <a:gd name="T3" fmla="*/ 18900 h 21600"/>
                <a:gd name="T4" fmla="*/ 10800 w 21600"/>
                <a:gd name="T5" fmla="*/ 8100 h 21600"/>
                <a:gd name="T6" fmla="*/ -2134956496 w 21600"/>
                <a:gd name="T7" fmla="*/ 21600 h 21600"/>
                <a:gd name="T8" fmla="*/ 2700 w 21600"/>
                <a:gd name="T9" fmla="*/ 10800 h 21600"/>
                <a:gd name="T10" fmla="*/ 1800 w 21600"/>
                <a:gd name="T11" fmla="*/ 1800 h 21600"/>
                <a:gd name="T12" fmla="*/ 19800 w 21600"/>
                <a:gd name="T13" fmla="*/ 198008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1600" h="21600">
                  <a:moveTo>
                    <a:pt x="5400" y="0"/>
                  </a:moveTo>
                  <a:lnTo>
                    <a:pt x="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DF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" name="_x451597984">
              <a:extLst>
                <a:ext uri="{FF2B5EF4-FFF2-40B4-BE49-F238E27FC236}">
                  <a16:creationId xmlns:a16="http://schemas.microsoft.com/office/drawing/2014/main" id="{4F9AE454-23FE-47B1-B127-62933FB2A1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908175" y="0"/>
              <a:ext cx="3816350" cy="6858000"/>
            </a:xfrm>
            <a:custGeom>
              <a:avLst/>
              <a:gdLst>
                <a:gd name="G0" fmla="+- 10733 0 0"/>
                <a:gd name="G1" fmla="+- 21600 0 10733"/>
                <a:gd name="G2" fmla="*/ 10733 1 2"/>
                <a:gd name="G3" fmla="+- 21600 0 G2"/>
                <a:gd name="G4" fmla="+/ 10733 21600 2"/>
                <a:gd name="G5" fmla="+/ G1 0 2"/>
                <a:gd name="G6" fmla="*/ 21600 21600 10733"/>
                <a:gd name="G7" fmla="*/ G6 1 2"/>
                <a:gd name="G8" fmla="+- 21600 0 G7"/>
                <a:gd name="G9" fmla="*/ 21600 1 2"/>
                <a:gd name="G10" fmla="+- 10733 0 G9"/>
                <a:gd name="G11" fmla="?: G10 G8 0"/>
                <a:gd name="G12" fmla="?: G10 G7 21600"/>
                <a:gd name="T0" fmla="*/ 16166 w 21600"/>
                <a:gd name="T1" fmla="*/ 10800 h 21600"/>
                <a:gd name="T2" fmla="*/ 0 w 21600"/>
                <a:gd name="T3" fmla="*/ 16233 h 21600"/>
                <a:gd name="T4" fmla="*/ 10800 w 21600"/>
                <a:gd name="T5" fmla="*/ 5433 h 21600"/>
                <a:gd name="T6" fmla="*/ -2134956496 w 21600"/>
                <a:gd name="T7" fmla="*/ 21600 h 21600"/>
                <a:gd name="T8" fmla="*/ 5367 w 21600"/>
                <a:gd name="T9" fmla="*/ 10800 h 21600"/>
                <a:gd name="T10" fmla="*/ 1800 w 21600"/>
                <a:gd name="T11" fmla="*/ 1800 h 21600"/>
                <a:gd name="T12" fmla="*/ 19800 w 21600"/>
                <a:gd name="T13" fmla="*/ 198008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1600" h="21600">
                  <a:moveTo>
                    <a:pt x="10733" y="0"/>
                  </a:moveTo>
                  <a:lnTo>
                    <a:pt x="0" y="21600"/>
                  </a:lnTo>
                  <a:lnTo>
                    <a:pt x="1086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4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313209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44AA63BD-6BF3-47C8-91C7-1529DDE188E1}"/>
              </a:ext>
            </a:extLst>
          </p:cNvPr>
          <p:cNvGrpSpPr/>
          <p:nvPr/>
        </p:nvGrpSpPr>
        <p:grpSpPr>
          <a:xfrm>
            <a:off x="-2559844" y="-1262417"/>
            <a:ext cx="5119688" cy="8120417"/>
            <a:chOff x="-2559844" y="-1262417"/>
            <a:chExt cx="5119688" cy="8120417"/>
          </a:xfrm>
        </p:grpSpPr>
        <p:sp>
          <p:nvSpPr>
            <p:cNvPr id="5" name="_x451600216">
              <a:extLst>
                <a:ext uri="{FF2B5EF4-FFF2-40B4-BE49-F238E27FC236}">
                  <a16:creationId xmlns:a16="http://schemas.microsoft.com/office/drawing/2014/main" id="{38799D25-33C9-4A0D-9205-FCB58B1E855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00000">
              <a:off x="-2559844" y="-1262417"/>
              <a:ext cx="5119688" cy="6884988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3500 w 21600"/>
                <a:gd name="T1" fmla="*/ 10800 h 21600"/>
                <a:gd name="T2" fmla="*/ 0 w 21600"/>
                <a:gd name="T3" fmla="*/ 18900 h 21600"/>
                <a:gd name="T4" fmla="*/ 10800 w 21600"/>
                <a:gd name="T5" fmla="*/ 8100 h 21600"/>
                <a:gd name="T6" fmla="*/ -2134956496 w 21600"/>
                <a:gd name="T7" fmla="*/ 21600 h 21600"/>
                <a:gd name="T8" fmla="*/ 2700 w 21600"/>
                <a:gd name="T9" fmla="*/ 10800 h 21600"/>
                <a:gd name="T10" fmla="*/ 1800 w 21600"/>
                <a:gd name="T11" fmla="*/ 1800 h 21600"/>
                <a:gd name="T12" fmla="*/ 19800 w 21600"/>
                <a:gd name="T13" fmla="*/ 198008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1600" h="21600">
                  <a:moveTo>
                    <a:pt x="5400" y="0"/>
                  </a:moveTo>
                  <a:lnTo>
                    <a:pt x="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DF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" name="_x451597984">
              <a:extLst>
                <a:ext uri="{FF2B5EF4-FFF2-40B4-BE49-F238E27FC236}">
                  <a16:creationId xmlns:a16="http://schemas.microsoft.com/office/drawing/2014/main" id="{851773FE-D672-492C-B40F-9CA60130B8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908175" y="0"/>
              <a:ext cx="3816350" cy="6858000"/>
            </a:xfrm>
            <a:custGeom>
              <a:avLst/>
              <a:gdLst>
                <a:gd name="G0" fmla="+- 10733 0 0"/>
                <a:gd name="G1" fmla="+- 21600 0 10733"/>
                <a:gd name="G2" fmla="*/ 10733 1 2"/>
                <a:gd name="G3" fmla="+- 21600 0 G2"/>
                <a:gd name="G4" fmla="+/ 10733 21600 2"/>
                <a:gd name="G5" fmla="+/ G1 0 2"/>
                <a:gd name="G6" fmla="*/ 21600 21600 10733"/>
                <a:gd name="G7" fmla="*/ G6 1 2"/>
                <a:gd name="G8" fmla="+- 21600 0 G7"/>
                <a:gd name="G9" fmla="*/ 21600 1 2"/>
                <a:gd name="G10" fmla="+- 10733 0 G9"/>
                <a:gd name="G11" fmla="?: G10 G8 0"/>
                <a:gd name="G12" fmla="?: G10 G7 21600"/>
                <a:gd name="T0" fmla="*/ 16166 w 21600"/>
                <a:gd name="T1" fmla="*/ 10800 h 21600"/>
                <a:gd name="T2" fmla="*/ 0 w 21600"/>
                <a:gd name="T3" fmla="*/ 16233 h 21600"/>
                <a:gd name="T4" fmla="*/ 10800 w 21600"/>
                <a:gd name="T5" fmla="*/ 5433 h 21600"/>
                <a:gd name="T6" fmla="*/ -2134956496 w 21600"/>
                <a:gd name="T7" fmla="*/ 21600 h 21600"/>
                <a:gd name="T8" fmla="*/ 5367 w 21600"/>
                <a:gd name="T9" fmla="*/ 10800 h 21600"/>
                <a:gd name="T10" fmla="*/ 1800 w 21600"/>
                <a:gd name="T11" fmla="*/ 1800 h 21600"/>
                <a:gd name="T12" fmla="*/ 19800 w 21600"/>
                <a:gd name="T13" fmla="*/ 198008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1600" h="21600">
                  <a:moveTo>
                    <a:pt x="10733" y="0"/>
                  </a:moveTo>
                  <a:lnTo>
                    <a:pt x="0" y="21600"/>
                  </a:lnTo>
                  <a:lnTo>
                    <a:pt x="1086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4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8" name="_x451488472">
            <a:extLst>
              <a:ext uri="{FF2B5EF4-FFF2-40B4-BE49-F238E27FC236}">
                <a16:creationId xmlns:a16="http://schemas.microsoft.com/office/drawing/2014/main" id="{6B0E8298-D810-4220-BECE-B9EF620155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7695" y="3252265"/>
            <a:ext cx="8347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0" lang="ko-KR" altLang="ko-KR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▶</a:t>
            </a:r>
            <a:r>
              <a:rPr kumimoji="0" lang="en-US" altLang="ko-KR" sz="14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 </a:t>
            </a:r>
            <a:r>
              <a:rPr lang="ko-KR" altLang="en-US" sz="1400" dirty="0"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「 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내각총리대신이 사망 또는 실격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 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등 사유로 </a:t>
            </a:r>
            <a:endParaRPr lang="en-US" altLang="ko-KR" sz="1400" dirty="0">
              <a:solidFill>
                <a:srgbClr val="000000"/>
              </a:solidFill>
              <a:highlight>
                <a:srgbClr val="FFFF00"/>
              </a:highlight>
              <a:latin typeface="HY궁서B" panose="02030600000101010101" pitchFamily="18" charset="-127"/>
              <a:ea typeface="HY궁서B" panose="02030600000101010101" pitchFamily="18" charset="-127"/>
            </a:endParaRPr>
          </a:p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14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        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결석했을 경우 내각은 총사퇴 하여야 한다</a:t>
            </a:r>
            <a:r>
              <a:rPr lang="ko-KR" altLang="en-US" sz="1400" dirty="0"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 」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 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(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헌법 제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70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조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)</a:t>
            </a:r>
            <a:endParaRPr kumimoji="0" lang="ko-KR" altLang="ko-KR" sz="1800" b="0" i="0" u="none" strike="noStrike" cap="none" normalizeH="0" baseline="0" dirty="0">
              <a:ln>
                <a:noFill/>
              </a:ln>
              <a:effectLst/>
              <a:highlight>
                <a:srgbClr val="FFFF00"/>
              </a:highlight>
              <a:latin typeface="Arial" panose="020B0604020202020204" pitchFamily="34" charset="0"/>
            </a:endParaRPr>
          </a:p>
        </p:txBody>
      </p:sp>
      <p:sp>
        <p:nvSpPr>
          <p:cNvPr id="9" name="_x451616632">
            <a:extLst>
              <a:ext uri="{FF2B5EF4-FFF2-40B4-BE49-F238E27FC236}">
                <a16:creationId xmlns:a16="http://schemas.microsoft.com/office/drawing/2014/main" id="{91F17955-A31C-45DD-A166-21F88BBA90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8886" y="4074084"/>
            <a:ext cx="83550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ko-KR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④</a:t>
            </a:r>
            <a:r>
              <a:rPr lang="ko-KR" altLang="en-US" sz="15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 내각총리대신 사의 표명 경우</a:t>
            </a:r>
            <a:endParaRPr kumimoji="0" lang="ko-KR" altLang="ko-KR" sz="15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10" name="_x451603888">
            <a:extLst>
              <a:ext uri="{FF2B5EF4-FFF2-40B4-BE49-F238E27FC236}">
                <a16:creationId xmlns:a16="http://schemas.microsoft.com/office/drawing/2014/main" id="{E1D64410-4BC8-41AD-BB65-56AFEC0C98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8407" y="1536862"/>
            <a:ext cx="573881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Ⅰ. </a:t>
            </a:r>
            <a:r>
              <a:rPr kumimoji="0" lang="ko-KR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내각 성립</a:t>
            </a:r>
            <a:endParaRPr kumimoji="0" lang="ko-KR" altLang="ko-K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_x451615048">
            <a:extLst>
              <a:ext uri="{FF2B5EF4-FFF2-40B4-BE49-F238E27FC236}">
                <a16:creationId xmlns:a16="http://schemas.microsoft.com/office/drawing/2014/main" id="{01D0757F-6FB0-4610-9AD2-A41E9F0444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6750" y="2265012"/>
            <a:ext cx="8355013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22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ⅲ) </a:t>
            </a:r>
            <a:r>
              <a:rPr lang="ko-KR" altLang="en-US" sz="22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내각 총사퇴</a:t>
            </a:r>
            <a:endParaRPr kumimoji="0" lang="ko-KR" altLang="ko-KR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_x451499632">
            <a:extLst>
              <a:ext uri="{FF2B5EF4-FFF2-40B4-BE49-F238E27FC236}">
                <a16:creationId xmlns:a16="http://schemas.microsoft.com/office/drawing/2014/main" id="{F71D3AAE-7526-4944-BDED-5F33BA2541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369685"/>
            <a:ext cx="582295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일본 내각제 </a:t>
            </a:r>
            <a:r>
              <a:rPr kumimoji="0" lang="en-US" altLang="ko-KR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- </a:t>
            </a:r>
            <a:r>
              <a:rPr lang="ko-KR" altLang="en-US" sz="4400" dirty="0">
                <a:solidFill>
                  <a:srgbClr val="FF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조직</a:t>
            </a:r>
            <a:endParaRPr kumimoji="0" lang="ko-KR" altLang="ko-KR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_x451615048">
            <a:extLst>
              <a:ext uri="{FF2B5EF4-FFF2-40B4-BE49-F238E27FC236}">
                <a16:creationId xmlns:a16="http://schemas.microsoft.com/office/drawing/2014/main" id="{607D6A2E-72D0-4CF6-8CB6-CC1A6C61AF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8887" y="2834557"/>
            <a:ext cx="8355013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ko-KR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③</a:t>
            </a:r>
            <a:r>
              <a:rPr lang="ko-KR" altLang="en-US" sz="15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 내각총리대신 결핍된 경우</a:t>
            </a:r>
            <a:endParaRPr lang="ko-KR" altLang="ko-KR" sz="1500" dirty="0">
              <a:latin typeface="Arial" panose="020B0604020202020204" pitchFamily="34" charset="0"/>
            </a:endParaRPr>
          </a:p>
        </p:txBody>
      </p:sp>
      <p:sp>
        <p:nvSpPr>
          <p:cNvPr id="18" name="_x451488472">
            <a:extLst>
              <a:ext uri="{FF2B5EF4-FFF2-40B4-BE49-F238E27FC236}">
                <a16:creationId xmlns:a16="http://schemas.microsoft.com/office/drawing/2014/main" id="{0D9E67A9-C24A-4B28-86B1-8665C0C8B8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7695" y="4462345"/>
            <a:ext cx="8347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0" lang="ko-KR" altLang="ko-KR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▶</a:t>
            </a:r>
            <a:r>
              <a:rPr kumimoji="0" lang="en-US" altLang="ko-KR" sz="14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 </a:t>
            </a:r>
            <a:r>
              <a:rPr kumimoji="0" lang="ko-KR" altLang="en-US" sz="14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내각</a:t>
            </a:r>
            <a:r>
              <a:rPr lang="ko-KR" altLang="en-US" sz="14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총리대신 </a:t>
            </a:r>
            <a:r>
              <a:rPr lang="en-US" altLang="ko-KR" sz="14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-&gt;</a:t>
            </a:r>
            <a:r>
              <a:rPr lang="ko-KR" altLang="en-US" sz="14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 질병 사유 </a:t>
            </a:r>
            <a:r>
              <a:rPr lang="en-US" altLang="ko-KR" sz="14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-&gt;</a:t>
            </a:r>
            <a:r>
              <a:rPr lang="ko-KR" altLang="en-US" sz="14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 스스로 사의 표명 </a:t>
            </a:r>
            <a:r>
              <a:rPr lang="en-US" altLang="ko-KR" sz="14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O</a:t>
            </a:r>
            <a:endParaRPr kumimoji="0" lang="ko-KR" altLang="ko-KR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20" name="_x451615048">
            <a:extLst>
              <a:ext uri="{FF2B5EF4-FFF2-40B4-BE49-F238E27FC236}">
                <a16:creationId xmlns:a16="http://schemas.microsoft.com/office/drawing/2014/main" id="{E5DD5018-1F4D-4E67-93D4-73102A8126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6750" y="4967274"/>
            <a:ext cx="8355013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22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ⅳ) </a:t>
            </a:r>
            <a:r>
              <a:rPr lang="ko-KR" altLang="en-US" sz="22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총사퇴 후 내각 </a:t>
            </a:r>
            <a:r>
              <a:rPr lang="en-US" altLang="ko-KR" sz="22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('</a:t>
            </a:r>
            <a:r>
              <a:rPr lang="ko-KR" altLang="en-US" sz="22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직무 집행 내각</a:t>
            </a:r>
            <a:r>
              <a:rPr lang="en-US" altLang="ko-KR" sz="22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')</a:t>
            </a:r>
            <a:endParaRPr kumimoji="0" lang="ko-KR" altLang="ko-KR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_x451615048">
            <a:extLst>
              <a:ext uri="{FF2B5EF4-FFF2-40B4-BE49-F238E27FC236}">
                <a16:creationId xmlns:a16="http://schemas.microsoft.com/office/drawing/2014/main" id="{A2EF9ED9-A7DF-4CC3-B676-6F4CBFD313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8885" y="5536819"/>
            <a:ext cx="8355013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0" lang="ko-KR" altLang="ko-KR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▶ </a:t>
            </a:r>
            <a:r>
              <a:rPr lang="ko-KR" altLang="en-US" sz="1500" dirty="0"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「 </a:t>
            </a:r>
            <a:r>
              <a:rPr lang="ko-KR" altLang="en-US" sz="1500" dirty="0">
                <a:solidFill>
                  <a:srgbClr val="000000"/>
                </a:solidFill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내각은 새로이 내각총리대신이 임명될 때까지 계속하여 그 직무를 수행한다</a:t>
            </a:r>
            <a:r>
              <a:rPr lang="en-US" altLang="ko-KR" sz="1500" dirty="0">
                <a:solidFill>
                  <a:srgbClr val="000000"/>
                </a:solidFill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.</a:t>
            </a:r>
            <a:r>
              <a:rPr lang="ko-KR" altLang="en-US" sz="1500" dirty="0"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 」</a:t>
            </a:r>
            <a:endParaRPr lang="en-US" altLang="ko-KR" sz="1500" dirty="0">
              <a:highlight>
                <a:srgbClr val="FFFF00"/>
              </a:highlight>
              <a:latin typeface="HY궁서B" panose="02030600000101010101" pitchFamily="18" charset="-127"/>
              <a:ea typeface="HY궁서B" panose="02030600000101010101" pitchFamily="18" charset="-127"/>
            </a:endParaRPr>
          </a:p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15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       </a:t>
            </a:r>
            <a:r>
              <a:rPr lang="en-US" altLang="ko-KR" sz="1500" dirty="0">
                <a:solidFill>
                  <a:srgbClr val="000000"/>
                </a:solidFill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(</a:t>
            </a:r>
            <a:r>
              <a:rPr lang="ko-KR" altLang="en-US" sz="1500" dirty="0">
                <a:solidFill>
                  <a:srgbClr val="000000"/>
                </a:solidFill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헌법 제</a:t>
            </a:r>
            <a:r>
              <a:rPr lang="en-US" altLang="ko-KR" sz="1500" dirty="0">
                <a:solidFill>
                  <a:srgbClr val="000000"/>
                </a:solidFill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71</a:t>
            </a:r>
            <a:r>
              <a:rPr lang="ko-KR" altLang="en-US" sz="1500" dirty="0">
                <a:solidFill>
                  <a:srgbClr val="000000"/>
                </a:solidFill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조</a:t>
            </a:r>
            <a:r>
              <a:rPr lang="en-US" altLang="ko-KR" sz="1500" dirty="0">
                <a:solidFill>
                  <a:srgbClr val="000000"/>
                </a:solidFill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)</a:t>
            </a:r>
            <a:endParaRPr kumimoji="0" lang="ko-KR" altLang="ko-KR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FFFF00"/>
              </a:highlight>
              <a:latin typeface="Arial" panose="020B0604020202020204" pitchFamily="34" charset="0"/>
            </a:endParaRPr>
          </a:p>
        </p:txBody>
      </p:sp>
      <p:sp>
        <p:nvSpPr>
          <p:cNvPr id="24" name="TextBox 23">
            <a:hlinkClick r:id="rId2"/>
            <a:extLst>
              <a:ext uri="{FF2B5EF4-FFF2-40B4-BE49-F238E27FC236}">
                <a16:creationId xmlns:a16="http://schemas.microsoft.com/office/drawing/2014/main" id="{1339C628-D57C-4E04-B84D-CF66D2C403F8}"/>
              </a:ext>
            </a:extLst>
          </p:cNvPr>
          <p:cNvSpPr txBox="1"/>
          <p:nvPr/>
        </p:nvSpPr>
        <p:spPr>
          <a:xfrm>
            <a:off x="6646516" y="3896537"/>
            <a:ext cx="61593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400" dirty="0">
                <a:solidFill>
                  <a:srgbClr val="FF0000"/>
                </a:solidFill>
              </a:rPr>
              <a:t>아베 전 총리 사임 표명</a:t>
            </a:r>
            <a:endParaRPr lang="en-US" altLang="ko-KR" sz="1400" dirty="0">
              <a:solidFill>
                <a:srgbClr val="FF0000"/>
              </a:solidFill>
            </a:endParaRPr>
          </a:p>
          <a:p>
            <a:r>
              <a:rPr lang="en-US" altLang="ko-KR" sz="1400" dirty="0">
                <a:solidFill>
                  <a:srgbClr val="FF0000"/>
                </a:solidFill>
                <a:hlinkClick r:id="rId3"/>
              </a:rPr>
              <a:t>https://www.youtube.com/watch?v=NW2GINWWqaE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  <p:sp>
        <p:nvSpPr>
          <p:cNvPr id="17" name="_x451488472">
            <a:extLst>
              <a:ext uri="{FF2B5EF4-FFF2-40B4-BE49-F238E27FC236}">
                <a16:creationId xmlns:a16="http://schemas.microsoft.com/office/drawing/2014/main" id="{0099350E-F14D-4A85-B238-53A1760B17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4421" y="3681005"/>
            <a:ext cx="8347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0" lang="ko-KR" altLang="ko-KR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▶</a:t>
            </a:r>
            <a:r>
              <a:rPr kumimoji="0" lang="en-US" altLang="ko-KR" sz="13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 </a:t>
            </a:r>
            <a:r>
              <a:rPr lang="ko-KR" altLang="en-US" sz="1300" dirty="0">
                <a:solidFill>
                  <a:srgbClr val="FF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내각총리대신</a:t>
            </a:r>
            <a:r>
              <a:rPr lang="ko-KR" altLang="en-US" sz="13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 </a:t>
            </a:r>
            <a:r>
              <a:rPr lang="ko-KR" altLang="en-US" sz="1300" dirty="0">
                <a:solidFill>
                  <a:srgbClr val="FF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사망</a:t>
            </a:r>
            <a:r>
              <a:rPr lang="ko-KR" altLang="en-US" sz="13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 </a:t>
            </a:r>
            <a:r>
              <a:rPr lang="en-US" altLang="ko-KR" sz="13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or </a:t>
            </a:r>
            <a:r>
              <a:rPr lang="ko-KR" altLang="en-US" sz="1300" dirty="0">
                <a:solidFill>
                  <a:srgbClr val="FF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실격</a:t>
            </a:r>
            <a:r>
              <a:rPr lang="ko-KR" altLang="en-US" sz="13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 </a:t>
            </a:r>
            <a:r>
              <a:rPr lang="en-US" altLang="ko-KR" sz="13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-&gt; </a:t>
            </a:r>
            <a:r>
              <a:rPr lang="ko-KR" altLang="en-US" sz="1300" dirty="0">
                <a:solidFill>
                  <a:srgbClr val="FF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내각 총사퇴</a:t>
            </a:r>
            <a:endParaRPr kumimoji="0" lang="ko-KR" altLang="ko-KR" sz="13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_x451615048">
            <a:extLst>
              <a:ext uri="{FF2B5EF4-FFF2-40B4-BE49-F238E27FC236}">
                <a16:creationId xmlns:a16="http://schemas.microsoft.com/office/drawing/2014/main" id="{7BED7A3C-22DF-4A08-A261-C90429A49D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6564" y="6044969"/>
            <a:ext cx="8355013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0" lang="ko-KR" altLang="ko-KR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▶</a:t>
            </a:r>
            <a:r>
              <a:rPr lang="en-US" altLang="ko-KR" sz="14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 </a:t>
            </a:r>
            <a:r>
              <a:rPr lang="ko-KR" altLang="en-US" sz="1400" dirty="0">
                <a:solidFill>
                  <a:srgbClr val="FF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총사퇴 내각 </a:t>
            </a:r>
            <a:r>
              <a:rPr lang="en-US" altLang="ko-KR" sz="14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-&gt; </a:t>
            </a:r>
            <a:r>
              <a:rPr lang="ko-KR" altLang="en-US" sz="1400" dirty="0">
                <a:solidFill>
                  <a:srgbClr val="FF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새 총리 임명 전까지 직무 수행 </a:t>
            </a:r>
            <a:r>
              <a:rPr lang="en-US" altLang="ko-KR" sz="1400" dirty="0">
                <a:latin typeface="HY궁서B" panose="02030600000101010101" pitchFamily="18" charset="-127"/>
                <a:ea typeface="HY궁서B" panose="02030600000101010101" pitchFamily="18" charset="-127"/>
              </a:rPr>
              <a:t>-&gt;</a:t>
            </a:r>
            <a:r>
              <a:rPr lang="en-US" altLang="ko-KR" sz="1400" dirty="0">
                <a:solidFill>
                  <a:srgbClr val="FF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 </a:t>
            </a:r>
            <a:r>
              <a:rPr lang="ko-KR" altLang="en-US" sz="1400" dirty="0">
                <a:solidFill>
                  <a:srgbClr val="FF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행정 정체 방지</a:t>
            </a:r>
            <a:endParaRPr kumimoji="0" lang="ko-KR" altLang="ko-KR" sz="1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43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5" grpId="0"/>
      <p:bldP spid="18" grpId="0"/>
      <p:bldP spid="20" grpId="0"/>
      <p:bldP spid="21" grpId="0"/>
      <p:bldP spid="24" grpId="0"/>
      <p:bldP spid="17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C5340C5D-F212-4B9C-BB76-95A024759856}"/>
              </a:ext>
            </a:extLst>
          </p:cNvPr>
          <p:cNvGrpSpPr/>
          <p:nvPr/>
        </p:nvGrpSpPr>
        <p:grpSpPr>
          <a:xfrm>
            <a:off x="-2559844" y="-1262417"/>
            <a:ext cx="5119688" cy="8120417"/>
            <a:chOff x="-2559844" y="-1262417"/>
            <a:chExt cx="5119688" cy="8120417"/>
          </a:xfrm>
        </p:grpSpPr>
        <p:sp>
          <p:nvSpPr>
            <p:cNvPr id="7" name="_x451600216">
              <a:extLst>
                <a:ext uri="{FF2B5EF4-FFF2-40B4-BE49-F238E27FC236}">
                  <a16:creationId xmlns:a16="http://schemas.microsoft.com/office/drawing/2014/main" id="{431E7A31-D287-4A16-99A4-B03A6EFB636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00000">
              <a:off x="-2559844" y="-1262417"/>
              <a:ext cx="5119688" cy="6884988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3500 w 21600"/>
                <a:gd name="T1" fmla="*/ 10800 h 21600"/>
                <a:gd name="T2" fmla="*/ 0 w 21600"/>
                <a:gd name="T3" fmla="*/ 18900 h 21600"/>
                <a:gd name="T4" fmla="*/ 10800 w 21600"/>
                <a:gd name="T5" fmla="*/ 8100 h 21600"/>
                <a:gd name="T6" fmla="*/ -2134956496 w 21600"/>
                <a:gd name="T7" fmla="*/ 21600 h 21600"/>
                <a:gd name="T8" fmla="*/ 2700 w 21600"/>
                <a:gd name="T9" fmla="*/ 10800 h 21600"/>
                <a:gd name="T10" fmla="*/ 1800 w 21600"/>
                <a:gd name="T11" fmla="*/ 1800 h 21600"/>
                <a:gd name="T12" fmla="*/ 19800 w 21600"/>
                <a:gd name="T13" fmla="*/ 198008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1600" h="21600">
                  <a:moveTo>
                    <a:pt x="5400" y="0"/>
                  </a:moveTo>
                  <a:lnTo>
                    <a:pt x="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DF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_x451597984">
              <a:extLst>
                <a:ext uri="{FF2B5EF4-FFF2-40B4-BE49-F238E27FC236}">
                  <a16:creationId xmlns:a16="http://schemas.microsoft.com/office/drawing/2014/main" id="{5884CA48-93BC-4BE6-A1E4-A4E979153B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908175" y="0"/>
              <a:ext cx="3816350" cy="6858000"/>
            </a:xfrm>
            <a:custGeom>
              <a:avLst/>
              <a:gdLst>
                <a:gd name="G0" fmla="+- 10733 0 0"/>
                <a:gd name="G1" fmla="+- 21600 0 10733"/>
                <a:gd name="G2" fmla="*/ 10733 1 2"/>
                <a:gd name="G3" fmla="+- 21600 0 G2"/>
                <a:gd name="G4" fmla="+/ 10733 21600 2"/>
                <a:gd name="G5" fmla="+/ G1 0 2"/>
                <a:gd name="G6" fmla="*/ 21600 21600 10733"/>
                <a:gd name="G7" fmla="*/ G6 1 2"/>
                <a:gd name="G8" fmla="+- 21600 0 G7"/>
                <a:gd name="G9" fmla="*/ 21600 1 2"/>
                <a:gd name="G10" fmla="+- 10733 0 G9"/>
                <a:gd name="G11" fmla="?: G10 G8 0"/>
                <a:gd name="G12" fmla="?: G10 G7 21600"/>
                <a:gd name="T0" fmla="*/ 16166 w 21600"/>
                <a:gd name="T1" fmla="*/ 10800 h 21600"/>
                <a:gd name="T2" fmla="*/ 0 w 21600"/>
                <a:gd name="T3" fmla="*/ 16233 h 21600"/>
                <a:gd name="T4" fmla="*/ 10800 w 21600"/>
                <a:gd name="T5" fmla="*/ 5433 h 21600"/>
                <a:gd name="T6" fmla="*/ -2134956496 w 21600"/>
                <a:gd name="T7" fmla="*/ 21600 h 21600"/>
                <a:gd name="T8" fmla="*/ 5367 w 21600"/>
                <a:gd name="T9" fmla="*/ 10800 h 21600"/>
                <a:gd name="T10" fmla="*/ 1800 w 21600"/>
                <a:gd name="T11" fmla="*/ 1800 h 21600"/>
                <a:gd name="T12" fmla="*/ 19800 w 21600"/>
                <a:gd name="T13" fmla="*/ 198008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1600" h="21600">
                  <a:moveTo>
                    <a:pt x="10733" y="0"/>
                  </a:moveTo>
                  <a:lnTo>
                    <a:pt x="0" y="21600"/>
                  </a:lnTo>
                  <a:lnTo>
                    <a:pt x="1086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4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4" name="_x451499632">
            <a:extLst>
              <a:ext uri="{FF2B5EF4-FFF2-40B4-BE49-F238E27FC236}">
                <a16:creationId xmlns:a16="http://schemas.microsoft.com/office/drawing/2014/main" id="{9ECD77D5-4344-4F47-8210-ABCDE4DCA1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369685"/>
            <a:ext cx="582295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일본 내각제 </a:t>
            </a:r>
            <a:r>
              <a:rPr kumimoji="0" lang="en-US" altLang="ko-KR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- </a:t>
            </a:r>
            <a:r>
              <a:rPr lang="ko-KR" altLang="en-US" sz="4400" dirty="0">
                <a:solidFill>
                  <a:srgbClr val="FF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조직</a:t>
            </a:r>
            <a:endParaRPr kumimoji="0" lang="ko-KR" altLang="ko-KR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_x451603888">
            <a:extLst>
              <a:ext uri="{FF2B5EF4-FFF2-40B4-BE49-F238E27FC236}">
                <a16:creationId xmlns:a16="http://schemas.microsoft.com/office/drawing/2014/main" id="{48D630D1-4E59-4C41-9F17-066E94853E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8407" y="1536862"/>
            <a:ext cx="573881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Ⅱ</a:t>
            </a:r>
            <a:r>
              <a:rPr kumimoji="0" lang="ko-KR" altLang="ko-KR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. </a:t>
            </a:r>
            <a:r>
              <a:rPr kumimoji="0" lang="ko-KR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총리</a:t>
            </a:r>
            <a:endParaRPr kumimoji="0" lang="ko-KR" altLang="ko-K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_x451615048">
            <a:extLst>
              <a:ext uri="{FF2B5EF4-FFF2-40B4-BE49-F238E27FC236}">
                <a16:creationId xmlns:a16="http://schemas.microsoft.com/office/drawing/2014/main" id="{83065F56-CDC2-4C40-8EDF-E36CF1CB1C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6750" y="2265012"/>
            <a:ext cx="8355013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22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ⅰ) </a:t>
            </a:r>
            <a:r>
              <a:rPr lang="ko-KR" altLang="en-US" sz="22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기본 지위</a:t>
            </a:r>
            <a:endParaRPr kumimoji="0" lang="ko-KR" altLang="ko-KR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_x451615048">
            <a:extLst>
              <a:ext uri="{FF2B5EF4-FFF2-40B4-BE49-F238E27FC236}">
                <a16:creationId xmlns:a16="http://schemas.microsoft.com/office/drawing/2014/main" id="{EF305C43-3EFC-4678-95A1-9F8560717E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8887" y="2875501"/>
            <a:ext cx="8355013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0" lang="ko-KR" altLang="ko-KR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▶ </a:t>
            </a:r>
            <a:r>
              <a:rPr lang="ko-KR" altLang="en-US" sz="15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 </a:t>
            </a:r>
            <a:r>
              <a:rPr lang="en-US" altLang="ko-KR" sz="15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'</a:t>
            </a:r>
            <a:r>
              <a:rPr lang="ko-KR" altLang="en-US" sz="15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내각의 수장</a:t>
            </a:r>
            <a:r>
              <a:rPr lang="en-US" altLang="ko-KR" sz="15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＇</a:t>
            </a:r>
            <a:r>
              <a:rPr lang="ko-KR" altLang="en-US" sz="15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 </a:t>
            </a:r>
            <a:r>
              <a:rPr lang="en-US" altLang="ko-KR" sz="15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-&gt;</a:t>
            </a:r>
            <a:r>
              <a:rPr lang="ko-KR" altLang="en-US" sz="15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 내각 대표 지위</a:t>
            </a:r>
            <a:endParaRPr lang="en-US" altLang="ko-KR" sz="1500" dirty="0">
              <a:solidFill>
                <a:srgbClr val="000000"/>
              </a:solidFill>
              <a:latin typeface="HY궁서B" panose="02030600000101010101" pitchFamily="18" charset="-127"/>
              <a:ea typeface="HY궁서B" panose="02030600000101010101" pitchFamily="18" charset="-127"/>
            </a:endParaRPr>
          </a:p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15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                          -&gt; </a:t>
            </a:r>
            <a:r>
              <a:rPr lang="ko-KR" altLang="en-US" sz="15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내각 전체 통일성 및 일체성 확보 역할</a:t>
            </a:r>
            <a:endParaRPr kumimoji="0" lang="ko-KR" altLang="ko-KR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_x451615048">
            <a:extLst>
              <a:ext uri="{FF2B5EF4-FFF2-40B4-BE49-F238E27FC236}">
                <a16:creationId xmlns:a16="http://schemas.microsoft.com/office/drawing/2014/main" id="{6DAF4F78-D3B7-4826-8A82-834394612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8885" y="3410119"/>
            <a:ext cx="8355013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0" lang="ko-KR" altLang="ko-KR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▶ </a:t>
            </a:r>
            <a:r>
              <a:rPr lang="ko-KR" altLang="en-US" sz="1500" dirty="0"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「 </a:t>
            </a:r>
            <a:r>
              <a:rPr lang="ko-KR" altLang="en-US" sz="1500" dirty="0">
                <a:solidFill>
                  <a:srgbClr val="000000"/>
                </a:solidFill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내각총리대신은 중의원의 해산이나 중의원의원의 임기만료로 </a:t>
            </a:r>
            <a:endParaRPr lang="en-US" altLang="ko-KR" sz="1500" dirty="0">
              <a:solidFill>
                <a:srgbClr val="000000"/>
              </a:solidFill>
              <a:highlight>
                <a:srgbClr val="FFFF00"/>
              </a:highlight>
              <a:latin typeface="HY궁서B" panose="02030600000101010101" pitchFamily="18" charset="-127"/>
              <a:ea typeface="HY궁서B" panose="02030600000101010101" pitchFamily="18" charset="-127"/>
            </a:endParaRPr>
          </a:p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15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        </a:t>
            </a:r>
            <a:r>
              <a:rPr lang="ko-KR" altLang="en-US" sz="1500" dirty="0">
                <a:solidFill>
                  <a:srgbClr val="000000"/>
                </a:solidFill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국회의원의 지위를 상실하더라도</a:t>
            </a:r>
            <a:r>
              <a:rPr lang="en-US" altLang="ko-KR" sz="1500" dirty="0">
                <a:solidFill>
                  <a:srgbClr val="000000"/>
                </a:solidFill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, </a:t>
            </a:r>
            <a:r>
              <a:rPr lang="ko-KR" altLang="en-US" sz="1500" dirty="0">
                <a:solidFill>
                  <a:srgbClr val="000000"/>
                </a:solidFill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다음 내각총리대신이 임명될 때까지는 </a:t>
            </a:r>
            <a:endParaRPr lang="en-US" altLang="ko-KR" sz="1500" dirty="0">
              <a:solidFill>
                <a:srgbClr val="000000"/>
              </a:solidFill>
              <a:highlight>
                <a:srgbClr val="FFFF00"/>
              </a:highlight>
              <a:latin typeface="HY궁서B" panose="02030600000101010101" pitchFamily="18" charset="-127"/>
              <a:ea typeface="HY궁서B" panose="02030600000101010101" pitchFamily="18" charset="-127"/>
            </a:endParaRPr>
          </a:p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15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        </a:t>
            </a:r>
            <a:r>
              <a:rPr lang="ko-KR" altLang="en-US" sz="1500" dirty="0">
                <a:solidFill>
                  <a:srgbClr val="000000"/>
                </a:solidFill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그 지위를 상실하지 않는다</a:t>
            </a:r>
            <a:r>
              <a:rPr lang="ko-KR" altLang="en-US" sz="1500" dirty="0"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 」</a:t>
            </a:r>
            <a:r>
              <a:rPr lang="ko-KR" altLang="en-US" sz="1500" dirty="0">
                <a:solidFill>
                  <a:srgbClr val="000000"/>
                </a:solidFill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 </a:t>
            </a:r>
            <a:r>
              <a:rPr lang="en-US" altLang="ko-KR" sz="1500" dirty="0">
                <a:solidFill>
                  <a:srgbClr val="000000"/>
                </a:solidFill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(</a:t>
            </a:r>
            <a:r>
              <a:rPr lang="ko-KR" altLang="en-US" sz="1500" dirty="0">
                <a:solidFill>
                  <a:srgbClr val="000000"/>
                </a:solidFill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헌법 제</a:t>
            </a:r>
            <a:r>
              <a:rPr lang="en-US" altLang="ko-KR" sz="1500" dirty="0">
                <a:solidFill>
                  <a:srgbClr val="000000"/>
                </a:solidFill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71</a:t>
            </a:r>
            <a:r>
              <a:rPr lang="ko-KR" altLang="en-US" sz="1500" dirty="0">
                <a:solidFill>
                  <a:srgbClr val="000000"/>
                </a:solidFill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조</a:t>
            </a:r>
            <a:r>
              <a:rPr lang="en-US" altLang="ko-KR" sz="1500" dirty="0">
                <a:solidFill>
                  <a:srgbClr val="000000"/>
                </a:solidFill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)</a:t>
            </a:r>
            <a:endParaRPr kumimoji="0" lang="ko-KR" altLang="ko-KR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FFFF00"/>
              </a:highlight>
              <a:latin typeface="Arial" panose="020B0604020202020204" pitchFamily="34" charset="0"/>
            </a:endParaRPr>
          </a:p>
        </p:txBody>
      </p:sp>
      <p:sp>
        <p:nvSpPr>
          <p:cNvPr id="12" name="_x451615048">
            <a:extLst>
              <a:ext uri="{FF2B5EF4-FFF2-40B4-BE49-F238E27FC236}">
                <a16:creationId xmlns:a16="http://schemas.microsoft.com/office/drawing/2014/main" id="{0A021829-BACA-42B0-8A1C-84EAFF12C8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6750" y="4489598"/>
            <a:ext cx="8355013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22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ⅱ) </a:t>
            </a:r>
            <a:r>
              <a:rPr lang="ko-KR" altLang="en-US" sz="22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권한</a:t>
            </a:r>
            <a:endParaRPr kumimoji="0" lang="ko-KR" altLang="ko-KR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_x451615048">
            <a:extLst>
              <a:ext uri="{FF2B5EF4-FFF2-40B4-BE49-F238E27FC236}">
                <a16:creationId xmlns:a16="http://schemas.microsoft.com/office/drawing/2014/main" id="{771CAB04-B2B0-43BF-83A5-5C77124A3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8885" y="5100087"/>
            <a:ext cx="8355013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0" lang="ko-KR" altLang="ko-KR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▶ </a:t>
            </a:r>
            <a:r>
              <a:rPr lang="ko-KR" altLang="en-US" sz="15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 국무 장관 임면권</a:t>
            </a:r>
            <a:endParaRPr kumimoji="0" lang="ko-KR" altLang="ko-KR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_x451615048">
            <a:extLst>
              <a:ext uri="{FF2B5EF4-FFF2-40B4-BE49-F238E27FC236}">
                <a16:creationId xmlns:a16="http://schemas.microsoft.com/office/drawing/2014/main" id="{1BE48BF1-5A1C-47DB-BF2F-EF01B146E5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8885" y="5506273"/>
            <a:ext cx="8355013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0" lang="ko-KR" altLang="ko-KR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▶ </a:t>
            </a:r>
            <a:r>
              <a:rPr lang="ko-KR" altLang="en-US" sz="15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 내각 대표 </a:t>
            </a:r>
            <a:r>
              <a:rPr lang="en-US" altLang="ko-KR" sz="15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-&gt;</a:t>
            </a:r>
            <a:r>
              <a:rPr lang="ko-KR" altLang="en-US" sz="15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 의안 </a:t>
            </a:r>
            <a:r>
              <a:rPr lang="en-US" altLang="ko-KR" sz="15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-&gt;</a:t>
            </a:r>
            <a:r>
              <a:rPr lang="ko-KR" altLang="en-US" sz="15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 국회 제출</a:t>
            </a:r>
            <a:endParaRPr kumimoji="0" lang="ko-KR" altLang="ko-KR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_x451615048">
            <a:extLst>
              <a:ext uri="{FF2B5EF4-FFF2-40B4-BE49-F238E27FC236}">
                <a16:creationId xmlns:a16="http://schemas.microsoft.com/office/drawing/2014/main" id="{2BAF84DD-870C-40E1-A1E5-FFE28D5721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8884" y="5915425"/>
            <a:ext cx="8355013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0" lang="ko-KR" altLang="ko-KR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▶ </a:t>
            </a:r>
            <a:r>
              <a:rPr lang="ko-KR" altLang="en-US" sz="15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 일반 국무 </a:t>
            </a:r>
            <a:r>
              <a:rPr lang="en-US" altLang="ko-KR" sz="15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/ </a:t>
            </a:r>
            <a:r>
              <a:rPr lang="ko-KR" altLang="en-US" sz="15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외교 관계 </a:t>
            </a:r>
            <a:r>
              <a:rPr lang="en-US" altLang="ko-KR" sz="15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-&gt; </a:t>
            </a:r>
            <a:r>
              <a:rPr lang="ko-KR" altLang="en-US" sz="15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국회 보고</a:t>
            </a:r>
            <a:endParaRPr kumimoji="0" lang="ko-KR" altLang="ko-KR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_x451615048">
            <a:extLst>
              <a:ext uri="{FF2B5EF4-FFF2-40B4-BE49-F238E27FC236}">
                <a16:creationId xmlns:a16="http://schemas.microsoft.com/office/drawing/2014/main" id="{26050DA5-739E-496E-9EC9-D78A1516E4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8884" y="6342655"/>
            <a:ext cx="8355013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0" lang="ko-KR" altLang="ko-KR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▶ </a:t>
            </a:r>
            <a:r>
              <a:rPr lang="ko-KR" altLang="en-US" sz="15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 행정 각부 지휘 감독</a:t>
            </a:r>
            <a:endParaRPr kumimoji="0" lang="ko-KR" altLang="ko-KR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TextBox 17">
            <a:hlinkClick r:id="rId2"/>
            <a:extLst>
              <a:ext uri="{FF2B5EF4-FFF2-40B4-BE49-F238E27FC236}">
                <a16:creationId xmlns:a16="http://schemas.microsoft.com/office/drawing/2014/main" id="{7C463ED1-69BA-49D2-AAFD-3559966342ED}"/>
              </a:ext>
            </a:extLst>
          </p:cNvPr>
          <p:cNvSpPr txBox="1"/>
          <p:nvPr/>
        </p:nvSpPr>
        <p:spPr>
          <a:xfrm>
            <a:off x="3823479" y="2224043"/>
            <a:ext cx="61593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400" dirty="0">
                <a:solidFill>
                  <a:srgbClr val="FF0000"/>
                </a:solidFill>
              </a:rPr>
              <a:t>스가 총리 취임회견</a:t>
            </a:r>
            <a:endParaRPr lang="en-US" altLang="ko-KR" sz="1400" dirty="0">
              <a:solidFill>
                <a:srgbClr val="FF0000"/>
              </a:solidFill>
            </a:endParaRPr>
          </a:p>
          <a:p>
            <a:r>
              <a:rPr lang="en-US" altLang="ko-KR" sz="1400" dirty="0">
                <a:solidFill>
                  <a:srgbClr val="FF0000"/>
                </a:solidFill>
                <a:hlinkClick r:id="rId3"/>
              </a:rPr>
              <a:t>https://www.youtube.com/watch?v=SMicHrHq8zI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  <p:sp>
        <p:nvSpPr>
          <p:cNvPr id="19" name="_x451615048">
            <a:extLst>
              <a:ext uri="{FF2B5EF4-FFF2-40B4-BE49-F238E27FC236}">
                <a16:creationId xmlns:a16="http://schemas.microsoft.com/office/drawing/2014/main" id="{65B3C5AB-E3F5-4555-8DAA-3BB8A4BFBC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5192" y="4154337"/>
            <a:ext cx="8355013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0" lang="ko-KR" altLang="ko-KR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▶</a:t>
            </a:r>
            <a:r>
              <a:rPr lang="en-US" altLang="ko-KR" sz="14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 </a:t>
            </a:r>
            <a:r>
              <a:rPr lang="ko-KR" altLang="en-US" sz="1400" dirty="0">
                <a:solidFill>
                  <a:srgbClr val="FF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내각총리대신 </a:t>
            </a:r>
            <a:r>
              <a:rPr lang="en-US" altLang="ko-KR" sz="1400" dirty="0">
                <a:latin typeface="HY궁서B" panose="02030600000101010101" pitchFamily="18" charset="-127"/>
                <a:ea typeface="HY궁서B" panose="02030600000101010101" pitchFamily="18" charset="-127"/>
              </a:rPr>
              <a:t>-&gt;</a:t>
            </a:r>
            <a:r>
              <a:rPr lang="en-US" altLang="ko-KR" sz="1400" dirty="0">
                <a:solidFill>
                  <a:srgbClr val="FF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 </a:t>
            </a:r>
            <a:r>
              <a:rPr lang="ko-KR" altLang="en-US" sz="1400" dirty="0">
                <a:solidFill>
                  <a:srgbClr val="FF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임기만료 </a:t>
            </a:r>
            <a:r>
              <a:rPr lang="en-US" altLang="ko-KR" sz="1400" dirty="0">
                <a:solidFill>
                  <a:srgbClr val="FF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O </a:t>
            </a:r>
            <a:r>
              <a:rPr lang="ko-KR" altLang="en-US" sz="1400" dirty="0">
                <a:solidFill>
                  <a:srgbClr val="FF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지위 상실 </a:t>
            </a:r>
            <a:r>
              <a:rPr lang="en-US" altLang="ko-KR" sz="1400" dirty="0">
                <a:latin typeface="HY궁서B" panose="02030600000101010101" pitchFamily="18" charset="-127"/>
                <a:ea typeface="HY궁서B" panose="02030600000101010101" pitchFamily="18" charset="-127"/>
              </a:rPr>
              <a:t>but</a:t>
            </a:r>
            <a:r>
              <a:rPr lang="en-US" altLang="ko-KR" sz="14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 </a:t>
            </a:r>
            <a:r>
              <a:rPr lang="ko-KR" altLang="en-US" sz="1400" dirty="0">
                <a:solidFill>
                  <a:srgbClr val="FF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새 총리 임명 전까지 지위 상실</a:t>
            </a:r>
            <a:r>
              <a:rPr lang="en-US" altLang="ko-KR" sz="1400" dirty="0">
                <a:solidFill>
                  <a:srgbClr val="FF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X</a:t>
            </a:r>
            <a:r>
              <a:rPr lang="ko-KR" altLang="en-US" sz="1400" dirty="0">
                <a:solidFill>
                  <a:srgbClr val="FF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 </a:t>
            </a:r>
            <a:r>
              <a:rPr lang="en-US" altLang="ko-KR" sz="1400" dirty="0">
                <a:latin typeface="HY궁서B" panose="02030600000101010101" pitchFamily="18" charset="-127"/>
                <a:ea typeface="HY궁서B" panose="02030600000101010101" pitchFamily="18" charset="-127"/>
              </a:rPr>
              <a:t>-&gt;</a:t>
            </a:r>
            <a:r>
              <a:rPr lang="en-US" altLang="ko-KR" sz="1400" dirty="0">
                <a:solidFill>
                  <a:srgbClr val="FF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 </a:t>
            </a:r>
            <a:r>
              <a:rPr lang="ko-KR" altLang="en-US" sz="1400" dirty="0">
                <a:solidFill>
                  <a:srgbClr val="FF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행정 정체 방지</a:t>
            </a:r>
            <a:endParaRPr kumimoji="0" lang="ko-KR" altLang="ko-KR" sz="1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" name="그림 19" descr="사람, 정장, 남자이(가) 표시된 사진&#10;&#10;자동 생성된 설명">
            <a:extLst>
              <a:ext uri="{FF2B5EF4-FFF2-40B4-BE49-F238E27FC236}">
                <a16:creationId xmlns:a16="http://schemas.microsoft.com/office/drawing/2014/main" id="{8603DC57-310E-4958-896B-800A7155B0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541" y="293904"/>
            <a:ext cx="3309718" cy="179050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1" name="_x451602808">
            <a:extLst>
              <a:ext uri="{FF2B5EF4-FFF2-40B4-BE49-F238E27FC236}">
                <a16:creationId xmlns:a16="http://schemas.microsoft.com/office/drawing/2014/main" id="{0B6E6EAB-EAC0-46CF-B561-39DE913BFA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5794" y="2034978"/>
            <a:ext cx="4367212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「</a:t>
            </a:r>
            <a:r>
              <a:rPr lang="ko-KR" altLang="en-US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일본 제</a:t>
            </a:r>
            <a:r>
              <a:rPr lang="en-US" altLang="ko-KR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99</a:t>
            </a:r>
            <a:r>
              <a:rPr lang="ko-KR" altLang="en-US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대 내각총리대신</a:t>
            </a:r>
            <a:endParaRPr lang="en-US" altLang="ko-KR" dirty="0">
              <a:solidFill>
                <a:srgbClr val="000000"/>
              </a:solidFill>
              <a:latin typeface="HY궁서B" panose="02030600000101010101" pitchFamily="18" charset="-127"/>
              <a:ea typeface="HY궁서B" panose="02030600000101010101" pitchFamily="18" charset="-127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스가 </a:t>
            </a:r>
            <a:r>
              <a:rPr kumimoji="0" lang="ko-KR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요시히데</a:t>
            </a:r>
            <a:r>
              <a:rPr kumimoji="0" lang="ko-KR" altLang="ko-K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」</a:t>
            </a:r>
            <a:endParaRPr kumimoji="0" lang="ko-KR" altLang="ko-K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158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543046E7-5D5B-4415-B2A9-1129C0BA0860}"/>
              </a:ext>
            </a:extLst>
          </p:cNvPr>
          <p:cNvGrpSpPr/>
          <p:nvPr/>
        </p:nvGrpSpPr>
        <p:grpSpPr>
          <a:xfrm>
            <a:off x="-2559844" y="-1262417"/>
            <a:ext cx="5119688" cy="8120417"/>
            <a:chOff x="-2559844" y="-1262417"/>
            <a:chExt cx="5119688" cy="8120417"/>
          </a:xfrm>
        </p:grpSpPr>
        <p:sp>
          <p:nvSpPr>
            <p:cNvPr id="5" name="_x451600216">
              <a:extLst>
                <a:ext uri="{FF2B5EF4-FFF2-40B4-BE49-F238E27FC236}">
                  <a16:creationId xmlns:a16="http://schemas.microsoft.com/office/drawing/2014/main" id="{8C3F5D19-EF40-497C-B19D-47ECD7D5F70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00000">
              <a:off x="-2559844" y="-1262417"/>
              <a:ext cx="5119688" cy="6884988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3500 w 21600"/>
                <a:gd name="T1" fmla="*/ 10800 h 21600"/>
                <a:gd name="T2" fmla="*/ 0 w 21600"/>
                <a:gd name="T3" fmla="*/ 18900 h 21600"/>
                <a:gd name="T4" fmla="*/ 10800 w 21600"/>
                <a:gd name="T5" fmla="*/ 8100 h 21600"/>
                <a:gd name="T6" fmla="*/ -2134956496 w 21600"/>
                <a:gd name="T7" fmla="*/ 21600 h 21600"/>
                <a:gd name="T8" fmla="*/ 2700 w 21600"/>
                <a:gd name="T9" fmla="*/ 10800 h 21600"/>
                <a:gd name="T10" fmla="*/ 1800 w 21600"/>
                <a:gd name="T11" fmla="*/ 1800 h 21600"/>
                <a:gd name="T12" fmla="*/ 19800 w 21600"/>
                <a:gd name="T13" fmla="*/ 198008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1600" h="21600">
                  <a:moveTo>
                    <a:pt x="5400" y="0"/>
                  </a:moveTo>
                  <a:lnTo>
                    <a:pt x="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DF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" name="_x451597984">
              <a:extLst>
                <a:ext uri="{FF2B5EF4-FFF2-40B4-BE49-F238E27FC236}">
                  <a16:creationId xmlns:a16="http://schemas.microsoft.com/office/drawing/2014/main" id="{710491EB-8B95-49E4-A3D8-09F193E60F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908175" y="0"/>
              <a:ext cx="3816350" cy="6858000"/>
            </a:xfrm>
            <a:custGeom>
              <a:avLst/>
              <a:gdLst>
                <a:gd name="G0" fmla="+- 10733 0 0"/>
                <a:gd name="G1" fmla="+- 21600 0 10733"/>
                <a:gd name="G2" fmla="*/ 10733 1 2"/>
                <a:gd name="G3" fmla="+- 21600 0 G2"/>
                <a:gd name="G4" fmla="+/ 10733 21600 2"/>
                <a:gd name="G5" fmla="+/ G1 0 2"/>
                <a:gd name="G6" fmla="*/ 21600 21600 10733"/>
                <a:gd name="G7" fmla="*/ G6 1 2"/>
                <a:gd name="G8" fmla="+- 21600 0 G7"/>
                <a:gd name="G9" fmla="*/ 21600 1 2"/>
                <a:gd name="G10" fmla="+- 10733 0 G9"/>
                <a:gd name="G11" fmla="?: G10 G8 0"/>
                <a:gd name="G12" fmla="?: G10 G7 21600"/>
                <a:gd name="T0" fmla="*/ 16166 w 21600"/>
                <a:gd name="T1" fmla="*/ 10800 h 21600"/>
                <a:gd name="T2" fmla="*/ 0 w 21600"/>
                <a:gd name="T3" fmla="*/ 16233 h 21600"/>
                <a:gd name="T4" fmla="*/ 10800 w 21600"/>
                <a:gd name="T5" fmla="*/ 5433 h 21600"/>
                <a:gd name="T6" fmla="*/ -2134956496 w 21600"/>
                <a:gd name="T7" fmla="*/ 21600 h 21600"/>
                <a:gd name="T8" fmla="*/ 5367 w 21600"/>
                <a:gd name="T9" fmla="*/ 10800 h 21600"/>
                <a:gd name="T10" fmla="*/ 1800 w 21600"/>
                <a:gd name="T11" fmla="*/ 1800 h 21600"/>
                <a:gd name="T12" fmla="*/ 19800 w 21600"/>
                <a:gd name="T13" fmla="*/ 198008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1600" h="21600">
                  <a:moveTo>
                    <a:pt x="10733" y="0"/>
                  </a:moveTo>
                  <a:lnTo>
                    <a:pt x="0" y="21600"/>
                  </a:lnTo>
                  <a:lnTo>
                    <a:pt x="1086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4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7" name="_x451499632">
            <a:extLst>
              <a:ext uri="{FF2B5EF4-FFF2-40B4-BE49-F238E27FC236}">
                <a16:creationId xmlns:a16="http://schemas.microsoft.com/office/drawing/2014/main" id="{98831703-2A36-4F60-B1F5-E2AD905879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369685"/>
            <a:ext cx="582295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일본 내각제 </a:t>
            </a:r>
            <a:r>
              <a:rPr kumimoji="0" lang="en-US" altLang="ko-KR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- </a:t>
            </a:r>
            <a:r>
              <a:rPr lang="ko-KR" altLang="en-US" sz="4400" dirty="0">
                <a:solidFill>
                  <a:srgbClr val="FF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조직</a:t>
            </a:r>
            <a:endParaRPr kumimoji="0" lang="ko-KR" altLang="ko-KR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_x451603888">
            <a:extLst>
              <a:ext uri="{FF2B5EF4-FFF2-40B4-BE49-F238E27FC236}">
                <a16:creationId xmlns:a16="http://schemas.microsoft.com/office/drawing/2014/main" id="{4066C300-F9A4-4CC2-A010-2A4842B8CC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8407" y="1536862"/>
            <a:ext cx="573881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Ⅱ</a:t>
            </a:r>
            <a:r>
              <a:rPr kumimoji="0" lang="ko-KR" altLang="ko-KR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. </a:t>
            </a:r>
            <a:r>
              <a:rPr kumimoji="0" lang="ko-KR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총리</a:t>
            </a:r>
            <a:endParaRPr kumimoji="0" lang="ko-KR" altLang="ko-K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_x451615048">
            <a:extLst>
              <a:ext uri="{FF2B5EF4-FFF2-40B4-BE49-F238E27FC236}">
                <a16:creationId xmlns:a16="http://schemas.microsoft.com/office/drawing/2014/main" id="{95571B6A-DD26-47B3-86C1-6CC0E41A6A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6750" y="2265012"/>
            <a:ext cx="8355013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22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ⅲ) </a:t>
            </a:r>
            <a:r>
              <a:rPr lang="ko-KR" altLang="en-US" sz="22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총리 임시대리</a:t>
            </a:r>
            <a:endParaRPr kumimoji="0" lang="ko-KR" altLang="ko-KR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_x451615048">
            <a:extLst>
              <a:ext uri="{FF2B5EF4-FFF2-40B4-BE49-F238E27FC236}">
                <a16:creationId xmlns:a16="http://schemas.microsoft.com/office/drawing/2014/main" id="{D99A338F-AAB6-40B0-ADD6-6FCE81654B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8887" y="2875501"/>
            <a:ext cx="915888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0" lang="ko-KR" altLang="ko-KR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▶</a:t>
            </a:r>
            <a:r>
              <a:rPr lang="ko-KR" altLang="en-US" sz="1500" dirty="0"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「 </a:t>
            </a:r>
            <a:r>
              <a:rPr lang="ko-KR" altLang="en-US" sz="1500" dirty="0">
                <a:solidFill>
                  <a:srgbClr val="000000"/>
                </a:solidFill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내각총리대신에게 사고가 있을 때 또는 내각총리대신이 없을 때에는 </a:t>
            </a:r>
            <a:endParaRPr lang="en-US" altLang="ko-KR" sz="1500" dirty="0">
              <a:solidFill>
                <a:srgbClr val="000000"/>
              </a:solidFill>
              <a:highlight>
                <a:srgbClr val="FFFF00"/>
              </a:highlight>
              <a:latin typeface="HY궁서B" panose="02030600000101010101" pitchFamily="18" charset="-127"/>
              <a:ea typeface="HY궁서B" panose="02030600000101010101" pitchFamily="18" charset="-127"/>
            </a:endParaRPr>
          </a:p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15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       </a:t>
            </a:r>
            <a:r>
              <a:rPr lang="ko-KR" altLang="en-US" sz="1500" dirty="0">
                <a:solidFill>
                  <a:srgbClr val="000000"/>
                </a:solidFill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미리 지정하는 국무대신이 임시로 내각총리대신의 직무를 수행한다</a:t>
            </a:r>
            <a:r>
              <a:rPr lang="ko-KR" altLang="en-US" sz="1500" dirty="0"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 」</a:t>
            </a:r>
            <a:r>
              <a:rPr lang="ko-KR" altLang="en-US" sz="1500" dirty="0">
                <a:solidFill>
                  <a:srgbClr val="000000"/>
                </a:solidFill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 </a:t>
            </a:r>
            <a:r>
              <a:rPr lang="en-US" altLang="ko-KR" sz="1500" dirty="0">
                <a:solidFill>
                  <a:srgbClr val="000000"/>
                </a:solidFill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(</a:t>
            </a:r>
            <a:r>
              <a:rPr lang="ko-KR" altLang="en-US" sz="1500" dirty="0">
                <a:solidFill>
                  <a:srgbClr val="000000"/>
                </a:solidFill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내각법 제</a:t>
            </a:r>
            <a:r>
              <a:rPr lang="en-US" altLang="ko-KR" sz="1500" dirty="0">
                <a:solidFill>
                  <a:srgbClr val="000000"/>
                </a:solidFill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9</a:t>
            </a:r>
            <a:r>
              <a:rPr lang="ko-KR" altLang="en-US" sz="1500" dirty="0">
                <a:solidFill>
                  <a:srgbClr val="000000"/>
                </a:solidFill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조</a:t>
            </a:r>
            <a:r>
              <a:rPr lang="en-US" altLang="ko-KR" sz="1500" dirty="0">
                <a:solidFill>
                  <a:srgbClr val="000000"/>
                </a:solidFill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)</a:t>
            </a:r>
            <a:endParaRPr kumimoji="0" lang="ko-KR" altLang="ko-KR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FFFF00"/>
              </a:highlight>
              <a:latin typeface="Arial" panose="020B0604020202020204" pitchFamily="34" charset="0"/>
            </a:endParaRPr>
          </a:p>
        </p:txBody>
      </p:sp>
      <p:sp>
        <p:nvSpPr>
          <p:cNvPr id="11" name="_x451615048">
            <a:extLst>
              <a:ext uri="{FF2B5EF4-FFF2-40B4-BE49-F238E27FC236}">
                <a16:creationId xmlns:a16="http://schemas.microsoft.com/office/drawing/2014/main" id="{F37EF3D5-25AF-496B-8FE6-C8B58E72A2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3684534"/>
            <a:ext cx="8355013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22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ⅳ) </a:t>
            </a:r>
            <a:r>
              <a:rPr lang="ko-KR" altLang="en-US" sz="22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주임 대신으로서의 내각총리대신</a:t>
            </a:r>
            <a:r>
              <a:rPr lang="en-US" altLang="ko-KR" sz="22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 </a:t>
            </a:r>
            <a:endParaRPr kumimoji="0" lang="ko-KR" altLang="ko-KR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_x451615048">
            <a:extLst>
              <a:ext uri="{FF2B5EF4-FFF2-40B4-BE49-F238E27FC236}">
                <a16:creationId xmlns:a16="http://schemas.microsoft.com/office/drawing/2014/main" id="{22A128CD-9FA4-467F-AD6D-C0D294BE48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2710" y="5394505"/>
            <a:ext cx="915888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0" lang="ko-KR" altLang="ko-KR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▶</a:t>
            </a:r>
            <a:r>
              <a:rPr lang="ko-KR" altLang="en-US" sz="1500" dirty="0"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「부흥청의 장은 내각총리대신으로 한다</a:t>
            </a:r>
            <a:r>
              <a:rPr lang="en-US" altLang="ko-KR" sz="1500" dirty="0"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.</a:t>
            </a:r>
            <a:r>
              <a:rPr lang="ko-KR" altLang="en-US" sz="1500" dirty="0"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 」</a:t>
            </a:r>
            <a:r>
              <a:rPr lang="en-US" altLang="ko-KR" sz="1500" dirty="0"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 (</a:t>
            </a:r>
            <a:r>
              <a:rPr lang="ko-KR" altLang="en-US" sz="1500" dirty="0"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부흥청 설치법 제</a:t>
            </a:r>
            <a:r>
              <a:rPr lang="en-US" altLang="ko-KR" sz="1500" dirty="0"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6</a:t>
            </a:r>
            <a:r>
              <a:rPr lang="ko-KR" altLang="en-US" sz="1500" dirty="0"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조</a:t>
            </a:r>
            <a:r>
              <a:rPr lang="en-US" altLang="ko-KR" sz="1500" dirty="0"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)</a:t>
            </a:r>
          </a:p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kumimoji="0" lang="en-US" altLang="ko-KR" sz="15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Y궁서B" panose="02030600000101010101" pitchFamily="18" charset="-127"/>
              <a:ea typeface="HY궁서B" panose="02030600000101010101" pitchFamily="18" charset="-127"/>
            </a:endParaRPr>
          </a:p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0" lang="ko-KR" altLang="ko-KR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▶</a:t>
            </a:r>
            <a:r>
              <a:rPr lang="ko-KR" altLang="en-US" sz="1500" dirty="0"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「 내각총리대신은 부흥청과 관련된 사항에 대한 내각법에서 말하는 주임 대신으로 하며</a:t>
            </a:r>
            <a:r>
              <a:rPr lang="en-US" altLang="ko-KR" sz="1500" dirty="0"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,    </a:t>
            </a:r>
          </a:p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1500" dirty="0">
                <a:latin typeface="HY궁서B" panose="02030600000101010101" pitchFamily="18" charset="-127"/>
                <a:ea typeface="HY궁서B" panose="02030600000101010101" pitchFamily="18" charset="-127"/>
              </a:rPr>
              <a:t>       </a:t>
            </a:r>
            <a:r>
              <a:rPr lang="ko-KR" altLang="en-US" sz="1500" dirty="0"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제</a:t>
            </a:r>
            <a:r>
              <a:rPr lang="en-US" altLang="ko-KR" sz="1500" dirty="0"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4</a:t>
            </a:r>
            <a:r>
              <a:rPr lang="ko-KR" altLang="en-US" sz="1500" dirty="0"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조제</a:t>
            </a:r>
            <a:r>
              <a:rPr lang="en-US" altLang="ko-KR" sz="1500" dirty="0"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2</a:t>
            </a:r>
            <a:r>
              <a:rPr lang="ko-KR" altLang="en-US" sz="1500" dirty="0"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항에 규정된 사무를 분담 관리한다 」</a:t>
            </a:r>
            <a:r>
              <a:rPr lang="en-US" altLang="ko-KR" sz="1500" dirty="0"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(</a:t>
            </a:r>
            <a:r>
              <a:rPr lang="ko-KR" altLang="en-US" sz="1500" dirty="0"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부흥청 설치법 제</a:t>
            </a:r>
            <a:r>
              <a:rPr lang="en-US" altLang="ko-KR" sz="1500" dirty="0"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6</a:t>
            </a:r>
            <a:r>
              <a:rPr lang="ko-KR" altLang="en-US" sz="1500" dirty="0"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조</a:t>
            </a:r>
            <a:r>
              <a:rPr lang="en-US" altLang="ko-KR" sz="1500" dirty="0"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)</a:t>
            </a:r>
            <a:endParaRPr kumimoji="0" lang="ko-KR" altLang="ko-KR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FFFF00"/>
              </a:highlight>
              <a:latin typeface="Arial" panose="020B0604020202020204" pitchFamily="34" charset="0"/>
            </a:endParaRPr>
          </a:p>
        </p:txBody>
      </p:sp>
      <p:sp>
        <p:nvSpPr>
          <p:cNvPr id="13" name="_x451615048">
            <a:extLst>
              <a:ext uri="{FF2B5EF4-FFF2-40B4-BE49-F238E27FC236}">
                <a16:creationId xmlns:a16="http://schemas.microsoft.com/office/drawing/2014/main" id="{2A5D1C0B-89E3-4D6D-827C-1A70E0CC0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1287" y="4168704"/>
            <a:ext cx="915888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0" lang="ko-KR" altLang="ko-KR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▶</a:t>
            </a:r>
            <a:r>
              <a:rPr lang="ko-KR" altLang="en-US" sz="1500" dirty="0"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「 </a:t>
            </a:r>
            <a:r>
              <a:rPr lang="ko-KR" altLang="en-US" sz="1500" dirty="0">
                <a:solidFill>
                  <a:srgbClr val="000000"/>
                </a:solidFill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내각부의 장은 내각총리대신으로 한다</a:t>
            </a:r>
            <a:r>
              <a:rPr lang="en-US" altLang="ko-KR" sz="1500" dirty="0">
                <a:solidFill>
                  <a:srgbClr val="000000"/>
                </a:solidFill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.</a:t>
            </a:r>
            <a:r>
              <a:rPr lang="ko-KR" altLang="en-US" sz="1500" dirty="0"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 」</a:t>
            </a:r>
            <a:r>
              <a:rPr lang="en-US" altLang="ko-KR" sz="1500" dirty="0">
                <a:solidFill>
                  <a:srgbClr val="000000"/>
                </a:solidFill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 (</a:t>
            </a:r>
            <a:r>
              <a:rPr lang="ko-KR" altLang="en-US" sz="1500" dirty="0">
                <a:solidFill>
                  <a:srgbClr val="000000"/>
                </a:solidFill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내각부 설치법 제</a:t>
            </a:r>
            <a:r>
              <a:rPr lang="en-US" altLang="ko-KR" sz="1500" dirty="0">
                <a:solidFill>
                  <a:srgbClr val="000000"/>
                </a:solidFill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6</a:t>
            </a:r>
            <a:r>
              <a:rPr lang="ko-KR" altLang="en-US" sz="1500" dirty="0">
                <a:solidFill>
                  <a:srgbClr val="000000"/>
                </a:solidFill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조</a:t>
            </a:r>
            <a:r>
              <a:rPr lang="en-US" altLang="ko-KR" sz="1500" dirty="0">
                <a:solidFill>
                  <a:srgbClr val="000000"/>
                </a:solidFill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)</a:t>
            </a:r>
            <a:endParaRPr lang="en-US" altLang="ko-KR" sz="1500" dirty="0">
              <a:highlight>
                <a:srgbClr val="FFFF00"/>
              </a:highlight>
              <a:latin typeface="HY궁서B" panose="02030600000101010101" pitchFamily="18" charset="-127"/>
              <a:ea typeface="HY궁서B" panose="02030600000101010101" pitchFamily="18" charset="-127"/>
            </a:endParaRPr>
          </a:p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1500" dirty="0">
                <a:latin typeface="HY궁서B" panose="02030600000101010101" pitchFamily="18" charset="-127"/>
                <a:ea typeface="HY궁서B" panose="02030600000101010101" pitchFamily="18" charset="-127"/>
              </a:rPr>
              <a:t>   </a:t>
            </a:r>
          </a:p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0" lang="ko-KR" altLang="ko-KR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▶</a:t>
            </a:r>
            <a:r>
              <a:rPr lang="ko-KR" altLang="en-US" sz="1500" dirty="0"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「</a:t>
            </a:r>
            <a:r>
              <a:rPr lang="en-US" altLang="ko-KR" sz="1500" dirty="0"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 </a:t>
            </a:r>
            <a:r>
              <a:rPr lang="ko-KR" altLang="en-US" sz="1500" dirty="0">
                <a:solidFill>
                  <a:srgbClr val="000000"/>
                </a:solidFill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내각총리대신은 내각부와 관련된 사항에 대한 내각법에서 말하는 주임 대신으로 하며</a:t>
            </a:r>
            <a:r>
              <a:rPr lang="en-US" altLang="ko-KR" sz="1500" dirty="0">
                <a:solidFill>
                  <a:srgbClr val="000000"/>
                </a:solidFill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,     </a:t>
            </a:r>
          </a:p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15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       </a:t>
            </a:r>
            <a:r>
              <a:rPr lang="ko-KR" altLang="en-US" sz="1500" dirty="0">
                <a:solidFill>
                  <a:srgbClr val="000000"/>
                </a:solidFill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제</a:t>
            </a:r>
            <a:r>
              <a:rPr lang="en-US" altLang="ko-KR" sz="1500" dirty="0">
                <a:solidFill>
                  <a:srgbClr val="000000"/>
                </a:solidFill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4</a:t>
            </a:r>
            <a:r>
              <a:rPr lang="ko-KR" altLang="en-US" sz="1500" dirty="0">
                <a:solidFill>
                  <a:srgbClr val="000000"/>
                </a:solidFill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조 제</a:t>
            </a:r>
            <a:r>
              <a:rPr lang="en-US" altLang="ko-KR" sz="1500" dirty="0">
                <a:solidFill>
                  <a:srgbClr val="000000"/>
                </a:solidFill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3</a:t>
            </a:r>
            <a:r>
              <a:rPr lang="ko-KR" altLang="en-US" sz="1500" dirty="0">
                <a:solidFill>
                  <a:srgbClr val="000000"/>
                </a:solidFill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항에서 규정하는 사무를 분담 관리한다</a:t>
            </a:r>
            <a:r>
              <a:rPr lang="ko-KR" altLang="en-US" sz="1500" dirty="0"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 」</a:t>
            </a:r>
            <a:r>
              <a:rPr lang="ko-KR" altLang="en-US" sz="1500" dirty="0">
                <a:solidFill>
                  <a:srgbClr val="000000"/>
                </a:solidFill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 </a:t>
            </a:r>
            <a:r>
              <a:rPr lang="en-US" altLang="ko-KR" sz="1500" dirty="0">
                <a:solidFill>
                  <a:srgbClr val="000000"/>
                </a:solidFill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(</a:t>
            </a:r>
            <a:r>
              <a:rPr lang="ko-KR" altLang="en-US" sz="1500" dirty="0">
                <a:solidFill>
                  <a:srgbClr val="000000"/>
                </a:solidFill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내각부 설치법 제</a:t>
            </a:r>
            <a:r>
              <a:rPr lang="en-US" altLang="ko-KR" sz="1500" dirty="0">
                <a:solidFill>
                  <a:srgbClr val="000000"/>
                </a:solidFill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6</a:t>
            </a:r>
            <a:r>
              <a:rPr lang="ko-KR" altLang="en-US" sz="1500" dirty="0">
                <a:solidFill>
                  <a:srgbClr val="000000"/>
                </a:solidFill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조</a:t>
            </a:r>
            <a:r>
              <a:rPr lang="en-US" altLang="ko-KR" sz="1500" dirty="0">
                <a:solidFill>
                  <a:srgbClr val="000000"/>
                </a:solidFill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)</a:t>
            </a:r>
            <a:endParaRPr kumimoji="0" lang="ko-KR" altLang="ko-KR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FFFF00"/>
              </a:highlight>
              <a:latin typeface="Arial" panose="020B0604020202020204" pitchFamily="34" charset="0"/>
            </a:endParaRPr>
          </a:p>
        </p:txBody>
      </p:sp>
      <p:sp>
        <p:nvSpPr>
          <p:cNvPr id="14" name="_x451615048">
            <a:extLst>
              <a:ext uri="{FF2B5EF4-FFF2-40B4-BE49-F238E27FC236}">
                <a16:creationId xmlns:a16="http://schemas.microsoft.com/office/drawing/2014/main" id="{1179BC00-2F5B-4E15-93C4-25B411D602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6953" y="3390601"/>
            <a:ext cx="8355013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0" lang="ko-KR" altLang="ko-KR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▶</a:t>
            </a:r>
            <a:r>
              <a:rPr lang="en-US" altLang="ko-KR" sz="14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 </a:t>
            </a:r>
            <a:r>
              <a:rPr lang="ko-KR" altLang="en-US" sz="1400" dirty="0">
                <a:solidFill>
                  <a:srgbClr val="FF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내각총리대신 사고 </a:t>
            </a:r>
            <a:r>
              <a:rPr lang="en-US" altLang="ko-KR" sz="1400" dirty="0">
                <a:latin typeface="HY궁서B" panose="02030600000101010101" pitchFamily="18" charset="-127"/>
                <a:ea typeface="HY궁서B" panose="02030600000101010101" pitchFamily="18" charset="-127"/>
              </a:rPr>
              <a:t>or</a:t>
            </a:r>
            <a:r>
              <a:rPr lang="en-US" altLang="ko-KR" sz="1400" dirty="0">
                <a:solidFill>
                  <a:srgbClr val="FF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 </a:t>
            </a:r>
            <a:r>
              <a:rPr lang="ko-KR" altLang="en-US" sz="1400" dirty="0">
                <a:solidFill>
                  <a:srgbClr val="FF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부재 </a:t>
            </a:r>
            <a:r>
              <a:rPr lang="en-US" altLang="ko-KR" sz="1400" dirty="0">
                <a:latin typeface="HY궁서B" panose="02030600000101010101" pitchFamily="18" charset="-127"/>
                <a:ea typeface="HY궁서B" panose="02030600000101010101" pitchFamily="18" charset="-127"/>
              </a:rPr>
              <a:t>-&gt;</a:t>
            </a:r>
            <a:r>
              <a:rPr lang="en-US" altLang="ko-KR" sz="1400" dirty="0">
                <a:solidFill>
                  <a:srgbClr val="FF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 </a:t>
            </a:r>
            <a:r>
              <a:rPr lang="ko-KR" altLang="en-US" sz="1400" dirty="0">
                <a:solidFill>
                  <a:srgbClr val="FF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총리 대리 국무대신 </a:t>
            </a:r>
            <a:r>
              <a:rPr lang="en-US" altLang="ko-KR" sz="1400" dirty="0">
                <a:latin typeface="HY궁서B" panose="02030600000101010101" pitchFamily="18" charset="-127"/>
                <a:ea typeface="HY궁서B" panose="02030600000101010101" pitchFamily="18" charset="-127"/>
              </a:rPr>
              <a:t>-&gt;</a:t>
            </a:r>
            <a:r>
              <a:rPr lang="en-US" altLang="ko-KR" sz="1400" dirty="0">
                <a:solidFill>
                  <a:srgbClr val="FF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 </a:t>
            </a:r>
            <a:r>
              <a:rPr lang="ko-KR" altLang="en-US" sz="1400" dirty="0">
                <a:solidFill>
                  <a:srgbClr val="FF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총리 직무 임시 수행</a:t>
            </a:r>
            <a:endParaRPr kumimoji="0" lang="ko-KR" altLang="ko-KR" sz="1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_x451615048">
            <a:extLst>
              <a:ext uri="{FF2B5EF4-FFF2-40B4-BE49-F238E27FC236}">
                <a16:creationId xmlns:a16="http://schemas.microsoft.com/office/drawing/2014/main" id="{A2FC76D2-194D-47B1-8E4F-23BA455B95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8244" y="4406194"/>
            <a:ext cx="8355013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0" lang="ko-KR" altLang="ko-KR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▶</a:t>
            </a:r>
            <a:r>
              <a:rPr lang="en-US" altLang="ko-KR" sz="14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 </a:t>
            </a:r>
            <a:r>
              <a:rPr lang="ko-KR" altLang="en-US" sz="1400" dirty="0">
                <a:solidFill>
                  <a:srgbClr val="FF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내각부 장 </a:t>
            </a:r>
            <a:r>
              <a:rPr lang="en-US" altLang="ko-KR" sz="1400" dirty="0">
                <a:latin typeface="HY궁서B" panose="02030600000101010101" pitchFamily="18" charset="-127"/>
                <a:ea typeface="HY궁서B" panose="02030600000101010101" pitchFamily="18" charset="-127"/>
              </a:rPr>
              <a:t>:</a:t>
            </a:r>
            <a:r>
              <a:rPr lang="en-US" altLang="ko-KR" sz="1400" dirty="0">
                <a:solidFill>
                  <a:srgbClr val="FF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 </a:t>
            </a:r>
            <a:r>
              <a:rPr lang="ko-KR" altLang="en-US" sz="1400" dirty="0">
                <a:solidFill>
                  <a:srgbClr val="FF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내각총리대신</a:t>
            </a:r>
            <a:endParaRPr kumimoji="0" lang="ko-KR" altLang="ko-KR" sz="1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_x451615048">
            <a:extLst>
              <a:ext uri="{FF2B5EF4-FFF2-40B4-BE49-F238E27FC236}">
                <a16:creationId xmlns:a16="http://schemas.microsoft.com/office/drawing/2014/main" id="{5978BC63-7C42-428D-9A1C-88FB45AED6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652" y="5648934"/>
            <a:ext cx="8355013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0" lang="ko-KR" altLang="ko-KR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▶</a:t>
            </a:r>
            <a:r>
              <a:rPr lang="en-US" altLang="ko-KR" sz="14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 </a:t>
            </a:r>
            <a:r>
              <a:rPr lang="ko-KR" altLang="en-US" sz="1400" dirty="0">
                <a:solidFill>
                  <a:srgbClr val="FF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부흥청 장 </a:t>
            </a:r>
            <a:r>
              <a:rPr lang="en-US" altLang="ko-KR" sz="1400" dirty="0">
                <a:latin typeface="HY궁서B" panose="02030600000101010101" pitchFamily="18" charset="-127"/>
                <a:ea typeface="HY궁서B" panose="02030600000101010101" pitchFamily="18" charset="-127"/>
              </a:rPr>
              <a:t>:</a:t>
            </a:r>
            <a:r>
              <a:rPr lang="en-US" altLang="ko-KR" sz="1400" dirty="0">
                <a:solidFill>
                  <a:srgbClr val="FF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 </a:t>
            </a:r>
            <a:r>
              <a:rPr lang="ko-KR" altLang="en-US" sz="1400" dirty="0">
                <a:solidFill>
                  <a:srgbClr val="FF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내각총리대신</a:t>
            </a:r>
            <a:endParaRPr kumimoji="0" lang="ko-KR" altLang="ko-KR" sz="1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_x451615048">
            <a:extLst>
              <a:ext uri="{FF2B5EF4-FFF2-40B4-BE49-F238E27FC236}">
                <a16:creationId xmlns:a16="http://schemas.microsoft.com/office/drawing/2014/main" id="{A684D3AB-CC9F-4915-9331-2B64107EC7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8244" y="5121035"/>
            <a:ext cx="8355013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0" lang="ko-KR" altLang="ko-KR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▶</a:t>
            </a:r>
            <a:r>
              <a:rPr lang="en-US" altLang="ko-KR" sz="14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 </a:t>
            </a:r>
            <a:r>
              <a:rPr lang="ko-KR" altLang="en-US" sz="1400" dirty="0">
                <a:solidFill>
                  <a:srgbClr val="FF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내각총리대신</a:t>
            </a:r>
            <a:r>
              <a:rPr lang="ko-KR" altLang="en-US" sz="1400" dirty="0">
                <a:latin typeface="HY궁서B" panose="02030600000101010101" pitchFamily="18" charset="-127"/>
                <a:ea typeface="HY궁서B" panose="02030600000101010101" pitchFamily="18" charset="-127"/>
              </a:rPr>
              <a:t> </a:t>
            </a:r>
            <a:r>
              <a:rPr lang="en-US" altLang="ko-KR" sz="1400" dirty="0">
                <a:latin typeface="HY궁서B" panose="02030600000101010101" pitchFamily="18" charset="-127"/>
                <a:ea typeface="HY궁서B" panose="02030600000101010101" pitchFamily="18" charset="-127"/>
              </a:rPr>
              <a:t>-&gt; </a:t>
            </a:r>
            <a:r>
              <a:rPr lang="ko-KR" altLang="en-US" sz="1400" dirty="0">
                <a:solidFill>
                  <a:srgbClr val="FF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내각부 사무 분담 관리</a:t>
            </a:r>
            <a:endParaRPr kumimoji="0" lang="ko-KR" altLang="ko-KR" sz="1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_x451615048">
            <a:extLst>
              <a:ext uri="{FF2B5EF4-FFF2-40B4-BE49-F238E27FC236}">
                <a16:creationId xmlns:a16="http://schemas.microsoft.com/office/drawing/2014/main" id="{617C9918-A9EA-4ED6-BF81-9F64DE65ED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8244" y="6368032"/>
            <a:ext cx="8355013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0" lang="ko-KR" altLang="ko-KR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▶</a:t>
            </a:r>
            <a:r>
              <a:rPr lang="en-US" altLang="ko-KR" sz="14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 </a:t>
            </a:r>
            <a:r>
              <a:rPr lang="ko-KR" altLang="en-US" sz="1400" dirty="0">
                <a:solidFill>
                  <a:srgbClr val="FF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내각총리대신 </a:t>
            </a:r>
            <a:r>
              <a:rPr lang="en-US" altLang="ko-KR" sz="1400" dirty="0">
                <a:latin typeface="HY궁서B" panose="02030600000101010101" pitchFamily="18" charset="-127"/>
                <a:ea typeface="HY궁서B" panose="02030600000101010101" pitchFamily="18" charset="-127"/>
              </a:rPr>
              <a:t>-&gt;</a:t>
            </a:r>
            <a:r>
              <a:rPr lang="en-US" altLang="ko-KR" sz="1400" dirty="0">
                <a:solidFill>
                  <a:srgbClr val="FF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 </a:t>
            </a:r>
            <a:r>
              <a:rPr lang="ko-KR" altLang="en-US" sz="1400" dirty="0">
                <a:solidFill>
                  <a:srgbClr val="FF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부흥청 사무 분담 관리</a:t>
            </a:r>
            <a:endParaRPr kumimoji="0" lang="ko-KR" altLang="ko-KR" sz="1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31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96B235F2-AEA0-47BC-8FA4-9EFF17D9813A}"/>
              </a:ext>
            </a:extLst>
          </p:cNvPr>
          <p:cNvGrpSpPr/>
          <p:nvPr/>
        </p:nvGrpSpPr>
        <p:grpSpPr>
          <a:xfrm>
            <a:off x="-2559844" y="-1262417"/>
            <a:ext cx="5119688" cy="8120417"/>
            <a:chOff x="-2559844" y="-1262417"/>
            <a:chExt cx="5119688" cy="8120417"/>
          </a:xfrm>
        </p:grpSpPr>
        <p:sp>
          <p:nvSpPr>
            <p:cNvPr id="5" name="_x451600216">
              <a:extLst>
                <a:ext uri="{FF2B5EF4-FFF2-40B4-BE49-F238E27FC236}">
                  <a16:creationId xmlns:a16="http://schemas.microsoft.com/office/drawing/2014/main" id="{DD903F45-67C2-43DB-8205-32BF5D8FDDB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00000">
              <a:off x="-2559844" y="-1262417"/>
              <a:ext cx="5119688" cy="6884988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3500 w 21600"/>
                <a:gd name="T1" fmla="*/ 10800 h 21600"/>
                <a:gd name="T2" fmla="*/ 0 w 21600"/>
                <a:gd name="T3" fmla="*/ 18900 h 21600"/>
                <a:gd name="T4" fmla="*/ 10800 w 21600"/>
                <a:gd name="T5" fmla="*/ 8100 h 21600"/>
                <a:gd name="T6" fmla="*/ -2134956496 w 21600"/>
                <a:gd name="T7" fmla="*/ 21600 h 21600"/>
                <a:gd name="T8" fmla="*/ 2700 w 21600"/>
                <a:gd name="T9" fmla="*/ 10800 h 21600"/>
                <a:gd name="T10" fmla="*/ 1800 w 21600"/>
                <a:gd name="T11" fmla="*/ 1800 h 21600"/>
                <a:gd name="T12" fmla="*/ 19800 w 21600"/>
                <a:gd name="T13" fmla="*/ 198008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1600" h="21600">
                  <a:moveTo>
                    <a:pt x="5400" y="0"/>
                  </a:moveTo>
                  <a:lnTo>
                    <a:pt x="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DF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" name="_x451597984">
              <a:extLst>
                <a:ext uri="{FF2B5EF4-FFF2-40B4-BE49-F238E27FC236}">
                  <a16:creationId xmlns:a16="http://schemas.microsoft.com/office/drawing/2014/main" id="{366758C2-FE8C-45BA-BB43-4782B8BD6B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908175" y="0"/>
              <a:ext cx="3816350" cy="6858000"/>
            </a:xfrm>
            <a:custGeom>
              <a:avLst/>
              <a:gdLst>
                <a:gd name="G0" fmla="+- 10733 0 0"/>
                <a:gd name="G1" fmla="+- 21600 0 10733"/>
                <a:gd name="G2" fmla="*/ 10733 1 2"/>
                <a:gd name="G3" fmla="+- 21600 0 G2"/>
                <a:gd name="G4" fmla="+/ 10733 21600 2"/>
                <a:gd name="G5" fmla="+/ G1 0 2"/>
                <a:gd name="G6" fmla="*/ 21600 21600 10733"/>
                <a:gd name="G7" fmla="*/ G6 1 2"/>
                <a:gd name="G8" fmla="+- 21600 0 G7"/>
                <a:gd name="G9" fmla="*/ 21600 1 2"/>
                <a:gd name="G10" fmla="+- 10733 0 G9"/>
                <a:gd name="G11" fmla="?: G10 G8 0"/>
                <a:gd name="G12" fmla="?: G10 G7 21600"/>
                <a:gd name="T0" fmla="*/ 16166 w 21600"/>
                <a:gd name="T1" fmla="*/ 10800 h 21600"/>
                <a:gd name="T2" fmla="*/ 0 w 21600"/>
                <a:gd name="T3" fmla="*/ 16233 h 21600"/>
                <a:gd name="T4" fmla="*/ 10800 w 21600"/>
                <a:gd name="T5" fmla="*/ 5433 h 21600"/>
                <a:gd name="T6" fmla="*/ -2134956496 w 21600"/>
                <a:gd name="T7" fmla="*/ 21600 h 21600"/>
                <a:gd name="T8" fmla="*/ 5367 w 21600"/>
                <a:gd name="T9" fmla="*/ 10800 h 21600"/>
                <a:gd name="T10" fmla="*/ 1800 w 21600"/>
                <a:gd name="T11" fmla="*/ 1800 h 21600"/>
                <a:gd name="T12" fmla="*/ 19800 w 21600"/>
                <a:gd name="T13" fmla="*/ 198008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1600" h="21600">
                  <a:moveTo>
                    <a:pt x="10733" y="0"/>
                  </a:moveTo>
                  <a:lnTo>
                    <a:pt x="0" y="21600"/>
                  </a:lnTo>
                  <a:lnTo>
                    <a:pt x="1086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4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3" name="_x451499632">
            <a:extLst>
              <a:ext uri="{FF2B5EF4-FFF2-40B4-BE49-F238E27FC236}">
                <a16:creationId xmlns:a16="http://schemas.microsoft.com/office/drawing/2014/main" id="{5EB05A90-B209-46AF-BBC1-409AF9FB2E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369685"/>
            <a:ext cx="582295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일본 내각제 </a:t>
            </a:r>
            <a:r>
              <a:rPr kumimoji="0" lang="en-US" altLang="ko-KR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- </a:t>
            </a:r>
            <a:r>
              <a:rPr lang="ko-KR" altLang="en-US" sz="4400" dirty="0">
                <a:solidFill>
                  <a:srgbClr val="FF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조직</a:t>
            </a:r>
            <a:endParaRPr kumimoji="0" lang="ko-KR" altLang="ko-KR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_x451603888">
            <a:extLst>
              <a:ext uri="{FF2B5EF4-FFF2-40B4-BE49-F238E27FC236}">
                <a16:creationId xmlns:a16="http://schemas.microsoft.com/office/drawing/2014/main" id="{C7410FAF-5A05-4DBE-8F7C-26C7375BA3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8407" y="1536862"/>
            <a:ext cx="573881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26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Ⅲ</a:t>
            </a:r>
            <a:r>
              <a:rPr kumimoji="0" lang="ko-KR" altLang="ko-KR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. </a:t>
            </a:r>
            <a:r>
              <a:rPr lang="ko-KR" altLang="en-US" sz="26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국무대신</a:t>
            </a:r>
            <a:endParaRPr kumimoji="0" lang="ko-KR" altLang="ko-K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_x451615048">
            <a:extLst>
              <a:ext uri="{FF2B5EF4-FFF2-40B4-BE49-F238E27FC236}">
                <a16:creationId xmlns:a16="http://schemas.microsoft.com/office/drawing/2014/main" id="{4A316A70-6EC4-485E-B059-C61B4660EB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6750" y="2265012"/>
            <a:ext cx="8355013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22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ⅰ) </a:t>
            </a:r>
            <a:r>
              <a:rPr lang="ko-KR" altLang="en-US" sz="22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임면</a:t>
            </a:r>
            <a:endParaRPr kumimoji="0" lang="ko-KR" altLang="ko-KR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_x451615048">
            <a:extLst>
              <a:ext uri="{FF2B5EF4-FFF2-40B4-BE49-F238E27FC236}">
                <a16:creationId xmlns:a16="http://schemas.microsoft.com/office/drawing/2014/main" id="{8F5E683D-F24B-4195-9A1D-59298719DF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8887" y="2875501"/>
            <a:ext cx="915888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0" lang="ko-KR" altLang="ko-KR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▶</a:t>
            </a:r>
            <a:r>
              <a:rPr lang="ko-KR" altLang="en-US" sz="1500" dirty="0"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「 국무대신은 내각총리대신에 의해 임명되고 또한 임의로 파면된다 」</a:t>
            </a:r>
            <a:r>
              <a:rPr lang="en-US" altLang="ko-KR" sz="1500" dirty="0"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(</a:t>
            </a:r>
            <a:r>
              <a:rPr lang="ko-KR" altLang="en-US" sz="1500" dirty="0"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헌법 제</a:t>
            </a:r>
            <a:r>
              <a:rPr lang="en-US" altLang="ko-KR" sz="1500" dirty="0"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68</a:t>
            </a:r>
            <a:r>
              <a:rPr lang="ko-KR" altLang="en-US" sz="1500" dirty="0"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조 제</a:t>
            </a:r>
            <a:r>
              <a:rPr lang="en-US" altLang="ko-KR" sz="1500" dirty="0"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2</a:t>
            </a:r>
            <a:r>
              <a:rPr lang="ko-KR" altLang="en-US" sz="1500" dirty="0"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항</a:t>
            </a:r>
            <a:r>
              <a:rPr lang="en-US" altLang="ko-KR" sz="1500" dirty="0"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)</a:t>
            </a:r>
          </a:p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kumimoji="0" lang="en-US" altLang="ko-KR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FFFF00"/>
              </a:highlight>
              <a:latin typeface="HY궁서B" panose="02030600000101010101" pitchFamily="18" charset="-127"/>
              <a:ea typeface="HY궁서B" panose="02030600000101010101" pitchFamily="18" charset="-127"/>
            </a:endParaRPr>
          </a:p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ko-KR" sz="15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▶</a:t>
            </a:r>
            <a:r>
              <a:rPr lang="ko-KR" altLang="en-US" sz="1500" dirty="0"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「 </a:t>
            </a:r>
            <a:r>
              <a:rPr lang="ko-KR" altLang="en-US" sz="1500" dirty="0">
                <a:solidFill>
                  <a:srgbClr val="000000"/>
                </a:solidFill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이 임면은 천황이 인증한다</a:t>
            </a:r>
            <a:r>
              <a:rPr lang="ko-KR" altLang="en-US" sz="1500" dirty="0"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 」</a:t>
            </a:r>
            <a:r>
              <a:rPr lang="en-US" altLang="ko-KR" sz="1500" dirty="0">
                <a:solidFill>
                  <a:srgbClr val="000000"/>
                </a:solidFill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(</a:t>
            </a:r>
            <a:r>
              <a:rPr lang="ko-KR" altLang="en-US" sz="1500" dirty="0">
                <a:solidFill>
                  <a:srgbClr val="000000"/>
                </a:solidFill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헌법 제</a:t>
            </a:r>
            <a:r>
              <a:rPr lang="en-US" altLang="ko-KR" sz="1500" dirty="0">
                <a:solidFill>
                  <a:srgbClr val="000000"/>
                </a:solidFill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7</a:t>
            </a:r>
            <a:r>
              <a:rPr lang="ko-KR" altLang="en-US" sz="1500" dirty="0">
                <a:solidFill>
                  <a:srgbClr val="000000"/>
                </a:solidFill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조 제</a:t>
            </a:r>
            <a:r>
              <a:rPr lang="en-US" altLang="ko-KR" sz="1500" dirty="0">
                <a:solidFill>
                  <a:srgbClr val="000000"/>
                </a:solidFill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5</a:t>
            </a:r>
            <a:r>
              <a:rPr lang="ko-KR" altLang="en-US" sz="1500" dirty="0">
                <a:solidFill>
                  <a:srgbClr val="000000"/>
                </a:solidFill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호</a:t>
            </a:r>
            <a:r>
              <a:rPr lang="en-US" altLang="ko-KR" sz="1500" dirty="0">
                <a:solidFill>
                  <a:srgbClr val="000000"/>
                </a:solidFill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)</a:t>
            </a:r>
            <a:endParaRPr kumimoji="0" lang="ko-KR" altLang="ko-KR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FFFF00"/>
              </a:highlight>
              <a:latin typeface="Arial" panose="020B0604020202020204" pitchFamily="34" charset="0"/>
            </a:endParaRPr>
          </a:p>
        </p:txBody>
      </p:sp>
      <p:sp>
        <p:nvSpPr>
          <p:cNvPr id="17" name="_x451615048">
            <a:extLst>
              <a:ext uri="{FF2B5EF4-FFF2-40B4-BE49-F238E27FC236}">
                <a16:creationId xmlns:a16="http://schemas.microsoft.com/office/drawing/2014/main" id="{9BC08359-68EF-400C-909F-981E60216F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6750" y="4230292"/>
            <a:ext cx="8355013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22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ⅱ) </a:t>
            </a:r>
            <a:r>
              <a:rPr lang="ko-KR" altLang="en-US" sz="22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주임대신</a:t>
            </a:r>
            <a:r>
              <a:rPr lang="en-US" altLang="ko-KR" sz="22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(</a:t>
            </a:r>
            <a:r>
              <a:rPr lang="ko-KR" altLang="en-US" sz="22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수석장관</a:t>
            </a:r>
            <a:r>
              <a:rPr lang="en-US" altLang="ko-KR" sz="22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)</a:t>
            </a:r>
            <a:endParaRPr kumimoji="0" lang="ko-KR" altLang="ko-KR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_x451615048">
            <a:extLst>
              <a:ext uri="{FF2B5EF4-FFF2-40B4-BE49-F238E27FC236}">
                <a16:creationId xmlns:a16="http://schemas.microsoft.com/office/drawing/2014/main" id="{85D870A0-3CD8-4202-9817-E03C5F347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8886" y="4842623"/>
            <a:ext cx="10209759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0" lang="ko-KR" altLang="ko-KR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▶</a:t>
            </a:r>
            <a:r>
              <a:rPr kumimoji="0" lang="en-US" altLang="ko-KR" sz="15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 </a:t>
            </a:r>
            <a:r>
              <a:rPr kumimoji="0" lang="ko-KR" altLang="en-US" sz="15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행정사무 분담 관리 </a:t>
            </a:r>
            <a:r>
              <a:rPr kumimoji="0" lang="en-US" altLang="ko-KR" sz="15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-&gt; </a:t>
            </a:r>
            <a:r>
              <a:rPr kumimoji="0" lang="ko-KR" altLang="en-US" sz="15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내각부</a:t>
            </a:r>
            <a:r>
              <a:rPr lang="en-US" altLang="ko-KR" sz="15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/</a:t>
            </a:r>
            <a:r>
              <a:rPr kumimoji="0" lang="ko-KR" altLang="en-US" sz="15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부흥청의 장 </a:t>
            </a:r>
            <a:r>
              <a:rPr kumimoji="0" lang="en-US" altLang="ko-KR" sz="15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:</a:t>
            </a:r>
            <a:r>
              <a:rPr kumimoji="0" lang="ko-KR" altLang="en-US" sz="15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 </a:t>
            </a:r>
            <a:r>
              <a:rPr kumimoji="0" lang="ko-KR" altLang="en-US" sz="15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내각총리대신</a:t>
            </a:r>
            <a:endParaRPr kumimoji="0" lang="en-US" altLang="ko-KR" sz="1500" b="0" i="0" u="none" strike="noStrike" cap="none" normalizeH="0" dirty="0">
              <a:ln>
                <a:noFill/>
              </a:ln>
              <a:solidFill>
                <a:srgbClr val="FF0000"/>
              </a:solidFill>
              <a:effectLst/>
              <a:latin typeface="HY궁서B" panose="02030600000101010101" pitchFamily="18" charset="-127"/>
              <a:ea typeface="HY궁서B" panose="02030600000101010101" pitchFamily="18" charset="-127"/>
            </a:endParaRPr>
          </a:p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15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                               -&gt; </a:t>
            </a:r>
            <a:r>
              <a:rPr kumimoji="0" lang="ko-KR" altLang="en-US" sz="15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각 성의 장 </a:t>
            </a:r>
            <a:r>
              <a:rPr kumimoji="0" lang="en-US" altLang="ko-KR" sz="15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:</a:t>
            </a:r>
            <a:r>
              <a:rPr kumimoji="0" lang="ko-KR" altLang="en-US" sz="15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 </a:t>
            </a:r>
            <a:r>
              <a:rPr kumimoji="0" lang="ko-KR" altLang="en-US" sz="15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장관</a:t>
            </a:r>
            <a:r>
              <a:rPr kumimoji="0" lang="ko-KR" altLang="en-US" sz="15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 </a:t>
            </a:r>
            <a:endParaRPr kumimoji="0" lang="en-US" altLang="ko-KR" sz="1500" b="0" i="0" u="none" strike="noStrike" cap="none" normalizeH="0" dirty="0">
              <a:ln>
                <a:noFill/>
              </a:ln>
              <a:solidFill>
                <a:srgbClr val="000000"/>
              </a:solidFill>
              <a:effectLst/>
              <a:latin typeface="HY궁서B" panose="02030600000101010101" pitchFamily="18" charset="-127"/>
              <a:ea typeface="HY궁서B" panose="02030600000101010101" pitchFamily="18" charset="-127"/>
            </a:endParaRPr>
          </a:p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ko-KR" sz="15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    -&gt;</a:t>
            </a:r>
            <a:r>
              <a:rPr kumimoji="0" lang="ko-KR" altLang="en-US" sz="15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 </a:t>
            </a:r>
            <a:r>
              <a:rPr kumimoji="0" lang="ko-KR" altLang="en-US" sz="15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「내각법」</a:t>
            </a:r>
            <a:r>
              <a:rPr kumimoji="0" lang="en-US" altLang="ko-KR" sz="15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, </a:t>
            </a:r>
            <a:r>
              <a:rPr kumimoji="0" lang="ko-KR" altLang="en-US" sz="15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「내각부 설치법」</a:t>
            </a:r>
            <a:r>
              <a:rPr kumimoji="0" lang="en-US" altLang="ko-KR" sz="15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, </a:t>
            </a:r>
            <a:r>
              <a:rPr kumimoji="0" lang="ko-KR" altLang="en-US" sz="15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「부흥청 설치법」</a:t>
            </a:r>
            <a:r>
              <a:rPr kumimoji="0" lang="en-US" altLang="ko-KR" sz="15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,</a:t>
            </a:r>
            <a:r>
              <a:rPr kumimoji="0" lang="ko-KR" altLang="en-US" sz="15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「국가행정조직법」</a:t>
            </a:r>
            <a:endParaRPr kumimoji="0" lang="en-US" altLang="ko-KR" sz="1500" b="0" i="0" u="none" strike="noStrike" cap="none" normalizeH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latin typeface="HY궁서B" panose="02030600000101010101" pitchFamily="18" charset="-127"/>
              <a:ea typeface="HY궁서B" panose="02030600000101010101" pitchFamily="18" charset="-127"/>
            </a:endParaRPr>
          </a:p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15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    </a:t>
            </a:r>
            <a:r>
              <a:rPr kumimoji="0" lang="en-US" altLang="ko-KR" sz="15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-&gt;</a:t>
            </a:r>
            <a:r>
              <a:rPr kumimoji="0" lang="ko-KR" altLang="en-US" sz="15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 </a:t>
            </a:r>
            <a:r>
              <a:rPr kumimoji="0" lang="ko-KR" altLang="en-US" sz="15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주임대신</a:t>
            </a:r>
            <a:r>
              <a:rPr kumimoji="0" lang="ko-KR" altLang="en-US" sz="15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으로 규정</a:t>
            </a:r>
            <a:endParaRPr kumimoji="0" lang="ko-KR" altLang="ko-KR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_x451615048">
            <a:extLst>
              <a:ext uri="{FF2B5EF4-FFF2-40B4-BE49-F238E27FC236}">
                <a16:creationId xmlns:a16="http://schemas.microsoft.com/office/drawing/2014/main" id="{B79A40A6-50AF-4548-8A19-B264F44961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8116" y="3623874"/>
            <a:ext cx="8355013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0" lang="ko-KR" altLang="ko-KR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▶</a:t>
            </a:r>
            <a:r>
              <a:rPr lang="en-US" altLang="ko-KR" sz="14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 </a:t>
            </a:r>
            <a:r>
              <a:rPr lang="ko-KR" altLang="en-US" sz="1400" dirty="0">
                <a:solidFill>
                  <a:srgbClr val="FF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국무대신</a:t>
            </a:r>
            <a:r>
              <a:rPr lang="ko-KR" altLang="en-US" sz="14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 </a:t>
            </a:r>
            <a:r>
              <a:rPr lang="en-US" altLang="ko-KR" sz="14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-&gt; </a:t>
            </a:r>
            <a:r>
              <a:rPr lang="ko-KR" altLang="en-US" sz="1400" dirty="0">
                <a:solidFill>
                  <a:srgbClr val="FF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내각총리대신이 임명</a:t>
            </a:r>
            <a:endParaRPr lang="en-US" altLang="ko-KR" sz="1400" dirty="0">
              <a:solidFill>
                <a:srgbClr val="FF0000"/>
              </a:solidFill>
              <a:latin typeface="HY궁서B" panose="02030600000101010101" pitchFamily="18" charset="-127"/>
              <a:ea typeface="HY궁서B" panose="02030600000101010101" pitchFamily="18" charset="-127"/>
            </a:endParaRPr>
          </a:p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ko-KR" sz="14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                 </a:t>
            </a:r>
            <a:r>
              <a:rPr kumimoji="0" lang="en-US" altLang="ko-KR" sz="1400" b="0" i="0" u="none" strike="noStrike" cap="none" normalizeH="0" dirty="0">
                <a:ln>
                  <a:noFill/>
                </a:ln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-&gt;</a:t>
            </a:r>
            <a:r>
              <a:rPr kumimoji="0" lang="en-US" altLang="ko-KR" sz="14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 </a:t>
            </a:r>
            <a:r>
              <a:rPr kumimoji="0" lang="ko-KR" altLang="en-US" sz="14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내각총리대신이 임의 파면</a:t>
            </a:r>
            <a:endParaRPr kumimoji="0" lang="ko-KR" altLang="ko-KR" sz="1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_x451615048">
            <a:extLst>
              <a:ext uri="{FF2B5EF4-FFF2-40B4-BE49-F238E27FC236}">
                <a16:creationId xmlns:a16="http://schemas.microsoft.com/office/drawing/2014/main" id="{4C19DE1C-9483-40EB-A7CE-34F27B2881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6106" y="3726630"/>
            <a:ext cx="8355013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14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-&gt; </a:t>
            </a:r>
            <a:r>
              <a:rPr lang="ko-KR" altLang="en-US" sz="1400" dirty="0">
                <a:solidFill>
                  <a:srgbClr val="FF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천황이 인증</a:t>
            </a:r>
            <a:endParaRPr kumimoji="0" lang="ko-KR" altLang="ko-KR" sz="1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63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E93FDC15-A813-45E0-BB37-41F9C12CC376}"/>
              </a:ext>
            </a:extLst>
          </p:cNvPr>
          <p:cNvGrpSpPr/>
          <p:nvPr/>
        </p:nvGrpSpPr>
        <p:grpSpPr>
          <a:xfrm>
            <a:off x="-2559844" y="-1262417"/>
            <a:ext cx="5119688" cy="8120417"/>
            <a:chOff x="-2559844" y="-1262417"/>
            <a:chExt cx="5119688" cy="8120417"/>
          </a:xfrm>
        </p:grpSpPr>
        <p:sp>
          <p:nvSpPr>
            <p:cNvPr id="5" name="_x451600216">
              <a:extLst>
                <a:ext uri="{FF2B5EF4-FFF2-40B4-BE49-F238E27FC236}">
                  <a16:creationId xmlns:a16="http://schemas.microsoft.com/office/drawing/2014/main" id="{59CFAC02-D775-4B94-A610-8241C816F74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00000">
              <a:off x="-2559844" y="-1262417"/>
              <a:ext cx="5119688" cy="6884988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3500 w 21600"/>
                <a:gd name="T1" fmla="*/ 10800 h 21600"/>
                <a:gd name="T2" fmla="*/ 0 w 21600"/>
                <a:gd name="T3" fmla="*/ 18900 h 21600"/>
                <a:gd name="T4" fmla="*/ 10800 w 21600"/>
                <a:gd name="T5" fmla="*/ 8100 h 21600"/>
                <a:gd name="T6" fmla="*/ -2134956496 w 21600"/>
                <a:gd name="T7" fmla="*/ 21600 h 21600"/>
                <a:gd name="T8" fmla="*/ 2700 w 21600"/>
                <a:gd name="T9" fmla="*/ 10800 h 21600"/>
                <a:gd name="T10" fmla="*/ 1800 w 21600"/>
                <a:gd name="T11" fmla="*/ 1800 h 21600"/>
                <a:gd name="T12" fmla="*/ 19800 w 21600"/>
                <a:gd name="T13" fmla="*/ 198008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1600" h="21600">
                  <a:moveTo>
                    <a:pt x="5400" y="0"/>
                  </a:moveTo>
                  <a:lnTo>
                    <a:pt x="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DF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" name="_x451597984">
              <a:extLst>
                <a:ext uri="{FF2B5EF4-FFF2-40B4-BE49-F238E27FC236}">
                  <a16:creationId xmlns:a16="http://schemas.microsoft.com/office/drawing/2014/main" id="{F2B02215-73FE-4577-9765-CB79D875A6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908175" y="0"/>
              <a:ext cx="3816350" cy="6858000"/>
            </a:xfrm>
            <a:custGeom>
              <a:avLst/>
              <a:gdLst>
                <a:gd name="G0" fmla="+- 10733 0 0"/>
                <a:gd name="G1" fmla="+- 21600 0 10733"/>
                <a:gd name="G2" fmla="*/ 10733 1 2"/>
                <a:gd name="G3" fmla="+- 21600 0 G2"/>
                <a:gd name="G4" fmla="+/ 10733 21600 2"/>
                <a:gd name="G5" fmla="+/ G1 0 2"/>
                <a:gd name="G6" fmla="*/ 21600 21600 10733"/>
                <a:gd name="G7" fmla="*/ G6 1 2"/>
                <a:gd name="G8" fmla="+- 21600 0 G7"/>
                <a:gd name="G9" fmla="*/ 21600 1 2"/>
                <a:gd name="G10" fmla="+- 10733 0 G9"/>
                <a:gd name="G11" fmla="?: G10 G8 0"/>
                <a:gd name="G12" fmla="?: G10 G7 21600"/>
                <a:gd name="T0" fmla="*/ 16166 w 21600"/>
                <a:gd name="T1" fmla="*/ 10800 h 21600"/>
                <a:gd name="T2" fmla="*/ 0 w 21600"/>
                <a:gd name="T3" fmla="*/ 16233 h 21600"/>
                <a:gd name="T4" fmla="*/ 10800 w 21600"/>
                <a:gd name="T5" fmla="*/ 5433 h 21600"/>
                <a:gd name="T6" fmla="*/ -2134956496 w 21600"/>
                <a:gd name="T7" fmla="*/ 21600 h 21600"/>
                <a:gd name="T8" fmla="*/ 5367 w 21600"/>
                <a:gd name="T9" fmla="*/ 10800 h 21600"/>
                <a:gd name="T10" fmla="*/ 1800 w 21600"/>
                <a:gd name="T11" fmla="*/ 1800 h 21600"/>
                <a:gd name="T12" fmla="*/ 19800 w 21600"/>
                <a:gd name="T13" fmla="*/ 198008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1600" h="21600">
                  <a:moveTo>
                    <a:pt x="10733" y="0"/>
                  </a:moveTo>
                  <a:lnTo>
                    <a:pt x="0" y="21600"/>
                  </a:lnTo>
                  <a:lnTo>
                    <a:pt x="1086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4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7" name="_x451499632">
            <a:extLst>
              <a:ext uri="{FF2B5EF4-FFF2-40B4-BE49-F238E27FC236}">
                <a16:creationId xmlns:a16="http://schemas.microsoft.com/office/drawing/2014/main" id="{53A410D5-9018-40D4-8058-D9DBA1C26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369685"/>
            <a:ext cx="582295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일본 내각제 </a:t>
            </a:r>
            <a:r>
              <a:rPr kumimoji="0" lang="en-US" altLang="ko-KR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- </a:t>
            </a:r>
            <a:r>
              <a:rPr lang="ko-KR" altLang="en-US" sz="4400" dirty="0">
                <a:solidFill>
                  <a:srgbClr val="FF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조직</a:t>
            </a:r>
            <a:endParaRPr kumimoji="0" lang="ko-KR" altLang="ko-KR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_x451603888">
            <a:extLst>
              <a:ext uri="{FF2B5EF4-FFF2-40B4-BE49-F238E27FC236}">
                <a16:creationId xmlns:a16="http://schemas.microsoft.com/office/drawing/2014/main" id="{F3F5E2A8-5FDC-4AA5-9002-6A548C6D34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8407" y="1536862"/>
            <a:ext cx="573881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26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Ⅲ</a:t>
            </a:r>
            <a:r>
              <a:rPr kumimoji="0" lang="ko-KR" altLang="ko-KR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. </a:t>
            </a:r>
            <a:r>
              <a:rPr lang="ko-KR" altLang="en-US" sz="26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국무대신</a:t>
            </a:r>
            <a:endParaRPr kumimoji="0" lang="ko-KR" altLang="ko-K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_x451615048">
            <a:extLst>
              <a:ext uri="{FF2B5EF4-FFF2-40B4-BE49-F238E27FC236}">
                <a16:creationId xmlns:a16="http://schemas.microsoft.com/office/drawing/2014/main" id="{88B95561-01F9-4367-B321-BAE7B8B208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6750" y="2265012"/>
            <a:ext cx="8355013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22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ⅲ) </a:t>
            </a:r>
            <a:r>
              <a:rPr lang="ko-KR" altLang="en-US" sz="22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권한</a:t>
            </a:r>
            <a:endParaRPr kumimoji="0" lang="ko-KR" altLang="ko-KR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_x451615048">
            <a:extLst>
              <a:ext uri="{FF2B5EF4-FFF2-40B4-BE49-F238E27FC236}">
                <a16:creationId xmlns:a16="http://schemas.microsoft.com/office/drawing/2014/main" id="{4272E1A3-F63F-4A52-BEAE-02E9114496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8887" y="2875501"/>
            <a:ext cx="915888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0" lang="ko-KR" altLang="ko-KR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▶</a:t>
            </a:r>
            <a:r>
              <a:rPr kumimoji="0" lang="en-US" altLang="ko-KR" sz="15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 </a:t>
            </a:r>
            <a:r>
              <a:rPr kumimoji="0" lang="ko-KR" altLang="en-US" sz="15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국무대신</a:t>
            </a:r>
            <a:r>
              <a:rPr lang="ko-KR" altLang="en-US" sz="15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 </a:t>
            </a:r>
            <a:r>
              <a:rPr lang="en-US" altLang="ko-KR" sz="15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-&gt;</a:t>
            </a:r>
            <a:r>
              <a:rPr kumimoji="0" lang="ko-KR" altLang="en-US" sz="15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 사무 분담하는 관리행정기관 </a:t>
            </a:r>
            <a:endParaRPr kumimoji="0" lang="en-US" altLang="ko-KR" sz="1500" b="0" i="0" u="none" strike="noStrike" cap="none" normalizeH="0" dirty="0">
              <a:ln>
                <a:noFill/>
              </a:ln>
              <a:solidFill>
                <a:srgbClr val="000000"/>
              </a:solidFill>
              <a:effectLst/>
              <a:latin typeface="HY궁서B" panose="02030600000101010101" pitchFamily="18" charset="-127"/>
              <a:ea typeface="HY궁서B" panose="02030600000101010101" pitchFamily="18" charset="-127"/>
            </a:endParaRPr>
          </a:p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15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    : </a:t>
            </a:r>
            <a:r>
              <a:rPr kumimoji="0" lang="ko-KR" altLang="en-US" sz="1500" b="0" i="0" u="none" strike="noStrike" cap="none" normalizeH="0" dirty="0">
                <a:ln>
                  <a:noFill/>
                </a:ln>
                <a:effectLst/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내각부</a:t>
            </a:r>
            <a:r>
              <a:rPr lang="en-US" altLang="ko-KR" sz="1500" dirty="0"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,</a:t>
            </a:r>
            <a:r>
              <a:rPr kumimoji="0" lang="ko-KR" altLang="en-US" sz="1500" b="0" i="0" u="none" strike="noStrike" cap="none" normalizeH="0" dirty="0">
                <a:ln>
                  <a:noFill/>
                </a:ln>
                <a:effectLst/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 부흥청 장</a:t>
            </a:r>
            <a:r>
              <a:rPr kumimoji="0" lang="ko-KR" altLang="en-US" sz="1500" b="0" i="0" u="none" strike="noStrike" cap="none" normalizeH="0" dirty="0">
                <a:ln>
                  <a:noFill/>
                </a:ln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 </a:t>
            </a:r>
            <a:r>
              <a:rPr kumimoji="0" lang="en-US" altLang="ko-KR" sz="1500" b="0" i="0" u="none" strike="noStrike" cap="none" normalizeH="0" dirty="0">
                <a:ln>
                  <a:noFill/>
                </a:ln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-&gt; </a:t>
            </a:r>
            <a:r>
              <a:rPr kumimoji="0" lang="ko-KR" altLang="en-US" sz="1500" b="0" i="0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내각총리대신</a:t>
            </a:r>
            <a:endParaRPr lang="en-US" altLang="ko-KR" sz="1500" dirty="0">
              <a:solidFill>
                <a:srgbClr val="FF0000"/>
              </a:solidFill>
              <a:latin typeface="HY궁서B" panose="02030600000101010101" pitchFamily="18" charset="-127"/>
              <a:ea typeface="HY궁서B" panose="02030600000101010101" pitchFamily="18" charset="-127"/>
            </a:endParaRPr>
          </a:p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ko-KR" sz="1500" b="0" i="0" u="none" strike="noStrike" cap="none" normalizeH="0" dirty="0">
                <a:ln>
                  <a:noFill/>
                </a:ln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      </a:t>
            </a:r>
            <a:r>
              <a:rPr kumimoji="0" lang="ko-KR" altLang="en-US" sz="1500" b="0" i="0" u="none" strike="noStrike" cap="none" normalizeH="0" dirty="0" err="1">
                <a:ln>
                  <a:noFill/>
                </a:ln>
                <a:effectLst/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총무</a:t>
            </a:r>
            <a:r>
              <a:rPr lang="ko-KR" altLang="en-US" sz="1500" dirty="0" err="1"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성</a:t>
            </a:r>
            <a:r>
              <a:rPr lang="en-US" altLang="ko-KR" sz="1500" dirty="0"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,</a:t>
            </a:r>
            <a:r>
              <a:rPr kumimoji="0" lang="en-US" altLang="ko-KR" sz="1500" b="0" i="0" u="none" strike="noStrike" cap="none" normalizeH="0" dirty="0">
                <a:ln>
                  <a:noFill/>
                </a:ln>
                <a:effectLst/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 </a:t>
            </a:r>
            <a:r>
              <a:rPr kumimoji="0" lang="ko-KR" altLang="en-US" sz="1500" b="0" i="0" u="none" strike="noStrike" cap="none" normalizeH="0" dirty="0" err="1">
                <a:ln>
                  <a:noFill/>
                </a:ln>
                <a:effectLst/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법무성</a:t>
            </a:r>
            <a:r>
              <a:rPr lang="en-US" altLang="ko-KR" sz="1500" dirty="0"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,</a:t>
            </a:r>
            <a:r>
              <a:rPr kumimoji="0" lang="en-US" altLang="ko-KR" sz="1500" b="0" i="0" u="none" strike="noStrike" cap="none" normalizeH="0" dirty="0">
                <a:ln>
                  <a:noFill/>
                </a:ln>
                <a:effectLst/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 </a:t>
            </a:r>
            <a:r>
              <a:rPr kumimoji="0" lang="ko-KR" altLang="en-US" sz="1500" b="0" i="0" u="none" strike="noStrike" cap="none" normalizeH="0" dirty="0">
                <a:ln>
                  <a:noFill/>
                </a:ln>
                <a:effectLst/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외무성</a:t>
            </a:r>
            <a:r>
              <a:rPr kumimoji="0" lang="en-US" altLang="ko-KR" sz="1500" b="0" i="0" u="none" strike="noStrike" cap="none" normalizeH="0" dirty="0">
                <a:ln>
                  <a:noFill/>
                </a:ln>
                <a:effectLst/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, </a:t>
            </a:r>
            <a:r>
              <a:rPr kumimoji="0" lang="ko-KR" altLang="en-US" sz="1500" b="0" i="0" u="none" strike="noStrike" cap="none" normalizeH="0" dirty="0" err="1">
                <a:ln>
                  <a:noFill/>
                </a:ln>
                <a:effectLst/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재무성</a:t>
            </a:r>
            <a:r>
              <a:rPr kumimoji="0" lang="en-US" altLang="ko-KR" sz="1500" b="0" i="0" u="none" strike="noStrike" cap="none" normalizeH="0" dirty="0">
                <a:ln>
                  <a:noFill/>
                </a:ln>
                <a:effectLst/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, </a:t>
            </a:r>
            <a:r>
              <a:rPr kumimoji="0" lang="ko-KR" altLang="en-US" sz="1500" b="0" i="0" u="none" strike="noStrike" cap="none" normalizeH="0" dirty="0" err="1">
                <a:ln>
                  <a:noFill/>
                </a:ln>
                <a:effectLst/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문부과학성</a:t>
            </a:r>
            <a:r>
              <a:rPr kumimoji="0" lang="en-US" altLang="ko-KR" sz="1500" b="0" i="0" u="none" strike="noStrike" cap="none" normalizeH="0" dirty="0">
                <a:ln>
                  <a:noFill/>
                </a:ln>
                <a:effectLst/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, </a:t>
            </a:r>
            <a:r>
              <a:rPr kumimoji="0" lang="ko-KR" altLang="en-US" sz="1500" b="0" i="0" u="none" strike="noStrike" cap="none" normalizeH="0" dirty="0">
                <a:ln>
                  <a:noFill/>
                </a:ln>
                <a:effectLst/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후생노동성</a:t>
            </a:r>
            <a:r>
              <a:rPr kumimoji="0" lang="en-US" altLang="ko-KR" sz="1500" b="0" i="0" u="none" strike="noStrike" cap="none" normalizeH="0" dirty="0">
                <a:ln>
                  <a:noFill/>
                </a:ln>
                <a:effectLst/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, </a:t>
            </a:r>
            <a:r>
              <a:rPr kumimoji="0" lang="ko-KR" altLang="en-US" sz="1500" b="0" i="0" u="none" strike="noStrike" cap="none" normalizeH="0" dirty="0">
                <a:ln>
                  <a:noFill/>
                </a:ln>
                <a:effectLst/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농림수산성</a:t>
            </a:r>
            <a:r>
              <a:rPr lang="en-US" altLang="ko-KR" sz="1500" dirty="0"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,</a:t>
            </a:r>
            <a:r>
              <a:rPr kumimoji="0" lang="en-US" altLang="ko-KR" sz="1500" b="0" i="0" u="none" strike="noStrike" cap="none" normalizeH="0" dirty="0">
                <a:ln>
                  <a:noFill/>
                </a:ln>
                <a:effectLst/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 </a:t>
            </a:r>
            <a:r>
              <a:rPr kumimoji="0" lang="ko-KR" altLang="en-US" sz="1500" b="0" i="0" u="none" strike="noStrike" cap="none" normalizeH="0" dirty="0">
                <a:ln>
                  <a:noFill/>
                </a:ln>
                <a:effectLst/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경제산업성</a:t>
            </a:r>
            <a:r>
              <a:rPr kumimoji="0" lang="en-US" altLang="ko-KR" sz="1500" b="0" i="0" u="none" strike="noStrike" cap="none" normalizeH="0" dirty="0">
                <a:ln>
                  <a:noFill/>
                </a:ln>
                <a:effectLst/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, </a:t>
            </a:r>
            <a:r>
              <a:rPr kumimoji="0" lang="ko-KR" altLang="en-US" sz="1500" b="0" i="0" u="none" strike="noStrike" cap="none" normalizeH="0" dirty="0">
                <a:ln>
                  <a:noFill/>
                </a:ln>
                <a:effectLst/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국토교통성</a:t>
            </a:r>
            <a:r>
              <a:rPr kumimoji="0" lang="en-US" altLang="ko-KR" sz="1500" b="0" i="0" u="none" strike="noStrike" cap="none" normalizeH="0" dirty="0">
                <a:ln>
                  <a:noFill/>
                </a:ln>
                <a:effectLst/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,     </a:t>
            </a:r>
          </a:p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1500" dirty="0">
                <a:latin typeface="HY궁서B" panose="02030600000101010101" pitchFamily="18" charset="-127"/>
                <a:ea typeface="HY궁서B" panose="02030600000101010101" pitchFamily="18" charset="-127"/>
              </a:rPr>
              <a:t>      </a:t>
            </a:r>
            <a:r>
              <a:rPr kumimoji="0" lang="ko-KR" altLang="en-US" sz="1500" b="0" i="0" u="none" strike="noStrike" cap="none" normalizeH="0" dirty="0" err="1">
                <a:ln>
                  <a:noFill/>
                </a:ln>
                <a:effectLst/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환경성</a:t>
            </a:r>
            <a:r>
              <a:rPr lang="en-US" altLang="ko-KR" sz="1500" dirty="0"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, </a:t>
            </a:r>
            <a:r>
              <a:rPr kumimoji="0" lang="ko-KR" altLang="en-US" sz="1500" b="0" i="0" u="none" strike="noStrike" cap="none" normalizeH="0" dirty="0" err="1">
                <a:ln>
                  <a:noFill/>
                </a:ln>
                <a:effectLst/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방위성</a:t>
            </a:r>
            <a:r>
              <a:rPr kumimoji="0" lang="ko-KR" altLang="en-US" sz="1500" b="0" i="0" u="none" strike="noStrike" cap="none" normalizeH="0" dirty="0">
                <a:ln>
                  <a:noFill/>
                </a:ln>
                <a:effectLst/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 장</a:t>
            </a:r>
            <a:r>
              <a:rPr kumimoji="0" lang="en-US" altLang="ko-KR" sz="15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-&gt; </a:t>
            </a:r>
            <a:r>
              <a:rPr kumimoji="0" lang="ko-KR" altLang="en-US" sz="1500" b="0" i="0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장관</a:t>
            </a:r>
            <a:endParaRPr kumimoji="0" lang="ko-KR" altLang="ko-KR" sz="1500" b="0" i="0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_x451615048">
            <a:extLst>
              <a:ext uri="{FF2B5EF4-FFF2-40B4-BE49-F238E27FC236}">
                <a16:creationId xmlns:a16="http://schemas.microsoft.com/office/drawing/2014/main" id="{7C0A7EDC-A2D9-4730-A263-F8424BC2B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8887" y="3910062"/>
            <a:ext cx="915888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0" lang="ko-KR" altLang="ko-KR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▶</a:t>
            </a:r>
            <a:r>
              <a:rPr lang="en-US" altLang="ko-KR" sz="15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 </a:t>
            </a:r>
            <a:r>
              <a:rPr kumimoji="0" lang="ko-KR" altLang="en-US" sz="15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행정기관의 장으로서 각 대신 </a:t>
            </a:r>
            <a:r>
              <a:rPr kumimoji="0" lang="en-US" altLang="ko-KR" sz="15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-&gt;</a:t>
            </a:r>
            <a:r>
              <a:rPr kumimoji="0" lang="ko-KR" altLang="en-US" sz="15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 부</a:t>
            </a:r>
            <a:r>
              <a:rPr kumimoji="0" lang="en-US" altLang="ko-KR" sz="15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·</a:t>
            </a:r>
            <a:r>
              <a:rPr kumimoji="0" lang="ko-KR" altLang="en-US" sz="15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청</a:t>
            </a:r>
            <a:r>
              <a:rPr kumimoji="0" lang="en-US" altLang="ko-KR" sz="15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·</a:t>
            </a:r>
            <a:r>
              <a:rPr kumimoji="0" lang="ko-KR" altLang="en-US" sz="15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성 사무 통괄</a:t>
            </a:r>
            <a:endParaRPr kumimoji="0" lang="ko-KR" altLang="ko-KR" sz="1500" b="0" i="0" u="sng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_x451615048">
            <a:extLst>
              <a:ext uri="{FF2B5EF4-FFF2-40B4-BE49-F238E27FC236}">
                <a16:creationId xmlns:a16="http://schemas.microsoft.com/office/drawing/2014/main" id="{FF03C11B-63E5-478F-B220-5CF9C37548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9255" y="4310049"/>
            <a:ext cx="915888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0" lang="ko-KR" altLang="ko-KR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▶</a:t>
            </a:r>
            <a:r>
              <a:rPr kumimoji="0" lang="en-US" altLang="ko-KR" sz="15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 </a:t>
            </a:r>
            <a:r>
              <a:rPr kumimoji="0" lang="ko-KR" altLang="en-US" sz="15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직원 복무 감독 권한</a:t>
            </a:r>
            <a:endParaRPr kumimoji="0" lang="ko-KR" altLang="ko-KR" sz="1500" b="0" i="0" u="sng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_x451615048">
            <a:extLst>
              <a:ext uri="{FF2B5EF4-FFF2-40B4-BE49-F238E27FC236}">
                <a16:creationId xmlns:a16="http://schemas.microsoft.com/office/drawing/2014/main" id="{9163722E-B1B3-40D6-8854-603A5E3036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8887" y="4682740"/>
            <a:ext cx="915888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0" lang="ko-KR" altLang="ko-KR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▶</a:t>
            </a:r>
            <a:r>
              <a:rPr kumimoji="0" lang="en-US" altLang="ko-KR" sz="15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 </a:t>
            </a:r>
            <a:r>
              <a:rPr kumimoji="0" lang="ko-KR" altLang="en-US" sz="15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부</a:t>
            </a:r>
            <a:r>
              <a:rPr kumimoji="0" lang="en-US" altLang="ko-KR" sz="15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·</a:t>
            </a:r>
            <a:r>
              <a:rPr kumimoji="0" lang="ko-KR" altLang="en-US" sz="15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청</a:t>
            </a:r>
            <a:r>
              <a:rPr kumimoji="0" lang="en-US" altLang="ko-KR" sz="15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·</a:t>
            </a:r>
            <a:r>
              <a:rPr kumimoji="0" lang="ko-KR" altLang="en-US" sz="15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성 관련 주임 행정사무 법률 및 정령 제정</a:t>
            </a:r>
            <a:endParaRPr kumimoji="0" lang="ko-KR" altLang="ko-KR" sz="1500" b="0" i="0" u="sng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_x451615048">
            <a:extLst>
              <a:ext uri="{FF2B5EF4-FFF2-40B4-BE49-F238E27FC236}">
                <a16:creationId xmlns:a16="http://schemas.microsoft.com/office/drawing/2014/main" id="{E58C3EA7-9986-4F79-A710-FC395A20FC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8887" y="5082727"/>
            <a:ext cx="915888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0" lang="ko-KR" altLang="ko-KR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▶</a:t>
            </a:r>
            <a:r>
              <a:rPr kumimoji="0" lang="en-US" altLang="ko-KR" sz="15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 </a:t>
            </a:r>
            <a:r>
              <a:rPr kumimoji="0" lang="ko-KR" altLang="en-US" sz="15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개폐안</a:t>
            </a:r>
            <a:r>
              <a:rPr kumimoji="0" lang="ko-KR" altLang="en-US" sz="15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 내각회의 청의 권한</a:t>
            </a:r>
            <a:endParaRPr kumimoji="0" lang="ko-KR" altLang="ko-KR" sz="1500" b="0" i="0" u="sng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_x451615048">
            <a:extLst>
              <a:ext uri="{FF2B5EF4-FFF2-40B4-BE49-F238E27FC236}">
                <a16:creationId xmlns:a16="http://schemas.microsoft.com/office/drawing/2014/main" id="{826F5A75-D813-4CB6-B574-3631E0F01E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8887" y="5482714"/>
            <a:ext cx="915888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0" lang="ko-KR" altLang="ko-KR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▶</a:t>
            </a:r>
            <a:r>
              <a:rPr kumimoji="0" lang="en-US" altLang="ko-KR" sz="15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 </a:t>
            </a:r>
            <a:r>
              <a:rPr kumimoji="0" lang="ko-KR" altLang="en-US" sz="15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법률 위임 근거 명령</a:t>
            </a:r>
            <a:r>
              <a:rPr kumimoji="0" lang="en-US" altLang="ko-KR" sz="15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(</a:t>
            </a:r>
            <a:r>
              <a:rPr kumimoji="0" lang="ko-KR" altLang="en-US" sz="15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부령</a:t>
            </a:r>
            <a:r>
              <a:rPr kumimoji="0" lang="en-US" altLang="ko-KR" sz="15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·</a:t>
            </a:r>
            <a:r>
              <a:rPr kumimoji="0" lang="ko-KR" altLang="en-US" sz="15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청령</a:t>
            </a:r>
            <a:r>
              <a:rPr kumimoji="0" lang="en-US" altLang="ko-KR" sz="15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·</a:t>
            </a:r>
            <a:r>
              <a:rPr kumimoji="0" lang="ko-KR" altLang="en-US" sz="15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성령</a:t>
            </a:r>
            <a:r>
              <a:rPr kumimoji="0" lang="en-US" altLang="ko-KR" sz="15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), </a:t>
            </a:r>
            <a:r>
              <a:rPr kumimoji="0" lang="ko-KR" altLang="en-US" sz="15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고시</a:t>
            </a:r>
            <a:r>
              <a:rPr kumimoji="0" lang="en-US" altLang="ko-KR" sz="15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, </a:t>
            </a:r>
            <a:r>
              <a:rPr kumimoji="0" lang="ko-KR" altLang="en-US" sz="15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훈령 및 통달 권한</a:t>
            </a:r>
            <a:endParaRPr kumimoji="0" lang="ko-KR" altLang="ko-KR" sz="1500" b="0" i="0" u="sng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7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B9F2FD40-27EC-4AFA-8EDA-13FCAD75C51D}"/>
              </a:ext>
            </a:extLst>
          </p:cNvPr>
          <p:cNvGrpSpPr/>
          <p:nvPr/>
        </p:nvGrpSpPr>
        <p:grpSpPr>
          <a:xfrm>
            <a:off x="-2559844" y="-1262417"/>
            <a:ext cx="5119688" cy="8120417"/>
            <a:chOff x="-2559844" y="-1262417"/>
            <a:chExt cx="5119688" cy="8120417"/>
          </a:xfrm>
        </p:grpSpPr>
        <p:sp>
          <p:nvSpPr>
            <p:cNvPr id="5" name="_x451600216">
              <a:extLst>
                <a:ext uri="{FF2B5EF4-FFF2-40B4-BE49-F238E27FC236}">
                  <a16:creationId xmlns:a16="http://schemas.microsoft.com/office/drawing/2014/main" id="{BD661CFA-D3E3-4D42-8A77-65079FE7E0B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00000">
              <a:off x="-2559844" y="-1262417"/>
              <a:ext cx="5119688" cy="6884988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3500 w 21600"/>
                <a:gd name="T1" fmla="*/ 10800 h 21600"/>
                <a:gd name="T2" fmla="*/ 0 w 21600"/>
                <a:gd name="T3" fmla="*/ 18900 h 21600"/>
                <a:gd name="T4" fmla="*/ 10800 w 21600"/>
                <a:gd name="T5" fmla="*/ 8100 h 21600"/>
                <a:gd name="T6" fmla="*/ -2134956496 w 21600"/>
                <a:gd name="T7" fmla="*/ 21600 h 21600"/>
                <a:gd name="T8" fmla="*/ 2700 w 21600"/>
                <a:gd name="T9" fmla="*/ 10800 h 21600"/>
                <a:gd name="T10" fmla="*/ 1800 w 21600"/>
                <a:gd name="T11" fmla="*/ 1800 h 21600"/>
                <a:gd name="T12" fmla="*/ 19800 w 21600"/>
                <a:gd name="T13" fmla="*/ 198008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1600" h="21600">
                  <a:moveTo>
                    <a:pt x="5400" y="0"/>
                  </a:moveTo>
                  <a:lnTo>
                    <a:pt x="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DF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" name="_x451597984">
              <a:extLst>
                <a:ext uri="{FF2B5EF4-FFF2-40B4-BE49-F238E27FC236}">
                  <a16:creationId xmlns:a16="http://schemas.microsoft.com/office/drawing/2014/main" id="{F1994DA2-C271-41ED-99BE-B3F38D3DDE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908175" y="0"/>
              <a:ext cx="3816350" cy="6858000"/>
            </a:xfrm>
            <a:custGeom>
              <a:avLst/>
              <a:gdLst>
                <a:gd name="G0" fmla="+- 10733 0 0"/>
                <a:gd name="G1" fmla="+- 21600 0 10733"/>
                <a:gd name="G2" fmla="*/ 10733 1 2"/>
                <a:gd name="G3" fmla="+- 21600 0 G2"/>
                <a:gd name="G4" fmla="+/ 10733 21600 2"/>
                <a:gd name="G5" fmla="+/ G1 0 2"/>
                <a:gd name="G6" fmla="*/ 21600 21600 10733"/>
                <a:gd name="G7" fmla="*/ G6 1 2"/>
                <a:gd name="G8" fmla="+- 21600 0 G7"/>
                <a:gd name="G9" fmla="*/ 21600 1 2"/>
                <a:gd name="G10" fmla="+- 10733 0 G9"/>
                <a:gd name="G11" fmla="?: G10 G8 0"/>
                <a:gd name="G12" fmla="?: G10 G7 21600"/>
                <a:gd name="T0" fmla="*/ 16166 w 21600"/>
                <a:gd name="T1" fmla="*/ 10800 h 21600"/>
                <a:gd name="T2" fmla="*/ 0 w 21600"/>
                <a:gd name="T3" fmla="*/ 16233 h 21600"/>
                <a:gd name="T4" fmla="*/ 10800 w 21600"/>
                <a:gd name="T5" fmla="*/ 5433 h 21600"/>
                <a:gd name="T6" fmla="*/ -2134956496 w 21600"/>
                <a:gd name="T7" fmla="*/ 21600 h 21600"/>
                <a:gd name="T8" fmla="*/ 5367 w 21600"/>
                <a:gd name="T9" fmla="*/ 10800 h 21600"/>
                <a:gd name="T10" fmla="*/ 1800 w 21600"/>
                <a:gd name="T11" fmla="*/ 1800 h 21600"/>
                <a:gd name="T12" fmla="*/ 19800 w 21600"/>
                <a:gd name="T13" fmla="*/ 198008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1600" h="21600">
                  <a:moveTo>
                    <a:pt x="10733" y="0"/>
                  </a:moveTo>
                  <a:lnTo>
                    <a:pt x="0" y="21600"/>
                  </a:lnTo>
                  <a:lnTo>
                    <a:pt x="1086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4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8" name="_x451499632">
            <a:extLst>
              <a:ext uri="{FF2B5EF4-FFF2-40B4-BE49-F238E27FC236}">
                <a16:creationId xmlns:a16="http://schemas.microsoft.com/office/drawing/2014/main" id="{D50C8E45-2284-4035-85B4-7022782CE9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369685"/>
            <a:ext cx="582295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일본 내각제 </a:t>
            </a:r>
            <a:r>
              <a:rPr kumimoji="0" lang="en-US" altLang="ko-KR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- </a:t>
            </a:r>
            <a:r>
              <a:rPr lang="ko-KR" altLang="en-US" sz="4400" dirty="0">
                <a:solidFill>
                  <a:srgbClr val="FF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조직</a:t>
            </a:r>
            <a:endParaRPr kumimoji="0" lang="ko-KR" altLang="ko-KR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_x451603888">
            <a:extLst>
              <a:ext uri="{FF2B5EF4-FFF2-40B4-BE49-F238E27FC236}">
                <a16:creationId xmlns:a16="http://schemas.microsoft.com/office/drawing/2014/main" id="{B89DB210-025F-4EFC-B0E9-567D11F993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8407" y="1536862"/>
            <a:ext cx="573881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26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Ⅲ</a:t>
            </a:r>
            <a:r>
              <a:rPr kumimoji="0" lang="ko-KR" altLang="ko-KR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. </a:t>
            </a:r>
            <a:r>
              <a:rPr lang="ko-KR" altLang="en-US" sz="26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국무대신</a:t>
            </a:r>
            <a:endParaRPr kumimoji="0" lang="ko-KR" altLang="ko-K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_x451615048">
            <a:extLst>
              <a:ext uri="{FF2B5EF4-FFF2-40B4-BE49-F238E27FC236}">
                <a16:creationId xmlns:a16="http://schemas.microsoft.com/office/drawing/2014/main" id="{CD86D497-CD2B-4D84-A4BC-C9368E594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6750" y="2265012"/>
            <a:ext cx="8355013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22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ⅳ) </a:t>
            </a:r>
            <a:r>
              <a:rPr lang="ko-KR" altLang="en-US" sz="22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국무대신 임시대리</a:t>
            </a:r>
            <a:endParaRPr kumimoji="0" lang="ko-KR" altLang="ko-KR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_x451615048">
            <a:extLst>
              <a:ext uri="{FF2B5EF4-FFF2-40B4-BE49-F238E27FC236}">
                <a16:creationId xmlns:a16="http://schemas.microsoft.com/office/drawing/2014/main" id="{648BEA82-11BD-402E-B33B-3291B9DF01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8887" y="2875501"/>
            <a:ext cx="9636552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0" lang="ko-KR" altLang="ko-KR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▶</a:t>
            </a:r>
            <a:r>
              <a:rPr lang="ko-KR" altLang="en-US" sz="1500" dirty="0"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「 </a:t>
            </a:r>
            <a:r>
              <a:rPr kumimoji="0" lang="ko-KR" alt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주임 국무대신에게 사고가 있는 때 또는 주임 국무대신이 결과한 때에는 </a:t>
            </a:r>
            <a:endParaRPr kumimoji="0" lang="en-US" altLang="ko-KR" sz="15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latin typeface="HY궁서B" panose="02030600000101010101" pitchFamily="18" charset="-127"/>
              <a:ea typeface="HY궁서B" panose="02030600000101010101" pitchFamily="18" charset="-127"/>
            </a:endParaRPr>
          </a:p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0" lang="ko-KR" alt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       </a:t>
            </a:r>
            <a:r>
              <a:rPr kumimoji="0" lang="ko-KR" alt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내각총리대신</a:t>
            </a:r>
            <a:r>
              <a:rPr kumimoji="0" lang="ko-KR" altLang="en-US" sz="15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 </a:t>
            </a:r>
            <a:r>
              <a:rPr kumimoji="0" lang="ko-KR" alt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또는 그 지정하는 국무대신이 임시로 그 주임 국무대신의 직무를</a:t>
            </a:r>
            <a:r>
              <a:rPr kumimoji="0" lang="ko-KR" altLang="en-US" sz="15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 </a:t>
            </a:r>
            <a:r>
              <a:rPr kumimoji="0" lang="ko-KR" alt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실시한다</a:t>
            </a:r>
            <a:r>
              <a:rPr kumimoji="0" lang="en-US" altLang="ko-KR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.</a:t>
            </a:r>
            <a:r>
              <a:rPr lang="ko-KR" altLang="en-US" sz="1500" dirty="0"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 」</a:t>
            </a:r>
            <a:endParaRPr lang="en-US" altLang="ko-KR" sz="1500" dirty="0">
              <a:highlight>
                <a:srgbClr val="FFFF00"/>
              </a:highlight>
              <a:latin typeface="HY궁서B" panose="02030600000101010101" pitchFamily="18" charset="-127"/>
              <a:ea typeface="HY궁서B" panose="02030600000101010101" pitchFamily="18" charset="-127"/>
            </a:endParaRPr>
          </a:p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1500" dirty="0">
                <a:latin typeface="HY궁서B" panose="02030600000101010101" pitchFamily="18" charset="-127"/>
                <a:ea typeface="HY궁서B" panose="02030600000101010101" pitchFamily="18" charset="-127"/>
              </a:rPr>
              <a:t>      </a:t>
            </a:r>
            <a:r>
              <a:rPr lang="en-US" altLang="ko-KR" sz="1500" dirty="0"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(</a:t>
            </a:r>
            <a:r>
              <a:rPr lang="ko-KR" altLang="en-US" sz="1500" dirty="0"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내각법 제</a:t>
            </a:r>
            <a:r>
              <a:rPr lang="en-US" altLang="ko-KR" sz="1500" dirty="0"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10</a:t>
            </a:r>
            <a:r>
              <a:rPr lang="ko-KR" altLang="en-US" sz="1500" dirty="0"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조</a:t>
            </a:r>
            <a:r>
              <a:rPr lang="en-US" altLang="ko-KR" sz="1500" dirty="0"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)</a:t>
            </a:r>
            <a:endParaRPr kumimoji="0" lang="ko-KR" altLang="ko-KR" sz="1500" b="0" i="0" u="sng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latin typeface="Arial" panose="020B0604020202020204" pitchFamily="34" charset="0"/>
            </a:endParaRPr>
          </a:p>
        </p:txBody>
      </p:sp>
      <p:sp>
        <p:nvSpPr>
          <p:cNvPr id="12" name="_x451615048">
            <a:extLst>
              <a:ext uri="{FF2B5EF4-FFF2-40B4-BE49-F238E27FC236}">
                <a16:creationId xmlns:a16="http://schemas.microsoft.com/office/drawing/2014/main" id="{0E1DC793-7EF0-46C7-B05F-D3A44A674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4676" y="3657238"/>
            <a:ext cx="9732086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0" lang="ko-KR" altLang="ko-KR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▶</a:t>
            </a:r>
            <a:r>
              <a:rPr lang="ko-KR" altLang="en-US" sz="14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 </a:t>
            </a:r>
            <a:r>
              <a:rPr lang="ko-KR" altLang="en-US" sz="1400" dirty="0">
                <a:solidFill>
                  <a:srgbClr val="FF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주임 국무대신 사고</a:t>
            </a:r>
            <a:r>
              <a:rPr lang="ko-KR" altLang="en-US" sz="14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 </a:t>
            </a:r>
            <a:r>
              <a:rPr lang="en-US" altLang="ko-KR" sz="14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or </a:t>
            </a:r>
            <a:r>
              <a:rPr lang="ko-KR" altLang="en-US" sz="1400" dirty="0">
                <a:solidFill>
                  <a:srgbClr val="FF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결과</a:t>
            </a:r>
            <a:r>
              <a:rPr lang="ko-KR" altLang="en-US" sz="14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 </a:t>
            </a:r>
            <a:r>
              <a:rPr lang="en-US" altLang="ko-KR" sz="14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-&gt; </a:t>
            </a:r>
            <a:r>
              <a:rPr lang="ko-KR" altLang="en-US" sz="1400" dirty="0">
                <a:solidFill>
                  <a:srgbClr val="FF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내각총리대신</a:t>
            </a:r>
            <a:r>
              <a:rPr lang="ko-KR" altLang="en-US" sz="14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 </a:t>
            </a:r>
            <a:r>
              <a:rPr lang="en-US" altLang="ko-KR" sz="14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or </a:t>
            </a:r>
            <a:r>
              <a:rPr lang="ko-KR" altLang="en-US" sz="1400" dirty="0">
                <a:solidFill>
                  <a:srgbClr val="FF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국무대신</a:t>
            </a:r>
            <a:r>
              <a:rPr lang="ko-KR" altLang="en-US" sz="14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 </a:t>
            </a:r>
            <a:r>
              <a:rPr lang="en-US" altLang="ko-KR" sz="14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-&gt; </a:t>
            </a:r>
            <a:r>
              <a:rPr lang="ko-KR" altLang="en-US" sz="1400" dirty="0">
                <a:solidFill>
                  <a:srgbClr val="FF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임시로 직무 실시</a:t>
            </a:r>
            <a:endParaRPr kumimoji="0" lang="ko-KR" altLang="ko-KR" sz="1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47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CE4346D2-21F2-46D1-9FD6-278B938BCE52}"/>
              </a:ext>
            </a:extLst>
          </p:cNvPr>
          <p:cNvGrpSpPr/>
          <p:nvPr/>
        </p:nvGrpSpPr>
        <p:grpSpPr>
          <a:xfrm>
            <a:off x="-2559844" y="-1262417"/>
            <a:ext cx="5119688" cy="8120417"/>
            <a:chOff x="-2559844" y="-1262417"/>
            <a:chExt cx="5119688" cy="8120417"/>
          </a:xfrm>
        </p:grpSpPr>
        <p:sp>
          <p:nvSpPr>
            <p:cNvPr id="5" name="_x451600216">
              <a:extLst>
                <a:ext uri="{FF2B5EF4-FFF2-40B4-BE49-F238E27FC236}">
                  <a16:creationId xmlns:a16="http://schemas.microsoft.com/office/drawing/2014/main" id="{C6AF7E75-462E-4F0E-8807-A3EEB730FB0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00000">
              <a:off x="-2559844" y="-1262417"/>
              <a:ext cx="5119688" cy="6884988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3500 w 21600"/>
                <a:gd name="T1" fmla="*/ 10800 h 21600"/>
                <a:gd name="T2" fmla="*/ 0 w 21600"/>
                <a:gd name="T3" fmla="*/ 18900 h 21600"/>
                <a:gd name="T4" fmla="*/ 10800 w 21600"/>
                <a:gd name="T5" fmla="*/ 8100 h 21600"/>
                <a:gd name="T6" fmla="*/ -2134956496 w 21600"/>
                <a:gd name="T7" fmla="*/ 21600 h 21600"/>
                <a:gd name="T8" fmla="*/ 2700 w 21600"/>
                <a:gd name="T9" fmla="*/ 10800 h 21600"/>
                <a:gd name="T10" fmla="*/ 1800 w 21600"/>
                <a:gd name="T11" fmla="*/ 1800 h 21600"/>
                <a:gd name="T12" fmla="*/ 19800 w 21600"/>
                <a:gd name="T13" fmla="*/ 198008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1600" h="21600">
                  <a:moveTo>
                    <a:pt x="5400" y="0"/>
                  </a:moveTo>
                  <a:lnTo>
                    <a:pt x="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DF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" name="_x451597984">
              <a:extLst>
                <a:ext uri="{FF2B5EF4-FFF2-40B4-BE49-F238E27FC236}">
                  <a16:creationId xmlns:a16="http://schemas.microsoft.com/office/drawing/2014/main" id="{969E50CB-B7DB-4BEC-9FD0-07AE2B05D3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908175" y="0"/>
              <a:ext cx="3816350" cy="6858000"/>
            </a:xfrm>
            <a:custGeom>
              <a:avLst/>
              <a:gdLst>
                <a:gd name="G0" fmla="+- 10733 0 0"/>
                <a:gd name="G1" fmla="+- 21600 0 10733"/>
                <a:gd name="G2" fmla="*/ 10733 1 2"/>
                <a:gd name="G3" fmla="+- 21600 0 G2"/>
                <a:gd name="G4" fmla="+/ 10733 21600 2"/>
                <a:gd name="G5" fmla="+/ G1 0 2"/>
                <a:gd name="G6" fmla="*/ 21600 21600 10733"/>
                <a:gd name="G7" fmla="*/ G6 1 2"/>
                <a:gd name="G8" fmla="+- 21600 0 G7"/>
                <a:gd name="G9" fmla="*/ 21600 1 2"/>
                <a:gd name="G10" fmla="+- 10733 0 G9"/>
                <a:gd name="G11" fmla="?: G10 G8 0"/>
                <a:gd name="G12" fmla="?: G10 G7 21600"/>
                <a:gd name="T0" fmla="*/ 16166 w 21600"/>
                <a:gd name="T1" fmla="*/ 10800 h 21600"/>
                <a:gd name="T2" fmla="*/ 0 w 21600"/>
                <a:gd name="T3" fmla="*/ 16233 h 21600"/>
                <a:gd name="T4" fmla="*/ 10800 w 21600"/>
                <a:gd name="T5" fmla="*/ 5433 h 21600"/>
                <a:gd name="T6" fmla="*/ -2134956496 w 21600"/>
                <a:gd name="T7" fmla="*/ 21600 h 21600"/>
                <a:gd name="T8" fmla="*/ 5367 w 21600"/>
                <a:gd name="T9" fmla="*/ 10800 h 21600"/>
                <a:gd name="T10" fmla="*/ 1800 w 21600"/>
                <a:gd name="T11" fmla="*/ 1800 h 21600"/>
                <a:gd name="T12" fmla="*/ 19800 w 21600"/>
                <a:gd name="T13" fmla="*/ 198008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1600" h="21600">
                  <a:moveTo>
                    <a:pt x="10733" y="0"/>
                  </a:moveTo>
                  <a:lnTo>
                    <a:pt x="0" y="21600"/>
                  </a:lnTo>
                  <a:lnTo>
                    <a:pt x="1086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4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7" name="_x451499632">
            <a:extLst>
              <a:ext uri="{FF2B5EF4-FFF2-40B4-BE49-F238E27FC236}">
                <a16:creationId xmlns:a16="http://schemas.microsoft.com/office/drawing/2014/main" id="{342DC056-0416-4C40-8D84-0985FE47AD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369685"/>
            <a:ext cx="582295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일본 내각제 </a:t>
            </a:r>
            <a:r>
              <a:rPr kumimoji="0" lang="en-US" altLang="ko-KR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- </a:t>
            </a:r>
            <a:r>
              <a:rPr kumimoji="0" lang="ko-KR" altLang="en-US" sz="4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기능</a:t>
            </a:r>
            <a:endParaRPr kumimoji="0" lang="ko-KR" altLang="ko-KR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_x451603888">
            <a:extLst>
              <a:ext uri="{FF2B5EF4-FFF2-40B4-BE49-F238E27FC236}">
                <a16:creationId xmlns:a16="http://schemas.microsoft.com/office/drawing/2014/main" id="{FED52517-BEF8-42B4-802A-DE3B05889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8407" y="1536862"/>
            <a:ext cx="573881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Ⅰ. </a:t>
            </a:r>
            <a:r>
              <a:rPr lang="ko-KR" altLang="en-US" sz="28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천황의 조언 기관으로서의 기능</a:t>
            </a:r>
            <a:endParaRPr kumimoji="0" lang="ko-KR" altLang="ko-K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_x451615048">
            <a:extLst>
              <a:ext uri="{FF2B5EF4-FFF2-40B4-BE49-F238E27FC236}">
                <a16:creationId xmlns:a16="http://schemas.microsoft.com/office/drawing/2014/main" id="{C8970E78-A45B-4668-A4F3-AD5BE1211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6750" y="2333252"/>
            <a:ext cx="9732086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0" lang="ko-KR" altLang="ko-KR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▶ </a:t>
            </a:r>
            <a:r>
              <a:rPr lang="ko-KR" altLang="en-US" sz="1500" dirty="0"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「</a:t>
            </a:r>
            <a:r>
              <a:rPr lang="ko-KR" altLang="en-US" sz="1500" dirty="0">
                <a:solidFill>
                  <a:srgbClr val="000000"/>
                </a:solidFill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천황의 국사에 관한 모든 행위에는 내각의 조언과 승인을 필요로 하며 내각이 그 책임을 진다</a:t>
            </a:r>
            <a:r>
              <a:rPr lang="en-US" altLang="ko-KR" sz="1500" dirty="0">
                <a:solidFill>
                  <a:srgbClr val="000000"/>
                </a:solidFill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.</a:t>
            </a:r>
            <a:r>
              <a:rPr lang="ko-KR" altLang="en-US" sz="1500" dirty="0"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 」</a:t>
            </a:r>
            <a:endParaRPr lang="en-US" altLang="ko-KR" sz="1500" dirty="0">
              <a:solidFill>
                <a:srgbClr val="000000"/>
              </a:solidFill>
              <a:highlight>
                <a:srgbClr val="FFFF00"/>
              </a:highlight>
              <a:latin typeface="HY궁서B" panose="02030600000101010101" pitchFamily="18" charset="-127"/>
              <a:ea typeface="HY궁서B" panose="02030600000101010101" pitchFamily="18" charset="-127"/>
            </a:endParaRPr>
          </a:p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ko-KR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       </a:t>
            </a:r>
            <a:r>
              <a:rPr kumimoji="0" lang="en-US" altLang="ko-KR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(</a:t>
            </a:r>
            <a:r>
              <a:rPr kumimoji="0" lang="ko-KR" alt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헌법 제</a:t>
            </a:r>
            <a:r>
              <a:rPr kumimoji="0" lang="en-US" altLang="ko-KR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3</a:t>
            </a:r>
            <a:r>
              <a:rPr kumimoji="0" lang="ko-KR" alt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조</a:t>
            </a:r>
            <a:r>
              <a:rPr kumimoji="0" lang="en-US" altLang="ko-KR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)</a:t>
            </a:r>
            <a:endParaRPr kumimoji="0" lang="ko-KR" altLang="ko-KR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FFFF00"/>
              </a:highlight>
              <a:latin typeface="Arial" panose="020B0604020202020204" pitchFamily="34" charset="0"/>
            </a:endParaRPr>
          </a:p>
        </p:txBody>
      </p:sp>
      <p:sp>
        <p:nvSpPr>
          <p:cNvPr id="9" name="_x451615048">
            <a:extLst>
              <a:ext uri="{FF2B5EF4-FFF2-40B4-BE49-F238E27FC236}">
                <a16:creationId xmlns:a16="http://schemas.microsoft.com/office/drawing/2014/main" id="{64034895-CF48-43D5-A5D1-090F1A32D5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8123" y="2921252"/>
            <a:ext cx="9732086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400" dirty="0">
                <a:latin typeface="HY궁서B" panose="02030600000101010101" pitchFamily="18" charset="-127"/>
                <a:ea typeface="HY궁서B" panose="02030600000101010101" pitchFamily="18" charset="-127"/>
              </a:rPr>
              <a:t>① </a:t>
            </a:r>
            <a:r>
              <a:rPr lang="ko-KR" altLang="en-US" sz="1400" dirty="0">
                <a:solidFill>
                  <a:srgbClr val="FF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국회 지명 </a:t>
            </a:r>
            <a:r>
              <a:rPr lang="en-US" altLang="ko-KR" sz="1400" dirty="0">
                <a:latin typeface="HY궁서B" panose="02030600000101010101" pitchFamily="18" charset="-127"/>
                <a:ea typeface="HY궁서B" panose="02030600000101010101" pitchFamily="18" charset="-127"/>
              </a:rPr>
              <a:t>-&gt;</a:t>
            </a:r>
            <a:r>
              <a:rPr lang="ko-KR" altLang="en-US" sz="1400" dirty="0">
                <a:latin typeface="HY궁서B" panose="02030600000101010101" pitchFamily="18" charset="-127"/>
                <a:ea typeface="HY궁서B" panose="02030600000101010101" pitchFamily="18" charset="-127"/>
              </a:rPr>
              <a:t> </a:t>
            </a:r>
            <a:r>
              <a:rPr lang="ko-KR" altLang="en-US" sz="1400" dirty="0">
                <a:solidFill>
                  <a:srgbClr val="FF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내각총리대신 임명</a:t>
            </a:r>
            <a:endParaRPr kumimoji="0" lang="en-US" altLang="ko-KR" sz="1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HY궁서B" panose="02030600000101010101" pitchFamily="18" charset="-127"/>
              <a:ea typeface="HY궁서B" panose="02030600000101010101" pitchFamily="18" charset="-127"/>
            </a:endParaRPr>
          </a:p>
        </p:txBody>
      </p:sp>
      <p:sp>
        <p:nvSpPr>
          <p:cNvPr id="12" name="_x451615048">
            <a:extLst>
              <a:ext uri="{FF2B5EF4-FFF2-40B4-BE49-F238E27FC236}">
                <a16:creationId xmlns:a16="http://schemas.microsoft.com/office/drawing/2014/main" id="{52013CFF-B562-4A92-BCFB-9CCCF58788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8123" y="3179407"/>
            <a:ext cx="9732086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400" dirty="0">
                <a:latin typeface="HY궁서B" panose="02030600000101010101" pitchFamily="18" charset="-127"/>
                <a:ea typeface="HY궁서B" panose="02030600000101010101" pitchFamily="18" charset="-127"/>
              </a:rPr>
              <a:t>② </a:t>
            </a:r>
            <a:r>
              <a:rPr lang="ko-KR" altLang="en-US" sz="1400" dirty="0">
                <a:solidFill>
                  <a:srgbClr val="FF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내각 지명 </a:t>
            </a:r>
            <a:r>
              <a:rPr lang="en-US" altLang="ko-KR" sz="1400" dirty="0">
                <a:latin typeface="HY궁서B" panose="02030600000101010101" pitchFamily="18" charset="-127"/>
                <a:ea typeface="HY궁서B" panose="02030600000101010101" pitchFamily="18" charset="-127"/>
              </a:rPr>
              <a:t>-&gt;</a:t>
            </a:r>
            <a:r>
              <a:rPr lang="ko-KR" altLang="en-US" sz="1400" dirty="0">
                <a:latin typeface="HY궁서B" panose="02030600000101010101" pitchFamily="18" charset="-127"/>
                <a:ea typeface="HY궁서B" panose="02030600000101010101" pitchFamily="18" charset="-127"/>
              </a:rPr>
              <a:t> 최고재판소 </a:t>
            </a:r>
            <a:r>
              <a:rPr lang="ko-KR" altLang="en-US" sz="1400" dirty="0">
                <a:solidFill>
                  <a:srgbClr val="FF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장인 재판관 임명</a:t>
            </a:r>
            <a:endParaRPr kumimoji="0" lang="en-US" altLang="ko-KR" sz="1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HY궁서B" panose="02030600000101010101" pitchFamily="18" charset="-127"/>
              <a:ea typeface="HY궁서B" panose="02030600000101010101" pitchFamily="18" charset="-127"/>
            </a:endParaRPr>
          </a:p>
        </p:txBody>
      </p:sp>
      <p:sp>
        <p:nvSpPr>
          <p:cNvPr id="13" name="_x451615048">
            <a:extLst>
              <a:ext uri="{FF2B5EF4-FFF2-40B4-BE49-F238E27FC236}">
                <a16:creationId xmlns:a16="http://schemas.microsoft.com/office/drawing/2014/main" id="{E5B5390B-D70A-44E2-ACDA-1E14732C84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8123" y="3429000"/>
            <a:ext cx="9732086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400" dirty="0">
                <a:latin typeface="HY궁서B" panose="02030600000101010101" pitchFamily="18" charset="-127"/>
                <a:ea typeface="HY궁서B" panose="02030600000101010101" pitchFamily="18" charset="-127"/>
              </a:rPr>
              <a:t>③ </a:t>
            </a:r>
            <a:r>
              <a:rPr lang="ko-KR" altLang="en-US" sz="1400" dirty="0">
                <a:solidFill>
                  <a:srgbClr val="FF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헌법개정</a:t>
            </a:r>
            <a:r>
              <a:rPr lang="en-US" altLang="ko-KR" sz="1400" dirty="0">
                <a:solidFill>
                  <a:srgbClr val="FF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, </a:t>
            </a:r>
            <a:r>
              <a:rPr lang="ko-KR" altLang="en-US" sz="1400" dirty="0">
                <a:solidFill>
                  <a:srgbClr val="FF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법률</a:t>
            </a:r>
            <a:r>
              <a:rPr lang="en-US" altLang="ko-KR" sz="1400" dirty="0">
                <a:solidFill>
                  <a:srgbClr val="FF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, </a:t>
            </a:r>
            <a:r>
              <a:rPr lang="ko-KR" altLang="en-US" sz="1400" dirty="0">
                <a:solidFill>
                  <a:srgbClr val="FF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정령</a:t>
            </a:r>
            <a:r>
              <a:rPr lang="en-US" altLang="ko-KR" sz="1400" dirty="0">
                <a:solidFill>
                  <a:srgbClr val="FF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,</a:t>
            </a:r>
            <a:r>
              <a:rPr lang="ko-KR" altLang="en-US" sz="1400" dirty="0">
                <a:solidFill>
                  <a:srgbClr val="FF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 조약 공포</a:t>
            </a:r>
            <a:endParaRPr kumimoji="0" lang="en-US" altLang="ko-KR" sz="1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HY궁서B" panose="02030600000101010101" pitchFamily="18" charset="-127"/>
              <a:ea typeface="HY궁서B" panose="02030600000101010101" pitchFamily="18" charset="-127"/>
            </a:endParaRPr>
          </a:p>
        </p:txBody>
      </p:sp>
      <p:sp>
        <p:nvSpPr>
          <p:cNvPr id="14" name="_x451615048">
            <a:extLst>
              <a:ext uri="{FF2B5EF4-FFF2-40B4-BE49-F238E27FC236}">
                <a16:creationId xmlns:a16="http://schemas.microsoft.com/office/drawing/2014/main" id="{740D6684-11D4-4D39-99E8-1B52BD7677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8123" y="3687155"/>
            <a:ext cx="9732086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400" dirty="0">
                <a:latin typeface="HY궁서B" panose="02030600000101010101" pitchFamily="18" charset="-127"/>
                <a:ea typeface="HY궁서B" panose="02030600000101010101" pitchFamily="18" charset="-127"/>
              </a:rPr>
              <a:t>④ </a:t>
            </a:r>
            <a:r>
              <a:rPr lang="ko-KR" altLang="en-US" sz="1400" dirty="0">
                <a:solidFill>
                  <a:srgbClr val="FF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국회 소집</a:t>
            </a:r>
            <a:endParaRPr kumimoji="0" lang="en-US" altLang="ko-KR" sz="1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HY궁서B" panose="02030600000101010101" pitchFamily="18" charset="-127"/>
              <a:ea typeface="HY궁서B" panose="02030600000101010101" pitchFamily="18" charset="-127"/>
            </a:endParaRPr>
          </a:p>
        </p:txBody>
      </p:sp>
      <p:sp>
        <p:nvSpPr>
          <p:cNvPr id="15" name="_x451615048">
            <a:extLst>
              <a:ext uri="{FF2B5EF4-FFF2-40B4-BE49-F238E27FC236}">
                <a16:creationId xmlns:a16="http://schemas.microsoft.com/office/drawing/2014/main" id="{DBF6C06C-509F-4F7E-8281-D5AA997D03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8123" y="3936748"/>
            <a:ext cx="9732086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400" dirty="0">
                <a:latin typeface="HY궁서B" panose="02030600000101010101" pitchFamily="18" charset="-127"/>
                <a:ea typeface="HY궁서B" panose="02030600000101010101" pitchFamily="18" charset="-127"/>
              </a:rPr>
              <a:t>⑤ </a:t>
            </a:r>
            <a:r>
              <a:rPr lang="ko-KR" altLang="en-US" sz="1400" dirty="0">
                <a:solidFill>
                  <a:srgbClr val="FF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중의원 해산</a:t>
            </a:r>
            <a:endParaRPr kumimoji="0" lang="en-US" altLang="ko-KR" sz="1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HY궁서B" panose="02030600000101010101" pitchFamily="18" charset="-127"/>
              <a:ea typeface="HY궁서B" panose="02030600000101010101" pitchFamily="18" charset="-127"/>
            </a:endParaRPr>
          </a:p>
        </p:txBody>
      </p:sp>
      <p:sp>
        <p:nvSpPr>
          <p:cNvPr id="16" name="_x451615048">
            <a:extLst>
              <a:ext uri="{FF2B5EF4-FFF2-40B4-BE49-F238E27FC236}">
                <a16:creationId xmlns:a16="http://schemas.microsoft.com/office/drawing/2014/main" id="{7ABB7560-2FA2-49C5-9E7B-3735E562D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8123" y="4194903"/>
            <a:ext cx="9732086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400" dirty="0">
                <a:latin typeface="HY궁서B" panose="02030600000101010101" pitchFamily="18" charset="-127"/>
                <a:ea typeface="HY궁서B" panose="02030600000101010101" pitchFamily="18" charset="-127"/>
              </a:rPr>
              <a:t>⑥ 국회의원 </a:t>
            </a:r>
            <a:r>
              <a:rPr lang="ko-KR" altLang="en-US" sz="1400" dirty="0">
                <a:solidFill>
                  <a:srgbClr val="FF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총선거 시행 공시</a:t>
            </a:r>
            <a:endParaRPr kumimoji="0" lang="en-US" altLang="ko-KR" sz="1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HY궁서B" panose="02030600000101010101" pitchFamily="18" charset="-127"/>
              <a:ea typeface="HY궁서B" panose="02030600000101010101" pitchFamily="18" charset="-127"/>
            </a:endParaRPr>
          </a:p>
        </p:txBody>
      </p:sp>
      <p:sp>
        <p:nvSpPr>
          <p:cNvPr id="17" name="_x451615048">
            <a:extLst>
              <a:ext uri="{FF2B5EF4-FFF2-40B4-BE49-F238E27FC236}">
                <a16:creationId xmlns:a16="http://schemas.microsoft.com/office/drawing/2014/main" id="{98C2227C-6E35-4F27-90AF-B7D7C8393D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8123" y="4444496"/>
            <a:ext cx="9732086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400" dirty="0">
                <a:latin typeface="HY궁서B" panose="02030600000101010101" pitchFamily="18" charset="-127"/>
                <a:ea typeface="HY궁서B" panose="02030600000101010101" pitchFamily="18" charset="-127"/>
              </a:rPr>
              <a:t>⑦ 국무대신 등 </a:t>
            </a:r>
            <a:r>
              <a:rPr lang="ko-KR" altLang="en-US" sz="1400" dirty="0">
                <a:solidFill>
                  <a:srgbClr val="FF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임면 인증</a:t>
            </a:r>
            <a:endParaRPr kumimoji="0" lang="en-US" altLang="ko-KR" sz="1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HY궁서B" panose="02030600000101010101" pitchFamily="18" charset="-127"/>
              <a:ea typeface="HY궁서B" panose="02030600000101010101" pitchFamily="18" charset="-127"/>
            </a:endParaRPr>
          </a:p>
        </p:txBody>
      </p:sp>
      <p:sp>
        <p:nvSpPr>
          <p:cNvPr id="18" name="_x451615048">
            <a:extLst>
              <a:ext uri="{FF2B5EF4-FFF2-40B4-BE49-F238E27FC236}">
                <a16:creationId xmlns:a16="http://schemas.microsoft.com/office/drawing/2014/main" id="{837340E0-88FE-4CFC-9AA6-56B56E12F3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8123" y="4702651"/>
            <a:ext cx="9732086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400" dirty="0">
                <a:latin typeface="HY궁서B" panose="02030600000101010101" pitchFamily="18" charset="-127"/>
                <a:ea typeface="HY궁서B" panose="02030600000101010101" pitchFamily="18" charset="-127"/>
              </a:rPr>
              <a:t>⑧ 전권위임장</a:t>
            </a:r>
            <a:r>
              <a:rPr lang="en-US" altLang="ko-KR" sz="1400" dirty="0">
                <a:latin typeface="HY궁서B" panose="02030600000101010101" pitchFamily="18" charset="-127"/>
                <a:ea typeface="HY궁서B" panose="02030600000101010101" pitchFamily="18" charset="-127"/>
              </a:rPr>
              <a:t>/</a:t>
            </a:r>
            <a:r>
              <a:rPr lang="ko-KR" altLang="en-US" sz="1400" dirty="0">
                <a:latin typeface="HY궁서B" panose="02030600000101010101" pitchFamily="18" charset="-127"/>
                <a:ea typeface="HY궁서B" panose="02030600000101010101" pitchFamily="18" charset="-127"/>
              </a:rPr>
              <a:t>대사</a:t>
            </a:r>
            <a:r>
              <a:rPr lang="en-US" altLang="ko-KR" sz="1400" dirty="0">
                <a:latin typeface="HY궁서B" panose="02030600000101010101" pitchFamily="18" charset="-127"/>
                <a:ea typeface="HY궁서B" panose="02030600000101010101" pitchFamily="18" charset="-127"/>
              </a:rPr>
              <a:t>·</a:t>
            </a:r>
            <a:r>
              <a:rPr lang="ko-KR" altLang="en-US" sz="1400" dirty="0">
                <a:latin typeface="HY궁서B" panose="02030600000101010101" pitchFamily="18" charset="-127"/>
                <a:ea typeface="HY궁서B" panose="02030600000101010101" pitchFamily="18" charset="-127"/>
              </a:rPr>
              <a:t>공사 </a:t>
            </a:r>
            <a:r>
              <a:rPr lang="ko-KR" altLang="en-US" sz="1400" dirty="0">
                <a:solidFill>
                  <a:srgbClr val="FF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신임장 인증</a:t>
            </a:r>
            <a:endParaRPr kumimoji="0" lang="en-US" altLang="ko-KR" sz="1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HY궁서B" panose="02030600000101010101" pitchFamily="18" charset="-127"/>
              <a:ea typeface="HY궁서B" panose="02030600000101010101" pitchFamily="18" charset="-127"/>
            </a:endParaRPr>
          </a:p>
        </p:txBody>
      </p:sp>
      <p:sp>
        <p:nvSpPr>
          <p:cNvPr id="19" name="_x451615048">
            <a:extLst>
              <a:ext uri="{FF2B5EF4-FFF2-40B4-BE49-F238E27FC236}">
                <a16:creationId xmlns:a16="http://schemas.microsoft.com/office/drawing/2014/main" id="{F2CE6324-9513-4629-9AEE-757FD4CFA9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8123" y="4952244"/>
            <a:ext cx="9732086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400" dirty="0">
                <a:latin typeface="HY궁서B" panose="02030600000101010101" pitchFamily="18" charset="-127"/>
                <a:ea typeface="HY궁서B" panose="02030600000101010101" pitchFamily="18" charset="-127"/>
              </a:rPr>
              <a:t>⑨ </a:t>
            </a:r>
            <a:r>
              <a:rPr lang="ko-KR" altLang="en-US" sz="1400" dirty="0">
                <a:solidFill>
                  <a:srgbClr val="FF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대사</a:t>
            </a:r>
            <a:r>
              <a:rPr lang="en-US" altLang="ko-KR" sz="1400" dirty="0">
                <a:solidFill>
                  <a:srgbClr val="FF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, </a:t>
            </a:r>
            <a:r>
              <a:rPr lang="ko-KR" altLang="en-US" sz="1400" dirty="0">
                <a:solidFill>
                  <a:srgbClr val="FF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특사</a:t>
            </a:r>
            <a:r>
              <a:rPr lang="en-US" altLang="ko-KR" sz="1400" dirty="0">
                <a:solidFill>
                  <a:srgbClr val="FF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, </a:t>
            </a:r>
            <a:r>
              <a:rPr lang="ko-KR" altLang="en-US" sz="1400" dirty="0">
                <a:solidFill>
                  <a:srgbClr val="FF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감형</a:t>
            </a:r>
            <a:r>
              <a:rPr lang="en-US" altLang="ko-KR" sz="1400" dirty="0">
                <a:solidFill>
                  <a:srgbClr val="FF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, </a:t>
            </a:r>
            <a:r>
              <a:rPr lang="ko-KR" altLang="en-US" sz="1400" dirty="0">
                <a:solidFill>
                  <a:srgbClr val="FF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형 집행 면제</a:t>
            </a:r>
            <a:r>
              <a:rPr lang="en-US" altLang="ko-KR" sz="1400" dirty="0">
                <a:solidFill>
                  <a:srgbClr val="FF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·</a:t>
            </a:r>
            <a:r>
              <a:rPr lang="ko-KR" altLang="en-US" sz="1400" dirty="0">
                <a:solidFill>
                  <a:srgbClr val="FF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복권 인증</a:t>
            </a:r>
            <a:endParaRPr kumimoji="0" lang="en-US" altLang="ko-KR" sz="1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HY궁서B" panose="02030600000101010101" pitchFamily="18" charset="-127"/>
              <a:ea typeface="HY궁서B" panose="02030600000101010101" pitchFamily="18" charset="-127"/>
            </a:endParaRPr>
          </a:p>
        </p:txBody>
      </p:sp>
      <p:sp>
        <p:nvSpPr>
          <p:cNvPr id="20" name="_x451615048">
            <a:extLst>
              <a:ext uri="{FF2B5EF4-FFF2-40B4-BE49-F238E27FC236}">
                <a16:creationId xmlns:a16="http://schemas.microsoft.com/office/drawing/2014/main" id="{76FDEF10-4CE4-4CC6-B0BC-F77007FFA8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8123" y="5210399"/>
            <a:ext cx="9732086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400" dirty="0">
                <a:latin typeface="HY궁서B" panose="02030600000101010101" pitchFamily="18" charset="-127"/>
                <a:ea typeface="HY궁서B" panose="02030600000101010101" pitchFamily="18" charset="-127"/>
              </a:rPr>
              <a:t>⑩ </a:t>
            </a:r>
            <a:r>
              <a:rPr lang="ko-KR" altLang="en-US" sz="1400" dirty="0">
                <a:solidFill>
                  <a:srgbClr val="FF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영전 수여</a:t>
            </a:r>
            <a:endParaRPr kumimoji="0" lang="en-US" altLang="ko-KR" sz="1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HY궁서B" panose="02030600000101010101" pitchFamily="18" charset="-127"/>
              <a:ea typeface="HY궁서B" panose="02030600000101010101" pitchFamily="18" charset="-127"/>
            </a:endParaRPr>
          </a:p>
        </p:txBody>
      </p:sp>
      <p:sp>
        <p:nvSpPr>
          <p:cNvPr id="21" name="_x451615048">
            <a:extLst>
              <a:ext uri="{FF2B5EF4-FFF2-40B4-BE49-F238E27FC236}">
                <a16:creationId xmlns:a16="http://schemas.microsoft.com/office/drawing/2014/main" id="{A889E472-9659-448D-A9E8-69A9A5CCC5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8123" y="5459992"/>
            <a:ext cx="9732086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400" dirty="0">
                <a:latin typeface="HY궁서B" panose="02030600000101010101" pitchFamily="18" charset="-127"/>
                <a:ea typeface="HY궁서B" panose="02030600000101010101" pitchFamily="18" charset="-127"/>
              </a:rPr>
              <a:t>⑪ </a:t>
            </a:r>
            <a:r>
              <a:rPr lang="ko-KR" altLang="en-US" sz="1400" dirty="0">
                <a:solidFill>
                  <a:srgbClr val="FF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조약 비준서</a:t>
            </a:r>
            <a:r>
              <a:rPr lang="en-US" altLang="ko-KR" sz="1400" dirty="0">
                <a:solidFill>
                  <a:srgbClr val="FF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/</a:t>
            </a:r>
            <a:r>
              <a:rPr lang="ko-KR" altLang="en-US" sz="1400" dirty="0">
                <a:solidFill>
                  <a:srgbClr val="FF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기타 외교문서 인증</a:t>
            </a:r>
            <a:endParaRPr kumimoji="0" lang="en-US" altLang="ko-KR" sz="1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HY궁서B" panose="02030600000101010101" pitchFamily="18" charset="-127"/>
              <a:ea typeface="HY궁서B" panose="02030600000101010101" pitchFamily="18" charset="-127"/>
            </a:endParaRPr>
          </a:p>
        </p:txBody>
      </p:sp>
      <p:sp>
        <p:nvSpPr>
          <p:cNvPr id="22" name="_x451615048">
            <a:extLst>
              <a:ext uri="{FF2B5EF4-FFF2-40B4-BE49-F238E27FC236}">
                <a16:creationId xmlns:a16="http://schemas.microsoft.com/office/drawing/2014/main" id="{4A5804F7-DA04-46C4-86F7-DAED0DF531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8123" y="5718147"/>
            <a:ext cx="9732086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400" dirty="0">
                <a:latin typeface="HY궁서B" panose="02030600000101010101" pitchFamily="18" charset="-127"/>
                <a:ea typeface="HY궁서B" panose="02030600000101010101" pitchFamily="18" charset="-127"/>
              </a:rPr>
              <a:t>⑫ </a:t>
            </a:r>
            <a:r>
              <a:rPr lang="ko-KR" altLang="en-US" sz="1400" dirty="0">
                <a:solidFill>
                  <a:srgbClr val="FF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외국 대사</a:t>
            </a:r>
            <a:r>
              <a:rPr lang="en-US" altLang="ko-KR" sz="1400" dirty="0">
                <a:solidFill>
                  <a:srgbClr val="FF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·</a:t>
            </a:r>
            <a:r>
              <a:rPr lang="ko-KR" altLang="en-US" sz="1400" dirty="0">
                <a:solidFill>
                  <a:srgbClr val="FF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공사 접수</a:t>
            </a:r>
            <a:endParaRPr kumimoji="0" lang="en-US" altLang="ko-KR" sz="1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HY궁서B" panose="02030600000101010101" pitchFamily="18" charset="-127"/>
              <a:ea typeface="HY궁서B" panose="02030600000101010101" pitchFamily="18" charset="-127"/>
            </a:endParaRPr>
          </a:p>
        </p:txBody>
      </p:sp>
      <p:sp>
        <p:nvSpPr>
          <p:cNvPr id="23" name="_x451615048">
            <a:extLst>
              <a:ext uri="{FF2B5EF4-FFF2-40B4-BE49-F238E27FC236}">
                <a16:creationId xmlns:a16="http://schemas.microsoft.com/office/drawing/2014/main" id="{15CCE061-7847-4986-B75B-47BABFDB8E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8123" y="5967607"/>
            <a:ext cx="9732086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400" dirty="0">
                <a:latin typeface="HY궁서B" panose="02030600000101010101" pitchFamily="18" charset="-127"/>
                <a:ea typeface="HY궁서B" panose="02030600000101010101" pitchFamily="18" charset="-127"/>
              </a:rPr>
              <a:t>⑬ </a:t>
            </a:r>
            <a:r>
              <a:rPr lang="ko-KR" altLang="en-US" sz="1400" dirty="0">
                <a:solidFill>
                  <a:srgbClr val="FF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의식 거행</a:t>
            </a:r>
            <a:endParaRPr kumimoji="0" lang="en-US" altLang="ko-KR" sz="1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HY궁서B" panose="02030600000101010101" pitchFamily="18" charset="-127"/>
              <a:ea typeface="HY궁서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80890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E8975D54-8D65-4062-80B9-1D18F768E2C5}"/>
              </a:ext>
            </a:extLst>
          </p:cNvPr>
          <p:cNvGrpSpPr/>
          <p:nvPr/>
        </p:nvGrpSpPr>
        <p:grpSpPr>
          <a:xfrm>
            <a:off x="-2559844" y="-1262417"/>
            <a:ext cx="5119688" cy="8120417"/>
            <a:chOff x="-2559844" y="-1262417"/>
            <a:chExt cx="5119688" cy="8120417"/>
          </a:xfrm>
        </p:grpSpPr>
        <p:sp>
          <p:nvSpPr>
            <p:cNvPr id="5" name="_x451600216">
              <a:extLst>
                <a:ext uri="{FF2B5EF4-FFF2-40B4-BE49-F238E27FC236}">
                  <a16:creationId xmlns:a16="http://schemas.microsoft.com/office/drawing/2014/main" id="{6ED07D43-B5A4-41B4-B218-A0C1FC610B5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00000">
              <a:off x="-2559844" y="-1262417"/>
              <a:ext cx="5119688" cy="6884988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3500 w 21600"/>
                <a:gd name="T1" fmla="*/ 10800 h 21600"/>
                <a:gd name="T2" fmla="*/ 0 w 21600"/>
                <a:gd name="T3" fmla="*/ 18900 h 21600"/>
                <a:gd name="T4" fmla="*/ 10800 w 21600"/>
                <a:gd name="T5" fmla="*/ 8100 h 21600"/>
                <a:gd name="T6" fmla="*/ -2134956496 w 21600"/>
                <a:gd name="T7" fmla="*/ 21600 h 21600"/>
                <a:gd name="T8" fmla="*/ 2700 w 21600"/>
                <a:gd name="T9" fmla="*/ 10800 h 21600"/>
                <a:gd name="T10" fmla="*/ 1800 w 21600"/>
                <a:gd name="T11" fmla="*/ 1800 h 21600"/>
                <a:gd name="T12" fmla="*/ 19800 w 21600"/>
                <a:gd name="T13" fmla="*/ 198008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1600" h="21600">
                  <a:moveTo>
                    <a:pt x="5400" y="0"/>
                  </a:moveTo>
                  <a:lnTo>
                    <a:pt x="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DF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" name="_x451597984">
              <a:extLst>
                <a:ext uri="{FF2B5EF4-FFF2-40B4-BE49-F238E27FC236}">
                  <a16:creationId xmlns:a16="http://schemas.microsoft.com/office/drawing/2014/main" id="{6E4E8DC8-9D04-4F33-89C5-E4FC004F73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908175" y="0"/>
              <a:ext cx="3816350" cy="6858000"/>
            </a:xfrm>
            <a:custGeom>
              <a:avLst/>
              <a:gdLst>
                <a:gd name="G0" fmla="+- 10733 0 0"/>
                <a:gd name="G1" fmla="+- 21600 0 10733"/>
                <a:gd name="G2" fmla="*/ 10733 1 2"/>
                <a:gd name="G3" fmla="+- 21600 0 G2"/>
                <a:gd name="G4" fmla="+/ 10733 21600 2"/>
                <a:gd name="G5" fmla="+/ G1 0 2"/>
                <a:gd name="G6" fmla="*/ 21600 21600 10733"/>
                <a:gd name="G7" fmla="*/ G6 1 2"/>
                <a:gd name="G8" fmla="+- 21600 0 G7"/>
                <a:gd name="G9" fmla="*/ 21600 1 2"/>
                <a:gd name="G10" fmla="+- 10733 0 G9"/>
                <a:gd name="G11" fmla="?: G10 G8 0"/>
                <a:gd name="G12" fmla="?: G10 G7 21600"/>
                <a:gd name="T0" fmla="*/ 16166 w 21600"/>
                <a:gd name="T1" fmla="*/ 10800 h 21600"/>
                <a:gd name="T2" fmla="*/ 0 w 21600"/>
                <a:gd name="T3" fmla="*/ 16233 h 21600"/>
                <a:gd name="T4" fmla="*/ 10800 w 21600"/>
                <a:gd name="T5" fmla="*/ 5433 h 21600"/>
                <a:gd name="T6" fmla="*/ -2134956496 w 21600"/>
                <a:gd name="T7" fmla="*/ 21600 h 21600"/>
                <a:gd name="T8" fmla="*/ 5367 w 21600"/>
                <a:gd name="T9" fmla="*/ 10800 h 21600"/>
                <a:gd name="T10" fmla="*/ 1800 w 21600"/>
                <a:gd name="T11" fmla="*/ 1800 h 21600"/>
                <a:gd name="T12" fmla="*/ 19800 w 21600"/>
                <a:gd name="T13" fmla="*/ 198008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1600" h="21600">
                  <a:moveTo>
                    <a:pt x="10733" y="0"/>
                  </a:moveTo>
                  <a:lnTo>
                    <a:pt x="0" y="21600"/>
                  </a:lnTo>
                  <a:lnTo>
                    <a:pt x="1086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4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7" name="_x451499632">
            <a:extLst>
              <a:ext uri="{FF2B5EF4-FFF2-40B4-BE49-F238E27FC236}">
                <a16:creationId xmlns:a16="http://schemas.microsoft.com/office/drawing/2014/main" id="{6D12872C-7A5F-415B-B2F6-85E8A9DE4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369685"/>
            <a:ext cx="582295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일본 내각제 </a:t>
            </a:r>
            <a:r>
              <a:rPr kumimoji="0" lang="en-US" altLang="ko-KR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– </a:t>
            </a:r>
            <a:r>
              <a:rPr kumimoji="0" lang="ko-KR" altLang="en-US" sz="4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기능</a:t>
            </a:r>
            <a:endParaRPr kumimoji="0" lang="ko-KR" altLang="ko-KR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_x451603888">
            <a:extLst>
              <a:ext uri="{FF2B5EF4-FFF2-40B4-BE49-F238E27FC236}">
                <a16:creationId xmlns:a16="http://schemas.microsoft.com/office/drawing/2014/main" id="{5A7171C3-AB5C-40E1-B7A1-3599E677F3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8407" y="1536862"/>
            <a:ext cx="573881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Ⅱ</a:t>
            </a:r>
            <a:r>
              <a:rPr kumimoji="0" lang="ko-KR" altLang="ko-KR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. </a:t>
            </a:r>
            <a:r>
              <a:rPr lang="ko-KR" altLang="en-US" sz="28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행정권의 주체로서의 기능</a:t>
            </a:r>
            <a:endParaRPr kumimoji="0" lang="ko-KR" altLang="ko-K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_x451615048">
            <a:extLst>
              <a:ext uri="{FF2B5EF4-FFF2-40B4-BE49-F238E27FC236}">
                <a16:creationId xmlns:a16="http://schemas.microsoft.com/office/drawing/2014/main" id="{5F654470-3739-46D5-B41B-3314D6E417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6750" y="2278661"/>
            <a:ext cx="9732086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0" lang="ko-KR" altLang="ko-KR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▶</a:t>
            </a:r>
            <a:r>
              <a:rPr kumimoji="0" lang="en-US" altLang="ko-KR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 </a:t>
            </a:r>
            <a:r>
              <a:rPr lang="ko-KR" altLang="en-US" sz="1500" dirty="0"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「</a:t>
            </a:r>
            <a:r>
              <a:rPr kumimoji="0" lang="ko-KR" alt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내각은 다른 일반행정사무 외에 다음의 사무를 실시한다</a:t>
            </a:r>
            <a:r>
              <a:rPr kumimoji="0" lang="en-US" altLang="ko-KR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.</a:t>
            </a:r>
            <a:r>
              <a:rPr lang="ko-KR" altLang="en-US" sz="1500" dirty="0"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」</a:t>
            </a:r>
            <a:r>
              <a:rPr kumimoji="0" lang="en-US" altLang="ko-KR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 (</a:t>
            </a:r>
            <a:r>
              <a:rPr kumimoji="0" lang="ko-KR" alt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헌법 제</a:t>
            </a:r>
            <a:r>
              <a:rPr kumimoji="0" lang="en-US" altLang="ko-KR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73</a:t>
            </a:r>
            <a:r>
              <a:rPr kumimoji="0" lang="ko-KR" alt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조</a:t>
            </a:r>
            <a:r>
              <a:rPr kumimoji="0" lang="en-US" altLang="ko-KR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)</a:t>
            </a:r>
          </a:p>
        </p:txBody>
      </p:sp>
      <p:sp>
        <p:nvSpPr>
          <p:cNvPr id="10" name="_x451615048">
            <a:extLst>
              <a:ext uri="{FF2B5EF4-FFF2-40B4-BE49-F238E27FC236}">
                <a16:creationId xmlns:a16="http://schemas.microsoft.com/office/drawing/2014/main" id="{8F13C660-0928-44F9-8EBB-2F42E186B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4478176"/>
            <a:ext cx="9732086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0" lang="ko-KR" altLang="ko-KR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▶</a:t>
            </a:r>
            <a:r>
              <a:rPr lang="ko-KR" altLang="en-US" sz="1500" dirty="0">
                <a:latin typeface="HY궁서B" panose="02030600000101010101" pitchFamily="18" charset="-127"/>
                <a:ea typeface="HY궁서B" panose="02030600000101010101" pitchFamily="18" charset="-127"/>
              </a:rPr>
              <a:t>「</a:t>
            </a:r>
            <a:r>
              <a:rPr kumimoji="0" lang="ko-KR" alt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최고</a:t>
            </a:r>
            <a:r>
              <a:rPr kumimoji="0" lang="ko-KR" altLang="en-US" sz="15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 </a:t>
            </a:r>
            <a:r>
              <a:rPr kumimoji="0" lang="ko-KR" alt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재판소 </a:t>
            </a:r>
            <a:r>
              <a:rPr kumimoji="0" lang="ko-KR" altLang="en-US" sz="15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장인 재판관 지명</a:t>
            </a:r>
            <a:r>
              <a:rPr lang="ko-KR" altLang="en-US" sz="1500" dirty="0">
                <a:latin typeface="HY궁서B" panose="02030600000101010101" pitchFamily="18" charset="-127"/>
                <a:ea typeface="HY궁서B" panose="02030600000101010101" pitchFamily="18" charset="-127"/>
              </a:rPr>
              <a:t>」</a:t>
            </a:r>
            <a:r>
              <a:rPr kumimoji="0" lang="en-US" altLang="ko-KR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(</a:t>
            </a:r>
            <a:r>
              <a:rPr kumimoji="0" lang="ko-KR" alt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헌법 제</a:t>
            </a:r>
            <a:r>
              <a:rPr kumimoji="0" lang="en-US" altLang="ko-KR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6</a:t>
            </a:r>
            <a:r>
              <a:rPr kumimoji="0" lang="ko-KR" alt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조</a:t>
            </a:r>
            <a:r>
              <a:rPr kumimoji="0" lang="en-US" altLang="ko-KR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)</a:t>
            </a: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BCAA4B60-AD75-4D4F-A25F-D4D5786C13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523" y="107667"/>
            <a:ext cx="2714417" cy="202581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4" name="_x451615192">
            <a:extLst>
              <a:ext uri="{FF2B5EF4-FFF2-40B4-BE49-F238E27FC236}">
                <a16:creationId xmlns:a16="http://schemas.microsoft.com/office/drawing/2014/main" id="{9BE9BC7C-D819-42BF-B4F2-18CE38699C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1156" y="2133479"/>
            <a:ext cx="43751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0" lang="ko-KR" altLang="ko-K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「</a:t>
            </a:r>
            <a:r>
              <a:rPr kumimoji="0" lang="ko-KR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국회 상회 소집 </a:t>
            </a:r>
            <a:endParaRPr kumimoji="0" lang="en-US" altLang="ko-KR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Y궁서B" panose="02030600000101010101" pitchFamily="18" charset="-127"/>
              <a:ea typeface="HY궁서B" panose="02030600000101010101" pitchFamily="18" charset="-127"/>
            </a:endParaRPr>
          </a:p>
          <a:p>
            <a:pPr lvl="0"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16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        </a:t>
            </a:r>
            <a:r>
              <a:rPr kumimoji="0" lang="ko-KR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국회 특별회 소집</a:t>
            </a:r>
            <a:r>
              <a:rPr kumimoji="0" lang="ko-KR" altLang="ko-K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」</a:t>
            </a:r>
            <a:endParaRPr kumimoji="0" lang="ko-KR" altLang="ko-K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_x451615048">
            <a:extLst>
              <a:ext uri="{FF2B5EF4-FFF2-40B4-BE49-F238E27FC236}">
                <a16:creationId xmlns:a16="http://schemas.microsoft.com/office/drawing/2014/main" id="{CFAA7F39-E663-4B32-809A-46BF4CA660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4731025"/>
            <a:ext cx="9732086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5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▶「</a:t>
            </a:r>
            <a:r>
              <a:rPr lang="ko-KR" altLang="en-US" sz="1500" dirty="0">
                <a:solidFill>
                  <a:srgbClr val="FF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재판관</a:t>
            </a:r>
            <a:r>
              <a:rPr lang="en-US" altLang="ko-KR" sz="1500" dirty="0">
                <a:solidFill>
                  <a:srgbClr val="FF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/</a:t>
            </a:r>
            <a:r>
              <a:rPr lang="ko-KR" altLang="en-US" sz="1500" dirty="0">
                <a:solidFill>
                  <a:srgbClr val="FF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하급재판소의 재판관 임명</a:t>
            </a:r>
            <a:r>
              <a:rPr lang="ko-KR" altLang="en-US" sz="15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」</a:t>
            </a:r>
            <a:r>
              <a:rPr lang="en-US" altLang="ko-KR" sz="15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(</a:t>
            </a:r>
            <a:r>
              <a:rPr lang="ko-KR" altLang="en-US" sz="15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헌법 제</a:t>
            </a:r>
            <a:r>
              <a:rPr lang="en-US" altLang="ko-KR" sz="15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79</a:t>
            </a:r>
            <a:r>
              <a:rPr lang="ko-KR" altLang="en-US" sz="15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조</a:t>
            </a:r>
            <a:r>
              <a:rPr lang="en-US" altLang="ko-KR" sz="15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, </a:t>
            </a:r>
            <a:r>
              <a:rPr lang="ko-KR" altLang="en-US" sz="15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제</a:t>
            </a:r>
            <a:r>
              <a:rPr lang="en-US" altLang="ko-KR" sz="15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80</a:t>
            </a:r>
            <a:r>
              <a:rPr lang="ko-KR" altLang="en-US" sz="15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조</a:t>
            </a:r>
            <a:r>
              <a:rPr lang="en-US" altLang="ko-KR" sz="15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)</a:t>
            </a:r>
            <a:endParaRPr kumimoji="0" lang="en-US" altLang="ko-KR" sz="15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Y궁서B" panose="02030600000101010101" pitchFamily="18" charset="-127"/>
              <a:ea typeface="HY궁서B" panose="02030600000101010101" pitchFamily="18" charset="-127"/>
            </a:endParaRPr>
          </a:p>
        </p:txBody>
      </p:sp>
      <p:sp>
        <p:nvSpPr>
          <p:cNvPr id="16" name="_x451615048">
            <a:extLst>
              <a:ext uri="{FF2B5EF4-FFF2-40B4-BE49-F238E27FC236}">
                <a16:creationId xmlns:a16="http://schemas.microsoft.com/office/drawing/2014/main" id="{9DF6A7C6-C39F-4D5F-8CD0-8B042DCC1B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4983874"/>
            <a:ext cx="9732086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5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▶「</a:t>
            </a:r>
            <a:r>
              <a:rPr lang="ko-KR" altLang="en-US" sz="1500" dirty="0">
                <a:solidFill>
                  <a:srgbClr val="FF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국회 임시회 소집 결정</a:t>
            </a:r>
            <a:r>
              <a:rPr lang="ko-KR" altLang="en-US" sz="15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」</a:t>
            </a:r>
            <a:r>
              <a:rPr lang="en-US" altLang="ko-KR" sz="15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(</a:t>
            </a:r>
            <a:r>
              <a:rPr lang="ko-KR" altLang="en-US" sz="15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헌법 제</a:t>
            </a:r>
            <a:r>
              <a:rPr lang="en-US" altLang="ko-KR" sz="15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53</a:t>
            </a:r>
            <a:r>
              <a:rPr lang="ko-KR" altLang="en-US" sz="15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조</a:t>
            </a:r>
            <a:r>
              <a:rPr lang="en-US" altLang="ko-KR" sz="15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)</a:t>
            </a:r>
            <a:endParaRPr kumimoji="0" lang="en-US" altLang="ko-KR" sz="15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Y궁서B" panose="02030600000101010101" pitchFamily="18" charset="-127"/>
              <a:ea typeface="HY궁서B" panose="02030600000101010101" pitchFamily="18" charset="-127"/>
            </a:endParaRPr>
          </a:p>
        </p:txBody>
      </p:sp>
      <p:sp>
        <p:nvSpPr>
          <p:cNvPr id="17" name="_x451615048">
            <a:extLst>
              <a:ext uri="{FF2B5EF4-FFF2-40B4-BE49-F238E27FC236}">
                <a16:creationId xmlns:a16="http://schemas.microsoft.com/office/drawing/2014/main" id="{8BC8BD71-194C-4AA7-8C19-9FBB5B436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5250371"/>
            <a:ext cx="9732086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5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▶「</a:t>
            </a:r>
            <a:r>
              <a:rPr lang="ko-KR" altLang="en-US" sz="1500" dirty="0">
                <a:solidFill>
                  <a:srgbClr val="FF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의안 국회 제출</a:t>
            </a:r>
            <a:r>
              <a:rPr lang="ko-KR" altLang="en-US" sz="15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」</a:t>
            </a:r>
            <a:r>
              <a:rPr lang="en-US" altLang="ko-KR" sz="15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(</a:t>
            </a:r>
            <a:r>
              <a:rPr lang="ko-KR" altLang="en-US" sz="15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헌법 제</a:t>
            </a:r>
            <a:r>
              <a:rPr lang="en-US" altLang="ko-KR" sz="15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72</a:t>
            </a:r>
            <a:r>
              <a:rPr lang="ko-KR" altLang="en-US" sz="15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조</a:t>
            </a:r>
            <a:r>
              <a:rPr lang="en-US" altLang="ko-KR" sz="15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)</a:t>
            </a:r>
            <a:endParaRPr kumimoji="0" lang="en-US" altLang="ko-KR" sz="15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Y궁서B" panose="02030600000101010101" pitchFamily="18" charset="-127"/>
              <a:ea typeface="HY궁서B" panose="02030600000101010101" pitchFamily="18" charset="-127"/>
            </a:endParaRPr>
          </a:p>
        </p:txBody>
      </p:sp>
      <p:sp>
        <p:nvSpPr>
          <p:cNvPr id="18" name="_x451615048">
            <a:extLst>
              <a:ext uri="{FF2B5EF4-FFF2-40B4-BE49-F238E27FC236}">
                <a16:creationId xmlns:a16="http://schemas.microsoft.com/office/drawing/2014/main" id="{BEBE4071-631B-42AA-AFD0-888436E2A5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5520481"/>
            <a:ext cx="9732086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5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▶「</a:t>
            </a:r>
            <a:r>
              <a:rPr lang="ko-KR" altLang="en-US" sz="1500" dirty="0">
                <a:solidFill>
                  <a:srgbClr val="FF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참의원 긴급 집회 청구</a:t>
            </a:r>
            <a:r>
              <a:rPr lang="ko-KR" altLang="en-US" sz="15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」</a:t>
            </a:r>
            <a:r>
              <a:rPr lang="en-US" altLang="ko-KR" sz="15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(</a:t>
            </a:r>
            <a:r>
              <a:rPr lang="ko-KR" altLang="en-US" sz="15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헌법 제</a:t>
            </a:r>
            <a:r>
              <a:rPr lang="en-US" altLang="ko-KR" sz="15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54</a:t>
            </a:r>
            <a:r>
              <a:rPr lang="ko-KR" altLang="en-US" sz="15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조</a:t>
            </a:r>
            <a:r>
              <a:rPr lang="en-US" altLang="ko-KR" sz="15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)</a:t>
            </a:r>
            <a:endParaRPr kumimoji="0" lang="en-US" altLang="ko-KR" sz="15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Y궁서B" panose="02030600000101010101" pitchFamily="18" charset="-127"/>
              <a:ea typeface="HY궁서B" panose="02030600000101010101" pitchFamily="18" charset="-127"/>
            </a:endParaRPr>
          </a:p>
        </p:txBody>
      </p:sp>
      <p:sp>
        <p:nvSpPr>
          <p:cNvPr id="19" name="_x451615048">
            <a:extLst>
              <a:ext uri="{FF2B5EF4-FFF2-40B4-BE49-F238E27FC236}">
                <a16:creationId xmlns:a16="http://schemas.microsoft.com/office/drawing/2014/main" id="{2D576709-C415-4501-BA21-362FBB2E3E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5786978"/>
            <a:ext cx="9732086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5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▶「</a:t>
            </a:r>
            <a:r>
              <a:rPr lang="ko-KR" altLang="en-US" sz="1500" dirty="0">
                <a:solidFill>
                  <a:srgbClr val="FF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예비비 지출</a:t>
            </a:r>
            <a:r>
              <a:rPr lang="ko-KR" altLang="en-US" sz="15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」</a:t>
            </a:r>
            <a:r>
              <a:rPr lang="en-US" altLang="ko-KR" sz="15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(</a:t>
            </a:r>
            <a:r>
              <a:rPr lang="ko-KR" altLang="en-US" sz="15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헌법 제</a:t>
            </a:r>
            <a:r>
              <a:rPr lang="en-US" altLang="ko-KR" sz="15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87</a:t>
            </a:r>
            <a:r>
              <a:rPr lang="ko-KR" altLang="en-US" sz="15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조</a:t>
            </a:r>
            <a:r>
              <a:rPr lang="en-US" altLang="ko-KR" sz="15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)</a:t>
            </a:r>
            <a:endParaRPr kumimoji="0" lang="en-US" altLang="ko-KR" sz="15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Y궁서B" panose="02030600000101010101" pitchFamily="18" charset="-127"/>
              <a:ea typeface="HY궁서B" panose="02030600000101010101" pitchFamily="18" charset="-127"/>
            </a:endParaRPr>
          </a:p>
        </p:txBody>
      </p:sp>
      <p:sp>
        <p:nvSpPr>
          <p:cNvPr id="20" name="_x451615048">
            <a:extLst>
              <a:ext uri="{FF2B5EF4-FFF2-40B4-BE49-F238E27FC236}">
                <a16:creationId xmlns:a16="http://schemas.microsoft.com/office/drawing/2014/main" id="{1682582B-DFCA-4087-9E57-8FB49F39C2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6049245"/>
            <a:ext cx="9732086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5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▶「</a:t>
            </a:r>
            <a:r>
              <a:rPr lang="ko-KR" altLang="en-US" sz="1500" dirty="0">
                <a:solidFill>
                  <a:srgbClr val="FF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결산</a:t>
            </a:r>
            <a:r>
              <a:rPr lang="ko-KR" altLang="en-US" sz="15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 </a:t>
            </a:r>
            <a:r>
              <a:rPr lang="en-US" altLang="ko-KR" sz="15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-&gt; </a:t>
            </a:r>
            <a:r>
              <a:rPr lang="ko-KR" altLang="en-US" sz="1500" dirty="0">
                <a:solidFill>
                  <a:srgbClr val="FF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국회 제출</a:t>
            </a:r>
            <a:r>
              <a:rPr lang="ko-KR" altLang="en-US" sz="15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」</a:t>
            </a:r>
            <a:r>
              <a:rPr lang="en-US" altLang="ko-KR" sz="15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(</a:t>
            </a:r>
            <a:r>
              <a:rPr lang="ko-KR" altLang="en-US" sz="15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헌법 제</a:t>
            </a:r>
            <a:r>
              <a:rPr lang="en-US" altLang="ko-KR" sz="15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90</a:t>
            </a:r>
            <a:r>
              <a:rPr lang="ko-KR" altLang="en-US" sz="15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조</a:t>
            </a:r>
            <a:r>
              <a:rPr lang="en-US" altLang="ko-KR" sz="15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)</a:t>
            </a:r>
            <a:endParaRPr kumimoji="0" lang="en-US" altLang="ko-KR" sz="15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Y궁서B" panose="02030600000101010101" pitchFamily="18" charset="-127"/>
              <a:ea typeface="HY궁서B" panose="02030600000101010101" pitchFamily="18" charset="-127"/>
            </a:endParaRPr>
          </a:p>
        </p:txBody>
      </p:sp>
      <p:sp>
        <p:nvSpPr>
          <p:cNvPr id="21" name="_x451615048">
            <a:extLst>
              <a:ext uri="{FF2B5EF4-FFF2-40B4-BE49-F238E27FC236}">
                <a16:creationId xmlns:a16="http://schemas.microsoft.com/office/drawing/2014/main" id="{13F2FDDE-6065-4236-853D-1EEA31D4CC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6323678"/>
            <a:ext cx="9732086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5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▶「</a:t>
            </a:r>
            <a:r>
              <a:rPr lang="ko-KR" altLang="en-US" sz="1500" dirty="0">
                <a:solidFill>
                  <a:srgbClr val="FF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재정 상황 </a:t>
            </a:r>
            <a:r>
              <a:rPr lang="en-US" altLang="ko-KR" sz="15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-&gt; </a:t>
            </a:r>
            <a:r>
              <a:rPr lang="ko-KR" altLang="en-US" sz="1500" dirty="0">
                <a:solidFill>
                  <a:srgbClr val="FF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국회</a:t>
            </a:r>
            <a:r>
              <a:rPr lang="en-US" altLang="ko-KR" sz="1500" dirty="0">
                <a:solidFill>
                  <a:srgbClr val="FF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/</a:t>
            </a:r>
            <a:r>
              <a:rPr lang="ko-KR" altLang="en-US" sz="1500" dirty="0">
                <a:solidFill>
                  <a:srgbClr val="FF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국민에 보고</a:t>
            </a:r>
            <a:r>
              <a:rPr lang="ko-KR" altLang="en-US" sz="15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」</a:t>
            </a:r>
            <a:r>
              <a:rPr lang="en-US" altLang="ko-KR" sz="15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(</a:t>
            </a:r>
            <a:r>
              <a:rPr lang="ko-KR" altLang="en-US" sz="15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헌법 제</a:t>
            </a:r>
            <a:r>
              <a:rPr lang="en-US" altLang="ko-KR" sz="15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91</a:t>
            </a:r>
            <a:r>
              <a:rPr lang="ko-KR" altLang="en-US" sz="15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조</a:t>
            </a:r>
            <a:r>
              <a:rPr lang="en-US" altLang="ko-KR" sz="15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)</a:t>
            </a:r>
            <a:endParaRPr kumimoji="0" lang="en-US" altLang="ko-KR" sz="15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Y궁서B" panose="02030600000101010101" pitchFamily="18" charset="-127"/>
              <a:ea typeface="HY궁서B" panose="02030600000101010101" pitchFamily="18" charset="-127"/>
            </a:endParaRPr>
          </a:p>
        </p:txBody>
      </p:sp>
      <p:sp>
        <p:nvSpPr>
          <p:cNvPr id="22" name="_x451615048">
            <a:extLst>
              <a:ext uri="{FF2B5EF4-FFF2-40B4-BE49-F238E27FC236}">
                <a16:creationId xmlns:a16="http://schemas.microsoft.com/office/drawing/2014/main" id="{7D28E1FE-CF94-4F21-9711-5AF0422B92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8123" y="2580056"/>
            <a:ext cx="9732086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400" dirty="0">
                <a:latin typeface="HY궁서B" panose="02030600000101010101" pitchFamily="18" charset="-127"/>
                <a:ea typeface="HY궁서B" panose="02030600000101010101" pitchFamily="18" charset="-127"/>
              </a:rPr>
              <a:t>① </a:t>
            </a:r>
            <a:r>
              <a:rPr lang="ko-KR" altLang="en-US" sz="1400" dirty="0">
                <a:solidFill>
                  <a:srgbClr val="FF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법률 집행</a:t>
            </a:r>
            <a:r>
              <a:rPr lang="en-US" altLang="ko-KR" sz="1400" dirty="0">
                <a:solidFill>
                  <a:srgbClr val="FF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/</a:t>
            </a:r>
            <a:r>
              <a:rPr lang="ko-KR" altLang="en-US" sz="1400" dirty="0">
                <a:solidFill>
                  <a:srgbClr val="FF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국무 총리</a:t>
            </a:r>
            <a:endParaRPr kumimoji="0" lang="en-US" altLang="ko-KR" sz="1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HY궁서B" panose="02030600000101010101" pitchFamily="18" charset="-127"/>
              <a:ea typeface="HY궁서B" panose="02030600000101010101" pitchFamily="18" charset="-127"/>
            </a:endParaRPr>
          </a:p>
        </p:txBody>
      </p:sp>
      <p:sp>
        <p:nvSpPr>
          <p:cNvPr id="23" name="_x451615048">
            <a:extLst>
              <a:ext uri="{FF2B5EF4-FFF2-40B4-BE49-F238E27FC236}">
                <a16:creationId xmlns:a16="http://schemas.microsoft.com/office/drawing/2014/main" id="{AABD0522-46EA-4D01-B5FF-95AE15D73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8123" y="2838951"/>
            <a:ext cx="9732086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400" dirty="0">
                <a:latin typeface="HY궁서B" panose="02030600000101010101" pitchFamily="18" charset="-127"/>
                <a:ea typeface="HY궁서B" panose="02030600000101010101" pitchFamily="18" charset="-127"/>
              </a:rPr>
              <a:t>② </a:t>
            </a:r>
            <a:r>
              <a:rPr lang="ko-KR" altLang="en-US" sz="1400" dirty="0">
                <a:solidFill>
                  <a:srgbClr val="FF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외교 관계 처리</a:t>
            </a:r>
            <a:endParaRPr kumimoji="0" lang="en-US" altLang="ko-KR" sz="1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HY궁서B" panose="02030600000101010101" pitchFamily="18" charset="-127"/>
              <a:ea typeface="HY궁서B" panose="02030600000101010101" pitchFamily="18" charset="-127"/>
            </a:endParaRPr>
          </a:p>
        </p:txBody>
      </p:sp>
      <p:sp>
        <p:nvSpPr>
          <p:cNvPr id="24" name="_x451615048">
            <a:extLst>
              <a:ext uri="{FF2B5EF4-FFF2-40B4-BE49-F238E27FC236}">
                <a16:creationId xmlns:a16="http://schemas.microsoft.com/office/drawing/2014/main" id="{ED0206C9-02E4-4D88-91C4-1366A42CD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8123" y="3087535"/>
            <a:ext cx="9732086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400" dirty="0">
                <a:latin typeface="HY궁서B" panose="02030600000101010101" pitchFamily="18" charset="-127"/>
                <a:ea typeface="HY궁서B" panose="02030600000101010101" pitchFamily="18" charset="-127"/>
              </a:rPr>
              <a:t>③ </a:t>
            </a:r>
            <a:r>
              <a:rPr lang="ko-KR" altLang="en-US" sz="1400" dirty="0">
                <a:solidFill>
                  <a:srgbClr val="FF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조약 체결</a:t>
            </a:r>
            <a:endParaRPr kumimoji="0" lang="en-US" altLang="ko-KR" sz="1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HY궁서B" panose="02030600000101010101" pitchFamily="18" charset="-127"/>
              <a:ea typeface="HY궁서B" panose="02030600000101010101" pitchFamily="18" charset="-127"/>
            </a:endParaRPr>
          </a:p>
        </p:txBody>
      </p:sp>
      <p:sp>
        <p:nvSpPr>
          <p:cNvPr id="25" name="_x451615048">
            <a:extLst>
              <a:ext uri="{FF2B5EF4-FFF2-40B4-BE49-F238E27FC236}">
                <a16:creationId xmlns:a16="http://schemas.microsoft.com/office/drawing/2014/main" id="{5F908DB2-6602-4FE8-9FC4-B982C4F554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8123" y="3360496"/>
            <a:ext cx="9732086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400" dirty="0">
                <a:latin typeface="HY궁서B" panose="02030600000101010101" pitchFamily="18" charset="-127"/>
                <a:ea typeface="HY궁서B" panose="02030600000101010101" pitchFamily="18" charset="-127"/>
              </a:rPr>
              <a:t>④ </a:t>
            </a:r>
            <a:r>
              <a:rPr lang="ko-KR" altLang="en-US" sz="1400" dirty="0">
                <a:solidFill>
                  <a:srgbClr val="FF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법률 기준 따라 관리 사무 관장</a:t>
            </a:r>
            <a:endParaRPr kumimoji="0" lang="en-US" altLang="ko-KR" sz="1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HY궁서B" panose="02030600000101010101" pitchFamily="18" charset="-127"/>
              <a:ea typeface="HY궁서B" panose="02030600000101010101" pitchFamily="18" charset="-127"/>
            </a:endParaRPr>
          </a:p>
        </p:txBody>
      </p:sp>
      <p:sp>
        <p:nvSpPr>
          <p:cNvPr id="26" name="_x451615048">
            <a:extLst>
              <a:ext uri="{FF2B5EF4-FFF2-40B4-BE49-F238E27FC236}">
                <a16:creationId xmlns:a16="http://schemas.microsoft.com/office/drawing/2014/main" id="{C7C7AEBE-BAFD-4C79-873B-BC6FDCA6BB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8123" y="3636376"/>
            <a:ext cx="9732086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400" dirty="0">
                <a:latin typeface="HY궁서B" panose="02030600000101010101" pitchFamily="18" charset="-127"/>
                <a:ea typeface="HY궁서B" panose="02030600000101010101" pitchFamily="18" charset="-127"/>
              </a:rPr>
              <a:t>⑤ </a:t>
            </a:r>
            <a:r>
              <a:rPr lang="ko-KR" altLang="en-US" sz="1400" dirty="0">
                <a:solidFill>
                  <a:srgbClr val="FF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예산안</a:t>
            </a:r>
            <a:r>
              <a:rPr lang="ko-KR" altLang="en-US" sz="1400" dirty="0">
                <a:latin typeface="HY궁서B" panose="02030600000101010101" pitchFamily="18" charset="-127"/>
                <a:ea typeface="HY궁서B" panose="02030600000101010101" pitchFamily="18" charset="-127"/>
              </a:rPr>
              <a:t> 작성 </a:t>
            </a:r>
            <a:r>
              <a:rPr lang="en-US" altLang="ko-KR" sz="1400" dirty="0">
                <a:latin typeface="HY궁서B" panose="02030600000101010101" pitchFamily="18" charset="-127"/>
                <a:ea typeface="HY궁서B" panose="02030600000101010101" pitchFamily="18" charset="-127"/>
              </a:rPr>
              <a:t>-&gt; </a:t>
            </a:r>
            <a:r>
              <a:rPr lang="ko-KR" altLang="en-US" sz="1400" dirty="0">
                <a:solidFill>
                  <a:srgbClr val="FF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국회 제출</a:t>
            </a:r>
            <a:endParaRPr kumimoji="0" lang="en-US" altLang="ko-KR" sz="1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HY궁서B" panose="02030600000101010101" pitchFamily="18" charset="-127"/>
              <a:ea typeface="HY궁서B" panose="02030600000101010101" pitchFamily="18" charset="-127"/>
            </a:endParaRPr>
          </a:p>
        </p:txBody>
      </p:sp>
      <p:sp>
        <p:nvSpPr>
          <p:cNvPr id="27" name="_x451615048">
            <a:extLst>
              <a:ext uri="{FF2B5EF4-FFF2-40B4-BE49-F238E27FC236}">
                <a16:creationId xmlns:a16="http://schemas.microsoft.com/office/drawing/2014/main" id="{4A593809-02C2-4577-9131-2FAC936799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8123" y="3897246"/>
            <a:ext cx="9732086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400" dirty="0">
                <a:latin typeface="HY궁서B" panose="02030600000101010101" pitchFamily="18" charset="-127"/>
                <a:ea typeface="HY궁서B" panose="02030600000101010101" pitchFamily="18" charset="-127"/>
              </a:rPr>
              <a:t>⑥ </a:t>
            </a:r>
            <a:r>
              <a:rPr lang="ko-KR" altLang="en-US" sz="1400" dirty="0">
                <a:solidFill>
                  <a:srgbClr val="FF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헌법</a:t>
            </a:r>
            <a:r>
              <a:rPr lang="en-US" altLang="ko-KR" sz="1400" dirty="0">
                <a:solidFill>
                  <a:srgbClr val="FF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/</a:t>
            </a:r>
            <a:r>
              <a:rPr lang="ko-KR" altLang="en-US" sz="1400" dirty="0">
                <a:solidFill>
                  <a:srgbClr val="FF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법률 규정 실시 </a:t>
            </a:r>
            <a:r>
              <a:rPr lang="en-US" altLang="ko-KR" sz="1400" dirty="0">
                <a:solidFill>
                  <a:srgbClr val="FF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O</a:t>
            </a:r>
            <a:r>
              <a:rPr lang="ko-KR" altLang="en-US" sz="1400" dirty="0">
                <a:solidFill>
                  <a:srgbClr val="FF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 </a:t>
            </a:r>
            <a:r>
              <a:rPr lang="en-US" altLang="ko-KR" sz="1400" dirty="0">
                <a:latin typeface="HY궁서B" panose="02030600000101010101" pitchFamily="18" charset="-127"/>
                <a:ea typeface="HY궁서B" panose="02030600000101010101" pitchFamily="18" charset="-127"/>
              </a:rPr>
              <a:t>-&gt; </a:t>
            </a:r>
            <a:r>
              <a:rPr lang="ko-KR" altLang="en-US" sz="1400" dirty="0">
                <a:solidFill>
                  <a:srgbClr val="FF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정령 제정</a:t>
            </a:r>
            <a:r>
              <a:rPr lang="en-US" altLang="ko-KR" sz="1400" dirty="0">
                <a:solidFill>
                  <a:srgbClr val="FF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 </a:t>
            </a:r>
            <a:endParaRPr kumimoji="0" lang="en-US" altLang="ko-KR" sz="1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HY궁서B" panose="02030600000101010101" pitchFamily="18" charset="-127"/>
              <a:ea typeface="HY궁서B" panose="02030600000101010101" pitchFamily="18" charset="-127"/>
            </a:endParaRPr>
          </a:p>
        </p:txBody>
      </p:sp>
      <p:sp>
        <p:nvSpPr>
          <p:cNvPr id="28" name="_x451615048">
            <a:extLst>
              <a:ext uri="{FF2B5EF4-FFF2-40B4-BE49-F238E27FC236}">
                <a16:creationId xmlns:a16="http://schemas.microsoft.com/office/drawing/2014/main" id="{CFBB91FF-FD7A-4053-8C95-0B591998D4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8123" y="4186207"/>
            <a:ext cx="9732086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400" dirty="0">
                <a:latin typeface="HY궁서B" panose="02030600000101010101" pitchFamily="18" charset="-127"/>
                <a:ea typeface="HY궁서B" panose="02030600000101010101" pitchFamily="18" charset="-127"/>
              </a:rPr>
              <a:t>⑦ </a:t>
            </a:r>
            <a:r>
              <a:rPr lang="ko-KR" altLang="en-US" sz="1400" dirty="0">
                <a:solidFill>
                  <a:srgbClr val="FF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형 집행 면제</a:t>
            </a:r>
            <a:r>
              <a:rPr lang="en-US" altLang="ko-KR" sz="1400" dirty="0">
                <a:solidFill>
                  <a:srgbClr val="FF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/</a:t>
            </a:r>
            <a:r>
              <a:rPr lang="ko-KR" altLang="en-US" sz="1400" dirty="0">
                <a:solidFill>
                  <a:srgbClr val="FF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복권 결정</a:t>
            </a:r>
            <a:r>
              <a:rPr lang="ko-KR" altLang="en-US" sz="1400" dirty="0">
                <a:latin typeface="HY궁서B" panose="02030600000101010101" pitchFamily="18" charset="-127"/>
                <a:ea typeface="HY궁서B" panose="02030600000101010101" pitchFamily="18" charset="-127"/>
              </a:rPr>
              <a:t>권</a:t>
            </a:r>
            <a:endParaRPr kumimoji="0" lang="en-US" altLang="ko-KR" sz="1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Y궁서B" panose="02030600000101010101" pitchFamily="18" charset="-127"/>
              <a:ea typeface="HY궁서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8731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ECD2D63F-648D-41B5-AAAC-815F112DFEF1}"/>
              </a:ext>
            </a:extLst>
          </p:cNvPr>
          <p:cNvGrpSpPr/>
          <p:nvPr/>
        </p:nvGrpSpPr>
        <p:grpSpPr>
          <a:xfrm>
            <a:off x="-2559844" y="-1262417"/>
            <a:ext cx="5119688" cy="8120417"/>
            <a:chOff x="-2559844" y="-1262417"/>
            <a:chExt cx="5119688" cy="8120417"/>
          </a:xfrm>
        </p:grpSpPr>
        <p:sp>
          <p:nvSpPr>
            <p:cNvPr id="5" name="_x451600216">
              <a:extLst>
                <a:ext uri="{FF2B5EF4-FFF2-40B4-BE49-F238E27FC236}">
                  <a16:creationId xmlns:a16="http://schemas.microsoft.com/office/drawing/2014/main" id="{9255564E-DB47-4C37-B61D-094385CFDDD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00000">
              <a:off x="-2559844" y="-1262417"/>
              <a:ext cx="5119688" cy="6884988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3500 w 21600"/>
                <a:gd name="T1" fmla="*/ 10800 h 21600"/>
                <a:gd name="T2" fmla="*/ 0 w 21600"/>
                <a:gd name="T3" fmla="*/ 18900 h 21600"/>
                <a:gd name="T4" fmla="*/ 10800 w 21600"/>
                <a:gd name="T5" fmla="*/ 8100 h 21600"/>
                <a:gd name="T6" fmla="*/ -2134956496 w 21600"/>
                <a:gd name="T7" fmla="*/ 21600 h 21600"/>
                <a:gd name="T8" fmla="*/ 2700 w 21600"/>
                <a:gd name="T9" fmla="*/ 10800 h 21600"/>
                <a:gd name="T10" fmla="*/ 1800 w 21600"/>
                <a:gd name="T11" fmla="*/ 1800 h 21600"/>
                <a:gd name="T12" fmla="*/ 19800 w 21600"/>
                <a:gd name="T13" fmla="*/ 198008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1600" h="21600">
                  <a:moveTo>
                    <a:pt x="5400" y="0"/>
                  </a:moveTo>
                  <a:lnTo>
                    <a:pt x="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DF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" name="_x451597984">
              <a:extLst>
                <a:ext uri="{FF2B5EF4-FFF2-40B4-BE49-F238E27FC236}">
                  <a16:creationId xmlns:a16="http://schemas.microsoft.com/office/drawing/2014/main" id="{4F35E0C8-A1CC-4947-993B-CBE9A227BD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908175" y="0"/>
              <a:ext cx="3816350" cy="6858000"/>
            </a:xfrm>
            <a:custGeom>
              <a:avLst/>
              <a:gdLst>
                <a:gd name="G0" fmla="+- 10733 0 0"/>
                <a:gd name="G1" fmla="+- 21600 0 10733"/>
                <a:gd name="G2" fmla="*/ 10733 1 2"/>
                <a:gd name="G3" fmla="+- 21600 0 G2"/>
                <a:gd name="G4" fmla="+/ 10733 21600 2"/>
                <a:gd name="G5" fmla="+/ G1 0 2"/>
                <a:gd name="G6" fmla="*/ 21600 21600 10733"/>
                <a:gd name="G7" fmla="*/ G6 1 2"/>
                <a:gd name="G8" fmla="+- 21600 0 G7"/>
                <a:gd name="G9" fmla="*/ 21600 1 2"/>
                <a:gd name="G10" fmla="+- 10733 0 G9"/>
                <a:gd name="G11" fmla="?: G10 G8 0"/>
                <a:gd name="G12" fmla="?: G10 G7 21600"/>
                <a:gd name="T0" fmla="*/ 16166 w 21600"/>
                <a:gd name="T1" fmla="*/ 10800 h 21600"/>
                <a:gd name="T2" fmla="*/ 0 w 21600"/>
                <a:gd name="T3" fmla="*/ 16233 h 21600"/>
                <a:gd name="T4" fmla="*/ 10800 w 21600"/>
                <a:gd name="T5" fmla="*/ 5433 h 21600"/>
                <a:gd name="T6" fmla="*/ -2134956496 w 21600"/>
                <a:gd name="T7" fmla="*/ 21600 h 21600"/>
                <a:gd name="T8" fmla="*/ 5367 w 21600"/>
                <a:gd name="T9" fmla="*/ 10800 h 21600"/>
                <a:gd name="T10" fmla="*/ 1800 w 21600"/>
                <a:gd name="T11" fmla="*/ 1800 h 21600"/>
                <a:gd name="T12" fmla="*/ 19800 w 21600"/>
                <a:gd name="T13" fmla="*/ 198008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1600" h="21600">
                  <a:moveTo>
                    <a:pt x="10733" y="0"/>
                  </a:moveTo>
                  <a:lnTo>
                    <a:pt x="0" y="21600"/>
                  </a:lnTo>
                  <a:lnTo>
                    <a:pt x="1086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4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7" name="_x451499632">
            <a:extLst>
              <a:ext uri="{FF2B5EF4-FFF2-40B4-BE49-F238E27FC236}">
                <a16:creationId xmlns:a16="http://schemas.microsoft.com/office/drawing/2014/main" id="{573B731A-3EF6-4B4D-BB5D-A9AAB08D8B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199" y="369685"/>
            <a:ext cx="6737445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일본 내각제 </a:t>
            </a:r>
            <a:r>
              <a:rPr kumimoji="0" lang="en-US" altLang="ko-KR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– </a:t>
            </a:r>
            <a:r>
              <a:rPr lang="ko-KR" altLang="en-US" sz="4400" dirty="0">
                <a:solidFill>
                  <a:srgbClr val="FF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운영</a:t>
            </a:r>
            <a:endParaRPr kumimoji="0" lang="ko-KR" altLang="ko-KR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_x451603888">
            <a:extLst>
              <a:ext uri="{FF2B5EF4-FFF2-40B4-BE49-F238E27FC236}">
                <a16:creationId xmlns:a16="http://schemas.microsoft.com/office/drawing/2014/main" id="{B8BD4D3E-EDAD-4534-8277-C80BFDBD1F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8407" y="1536862"/>
            <a:ext cx="573881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Ⅰ. </a:t>
            </a:r>
            <a:r>
              <a:rPr kumimoji="0" lang="ko-KR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각의</a:t>
            </a:r>
            <a:r>
              <a:rPr kumimoji="0" lang="en-US" altLang="ko-KR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(</a:t>
            </a:r>
            <a:r>
              <a:rPr lang="ko-KR" altLang="en-US" sz="28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국무회의</a:t>
            </a:r>
            <a:r>
              <a:rPr lang="en-US" altLang="ko-KR" sz="28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)</a:t>
            </a:r>
            <a:endParaRPr kumimoji="0" lang="ko-KR" altLang="ko-K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_x451615048">
            <a:extLst>
              <a:ext uri="{FF2B5EF4-FFF2-40B4-BE49-F238E27FC236}">
                <a16:creationId xmlns:a16="http://schemas.microsoft.com/office/drawing/2014/main" id="{1DFF02A9-E773-403A-B525-C86821C851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6750" y="2278661"/>
            <a:ext cx="9732086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0" lang="ko-KR" altLang="ko-KR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▶</a:t>
            </a:r>
            <a:r>
              <a:rPr lang="ko-KR" altLang="en-US" sz="1500" dirty="0"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「 </a:t>
            </a:r>
            <a:r>
              <a:rPr kumimoji="0" lang="ko-KR" alt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내각은 국회의 지명에 따라 임명된 수장인 내각총리대신 및 내각총리대신으로 </a:t>
            </a:r>
            <a:endParaRPr kumimoji="0" lang="en-US" altLang="ko-KR" sz="15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latin typeface="HY궁서B" panose="02030600000101010101" pitchFamily="18" charset="-127"/>
              <a:ea typeface="HY궁서B" panose="02030600000101010101" pitchFamily="18" charset="-127"/>
            </a:endParaRPr>
          </a:p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0" lang="ko-KR" alt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    </a:t>
            </a:r>
            <a:r>
              <a:rPr kumimoji="0" lang="ko-KR" alt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임명된 국무대신으로 구성된 합의체</a:t>
            </a:r>
            <a:r>
              <a:rPr lang="ko-KR" altLang="en-US" sz="1500" dirty="0"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」</a:t>
            </a:r>
            <a:r>
              <a:rPr kumimoji="0" lang="ko-KR" alt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 </a:t>
            </a:r>
            <a:r>
              <a:rPr kumimoji="0" lang="en-US" altLang="ko-KR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(</a:t>
            </a:r>
            <a:r>
              <a:rPr kumimoji="0" lang="ko-KR" alt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내각법 제</a:t>
            </a:r>
            <a:r>
              <a:rPr kumimoji="0" lang="en-US" altLang="ko-KR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2</a:t>
            </a:r>
            <a:r>
              <a:rPr kumimoji="0" lang="ko-KR" alt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조</a:t>
            </a:r>
            <a:r>
              <a:rPr kumimoji="0" lang="en-US" altLang="ko-KR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)</a:t>
            </a:r>
            <a:endParaRPr kumimoji="0" lang="ko-KR" altLang="ko-KR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FFFF00"/>
              </a:highlight>
              <a:latin typeface="HY궁서B" panose="02030600000101010101" pitchFamily="18" charset="-127"/>
              <a:ea typeface="HY궁서B" panose="02030600000101010101" pitchFamily="18" charset="-127"/>
            </a:endParaRPr>
          </a:p>
        </p:txBody>
      </p:sp>
      <p:sp>
        <p:nvSpPr>
          <p:cNvPr id="10" name="_x451615048">
            <a:extLst>
              <a:ext uri="{FF2B5EF4-FFF2-40B4-BE49-F238E27FC236}">
                <a16:creationId xmlns:a16="http://schemas.microsoft.com/office/drawing/2014/main" id="{1C41FD6C-BF96-4357-B906-28A0DE137A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6750" y="2898894"/>
            <a:ext cx="9732086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0" lang="ko-KR" altLang="ko-KR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▶ </a:t>
            </a:r>
            <a:r>
              <a:rPr kumimoji="0" lang="ko-KR" alt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의사결정을 함에 있어서는 전 대신</a:t>
            </a:r>
            <a:r>
              <a:rPr kumimoji="0" lang="en-US" altLang="ko-KR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(</a:t>
            </a:r>
            <a:r>
              <a:rPr kumimoji="0" lang="ko-KR" alt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전 장관</a:t>
            </a:r>
            <a:r>
              <a:rPr kumimoji="0" lang="en-US" altLang="ko-KR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)</a:t>
            </a:r>
            <a:r>
              <a:rPr kumimoji="0" lang="ko-KR" alt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의 합의</a:t>
            </a:r>
            <a:r>
              <a:rPr kumimoji="0" lang="en-US" altLang="ko-KR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, </a:t>
            </a:r>
            <a:r>
              <a:rPr kumimoji="0" lang="ko-KR" alt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즉 각의에 의하도록 되어 있다     </a:t>
            </a:r>
            <a:endParaRPr kumimoji="0" lang="en-US" altLang="ko-KR" sz="15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latin typeface="HY궁서B" panose="02030600000101010101" pitchFamily="18" charset="-127"/>
              <a:ea typeface="HY궁서B" panose="02030600000101010101" pitchFamily="18" charset="-127"/>
            </a:endParaRPr>
          </a:p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15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    </a:t>
            </a:r>
            <a:r>
              <a:rPr kumimoji="0" lang="en-US" altLang="ko-KR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(</a:t>
            </a:r>
            <a:r>
              <a:rPr kumimoji="0" lang="ko-KR" alt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내각법 제</a:t>
            </a:r>
            <a:r>
              <a:rPr kumimoji="0" lang="en-US" altLang="ko-KR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4</a:t>
            </a:r>
            <a:r>
              <a:rPr kumimoji="0" lang="ko-KR" alt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조</a:t>
            </a:r>
            <a:r>
              <a:rPr kumimoji="0" lang="en-US" altLang="ko-KR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)</a:t>
            </a:r>
            <a:endParaRPr kumimoji="0" lang="ko-KR" altLang="ko-KR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FFFF00"/>
              </a:highlight>
              <a:latin typeface="HY궁서B" panose="02030600000101010101" pitchFamily="18" charset="-127"/>
              <a:ea typeface="HY궁서B" panose="02030600000101010101" pitchFamily="18" charset="-127"/>
            </a:endParaRPr>
          </a:p>
        </p:txBody>
      </p:sp>
      <p:sp>
        <p:nvSpPr>
          <p:cNvPr id="11" name="_x451615048">
            <a:extLst>
              <a:ext uri="{FF2B5EF4-FFF2-40B4-BE49-F238E27FC236}">
                <a16:creationId xmlns:a16="http://schemas.microsoft.com/office/drawing/2014/main" id="{D93A0E86-EA39-4445-B654-9FD8F8D6E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6750" y="3617398"/>
            <a:ext cx="8355013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22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ⅰ) </a:t>
            </a:r>
            <a:r>
              <a:rPr lang="ko-KR" altLang="en-US" sz="22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국무회의 구성원</a:t>
            </a:r>
            <a:endParaRPr kumimoji="0" lang="ko-KR" altLang="ko-KR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_x451615048">
            <a:extLst>
              <a:ext uri="{FF2B5EF4-FFF2-40B4-BE49-F238E27FC236}">
                <a16:creationId xmlns:a16="http://schemas.microsoft.com/office/drawing/2014/main" id="{54D67059-3315-4ADA-9689-C74C6875ED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1177" y="4158895"/>
            <a:ext cx="9732086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0" lang="ko-KR" altLang="ko-KR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▶</a:t>
            </a:r>
            <a:r>
              <a:rPr kumimoji="0" lang="en-US" altLang="ko-KR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 </a:t>
            </a:r>
            <a:r>
              <a:rPr kumimoji="0" lang="ko-KR" alt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구성 </a:t>
            </a:r>
            <a:r>
              <a:rPr kumimoji="0" lang="en-US" altLang="ko-KR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: </a:t>
            </a:r>
            <a:r>
              <a:rPr lang="ko-KR" altLang="en-US" sz="15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내각 총리 대신</a:t>
            </a:r>
            <a:r>
              <a:rPr lang="en-US" altLang="ko-KR" sz="15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/</a:t>
            </a:r>
            <a:r>
              <a:rPr lang="ko-KR" altLang="en-US" sz="15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기타 국무 대신</a:t>
            </a:r>
            <a:endParaRPr kumimoji="0" lang="ko-KR" altLang="ko-KR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Y궁서B" panose="02030600000101010101" pitchFamily="18" charset="-127"/>
              <a:ea typeface="HY궁서B" panose="02030600000101010101" pitchFamily="18" charset="-127"/>
            </a:endParaRPr>
          </a:p>
        </p:txBody>
      </p:sp>
      <p:sp>
        <p:nvSpPr>
          <p:cNvPr id="13" name="_x451615048">
            <a:extLst>
              <a:ext uri="{FF2B5EF4-FFF2-40B4-BE49-F238E27FC236}">
                <a16:creationId xmlns:a16="http://schemas.microsoft.com/office/drawing/2014/main" id="{0B7AD428-FC8D-40D4-A83F-E3980534B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1177" y="4512908"/>
            <a:ext cx="9732086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0" lang="ko-KR" altLang="ko-KR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▶</a:t>
            </a:r>
            <a:r>
              <a:rPr kumimoji="0" lang="en-US" altLang="ko-KR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 </a:t>
            </a:r>
            <a:r>
              <a:rPr lang="ko-KR" altLang="en-US" sz="15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각의 </a:t>
            </a:r>
            <a:r>
              <a:rPr lang="ko-KR" altLang="en-US" sz="1500" dirty="0">
                <a:solidFill>
                  <a:srgbClr val="FF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안건 설명</a:t>
            </a:r>
            <a:r>
              <a:rPr lang="en-US" altLang="ko-KR" sz="15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/</a:t>
            </a:r>
            <a:r>
              <a:rPr lang="ko-KR" altLang="en-US" sz="15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각의 </a:t>
            </a:r>
            <a:r>
              <a:rPr lang="ko-KR" altLang="en-US" sz="1500" dirty="0">
                <a:solidFill>
                  <a:srgbClr val="FF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운영 서무 종사 업무 </a:t>
            </a:r>
            <a:r>
              <a:rPr lang="ko-KR" altLang="en-US" sz="15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  </a:t>
            </a:r>
            <a:endParaRPr lang="en-US" altLang="ko-KR" sz="1500" dirty="0">
              <a:solidFill>
                <a:srgbClr val="000000"/>
              </a:solidFill>
              <a:latin typeface="HY궁서B" panose="02030600000101010101" pitchFamily="18" charset="-127"/>
              <a:ea typeface="HY궁서B" panose="02030600000101010101" pitchFamily="18" charset="-127"/>
            </a:endParaRPr>
          </a:p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15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    -&gt; </a:t>
            </a:r>
            <a:r>
              <a:rPr lang="ko-KR" altLang="en-US" sz="15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내각관방장관</a:t>
            </a:r>
            <a:r>
              <a:rPr lang="en-US" altLang="ko-KR" sz="15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(</a:t>
            </a:r>
            <a:r>
              <a:rPr lang="ko-KR" altLang="en-US" sz="15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정무</a:t>
            </a:r>
            <a:r>
              <a:rPr lang="en-US" altLang="ko-KR" sz="15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·</a:t>
            </a:r>
            <a:r>
              <a:rPr lang="ko-KR" altLang="en-US" sz="15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사무담당</a:t>
            </a:r>
            <a:r>
              <a:rPr lang="en-US" altLang="ko-KR" sz="15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),</a:t>
            </a:r>
            <a:r>
              <a:rPr lang="ko-KR" altLang="en-US" sz="15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 법제국 장관 배석</a:t>
            </a:r>
            <a:endParaRPr kumimoji="0" lang="ko-KR" altLang="ko-KR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Y궁서B" panose="02030600000101010101" pitchFamily="18" charset="-127"/>
              <a:ea typeface="HY궁서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8410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BFF63EB1-B47A-4F79-876D-793F9E603E10}"/>
              </a:ext>
            </a:extLst>
          </p:cNvPr>
          <p:cNvGrpSpPr/>
          <p:nvPr/>
        </p:nvGrpSpPr>
        <p:grpSpPr>
          <a:xfrm>
            <a:off x="-2559844" y="-1262417"/>
            <a:ext cx="5119688" cy="8120417"/>
            <a:chOff x="-2559844" y="-1262417"/>
            <a:chExt cx="5119688" cy="8120417"/>
          </a:xfrm>
        </p:grpSpPr>
        <p:sp>
          <p:nvSpPr>
            <p:cNvPr id="5" name="_x451600216">
              <a:extLst>
                <a:ext uri="{FF2B5EF4-FFF2-40B4-BE49-F238E27FC236}">
                  <a16:creationId xmlns:a16="http://schemas.microsoft.com/office/drawing/2014/main" id="{4A51DA3A-5F12-4700-8A44-5DBD7C00103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00000">
              <a:off x="-2559844" y="-1262417"/>
              <a:ext cx="5119688" cy="6884988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3500 w 21600"/>
                <a:gd name="T1" fmla="*/ 10800 h 21600"/>
                <a:gd name="T2" fmla="*/ 0 w 21600"/>
                <a:gd name="T3" fmla="*/ 18900 h 21600"/>
                <a:gd name="T4" fmla="*/ 10800 w 21600"/>
                <a:gd name="T5" fmla="*/ 8100 h 21600"/>
                <a:gd name="T6" fmla="*/ -2134956496 w 21600"/>
                <a:gd name="T7" fmla="*/ 21600 h 21600"/>
                <a:gd name="T8" fmla="*/ 2700 w 21600"/>
                <a:gd name="T9" fmla="*/ 10800 h 21600"/>
                <a:gd name="T10" fmla="*/ 1800 w 21600"/>
                <a:gd name="T11" fmla="*/ 1800 h 21600"/>
                <a:gd name="T12" fmla="*/ 19800 w 21600"/>
                <a:gd name="T13" fmla="*/ 198008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1600" h="21600">
                  <a:moveTo>
                    <a:pt x="5400" y="0"/>
                  </a:moveTo>
                  <a:lnTo>
                    <a:pt x="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DF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" name="_x451597984">
              <a:extLst>
                <a:ext uri="{FF2B5EF4-FFF2-40B4-BE49-F238E27FC236}">
                  <a16:creationId xmlns:a16="http://schemas.microsoft.com/office/drawing/2014/main" id="{9F6B6083-7E72-47D9-B067-456DA2DC7C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908175" y="0"/>
              <a:ext cx="3816350" cy="6858000"/>
            </a:xfrm>
            <a:custGeom>
              <a:avLst/>
              <a:gdLst>
                <a:gd name="G0" fmla="+- 10733 0 0"/>
                <a:gd name="G1" fmla="+- 21600 0 10733"/>
                <a:gd name="G2" fmla="*/ 10733 1 2"/>
                <a:gd name="G3" fmla="+- 21600 0 G2"/>
                <a:gd name="G4" fmla="+/ 10733 21600 2"/>
                <a:gd name="G5" fmla="+/ G1 0 2"/>
                <a:gd name="G6" fmla="*/ 21600 21600 10733"/>
                <a:gd name="G7" fmla="*/ G6 1 2"/>
                <a:gd name="G8" fmla="+- 21600 0 G7"/>
                <a:gd name="G9" fmla="*/ 21600 1 2"/>
                <a:gd name="G10" fmla="+- 10733 0 G9"/>
                <a:gd name="G11" fmla="?: G10 G8 0"/>
                <a:gd name="G12" fmla="?: G10 G7 21600"/>
                <a:gd name="T0" fmla="*/ 16166 w 21600"/>
                <a:gd name="T1" fmla="*/ 10800 h 21600"/>
                <a:gd name="T2" fmla="*/ 0 w 21600"/>
                <a:gd name="T3" fmla="*/ 16233 h 21600"/>
                <a:gd name="T4" fmla="*/ 10800 w 21600"/>
                <a:gd name="T5" fmla="*/ 5433 h 21600"/>
                <a:gd name="T6" fmla="*/ -2134956496 w 21600"/>
                <a:gd name="T7" fmla="*/ 21600 h 21600"/>
                <a:gd name="T8" fmla="*/ 5367 w 21600"/>
                <a:gd name="T9" fmla="*/ 10800 h 21600"/>
                <a:gd name="T10" fmla="*/ 1800 w 21600"/>
                <a:gd name="T11" fmla="*/ 1800 h 21600"/>
                <a:gd name="T12" fmla="*/ 19800 w 21600"/>
                <a:gd name="T13" fmla="*/ 198008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1600" h="21600">
                  <a:moveTo>
                    <a:pt x="10733" y="0"/>
                  </a:moveTo>
                  <a:lnTo>
                    <a:pt x="0" y="21600"/>
                  </a:lnTo>
                  <a:lnTo>
                    <a:pt x="1086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4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7" name="_x451499632">
            <a:extLst>
              <a:ext uri="{FF2B5EF4-FFF2-40B4-BE49-F238E27FC236}">
                <a16:creationId xmlns:a16="http://schemas.microsoft.com/office/drawing/2014/main" id="{067CF730-0AF9-4FD3-8761-E1CC7E451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199" y="369685"/>
            <a:ext cx="6737445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일본 내각제 </a:t>
            </a:r>
            <a:r>
              <a:rPr kumimoji="0" lang="en-US" altLang="ko-KR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– </a:t>
            </a:r>
            <a:r>
              <a:rPr lang="ko-KR" altLang="en-US" sz="4400" dirty="0">
                <a:solidFill>
                  <a:srgbClr val="FF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운영</a:t>
            </a:r>
            <a:endParaRPr kumimoji="0" lang="ko-KR" altLang="ko-KR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_x451603888">
            <a:extLst>
              <a:ext uri="{FF2B5EF4-FFF2-40B4-BE49-F238E27FC236}">
                <a16:creationId xmlns:a16="http://schemas.microsoft.com/office/drawing/2014/main" id="{BD168B8B-6EE0-4AD5-821D-66FFE31297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8407" y="1536862"/>
            <a:ext cx="573881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Ⅰ. </a:t>
            </a:r>
            <a:r>
              <a:rPr kumimoji="0" lang="ko-KR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각의</a:t>
            </a:r>
            <a:r>
              <a:rPr kumimoji="0" lang="en-US" altLang="ko-KR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(</a:t>
            </a:r>
            <a:r>
              <a:rPr lang="ko-KR" altLang="en-US" sz="28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국무회의</a:t>
            </a:r>
            <a:r>
              <a:rPr lang="en-US" altLang="ko-KR" sz="28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)</a:t>
            </a:r>
            <a:endParaRPr kumimoji="0" lang="ko-KR" altLang="ko-K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_x451615048">
            <a:extLst>
              <a:ext uri="{FF2B5EF4-FFF2-40B4-BE49-F238E27FC236}">
                <a16:creationId xmlns:a16="http://schemas.microsoft.com/office/drawing/2014/main" id="{D8413ADB-9FCA-44B7-AACA-704140F912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6750" y="2265012"/>
            <a:ext cx="8355013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22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ⅱ) </a:t>
            </a:r>
            <a:r>
              <a:rPr lang="ko-KR" altLang="en-US" sz="22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국무회의 개최</a:t>
            </a:r>
            <a:endParaRPr kumimoji="0" lang="ko-KR" altLang="ko-KR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_x451615048">
            <a:extLst>
              <a:ext uri="{FF2B5EF4-FFF2-40B4-BE49-F238E27FC236}">
                <a16:creationId xmlns:a16="http://schemas.microsoft.com/office/drawing/2014/main" id="{28585CCB-DE1A-498D-A102-C3EF1D9291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1177" y="2779295"/>
            <a:ext cx="9732086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0" lang="ko-KR" altLang="ko-KR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▶</a:t>
            </a:r>
            <a:r>
              <a:rPr kumimoji="0" lang="en-US" altLang="ko-KR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 </a:t>
            </a:r>
            <a:r>
              <a:rPr kumimoji="0" lang="ko-KR" alt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매주 화요일</a:t>
            </a:r>
            <a:r>
              <a:rPr kumimoji="0" lang="en-US" altLang="ko-KR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,</a:t>
            </a:r>
            <a:r>
              <a:rPr kumimoji="0" lang="ko-KR" alt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 금요일 총리공관 국무회의실 오전 </a:t>
            </a:r>
            <a:r>
              <a:rPr kumimoji="0" lang="en-US" altLang="ko-KR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10</a:t>
            </a:r>
            <a:r>
              <a:rPr kumimoji="0" lang="ko-KR" alt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시 개최</a:t>
            </a:r>
            <a:endParaRPr kumimoji="0" lang="ko-KR" altLang="ko-KR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Y궁서B" panose="02030600000101010101" pitchFamily="18" charset="-127"/>
              <a:ea typeface="HY궁서B" panose="02030600000101010101" pitchFamily="18" charset="-127"/>
            </a:endParaRPr>
          </a:p>
        </p:txBody>
      </p:sp>
      <p:sp>
        <p:nvSpPr>
          <p:cNvPr id="11" name="_x451615048">
            <a:extLst>
              <a:ext uri="{FF2B5EF4-FFF2-40B4-BE49-F238E27FC236}">
                <a16:creationId xmlns:a16="http://schemas.microsoft.com/office/drawing/2014/main" id="{50A648B4-49FB-40C5-8E48-C1C7D8A0D3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1177" y="3174508"/>
            <a:ext cx="9732086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0" lang="ko-KR" altLang="ko-KR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▶</a:t>
            </a:r>
            <a:r>
              <a:rPr kumimoji="0" lang="en-US" altLang="ko-KR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 </a:t>
            </a:r>
            <a:r>
              <a:rPr kumimoji="0" lang="ko-KR" altLang="en-US" sz="15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국회 개원 중</a:t>
            </a:r>
            <a:r>
              <a:rPr kumimoji="0" lang="ko-KR" alt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 국회의사당 내 국무회의실 오전 </a:t>
            </a:r>
            <a:r>
              <a:rPr kumimoji="0" lang="en-US" altLang="ko-KR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9</a:t>
            </a:r>
            <a:r>
              <a:rPr kumimoji="0" lang="ko-KR" alt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시 개최</a:t>
            </a:r>
            <a:endParaRPr kumimoji="0" lang="ko-KR" altLang="ko-KR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Y궁서B" panose="02030600000101010101" pitchFamily="18" charset="-127"/>
              <a:ea typeface="HY궁서B" panose="02030600000101010101" pitchFamily="18" charset="-127"/>
            </a:endParaRPr>
          </a:p>
        </p:txBody>
      </p:sp>
      <p:sp>
        <p:nvSpPr>
          <p:cNvPr id="12" name="_x451615048">
            <a:extLst>
              <a:ext uri="{FF2B5EF4-FFF2-40B4-BE49-F238E27FC236}">
                <a16:creationId xmlns:a16="http://schemas.microsoft.com/office/drawing/2014/main" id="{40D92D19-57B8-40FA-9E4E-81D338639D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1177" y="3568575"/>
            <a:ext cx="9732086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0" lang="ko-KR" altLang="ko-KR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▶</a:t>
            </a:r>
            <a:r>
              <a:rPr kumimoji="0" lang="en-US" altLang="ko-KR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 </a:t>
            </a:r>
            <a:r>
              <a:rPr kumimoji="0" lang="ko-KR" altLang="en-US" sz="1500" b="0" i="0" u="none" strike="noStrike" cap="none" normalizeH="0" baseline="0" dirty="0">
                <a:ln>
                  <a:noFill/>
                </a:ln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정례일 개최 국무회의</a:t>
            </a:r>
            <a:r>
              <a:rPr kumimoji="0" lang="ko-KR" altLang="en-US" sz="1500" b="0" i="0" u="none" strike="noStrike" cap="none" normalizeH="0" dirty="0">
                <a:ln>
                  <a:noFill/>
                </a:ln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 </a:t>
            </a:r>
            <a:r>
              <a:rPr kumimoji="0" lang="en-US" altLang="ko-KR" sz="1500" b="0" i="0" u="none" strike="noStrike" cap="none" normalizeH="0" dirty="0">
                <a:ln>
                  <a:noFill/>
                </a:ln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:</a:t>
            </a:r>
            <a:r>
              <a:rPr kumimoji="0" lang="ko-KR" altLang="en-US" sz="1500" b="0" i="0" u="none" strike="noStrike" cap="none" normalizeH="0" baseline="0" dirty="0">
                <a:ln>
                  <a:noFill/>
                </a:ln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 </a:t>
            </a:r>
            <a:r>
              <a:rPr kumimoji="0" lang="en-US" altLang="ko-KR" sz="1500" b="0" i="0" u="none" strike="noStrike" cap="none" normalizeH="0" baseline="0" dirty="0">
                <a:ln>
                  <a:noFill/>
                </a:ln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“</a:t>
            </a:r>
            <a:r>
              <a:rPr kumimoji="0" lang="ko-KR" altLang="en-US" sz="1500" b="0" i="0" u="none" strike="noStrike" cap="none" normalizeH="0" baseline="0" dirty="0">
                <a:ln>
                  <a:noFill/>
                </a:ln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정례 국무회의</a:t>
            </a:r>
            <a:r>
              <a:rPr kumimoji="0" lang="en-US" altLang="ko-KR" sz="1500" b="0" i="0" u="none" strike="noStrike" cap="none" normalizeH="0" baseline="0" dirty="0">
                <a:ln>
                  <a:noFill/>
                </a:ln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”</a:t>
            </a:r>
            <a:endParaRPr kumimoji="0" lang="ko-KR" altLang="ko-KR" sz="1500" b="0" i="0" u="none" strike="noStrike" cap="none" normalizeH="0" baseline="0" dirty="0">
              <a:ln>
                <a:noFill/>
              </a:ln>
              <a:effectLst/>
              <a:latin typeface="HY궁서B" panose="02030600000101010101" pitchFamily="18" charset="-127"/>
              <a:ea typeface="HY궁서B" panose="02030600000101010101" pitchFamily="18" charset="-127"/>
            </a:endParaRPr>
          </a:p>
        </p:txBody>
      </p:sp>
      <p:sp>
        <p:nvSpPr>
          <p:cNvPr id="13" name="_x451615048">
            <a:extLst>
              <a:ext uri="{FF2B5EF4-FFF2-40B4-BE49-F238E27FC236}">
                <a16:creationId xmlns:a16="http://schemas.microsoft.com/office/drawing/2014/main" id="{0895085D-7FCE-45AA-A58C-F9A09E0E51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1177" y="3963241"/>
            <a:ext cx="9732086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0" lang="ko-KR" altLang="ko-KR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▶</a:t>
            </a:r>
            <a:r>
              <a:rPr kumimoji="0" lang="en-US" altLang="ko-KR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 </a:t>
            </a:r>
            <a:r>
              <a:rPr kumimoji="0" lang="ko-KR" alt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긴급</a:t>
            </a:r>
            <a:r>
              <a:rPr lang="ko-KR" altLang="en-US" sz="15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한 경우</a:t>
            </a:r>
            <a:r>
              <a:rPr kumimoji="0" lang="ko-KR" alt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 </a:t>
            </a:r>
            <a:r>
              <a:rPr lang="en-US" altLang="ko-KR" sz="15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-&gt;</a:t>
            </a:r>
            <a:r>
              <a:rPr kumimoji="0" lang="ko-KR" alt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 임시 개최</a:t>
            </a:r>
            <a:r>
              <a:rPr kumimoji="0" lang="en-US" altLang="ko-KR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O -&gt;</a:t>
            </a:r>
            <a:r>
              <a:rPr kumimoji="0" lang="ko-KR" alt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 </a:t>
            </a:r>
            <a:r>
              <a:rPr kumimoji="0" lang="en-US" altLang="ko-KR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"</a:t>
            </a:r>
            <a:r>
              <a:rPr kumimoji="0" lang="ko-KR" alt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임시각의</a:t>
            </a:r>
            <a:r>
              <a:rPr kumimoji="0" lang="en-US" altLang="ko-KR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"</a:t>
            </a:r>
            <a:endParaRPr kumimoji="0" lang="ko-KR" altLang="ko-KR" sz="1500" b="0" i="0" u="none" strike="noStrike" cap="none" normalizeH="0" baseline="0" dirty="0">
              <a:ln>
                <a:noFill/>
              </a:ln>
              <a:effectLst/>
              <a:latin typeface="HY궁서B" panose="02030600000101010101" pitchFamily="18" charset="-127"/>
              <a:ea typeface="HY궁서B" panose="02030600000101010101" pitchFamily="18" charset="-127"/>
            </a:endParaRPr>
          </a:p>
        </p:txBody>
      </p:sp>
      <p:sp>
        <p:nvSpPr>
          <p:cNvPr id="14" name="_x451615048">
            <a:extLst>
              <a:ext uri="{FF2B5EF4-FFF2-40B4-BE49-F238E27FC236}">
                <a16:creationId xmlns:a16="http://schemas.microsoft.com/office/drawing/2014/main" id="{3D851E90-58DD-492D-B018-3BA8C6E6F5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1177" y="4357907"/>
            <a:ext cx="9732086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0" lang="ko-KR" altLang="ko-KR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▶</a:t>
            </a:r>
            <a:r>
              <a:rPr kumimoji="0" lang="en-US" altLang="ko-KR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 </a:t>
            </a:r>
            <a:r>
              <a:rPr lang="ko-KR" altLang="en-US" sz="15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신속</a:t>
            </a:r>
            <a:r>
              <a:rPr kumimoji="0" lang="ko-KR" alt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 처리 필요 안건</a:t>
            </a:r>
            <a:r>
              <a:rPr kumimoji="0" lang="en-US" altLang="ko-KR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O -&gt;</a:t>
            </a:r>
            <a:r>
              <a:rPr kumimoji="0" lang="ko-KR" alt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 각의서에 각 대신 서명 요구</a:t>
            </a:r>
            <a:endParaRPr kumimoji="0" lang="en-US" altLang="ko-KR" sz="15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Y궁서B" panose="02030600000101010101" pitchFamily="18" charset="-127"/>
              <a:ea typeface="HY궁서B" panose="02030600000101010101" pitchFamily="18" charset="-127"/>
            </a:endParaRPr>
          </a:p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0" lang="ko-KR" alt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    </a:t>
            </a:r>
            <a:r>
              <a:rPr kumimoji="0" lang="en-US" altLang="ko-KR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-&gt; </a:t>
            </a:r>
            <a:r>
              <a:rPr lang="en-US" altLang="ko-KR" sz="1500" dirty="0">
                <a:solidFill>
                  <a:srgbClr val="FF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“</a:t>
            </a:r>
            <a:r>
              <a:rPr kumimoji="0" lang="ko-KR" altLang="en-US" sz="15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돌아가며 각의</a:t>
            </a:r>
            <a:r>
              <a:rPr lang="en-US" altLang="ko-KR" sz="1500" dirty="0">
                <a:solidFill>
                  <a:srgbClr val="FF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”</a:t>
            </a:r>
            <a:r>
              <a:rPr kumimoji="0" lang="en-US" altLang="ko-KR" sz="15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(</a:t>
            </a:r>
            <a:r>
              <a:rPr kumimoji="0" lang="ja-JP" altLang="en-US" sz="15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「持ち回り閣議」</a:t>
            </a:r>
            <a:r>
              <a:rPr kumimoji="0" lang="en-US" altLang="ja-JP" sz="15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)</a:t>
            </a:r>
            <a:endParaRPr kumimoji="0" lang="ko-KR" altLang="ko-KR" sz="15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HY궁서B" panose="02030600000101010101" pitchFamily="18" charset="-127"/>
              <a:ea typeface="HY궁서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05078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7" hidden="1">
            <a:extLst>
              <a:ext uri="{FF2B5EF4-FFF2-40B4-BE49-F238E27FC236}">
                <a16:creationId xmlns:a16="http://schemas.microsoft.com/office/drawing/2014/main" id="{14E3D069-1798-44A7-9ED3-9146593B53BF}"/>
              </a:ext>
            </a:extLst>
          </p:cNvPr>
          <p:cNvSpPr>
            <a:spLocks noSelect="1" noChangeArrowheads="1"/>
          </p:cNvSpPr>
          <p:nvPr/>
        </p:nvSpPr>
        <p:spPr bwMode="auto">
          <a:xfrm>
            <a:off x="0" y="457200"/>
            <a:ext cx="1587500" cy="15875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3500 w 21600"/>
              <a:gd name="T1" fmla="*/ 10800 h 21600"/>
              <a:gd name="T2" fmla="*/ 0 w 21600"/>
              <a:gd name="T3" fmla="*/ 18900 h 21600"/>
              <a:gd name="T4" fmla="*/ 10800 w 21600"/>
              <a:gd name="T5" fmla="*/ 8100 h 21600"/>
              <a:gd name="T6" fmla="*/ -2134956496 w 21600"/>
              <a:gd name="T7" fmla="*/ 21600 h 21600"/>
              <a:gd name="T8" fmla="*/ 2700 w 21600"/>
              <a:gd name="T9" fmla="*/ 10800 h 21600"/>
              <a:gd name="T10" fmla="*/ 1800 w 21600"/>
              <a:gd name="T11" fmla="*/ 1800 h 21600"/>
              <a:gd name="T12" fmla="*/ 19800 w 21600"/>
              <a:gd name="T13" fmla="*/ 198008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21600" h="21600">
                <a:moveTo>
                  <a:pt x="5400" y="0"/>
                </a:moveTo>
                <a:lnTo>
                  <a:pt x="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1F9019E-14C2-4260-90C9-9EB162488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AutoShape 10" hidden="1">
            <a:extLst>
              <a:ext uri="{FF2B5EF4-FFF2-40B4-BE49-F238E27FC236}">
                <a16:creationId xmlns:a16="http://schemas.microsoft.com/office/drawing/2014/main" id="{54E80C29-4377-4F69-9A6C-0661A8B5BB0E}"/>
              </a:ext>
            </a:extLst>
          </p:cNvPr>
          <p:cNvSpPr>
            <a:spLocks noSelect="1" noChangeArrowheads="1"/>
          </p:cNvSpPr>
          <p:nvPr/>
        </p:nvSpPr>
        <p:spPr bwMode="auto">
          <a:xfrm>
            <a:off x="0" y="457200"/>
            <a:ext cx="1587500" cy="15875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3500 w 21600"/>
              <a:gd name="T1" fmla="*/ 10800 h 21600"/>
              <a:gd name="T2" fmla="*/ 0 w 21600"/>
              <a:gd name="T3" fmla="*/ 18900 h 21600"/>
              <a:gd name="T4" fmla="*/ 10800 w 21600"/>
              <a:gd name="T5" fmla="*/ 8100 h 21600"/>
              <a:gd name="T6" fmla="*/ -2134956496 w 21600"/>
              <a:gd name="T7" fmla="*/ 21600 h 21600"/>
              <a:gd name="T8" fmla="*/ 2700 w 21600"/>
              <a:gd name="T9" fmla="*/ 10800 h 21600"/>
              <a:gd name="T10" fmla="*/ 1800 w 21600"/>
              <a:gd name="T11" fmla="*/ 1800 h 21600"/>
              <a:gd name="T12" fmla="*/ 19800 w 21600"/>
              <a:gd name="T13" fmla="*/ 198008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21600" h="21600">
                <a:moveTo>
                  <a:pt x="5400" y="0"/>
                </a:moveTo>
                <a:lnTo>
                  <a:pt x="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10A89BDE-6A37-4D7F-AF32-F9DB2772ACC9}"/>
              </a:ext>
            </a:extLst>
          </p:cNvPr>
          <p:cNvGrpSpPr/>
          <p:nvPr/>
        </p:nvGrpSpPr>
        <p:grpSpPr>
          <a:xfrm>
            <a:off x="-2559844" y="-1262417"/>
            <a:ext cx="5119688" cy="8120417"/>
            <a:chOff x="-2559844" y="-1262417"/>
            <a:chExt cx="5119688" cy="8120417"/>
          </a:xfrm>
        </p:grpSpPr>
        <p:sp>
          <p:nvSpPr>
            <p:cNvPr id="17" name="_x451600216">
              <a:extLst>
                <a:ext uri="{FF2B5EF4-FFF2-40B4-BE49-F238E27FC236}">
                  <a16:creationId xmlns:a16="http://schemas.microsoft.com/office/drawing/2014/main" id="{B0853352-13A9-4766-821E-2170C4D6418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00000">
              <a:off x="-2559844" y="-1262417"/>
              <a:ext cx="5119688" cy="6884988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3500 w 21600"/>
                <a:gd name="T1" fmla="*/ 10800 h 21600"/>
                <a:gd name="T2" fmla="*/ 0 w 21600"/>
                <a:gd name="T3" fmla="*/ 18900 h 21600"/>
                <a:gd name="T4" fmla="*/ 10800 w 21600"/>
                <a:gd name="T5" fmla="*/ 8100 h 21600"/>
                <a:gd name="T6" fmla="*/ -2134956496 w 21600"/>
                <a:gd name="T7" fmla="*/ 21600 h 21600"/>
                <a:gd name="T8" fmla="*/ 2700 w 21600"/>
                <a:gd name="T9" fmla="*/ 10800 h 21600"/>
                <a:gd name="T10" fmla="*/ 1800 w 21600"/>
                <a:gd name="T11" fmla="*/ 1800 h 21600"/>
                <a:gd name="T12" fmla="*/ 19800 w 21600"/>
                <a:gd name="T13" fmla="*/ 198008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1600" h="21600">
                  <a:moveTo>
                    <a:pt x="5400" y="0"/>
                  </a:moveTo>
                  <a:lnTo>
                    <a:pt x="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DF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" name="_x451597984">
              <a:extLst>
                <a:ext uri="{FF2B5EF4-FFF2-40B4-BE49-F238E27FC236}">
                  <a16:creationId xmlns:a16="http://schemas.microsoft.com/office/drawing/2014/main" id="{A1458009-76C4-4AB5-B93E-4CFD4DBF06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908175" y="0"/>
              <a:ext cx="3816350" cy="6858000"/>
            </a:xfrm>
            <a:custGeom>
              <a:avLst/>
              <a:gdLst>
                <a:gd name="G0" fmla="+- 10733 0 0"/>
                <a:gd name="G1" fmla="+- 21600 0 10733"/>
                <a:gd name="G2" fmla="*/ 10733 1 2"/>
                <a:gd name="G3" fmla="+- 21600 0 G2"/>
                <a:gd name="G4" fmla="+/ 10733 21600 2"/>
                <a:gd name="G5" fmla="+/ G1 0 2"/>
                <a:gd name="G6" fmla="*/ 21600 21600 10733"/>
                <a:gd name="G7" fmla="*/ G6 1 2"/>
                <a:gd name="G8" fmla="+- 21600 0 G7"/>
                <a:gd name="G9" fmla="*/ 21600 1 2"/>
                <a:gd name="G10" fmla="+- 10733 0 G9"/>
                <a:gd name="G11" fmla="?: G10 G8 0"/>
                <a:gd name="G12" fmla="?: G10 G7 21600"/>
                <a:gd name="T0" fmla="*/ 16166 w 21600"/>
                <a:gd name="T1" fmla="*/ 10800 h 21600"/>
                <a:gd name="T2" fmla="*/ 0 w 21600"/>
                <a:gd name="T3" fmla="*/ 16233 h 21600"/>
                <a:gd name="T4" fmla="*/ 10800 w 21600"/>
                <a:gd name="T5" fmla="*/ 5433 h 21600"/>
                <a:gd name="T6" fmla="*/ -2134956496 w 21600"/>
                <a:gd name="T7" fmla="*/ 21600 h 21600"/>
                <a:gd name="T8" fmla="*/ 5367 w 21600"/>
                <a:gd name="T9" fmla="*/ 10800 h 21600"/>
                <a:gd name="T10" fmla="*/ 1800 w 21600"/>
                <a:gd name="T11" fmla="*/ 1800 h 21600"/>
                <a:gd name="T12" fmla="*/ 19800 w 21600"/>
                <a:gd name="T13" fmla="*/ 198008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1600" h="21600">
                  <a:moveTo>
                    <a:pt x="10733" y="0"/>
                  </a:moveTo>
                  <a:lnTo>
                    <a:pt x="0" y="21600"/>
                  </a:lnTo>
                  <a:lnTo>
                    <a:pt x="1086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4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A84E0D44-5CBD-4C27-9980-B44A8D349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56" y="-171961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" name="AutoShape 13" hidden="1">
            <a:extLst>
              <a:ext uri="{FF2B5EF4-FFF2-40B4-BE49-F238E27FC236}">
                <a16:creationId xmlns:a16="http://schemas.microsoft.com/office/drawing/2014/main" id="{D2B1BAE6-14E4-4F51-8F23-FA2748EB5860}"/>
              </a:ext>
            </a:extLst>
          </p:cNvPr>
          <p:cNvSpPr>
            <a:spLocks noSelect="1" noChangeArrowheads="1"/>
          </p:cNvSpPr>
          <p:nvPr/>
        </p:nvSpPr>
        <p:spPr bwMode="auto">
          <a:xfrm>
            <a:off x="0" y="457200"/>
            <a:ext cx="1587500" cy="15875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3500 w 21600"/>
              <a:gd name="T1" fmla="*/ 10800 h 21600"/>
              <a:gd name="T2" fmla="*/ 0 w 21600"/>
              <a:gd name="T3" fmla="*/ 18900 h 21600"/>
              <a:gd name="T4" fmla="*/ 10800 w 21600"/>
              <a:gd name="T5" fmla="*/ 8100 h 21600"/>
              <a:gd name="T6" fmla="*/ -2134956496 w 21600"/>
              <a:gd name="T7" fmla="*/ 21600 h 21600"/>
              <a:gd name="T8" fmla="*/ 2700 w 21600"/>
              <a:gd name="T9" fmla="*/ 10800 h 21600"/>
              <a:gd name="T10" fmla="*/ 1800 w 21600"/>
              <a:gd name="T11" fmla="*/ 1800 h 21600"/>
              <a:gd name="T12" fmla="*/ 19800 w 21600"/>
              <a:gd name="T13" fmla="*/ 198008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21600" h="21600">
                <a:moveTo>
                  <a:pt x="5400" y="0"/>
                </a:moveTo>
                <a:lnTo>
                  <a:pt x="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" name="Rectangle 20">
            <a:extLst>
              <a:ext uri="{FF2B5EF4-FFF2-40B4-BE49-F238E27FC236}">
                <a16:creationId xmlns:a16="http://schemas.microsoft.com/office/drawing/2014/main" id="{6F31797C-1193-477F-8C14-EBD4C1CDE2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" name="_x451499632">
            <a:extLst>
              <a:ext uri="{FF2B5EF4-FFF2-40B4-BE49-F238E27FC236}">
                <a16:creationId xmlns:a16="http://schemas.microsoft.com/office/drawing/2014/main" id="{CC2E5574-F8FF-4053-A4B9-CE487927F0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369685"/>
            <a:ext cx="582295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차례</a:t>
            </a:r>
            <a:endParaRPr kumimoji="0" lang="ko-KR" altLang="ko-K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_x451499848">
            <a:extLst>
              <a:ext uri="{FF2B5EF4-FFF2-40B4-BE49-F238E27FC236}">
                <a16:creationId xmlns:a16="http://schemas.microsoft.com/office/drawing/2014/main" id="{9825894C-A6F3-41EF-8FCF-B05939C110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1900627"/>
            <a:ext cx="5940425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▶ </a:t>
            </a:r>
            <a:r>
              <a:rPr kumimoji="0" lang="ko-KR" altLang="ko-KR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내각</a:t>
            </a:r>
            <a:r>
              <a:rPr kumimoji="0" lang="ko-KR" altLang="ko-K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이란?</a:t>
            </a:r>
            <a:endParaRPr kumimoji="0" lang="ko-KR" altLang="ko-K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_x451500568">
            <a:extLst>
              <a:ext uri="{FF2B5EF4-FFF2-40B4-BE49-F238E27FC236}">
                <a16:creationId xmlns:a16="http://schemas.microsoft.com/office/drawing/2014/main" id="{99B58E63-DE2A-4466-A862-9B9A86D80E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2726460"/>
            <a:ext cx="59404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▶ </a:t>
            </a:r>
            <a:r>
              <a:rPr kumimoji="0" lang="ko-KR" altLang="ko-KR" sz="2400" b="0" i="0" u="none" strike="noStrike" cap="none" normalizeH="0" baseline="0" dirty="0">
                <a:ln>
                  <a:noFill/>
                </a:ln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일본 내각제</a:t>
            </a:r>
            <a:r>
              <a:rPr lang="ko-KR" altLang="en-US" sz="2400" dirty="0">
                <a:latin typeface="HY궁서B" panose="02030600000101010101" pitchFamily="18" charset="-127"/>
                <a:ea typeface="HY궁서B" panose="02030600000101010101" pitchFamily="18" charset="-127"/>
              </a:rPr>
              <a:t>의 </a:t>
            </a:r>
            <a:r>
              <a:rPr lang="ko-KR" altLang="en-US" sz="2400" dirty="0">
                <a:solidFill>
                  <a:srgbClr val="FF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역사</a:t>
            </a:r>
            <a:endParaRPr kumimoji="0" lang="ko-KR" altLang="ko-KR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_x451503448">
            <a:extLst>
              <a:ext uri="{FF2B5EF4-FFF2-40B4-BE49-F238E27FC236}">
                <a16:creationId xmlns:a16="http://schemas.microsoft.com/office/drawing/2014/main" id="{9E35AF34-A4E0-4CC9-A058-B57C3D729A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3553880"/>
            <a:ext cx="591820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▶ </a:t>
            </a:r>
            <a:r>
              <a:rPr kumimoji="0" lang="ko-KR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일본 내각제의 </a:t>
            </a:r>
            <a:r>
              <a:rPr kumimoji="0" lang="ko-KR" alt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조직</a:t>
            </a:r>
            <a:endParaRPr kumimoji="0" lang="ko-KR" altLang="en-US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28">
            <a:extLst>
              <a:ext uri="{FF2B5EF4-FFF2-40B4-BE49-F238E27FC236}">
                <a16:creationId xmlns:a16="http://schemas.microsoft.com/office/drawing/2014/main" id="{C0E75B4A-ACDE-4E4E-AE05-DAFD96588B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288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8" name="_x451501576">
            <a:extLst>
              <a:ext uri="{FF2B5EF4-FFF2-40B4-BE49-F238E27FC236}">
                <a16:creationId xmlns:a16="http://schemas.microsoft.com/office/drawing/2014/main" id="{439FD07B-79CE-4BBF-9078-649C59DAD9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5549" y="4378969"/>
            <a:ext cx="5927725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▶ </a:t>
            </a:r>
            <a:r>
              <a:rPr kumimoji="0" lang="ko-KR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일본 내각제의 </a:t>
            </a:r>
            <a:r>
              <a:rPr kumimoji="0" lang="ko-KR" alt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기능</a:t>
            </a:r>
            <a:r>
              <a:rPr kumimoji="0" lang="en-US" altLang="ko-KR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/</a:t>
            </a:r>
            <a:r>
              <a:rPr kumimoji="0" lang="ko-KR" alt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운영</a:t>
            </a:r>
            <a:endParaRPr kumimoji="0" lang="ko-KR" altLang="ko-KR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Rectangle 39">
            <a:extLst>
              <a:ext uri="{FF2B5EF4-FFF2-40B4-BE49-F238E27FC236}">
                <a16:creationId xmlns:a16="http://schemas.microsoft.com/office/drawing/2014/main" id="{226220CE-F3AD-40D0-A9F8-62444CE0ED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" name="AutoShape 38" hidden="1">
            <a:extLst>
              <a:ext uri="{FF2B5EF4-FFF2-40B4-BE49-F238E27FC236}">
                <a16:creationId xmlns:a16="http://schemas.microsoft.com/office/drawing/2014/main" id="{A3010304-92CA-4EF3-80AD-7A10AA6481EA}"/>
              </a:ext>
            </a:extLst>
          </p:cNvPr>
          <p:cNvSpPr>
            <a:spLocks noSelect="1" noChangeArrowheads="1"/>
          </p:cNvSpPr>
          <p:nvPr/>
        </p:nvSpPr>
        <p:spPr bwMode="auto">
          <a:xfrm>
            <a:off x="0" y="457200"/>
            <a:ext cx="1587500" cy="15875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800 w 21600"/>
              <a:gd name="T1" fmla="*/ 1800 h 21600"/>
              <a:gd name="T2" fmla="*/ 19800 w 21600"/>
              <a:gd name="T3" fmla="*/ 198003600 h 2160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21600" h="21600">
                <a:moveTo>
                  <a:pt x="5400" y="0"/>
                </a:moveTo>
                <a:lnTo>
                  <a:pt x="0" y="10800"/>
                </a:lnTo>
                <a:lnTo>
                  <a:pt x="5400" y="216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1" name="_x451536640">
            <a:extLst>
              <a:ext uri="{FF2B5EF4-FFF2-40B4-BE49-F238E27FC236}">
                <a16:creationId xmlns:a16="http://schemas.microsoft.com/office/drawing/2014/main" id="{D29D833E-D05E-4031-854D-FCFF8AF577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59735" y="2501900"/>
            <a:ext cx="2276475" cy="1633538"/>
          </a:xfrm>
          <a:custGeom>
            <a:avLst/>
            <a:gdLst>
              <a:gd name="G0" fmla="+- 3876 0 0"/>
              <a:gd name="G1" fmla="+- 21600 0 3876"/>
              <a:gd name="G2" fmla="+- 21600 0 3876"/>
              <a:gd name="G3" fmla="*/ G0 2929 10000"/>
              <a:gd name="G4" fmla="+- 21600 0 G3"/>
              <a:gd name="G5" fmla="+- 21600 0 G3"/>
              <a:gd name="T0" fmla="*/ 1800 w 21600"/>
              <a:gd name="T1" fmla="*/ 1800 h 21600"/>
              <a:gd name="T2" fmla="*/ 19800 w 21600"/>
              <a:gd name="T3" fmla="*/ 198003600 h 2160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21600" h="21600">
                <a:moveTo>
                  <a:pt x="3876" y="0"/>
                </a:moveTo>
                <a:lnTo>
                  <a:pt x="0" y="10800"/>
                </a:lnTo>
                <a:lnTo>
                  <a:pt x="3876" y="21600"/>
                </a:lnTo>
                <a:lnTo>
                  <a:pt x="17724" y="21600"/>
                </a:lnTo>
                <a:lnTo>
                  <a:pt x="21600" y="10800"/>
                </a:lnTo>
                <a:lnTo>
                  <a:pt x="17724" y="0"/>
                </a:lnTo>
                <a:close/>
              </a:path>
            </a:pathLst>
          </a:custGeom>
          <a:blipFill dpi="0" rotWithShape="0">
            <a:blip r:embed="rId2"/>
            <a:srcRect/>
            <a:stretch>
              <a:fillRect/>
            </a:stretch>
          </a:blip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2" name="Rectangle 40">
            <a:extLst>
              <a:ext uri="{FF2B5EF4-FFF2-40B4-BE49-F238E27FC236}">
                <a16:creationId xmlns:a16="http://schemas.microsoft.com/office/drawing/2014/main" id="{42938FEC-CF35-4948-885D-48C7E8074E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447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33" name="_x451536208">
            <a:extLst>
              <a:ext uri="{FF2B5EF4-FFF2-40B4-BE49-F238E27FC236}">
                <a16:creationId xmlns:a16="http://schemas.microsoft.com/office/drawing/2014/main" id="{E5436277-B553-4117-8164-F433E4E80E5B}"/>
              </a:ext>
            </a:extLst>
          </p:cNvPr>
          <p:cNvGrpSpPr>
            <a:grpSpLocks/>
          </p:cNvGrpSpPr>
          <p:nvPr/>
        </p:nvGrpSpPr>
        <p:grpSpPr bwMode="auto">
          <a:xfrm>
            <a:off x="7372957" y="1538157"/>
            <a:ext cx="2276475" cy="1633537"/>
            <a:chOff x="0" y="0"/>
            <a:chExt cx="17921" cy="12867"/>
          </a:xfrm>
        </p:grpSpPr>
        <p:sp>
          <p:nvSpPr>
            <p:cNvPr id="34" name="_x451537792">
              <a:extLst>
                <a:ext uri="{FF2B5EF4-FFF2-40B4-BE49-F238E27FC236}">
                  <a16:creationId xmlns:a16="http://schemas.microsoft.com/office/drawing/2014/main" id="{033A9B62-41F4-47AB-B02A-0CABE7ACFB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" y="74"/>
              <a:ext cx="17921" cy="12867"/>
            </a:xfrm>
            <a:custGeom>
              <a:avLst/>
              <a:gdLst>
                <a:gd name="G0" fmla="+- 3876 0 0"/>
                <a:gd name="G1" fmla="+- 21600 0 3876"/>
                <a:gd name="G2" fmla="+- 21600 0 3876"/>
                <a:gd name="G3" fmla="*/ G0 2929 10000"/>
                <a:gd name="G4" fmla="+- 21600 0 G3"/>
                <a:gd name="G5" fmla="+- 21600 0 G3"/>
                <a:gd name="T0" fmla="*/ 1800 w 21600"/>
                <a:gd name="T1" fmla="*/ 1800 h 21600"/>
                <a:gd name="T2" fmla="*/ 19800 w 21600"/>
                <a:gd name="T3" fmla="*/ 198003600 h 21600"/>
              </a:gdLst>
              <a:ahLst/>
              <a:cxnLst>
                <a:cxn ang="0">
                  <a:pos x="r" y="vc"/>
                </a:cxn>
                <a:cxn ang="5400000">
                  <a:pos x="hc" y="b"/>
                </a:cxn>
                <a:cxn ang="10800000">
                  <a:pos x="l" y="vc"/>
                </a:cxn>
                <a:cxn ang="16200000">
                  <a:pos x="hc" y="t"/>
                </a:cxn>
              </a:cxnLst>
              <a:rect l="T0" t="T1" r="T2" b="T3"/>
              <a:pathLst>
                <a:path w="21600" h="21600">
                  <a:moveTo>
                    <a:pt x="3876" y="0"/>
                  </a:moveTo>
                  <a:lnTo>
                    <a:pt x="0" y="10800"/>
                  </a:lnTo>
                  <a:lnTo>
                    <a:pt x="3876" y="21600"/>
                  </a:lnTo>
                  <a:lnTo>
                    <a:pt x="17724" y="21600"/>
                  </a:lnTo>
                  <a:lnTo>
                    <a:pt x="21600" y="10800"/>
                  </a:lnTo>
                  <a:lnTo>
                    <a:pt x="17724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_x451536064">
              <a:extLst>
                <a:ext uri="{FF2B5EF4-FFF2-40B4-BE49-F238E27FC236}">
                  <a16:creationId xmlns:a16="http://schemas.microsoft.com/office/drawing/2014/main" id="{9425D26D-4D4B-4224-8E1D-9FCE72AFB2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40" y="4210"/>
              <a:ext cx="4595" cy="459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36" name="Rectangle 41">
            <a:extLst>
              <a:ext uri="{FF2B5EF4-FFF2-40B4-BE49-F238E27FC236}">
                <a16:creationId xmlns:a16="http://schemas.microsoft.com/office/drawing/2014/main" id="{A13D0201-E23C-4D8A-821A-F0AABCB5E7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019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7" name="_x451539376">
            <a:extLst>
              <a:ext uri="{FF2B5EF4-FFF2-40B4-BE49-F238E27FC236}">
                <a16:creationId xmlns:a16="http://schemas.microsoft.com/office/drawing/2014/main" id="{FE6809F0-A1B1-4EA0-9182-96045DE60C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59735" y="4311913"/>
            <a:ext cx="2276475" cy="1633537"/>
          </a:xfrm>
          <a:custGeom>
            <a:avLst/>
            <a:gdLst>
              <a:gd name="G0" fmla="+- 3876 0 0"/>
              <a:gd name="G1" fmla="+- 21600 0 3876"/>
              <a:gd name="G2" fmla="+- 21600 0 3876"/>
              <a:gd name="G3" fmla="*/ G0 2929 10000"/>
              <a:gd name="G4" fmla="+- 21600 0 G3"/>
              <a:gd name="G5" fmla="+- 21600 0 G3"/>
              <a:gd name="T0" fmla="*/ 1800 w 21600"/>
              <a:gd name="T1" fmla="*/ 1800 h 21600"/>
              <a:gd name="T2" fmla="*/ 19800 w 21600"/>
              <a:gd name="T3" fmla="*/ 198003600 h 2160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21600" h="21600">
                <a:moveTo>
                  <a:pt x="3876" y="0"/>
                </a:moveTo>
                <a:lnTo>
                  <a:pt x="0" y="10800"/>
                </a:lnTo>
                <a:lnTo>
                  <a:pt x="3876" y="21600"/>
                </a:lnTo>
                <a:lnTo>
                  <a:pt x="17724" y="21600"/>
                </a:lnTo>
                <a:lnTo>
                  <a:pt x="21600" y="10800"/>
                </a:lnTo>
                <a:lnTo>
                  <a:pt x="17724" y="0"/>
                </a:lnTo>
                <a:close/>
              </a:path>
            </a:pathLst>
          </a:custGeom>
          <a:blipFill dpi="0" rotWithShape="0">
            <a:blip r:embed="rId3"/>
            <a:srcRect/>
            <a:stretch>
              <a:fillRect/>
            </a:stretch>
          </a:blip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8" name="Rectangle 42">
            <a:extLst>
              <a:ext uri="{FF2B5EF4-FFF2-40B4-BE49-F238E27FC236}">
                <a16:creationId xmlns:a16="http://schemas.microsoft.com/office/drawing/2014/main" id="{33732C3C-8C47-4E3F-A416-D84E19ED40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591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39" name="_x451539664">
            <a:extLst>
              <a:ext uri="{FF2B5EF4-FFF2-40B4-BE49-F238E27FC236}">
                <a16:creationId xmlns:a16="http://schemas.microsoft.com/office/drawing/2014/main" id="{D73FB653-4BBF-4ADB-BBAA-58E0B6372F41}"/>
              </a:ext>
            </a:extLst>
          </p:cNvPr>
          <p:cNvGrpSpPr>
            <a:grpSpLocks/>
          </p:cNvGrpSpPr>
          <p:nvPr/>
        </p:nvGrpSpPr>
        <p:grpSpPr bwMode="auto">
          <a:xfrm>
            <a:off x="7363176" y="3338774"/>
            <a:ext cx="2276475" cy="1633538"/>
            <a:chOff x="0" y="0"/>
            <a:chExt cx="17921" cy="12867"/>
          </a:xfrm>
        </p:grpSpPr>
        <p:sp>
          <p:nvSpPr>
            <p:cNvPr id="40" name="_x451539736">
              <a:extLst>
                <a:ext uri="{FF2B5EF4-FFF2-40B4-BE49-F238E27FC236}">
                  <a16:creationId xmlns:a16="http://schemas.microsoft.com/office/drawing/2014/main" id="{A966B3AE-575C-4C89-8482-ACE4AB168E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" y="74"/>
              <a:ext cx="17921" cy="12867"/>
            </a:xfrm>
            <a:custGeom>
              <a:avLst/>
              <a:gdLst>
                <a:gd name="G0" fmla="+- 3876 0 0"/>
                <a:gd name="G1" fmla="+- 21600 0 3876"/>
                <a:gd name="G2" fmla="+- 21600 0 3876"/>
                <a:gd name="G3" fmla="*/ G0 2929 10000"/>
                <a:gd name="G4" fmla="+- 21600 0 G3"/>
                <a:gd name="G5" fmla="+- 21600 0 G3"/>
                <a:gd name="T0" fmla="*/ 1800 w 21600"/>
                <a:gd name="T1" fmla="*/ 1800 h 21600"/>
                <a:gd name="T2" fmla="*/ 19800 w 21600"/>
                <a:gd name="T3" fmla="*/ 198003600 h 21600"/>
              </a:gdLst>
              <a:ahLst/>
              <a:cxnLst>
                <a:cxn ang="0">
                  <a:pos x="r" y="vc"/>
                </a:cxn>
                <a:cxn ang="5400000">
                  <a:pos x="hc" y="b"/>
                </a:cxn>
                <a:cxn ang="10800000">
                  <a:pos x="l" y="vc"/>
                </a:cxn>
                <a:cxn ang="16200000">
                  <a:pos x="hc" y="t"/>
                </a:cxn>
              </a:cxnLst>
              <a:rect l="T0" t="T1" r="T2" b="T3"/>
              <a:pathLst>
                <a:path w="21600" h="21600">
                  <a:moveTo>
                    <a:pt x="3876" y="0"/>
                  </a:moveTo>
                  <a:lnTo>
                    <a:pt x="0" y="10800"/>
                  </a:lnTo>
                  <a:lnTo>
                    <a:pt x="3876" y="21600"/>
                  </a:lnTo>
                  <a:lnTo>
                    <a:pt x="17724" y="21600"/>
                  </a:lnTo>
                  <a:lnTo>
                    <a:pt x="21600" y="10800"/>
                  </a:lnTo>
                  <a:lnTo>
                    <a:pt x="17724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_x451538440">
              <a:extLst>
                <a:ext uri="{FF2B5EF4-FFF2-40B4-BE49-F238E27FC236}">
                  <a16:creationId xmlns:a16="http://schemas.microsoft.com/office/drawing/2014/main" id="{7BD3451F-0940-4206-AB3F-E85224242D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4" y="544"/>
              <a:ext cx="11927" cy="11927"/>
            </a:xfrm>
            <a:prstGeom prst="ellipse">
              <a:avLst/>
            </a:prstGeom>
            <a:blipFill dpi="0" rotWithShape="0">
              <a:blip r:embed="rId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237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6" grpId="0"/>
      <p:bldP spid="28" grpId="0"/>
      <p:bldP spid="31" grpId="0" animBg="1"/>
      <p:bldP spid="3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132458F1-AEE4-447B-B36E-A624ED35C41A}"/>
              </a:ext>
            </a:extLst>
          </p:cNvPr>
          <p:cNvGrpSpPr/>
          <p:nvPr/>
        </p:nvGrpSpPr>
        <p:grpSpPr>
          <a:xfrm>
            <a:off x="-2559844" y="-1262417"/>
            <a:ext cx="5119688" cy="8120417"/>
            <a:chOff x="-2559844" y="-1262417"/>
            <a:chExt cx="5119688" cy="8120417"/>
          </a:xfrm>
        </p:grpSpPr>
        <p:sp>
          <p:nvSpPr>
            <p:cNvPr id="5" name="_x451600216">
              <a:extLst>
                <a:ext uri="{FF2B5EF4-FFF2-40B4-BE49-F238E27FC236}">
                  <a16:creationId xmlns:a16="http://schemas.microsoft.com/office/drawing/2014/main" id="{29D62E2F-870F-45B5-A9C4-3200FF07013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00000">
              <a:off x="-2559844" y="-1262417"/>
              <a:ext cx="5119688" cy="6884988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3500 w 21600"/>
                <a:gd name="T1" fmla="*/ 10800 h 21600"/>
                <a:gd name="T2" fmla="*/ 0 w 21600"/>
                <a:gd name="T3" fmla="*/ 18900 h 21600"/>
                <a:gd name="T4" fmla="*/ 10800 w 21600"/>
                <a:gd name="T5" fmla="*/ 8100 h 21600"/>
                <a:gd name="T6" fmla="*/ -2134956496 w 21600"/>
                <a:gd name="T7" fmla="*/ 21600 h 21600"/>
                <a:gd name="T8" fmla="*/ 2700 w 21600"/>
                <a:gd name="T9" fmla="*/ 10800 h 21600"/>
                <a:gd name="T10" fmla="*/ 1800 w 21600"/>
                <a:gd name="T11" fmla="*/ 1800 h 21600"/>
                <a:gd name="T12" fmla="*/ 19800 w 21600"/>
                <a:gd name="T13" fmla="*/ 198008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1600" h="21600">
                  <a:moveTo>
                    <a:pt x="5400" y="0"/>
                  </a:moveTo>
                  <a:lnTo>
                    <a:pt x="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DF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" name="_x451597984">
              <a:extLst>
                <a:ext uri="{FF2B5EF4-FFF2-40B4-BE49-F238E27FC236}">
                  <a16:creationId xmlns:a16="http://schemas.microsoft.com/office/drawing/2014/main" id="{37C8BEEF-06B4-4CB3-99BB-28C26B855A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908175" y="0"/>
              <a:ext cx="3816350" cy="6858000"/>
            </a:xfrm>
            <a:custGeom>
              <a:avLst/>
              <a:gdLst>
                <a:gd name="G0" fmla="+- 10733 0 0"/>
                <a:gd name="G1" fmla="+- 21600 0 10733"/>
                <a:gd name="G2" fmla="*/ 10733 1 2"/>
                <a:gd name="G3" fmla="+- 21600 0 G2"/>
                <a:gd name="G4" fmla="+/ 10733 21600 2"/>
                <a:gd name="G5" fmla="+/ G1 0 2"/>
                <a:gd name="G6" fmla="*/ 21600 21600 10733"/>
                <a:gd name="G7" fmla="*/ G6 1 2"/>
                <a:gd name="G8" fmla="+- 21600 0 G7"/>
                <a:gd name="G9" fmla="*/ 21600 1 2"/>
                <a:gd name="G10" fmla="+- 10733 0 G9"/>
                <a:gd name="G11" fmla="?: G10 G8 0"/>
                <a:gd name="G12" fmla="?: G10 G7 21600"/>
                <a:gd name="T0" fmla="*/ 16166 w 21600"/>
                <a:gd name="T1" fmla="*/ 10800 h 21600"/>
                <a:gd name="T2" fmla="*/ 0 w 21600"/>
                <a:gd name="T3" fmla="*/ 16233 h 21600"/>
                <a:gd name="T4" fmla="*/ 10800 w 21600"/>
                <a:gd name="T5" fmla="*/ 5433 h 21600"/>
                <a:gd name="T6" fmla="*/ -2134956496 w 21600"/>
                <a:gd name="T7" fmla="*/ 21600 h 21600"/>
                <a:gd name="T8" fmla="*/ 5367 w 21600"/>
                <a:gd name="T9" fmla="*/ 10800 h 21600"/>
                <a:gd name="T10" fmla="*/ 1800 w 21600"/>
                <a:gd name="T11" fmla="*/ 1800 h 21600"/>
                <a:gd name="T12" fmla="*/ 19800 w 21600"/>
                <a:gd name="T13" fmla="*/ 198008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1600" h="21600">
                  <a:moveTo>
                    <a:pt x="10733" y="0"/>
                  </a:moveTo>
                  <a:lnTo>
                    <a:pt x="0" y="21600"/>
                  </a:lnTo>
                  <a:lnTo>
                    <a:pt x="1086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4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7" name="_x451615048">
            <a:extLst>
              <a:ext uri="{FF2B5EF4-FFF2-40B4-BE49-F238E27FC236}">
                <a16:creationId xmlns:a16="http://schemas.microsoft.com/office/drawing/2014/main" id="{3DFCC7E1-BFD7-4F3C-BD7C-868D81B3E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6750" y="2265012"/>
            <a:ext cx="8355013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22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ⅲ) </a:t>
            </a:r>
            <a:r>
              <a:rPr lang="ko-KR" altLang="en-US" sz="22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각의 부의 안건</a:t>
            </a:r>
            <a:endParaRPr kumimoji="0" lang="ko-KR" altLang="ko-KR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_x451499632">
            <a:extLst>
              <a:ext uri="{FF2B5EF4-FFF2-40B4-BE49-F238E27FC236}">
                <a16:creationId xmlns:a16="http://schemas.microsoft.com/office/drawing/2014/main" id="{6BB4236C-FC67-444A-86F5-14E71E59BC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199" y="369685"/>
            <a:ext cx="6737445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일본 내각제 </a:t>
            </a:r>
            <a:r>
              <a:rPr kumimoji="0" lang="en-US" altLang="ko-KR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– </a:t>
            </a:r>
            <a:r>
              <a:rPr lang="ko-KR" altLang="en-US" sz="4400" dirty="0">
                <a:solidFill>
                  <a:srgbClr val="FF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운영</a:t>
            </a:r>
            <a:endParaRPr kumimoji="0" lang="ko-KR" altLang="ko-KR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_x451603888">
            <a:extLst>
              <a:ext uri="{FF2B5EF4-FFF2-40B4-BE49-F238E27FC236}">
                <a16:creationId xmlns:a16="http://schemas.microsoft.com/office/drawing/2014/main" id="{9EACEA78-BD10-4FB9-B465-DCEC0EA987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8407" y="1536862"/>
            <a:ext cx="573881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Ⅰ. </a:t>
            </a:r>
            <a:r>
              <a:rPr kumimoji="0" lang="ko-KR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각의</a:t>
            </a:r>
            <a:r>
              <a:rPr kumimoji="0" lang="en-US" altLang="ko-KR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(</a:t>
            </a:r>
            <a:r>
              <a:rPr lang="ko-KR" altLang="en-US" sz="28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국무회의</a:t>
            </a:r>
            <a:r>
              <a:rPr lang="en-US" altLang="ko-KR" sz="28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)</a:t>
            </a:r>
            <a:endParaRPr kumimoji="0" lang="ko-KR" altLang="ko-K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_x451615048">
            <a:extLst>
              <a:ext uri="{FF2B5EF4-FFF2-40B4-BE49-F238E27FC236}">
                <a16:creationId xmlns:a16="http://schemas.microsoft.com/office/drawing/2014/main" id="{908C61F2-A9CF-44BA-A418-FEF51BFC1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1177" y="2779295"/>
            <a:ext cx="9732086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0" lang="ko-KR" altLang="ko-KR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▶</a:t>
            </a:r>
            <a:r>
              <a:rPr lang="ko-KR" altLang="en-US" sz="1500" dirty="0"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「</a:t>
            </a:r>
            <a:r>
              <a:rPr kumimoji="0" lang="ko-KR" alt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내각회의는 내각총리대신이 이를 주재한다</a:t>
            </a:r>
            <a:r>
              <a:rPr kumimoji="0" lang="en-US" altLang="ko-KR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. </a:t>
            </a:r>
            <a:r>
              <a:rPr kumimoji="0" lang="ko-KR" alt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이 경우</a:t>
            </a:r>
            <a:r>
              <a:rPr kumimoji="0" lang="en-US" altLang="ko-KR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, </a:t>
            </a:r>
            <a:r>
              <a:rPr kumimoji="0" lang="ko-KR" alt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내각총리대신은 내각의 중요정책에 관한   </a:t>
            </a:r>
            <a:endParaRPr kumimoji="0" lang="en-US" altLang="ko-KR" sz="15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latin typeface="HY궁서B" panose="02030600000101010101" pitchFamily="18" charset="-127"/>
              <a:ea typeface="HY궁서B" panose="02030600000101010101" pitchFamily="18" charset="-127"/>
            </a:endParaRPr>
          </a:p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15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      </a:t>
            </a:r>
            <a:r>
              <a:rPr kumimoji="0" lang="ko-KR" alt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기본적인 방침 및 기타 안건을 발의할 수 있다</a:t>
            </a:r>
            <a:r>
              <a:rPr kumimoji="0" lang="en-US" altLang="ko-KR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.</a:t>
            </a:r>
            <a:r>
              <a:rPr lang="ko-KR" altLang="en-US" sz="1500" dirty="0"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 」</a:t>
            </a:r>
            <a:r>
              <a:rPr kumimoji="0" lang="en-US" altLang="ko-KR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 (</a:t>
            </a:r>
            <a:r>
              <a:rPr kumimoji="0" lang="ko-KR" alt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내각법 제</a:t>
            </a:r>
            <a:r>
              <a:rPr kumimoji="0" lang="en-US" altLang="ko-KR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4</a:t>
            </a:r>
            <a:r>
              <a:rPr kumimoji="0" lang="ko-KR" alt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조 제</a:t>
            </a:r>
            <a:r>
              <a:rPr kumimoji="0" lang="en-US" altLang="ko-KR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2</a:t>
            </a:r>
            <a:r>
              <a:rPr kumimoji="0" lang="ko-KR" alt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항</a:t>
            </a:r>
            <a:r>
              <a:rPr kumimoji="0" lang="en-US" altLang="ko-KR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)</a:t>
            </a:r>
            <a:endParaRPr kumimoji="0" lang="ko-KR" altLang="ko-KR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FFFF00"/>
              </a:highlight>
              <a:latin typeface="HY궁서B" panose="02030600000101010101" pitchFamily="18" charset="-127"/>
              <a:ea typeface="HY궁서B" panose="02030600000101010101" pitchFamily="18" charset="-127"/>
            </a:endParaRPr>
          </a:p>
        </p:txBody>
      </p:sp>
      <p:sp>
        <p:nvSpPr>
          <p:cNvPr id="11" name="_x451615048">
            <a:extLst>
              <a:ext uri="{FF2B5EF4-FFF2-40B4-BE49-F238E27FC236}">
                <a16:creationId xmlns:a16="http://schemas.microsoft.com/office/drawing/2014/main" id="{48FAFB6A-153A-4FF5-BAE0-1A92F1F03F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8830" y="3493879"/>
            <a:ext cx="10047927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0" lang="ko-KR" altLang="ko-KR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▶</a:t>
            </a:r>
            <a:r>
              <a:rPr lang="ko-KR" altLang="en-US" sz="1500" dirty="0"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「</a:t>
            </a:r>
            <a:r>
              <a:rPr kumimoji="0" lang="ko-KR" alt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각 대신은 안건의 여하를 불문하고 내각총리대신에게 제출하여 내각회의를 요구할 수</a:t>
            </a:r>
            <a:r>
              <a:rPr kumimoji="0" lang="ko-KR" altLang="en-US" sz="15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 </a:t>
            </a:r>
            <a:r>
              <a:rPr kumimoji="0" lang="ko-KR" alt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있다</a:t>
            </a:r>
            <a:r>
              <a:rPr lang="ko-KR" altLang="en-US" sz="1500" dirty="0"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 」</a:t>
            </a:r>
            <a:endParaRPr kumimoji="0" lang="en-US" altLang="ko-KR" sz="15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latin typeface="HY궁서B" panose="02030600000101010101" pitchFamily="18" charset="-127"/>
              <a:ea typeface="HY궁서B" panose="02030600000101010101" pitchFamily="18" charset="-127"/>
            </a:endParaRPr>
          </a:p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15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      </a:t>
            </a:r>
            <a:r>
              <a:rPr kumimoji="0" lang="en-US" altLang="ko-KR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(</a:t>
            </a:r>
            <a:r>
              <a:rPr kumimoji="0" lang="ko-KR" alt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내각법 제</a:t>
            </a:r>
            <a:r>
              <a:rPr kumimoji="0" lang="en-US" altLang="ko-KR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4</a:t>
            </a:r>
            <a:r>
              <a:rPr kumimoji="0" lang="ko-KR" alt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조 제</a:t>
            </a:r>
            <a:r>
              <a:rPr kumimoji="0" lang="en-US" altLang="ko-KR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3</a:t>
            </a:r>
            <a:r>
              <a:rPr kumimoji="0" lang="ko-KR" alt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항</a:t>
            </a:r>
            <a:r>
              <a:rPr kumimoji="0" lang="en-US" altLang="ko-KR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)</a:t>
            </a:r>
            <a:endParaRPr kumimoji="0" lang="ko-KR" altLang="ko-KR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FFFF00"/>
              </a:highlight>
              <a:latin typeface="HY궁서B" panose="02030600000101010101" pitchFamily="18" charset="-127"/>
              <a:ea typeface="HY궁서B" panose="02030600000101010101" pitchFamily="18" charset="-127"/>
            </a:endParaRPr>
          </a:p>
        </p:txBody>
      </p:sp>
      <p:sp>
        <p:nvSpPr>
          <p:cNvPr id="12" name="_x451615048">
            <a:extLst>
              <a:ext uri="{FF2B5EF4-FFF2-40B4-BE49-F238E27FC236}">
                <a16:creationId xmlns:a16="http://schemas.microsoft.com/office/drawing/2014/main" id="{4ED50FF5-AC0F-4F0C-B269-24795FF04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8830" y="4263055"/>
            <a:ext cx="10047927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0" lang="ko-KR" altLang="ko-KR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▶</a:t>
            </a:r>
            <a:r>
              <a:rPr lang="ko-KR" altLang="en-US" sz="1500" dirty="0">
                <a:latin typeface="HY궁서B" panose="02030600000101010101" pitchFamily="18" charset="-127"/>
                <a:ea typeface="HY궁서B" panose="02030600000101010101" pitchFamily="18" charset="-127"/>
              </a:rPr>
              <a:t> 각 주임대신 </a:t>
            </a:r>
            <a:r>
              <a:rPr lang="en-US" altLang="ko-KR" sz="1500" dirty="0">
                <a:latin typeface="HY궁서B" panose="02030600000101010101" pitchFamily="18" charset="-127"/>
                <a:ea typeface="HY궁서B" panose="02030600000101010101" pitchFamily="18" charset="-127"/>
              </a:rPr>
              <a:t>-&gt; </a:t>
            </a:r>
            <a:r>
              <a:rPr lang="ko-KR" altLang="en-US" sz="1500" dirty="0">
                <a:latin typeface="HY궁서B" panose="02030600000101010101" pitchFamily="18" charset="-127"/>
                <a:ea typeface="HY궁서B" panose="02030600000101010101" pitchFamily="18" charset="-127"/>
              </a:rPr>
              <a:t>내각총리대신에 내각회의 요구 절차</a:t>
            </a:r>
            <a:r>
              <a:rPr lang="en-US" altLang="ko-KR" sz="1500" dirty="0">
                <a:latin typeface="HY궁서B" panose="02030600000101010101" pitchFamily="18" charset="-127"/>
                <a:ea typeface="HY궁서B" panose="02030600000101010101" pitchFamily="18" charset="-127"/>
              </a:rPr>
              <a:t>O -&gt; </a:t>
            </a:r>
            <a:r>
              <a:rPr lang="ko-KR" altLang="en-US" sz="1500" dirty="0">
                <a:solidFill>
                  <a:srgbClr val="FF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각의 제의</a:t>
            </a:r>
            <a:endParaRPr kumimoji="0" lang="ko-KR" altLang="ko-KR" sz="15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HY궁서B" panose="02030600000101010101" pitchFamily="18" charset="-127"/>
              <a:ea typeface="HY궁서B" panose="02030600000101010101" pitchFamily="18" charset="-127"/>
            </a:endParaRPr>
          </a:p>
        </p:txBody>
      </p:sp>
      <p:sp>
        <p:nvSpPr>
          <p:cNvPr id="13" name="_x451615048">
            <a:extLst>
              <a:ext uri="{FF2B5EF4-FFF2-40B4-BE49-F238E27FC236}">
                <a16:creationId xmlns:a16="http://schemas.microsoft.com/office/drawing/2014/main" id="{86A0ACB1-3416-4892-87B0-6D3037F5F0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8829" y="4763690"/>
            <a:ext cx="10047927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0" lang="ko-KR" altLang="ko-KR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▶</a:t>
            </a:r>
            <a:r>
              <a:rPr lang="ko-KR" altLang="en-US" sz="1500" dirty="0">
                <a:latin typeface="HY궁서B" panose="02030600000101010101" pitchFamily="18" charset="-127"/>
                <a:ea typeface="HY궁서B" panose="02030600000101010101" pitchFamily="18" charset="-127"/>
              </a:rPr>
              <a:t> 각의 부의 안건 </a:t>
            </a:r>
            <a:r>
              <a:rPr lang="en-US" altLang="ko-KR" sz="1500" dirty="0">
                <a:latin typeface="HY궁서B" panose="02030600000101010101" pitchFamily="18" charset="-127"/>
                <a:ea typeface="HY궁서B" panose="02030600000101010101" pitchFamily="18" charset="-127"/>
              </a:rPr>
              <a:t>:“</a:t>
            </a:r>
            <a:r>
              <a:rPr lang="ko-KR" altLang="en-US" sz="1500" dirty="0">
                <a:latin typeface="HY궁서B" panose="02030600000101010101" pitchFamily="18" charset="-127"/>
                <a:ea typeface="HY궁서B" panose="02030600000101010101" pitchFamily="18" charset="-127"/>
              </a:rPr>
              <a:t>각의 결정</a:t>
            </a:r>
            <a:r>
              <a:rPr lang="en-US" altLang="ko-KR" sz="1500" dirty="0">
                <a:latin typeface="HY궁서B" panose="02030600000101010101" pitchFamily="18" charset="-127"/>
                <a:ea typeface="HY궁서B" panose="02030600000101010101" pitchFamily="18" charset="-127"/>
              </a:rPr>
              <a:t>”,</a:t>
            </a:r>
            <a:r>
              <a:rPr lang="ko-KR" altLang="en-US" sz="1500" dirty="0">
                <a:latin typeface="HY궁서B" panose="02030600000101010101" pitchFamily="18" charset="-127"/>
                <a:ea typeface="HY궁서B" panose="02030600000101010101" pitchFamily="18" charset="-127"/>
              </a:rPr>
              <a:t> </a:t>
            </a:r>
            <a:r>
              <a:rPr lang="en-US" altLang="ko-KR" sz="1500" dirty="0">
                <a:latin typeface="HY궁서B" panose="02030600000101010101" pitchFamily="18" charset="-127"/>
                <a:ea typeface="HY궁서B" panose="02030600000101010101" pitchFamily="18" charset="-127"/>
              </a:rPr>
              <a:t>“</a:t>
            </a:r>
            <a:r>
              <a:rPr lang="ko-KR" altLang="en-US" sz="1500" dirty="0">
                <a:latin typeface="HY궁서B" panose="02030600000101010101" pitchFamily="18" charset="-127"/>
                <a:ea typeface="HY궁서B" panose="02030600000101010101" pitchFamily="18" charset="-127"/>
              </a:rPr>
              <a:t>각의 양해</a:t>
            </a:r>
            <a:r>
              <a:rPr lang="en-US" altLang="ko-KR" sz="1500" dirty="0">
                <a:latin typeface="HY궁서B" panose="02030600000101010101" pitchFamily="18" charset="-127"/>
                <a:ea typeface="HY궁서B" panose="02030600000101010101" pitchFamily="18" charset="-127"/>
              </a:rPr>
              <a:t>”,</a:t>
            </a:r>
            <a:r>
              <a:rPr lang="ko-KR" altLang="en-US" sz="1500" dirty="0">
                <a:latin typeface="HY궁서B" panose="02030600000101010101" pitchFamily="18" charset="-127"/>
                <a:ea typeface="HY궁서B" panose="02030600000101010101" pitchFamily="18" charset="-127"/>
              </a:rPr>
              <a:t> </a:t>
            </a:r>
            <a:r>
              <a:rPr lang="en-US" altLang="ko-KR" sz="1500" dirty="0">
                <a:latin typeface="HY궁서B" panose="02030600000101010101" pitchFamily="18" charset="-127"/>
                <a:ea typeface="HY궁서B" panose="02030600000101010101" pitchFamily="18" charset="-127"/>
              </a:rPr>
              <a:t>“</a:t>
            </a:r>
            <a:r>
              <a:rPr lang="ko-KR" altLang="en-US" sz="1500" dirty="0">
                <a:latin typeface="HY궁서B" panose="02030600000101010101" pitchFamily="18" charset="-127"/>
                <a:ea typeface="HY궁서B" panose="02030600000101010101" pitchFamily="18" charset="-127"/>
              </a:rPr>
              <a:t>각의 보고</a:t>
            </a:r>
            <a:r>
              <a:rPr lang="en-US" altLang="ko-KR" sz="1500" dirty="0">
                <a:latin typeface="HY궁서B" panose="02030600000101010101" pitchFamily="18" charset="-127"/>
                <a:ea typeface="HY궁서B" panose="02030600000101010101" pitchFamily="18" charset="-127"/>
              </a:rPr>
              <a:t>”</a:t>
            </a:r>
            <a:endParaRPr kumimoji="0" lang="ko-KR" altLang="ko-KR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Y궁서B" panose="02030600000101010101" pitchFamily="18" charset="-127"/>
              <a:ea typeface="HY궁서B" panose="02030600000101010101" pitchFamily="18" charset="-127"/>
            </a:endParaRPr>
          </a:p>
        </p:txBody>
      </p:sp>
      <p:sp>
        <p:nvSpPr>
          <p:cNvPr id="14" name="_x451488472">
            <a:extLst>
              <a:ext uri="{FF2B5EF4-FFF2-40B4-BE49-F238E27FC236}">
                <a16:creationId xmlns:a16="http://schemas.microsoft.com/office/drawing/2014/main" id="{49DB0458-937E-473F-AED5-4319E7A98A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1891" y="5143003"/>
            <a:ext cx="8347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0" lang="ko-KR" altLang="ko-KR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▶ </a:t>
            </a:r>
            <a:r>
              <a:rPr lang="ko-KR" altLang="en-US" sz="1400" dirty="0">
                <a:solidFill>
                  <a:srgbClr val="FF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각의 결정 </a:t>
            </a:r>
            <a:r>
              <a:rPr lang="en-US" altLang="ko-KR" sz="1400" dirty="0">
                <a:latin typeface="HY궁서B" panose="02030600000101010101" pitchFamily="18" charset="-127"/>
                <a:ea typeface="HY궁서B" panose="02030600000101010101" pitchFamily="18" charset="-127"/>
              </a:rPr>
              <a:t>: </a:t>
            </a:r>
            <a:r>
              <a:rPr lang="ko-KR" altLang="en-US" sz="1400" dirty="0">
                <a:latin typeface="HY궁서B" panose="02030600000101010101" pitchFamily="18" charset="-127"/>
                <a:ea typeface="HY궁서B" panose="02030600000101010101" pitchFamily="18" charset="-127"/>
              </a:rPr>
              <a:t>합의체인 내각 의사 결정</a:t>
            </a:r>
            <a:endParaRPr kumimoji="0" lang="ko-KR" altLang="ko-KR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15" name="_x451488472">
            <a:extLst>
              <a:ext uri="{FF2B5EF4-FFF2-40B4-BE49-F238E27FC236}">
                <a16:creationId xmlns:a16="http://schemas.microsoft.com/office/drawing/2014/main" id="{14D6A8A9-8B7D-4186-B68B-64E860DCE8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1890" y="5426761"/>
            <a:ext cx="9120792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0" lang="ko-KR" altLang="ko-KR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▶ </a:t>
            </a:r>
            <a:r>
              <a:rPr lang="ko-KR" altLang="en-US" sz="1400" dirty="0">
                <a:solidFill>
                  <a:srgbClr val="FF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각의 양해 </a:t>
            </a:r>
            <a:r>
              <a:rPr lang="en-US" altLang="ko-KR" sz="1400" dirty="0">
                <a:latin typeface="HY궁서B" panose="02030600000101010101" pitchFamily="18" charset="-127"/>
                <a:ea typeface="HY궁서B" panose="02030600000101010101" pitchFamily="18" charset="-127"/>
              </a:rPr>
              <a:t>: </a:t>
            </a:r>
            <a:r>
              <a:rPr lang="ko-KR" altLang="en-US" sz="1400" dirty="0">
                <a:latin typeface="HY궁서B" panose="02030600000101010101" pitchFamily="18" charset="-127"/>
                <a:ea typeface="HY궁서B" panose="02030600000101010101" pitchFamily="18" charset="-127"/>
              </a:rPr>
              <a:t>주임대신 권한의해 결정 가능 사항</a:t>
            </a:r>
            <a:endParaRPr lang="en-US" altLang="ko-KR" sz="1400" dirty="0">
              <a:latin typeface="HY궁서B" panose="02030600000101010101" pitchFamily="18" charset="-127"/>
              <a:ea typeface="HY궁서B" panose="02030600000101010101" pitchFamily="18" charset="-127"/>
            </a:endParaRPr>
          </a:p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1400" dirty="0">
                <a:latin typeface="HY궁서B" panose="02030600000101010101" pitchFamily="18" charset="-127"/>
                <a:ea typeface="HY궁서B" panose="02030600000101010101" pitchFamily="18" charset="-127"/>
              </a:rPr>
              <a:t>                   </a:t>
            </a:r>
          </a:p>
        </p:txBody>
      </p:sp>
      <p:sp>
        <p:nvSpPr>
          <p:cNvPr id="16" name="_x451488472">
            <a:extLst>
              <a:ext uri="{FF2B5EF4-FFF2-40B4-BE49-F238E27FC236}">
                <a16:creationId xmlns:a16="http://schemas.microsoft.com/office/drawing/2014/main" id="{6D6EBD5F-66AB-4D75-BB0C-B4AE485B20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1890" y="5734736"/>
            <a:ext cx="9120792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0" lang="ko-KR" altLang="ko-KR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▶ </a:t>
            </a:r>
            <a:r>
              <a:rPr lang="ko-KR" altLang="en-US" sz="1400" dirty="0">
                <a:solidFill>
                  <a:srgbClr val="FF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각의 보고 </a:t>
            </a:r>
            <a:r>
              <a:rPr lang="en-US" altLang="ko-KR" sz="1400" dirty="0">
                <a:latin typeface="HY궁서B" panose="02030600000101010101" pitchFamily="18" charset="-127"/>
                <a:ea typeface="HY궁서B" panose="02030600000101010101" pitchFamily="18" charset="-127"/>
              </a:rPr>
              <a:t>: </a:t>
            </a:r>
            <a:r>
              <a:rPr lang="ko-KR" altLang="en-US" sz="1400" dirty="0">
                <a:latin typeface="HY궁서B" panose="02030600000101010101" pitchFamily="18" charset="-127"/>
                <a:ea typeface="HY궁서B" panose="02030600000101010101" pitchFamily="18" charset="-127"/>
              </a:rPr>
              <a:t>주요 심의회 답신 </a:t>
            </a:r>
            <a:r>
              <a:rPr lang="en-US" altLang="ko-KR" sz="1400" dirty="0">
                <a:latin typeface="HY궁서B" panose="02030600000101010101" pitchFamily="18" charset="-127"/>
                <a:ea typeface="HY궁서B" panose="02030600000101010101" pitchFamily="18" charset="-127"/>
              </a:rPr>
              <a:t>-&gt;</a:t>
            </a:r>
            <a:r>
              <a:rPr lang="ko-KR" altLang="en-US" sz="1400" dirty="0">
                <a:latin typeface="HY궁서B" panose="02030600000101010101" pitchFamily="18" charset="-127"/>
                <a:ea typeface="HY궁서B" panose="02030600000101010101" pitchFamily="18" charset="-127"/>
              </a:rPr>
              <a:t> 내각회의에 공표</a:t>
            </a:r>
            <a:endParaRPr lang="en-US" altLang="ko-KR" sz="1400" dirty="0">
              <a:latin typeface="HY궁서B" panose="02030600000101010101" pitchFamily="18" charset="-127"/>
              <a:ea typeface="HY궁서B" panose="02030600000101010101" pitchFamily="18" charset="-127"/>
            </a:endParaRPr>
          </a:p>
        </p:txBody>
      </p:sp>
      <p:sp>
        <p:nvSpPr>
          <p:cNvPr id="17" name="_x451615048">
            <a:extLst>
              <a:ext uri="{FF2B5EF4-FFF2-40B4-BE49-F238E27FC236}">
                <a16:creationId xmlns:a16="http://schemas.microsoft.com/office/drawing/2014/main" id="{429E30B9-1927-4283-A18F-CC793F44CB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9810" y="3251993"/>
            <a:ext cx="8355013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0" lang="ko-KR" altLang="ko-KR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▶</a:t>
            </a:r>
            <a:r>
              <a:rPr kumimoji="0" lang="en-US" altLang="ko-KR" sz="1400" b="0" i="0" u="none" strike="noStrike" cap="none" normalizeH="0" dirty="0">
                <a:ln>
                  <a:noFill/>
                </a:ln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 </a:t>
            </a:r>
            <a:r>
              <a:rPr kumimoji="0" lang="ko-KR" altLang="en-US" sz="1400" b="0" i="0" u="none" strike="noStrike" cap="none" normalizeH="0" dirty="0">
                <a:ln>
                  <a:noFill/>
                </a:ln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내각회의 </a:t>
            </a:r>
            <a:r>
              <a:rPr kumimoji="0" lang="en-US" altLang="ko-KR" sz="1400" b="0" i="0" u="none" strike="noStrike" cap="none" normalizeH="0" dirty="0">
                <a:ln>
                  <a:noFill/>
                </a:ln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-&gt; </a:t>
            </a:r>
            <a:r>
              <a:rPr lang="ko-KR" altLang="en-US" sz="1400" dirty="0">
                <a:latin typeface="HY궁서B" panose="02030600000101010101" pitchFamily="18" charset="-127"/>
                <a:ea typeface="HY궁서B" panose="02030600000101010101" pitchFamily="18" charset="-127"/>
              </a:rPr>
              <a:t>내각총리대신 주재 </a:t>
            </a:r>
            <a:r>
              <a:rPr lang="en-US" altLang="ko-KR" sz="1400" dirty="0">
                <a:latin typeface="HY궁서B" panose="02030600000101010101" pitchFamily="18" charset="-127"/>
                <a:ea typeface="HY궁서B" panose="02030600000101010101" pitchFamily="18" charset="-127"/>
              </a:rPr>
              <a:t>-&gt; </a:t>
            </a:r>
            <a:r>
              <a:rPr lang="ko-KR" altLang="en-US" sz="1400" dirty="0">
                <a:solidFill>
                  <a:srgbClr val="FF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내각 중요정책 방침</a:t>
            </a:r>
            <a:r>
              <a:rPr lang="en-US" altLang="ko-KR" sz="1400" dirty="0">
                <a:solidFill>
                  <a:srgbClr val="FF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/</a:t>
            </a:r>
            <a:r>
              <a:rPr lang="ko-KR" altLang="en-US" sz="1400" dirty="0">
                <a:solidFill>
                  <a:srgbClr val="FF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안건 발의 </a:t>
            </a:r>
            <a:r>
              <a:rPr lang="en-US" altLang="ko-KR" sz="1400" dirty="0">
                <a:solidFill>
                  <a:srgbClr val="FF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O</a:t>
            </a:r>
            <a:endParaRPr kumimoji="0" lang="ko-KR" altLang="ko-KR" sz="1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_x451615048">
            <a:extLst>
              <a:ext uri="{FF2B5EF4-FFF2-40B4-BE49-F238E27FC236}">
                <a16:creationId xmlns:a16="http://schemas.microsoft.com/office/drawing/2014/main" id="{44B5A482-DD54-4012-9F75-4B2B2F5FD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9986" y="3978326"/>
            <a:ext cx="8355013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0" lang="ko-KR" altLang="ko-KR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▶</a:t>
            </a:r>
            <a:r>
              <a:rPr kumimoji="0" lang="en-US" altLang="ko-KR" sz="1400" b="0" i="0" u="none" strike="noStrike" cap="none" normalizeH="0" dirty="0">
                <a:ln>
                  <a:noFill/>
                </a:ln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 </a:t>
            </a:r>
            <a:r>
              <a:rPr lang="ko-KR" altLang="en-US" sz="1400" dirty="0">
                <a:solidFill>
                  <a:srgbClr val="FF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각 성 대신 </a:t>
            </a:r>
            <a:r>
              <a:rPr lang="en-US" altLang="ko-KR" sz="1400" dirty="0">
                <a:latin typeface="HY궁서B" panose="02030600000101010101" pitchFamily="18" charset="-127"/>
                <a:ea typeface="HY궁서B" panose="02030600000101010101" pitchFamily="18" charset="-127"/>
              </a:rPr>
              <a:t>-&gt; </a:t>
            </a:r>
            <a:r>
              <a:rPr lang="ko-KR" altLang="en-US" sz="1400" dirty="0">
                <a:latin typeface="HY궁서B" panose="02030600000101010101" pitchFamily="18" charset="-127"/>
                <a:ea typeface="HY궁서B" panose="02030600000101010101" pitchFamily="18" charset="-127"/>
              </a:rPr>
              <a:t>내각총리대신에 </a:t>
            </a:r>
            <a:r>
              <a:rPr lang="ko-KR" altLang="en-US" sz="1400" dirty="0">
                <a:solidFill>
                  <a:srgbClr val="FF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안건 제출 </a:t>
            </a:r>
            <a:r>
              <a:rPr lang="en-US" altLang="ko-KR" sz="1400" dirty="0">
                <a:latin typeface="HY궁서B" panose="02030600000101010101" pitchFamily="18" charset="-127"/>
                <a:ea typeface="HY궁서B" panose="02030600000101010101" pitchFamily="18" charset="-127"/>
              </a:rPr>
              <a:t>-&gt; </a:t>
            </a:r>
            <a:r>
              <a:rPr lang="ko-KR" altLang="en-US" sz="1400" dirty="0">
                <a:solidFill>
                  <a:srgbClr val="FF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내각회의 요구 </a:t>
            </a:r>
            <a:r>
              <a:rPr lang="en-US" altLang="ko-KR" sz="1400" dirty="0">
                <a:solidFill>
                  <a:srgbClr val="FF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O</a:t>
            </a:r>
            <a:endParaRPr kumimoji="0" lang="ko-KR" altLang="ko-KR" sz="1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50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>
            <a:extLst>
              <a:ext uri="{FF2B5EF4-FFF2-40B4-BE49-F238E27FC236}">
                <a16:creationId xmlns:a16="http://schemas.microsoft.com/office/drawing/2014/main" id="{69537475-1904-4523-836D-B105EB6FCB9D}"/>
              </a:ext>
            </a:extLst>
          </p:cNvPr>
          <p:cNvGrpSpPr/>
          <p:nvPr/>
        </p:nvGrpSpPr>
        <p:grpSpPr>
          <a:xfrm>
            <a:off x="-2559844" y="-1262417"/>
            <a:ext cx="5119688" cy="8120417"/>
            <a:chOff x="-2559844" y="-1262417"/>
            <a:chExt cx="5119688" cy="8120417"/>
          </a:xfrm>
        </p:grpSpPr>
        <p:sp>
          <p:nvSpPr>
            <p:cNvPr id="8" name="_x451600216">
              <a:extLst>
                <a:ext uri="{FF2B5EF4-FFF2-40B4-BE49-F238E27FC236}">
                  <a16:creationId xmlns:a16="http://schemas.microsoft.com/office/drawing/2014/main" id="{3F1A9F69-90E8-4196-A9E8-12AD1370E5B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00000">
              <a:off x="-2559844" y="-1262417"/>
              <a:ext cx="5119688" cy="6884988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3500 w 21600"/>
                <a:gd name="T1" fmla="*/ 10800 h 21600"/>
                <a:gd name="T2" fmla="*/ 0 w 21600"/>
                <a:gd name="T3" fmla="*/ 18900 h 21600"/>
                <a:gd name="T4" fmla="*/ 10800 w 21600"/>
                <a:gd name="T5" fmla="*/ 8100 h 21600"/>
                <a:gd name="T6" fmla="*/ -2134956496 w 21600"/>
                <a:gd name="T7" fmla="*/ 21600 h 21600"/>
                <a:gd name="T8" fmla="*/ 2700 w 21600"/>
                <a:gd name="T9" fmla="*/ 10800 h 21600"/>
                <a:gd name="T10" fmla="*/ 1800 w 21600"/>
                <a:gd name="T11" fmla="*/ 1800 h 21600"/>
                <a:gd name="T12" fmla="*/ 19800 w 21600"/>
                <a:gd name="T13" fmla="*/ 198008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1600" h="21600">
                  <a:moveTo>
                    <a:pt x="5400" y="0"/>
                  </a:moveTo>
                  <a:lnTo>
                    <a:pt x="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DF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_x451597984">
              <a:extLst>
                <a:ext uri="{FF2B5EF4-FFF2-40B4-BE49-F238E27FC236}">
                  <a16:creationId xmlns:a16="http://schemas.microsoft.com/office/drawing/2014/main" id="{93CA06CB-77AB-403B-AC8A-FF0AAD9051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908175" y="0"/>
              <a:ext cx="3816350" cy="6858000"/>
            </a:xfrm>
            <a:custGeom>
              <a:avLst/>
              <a:gdLst>
                <a:gd name="G0" fmla="+- 10733 0 0"/>
                <a:gd name="G1" fmla="+- 21600 0 10733"/>
                <a:gd name="G2" fmla="*/ 10733 1 2"/>
                <a:gd name="G3" fmla="+- 21600 0 G2"/>
                <a:gd name="G4" fmla="+/ 10733 21600 2"/>
                <a:gd name="G5" fmla="+/ G1 0 2"/>
                <a:gd name="G6" fmla="*/ 21600 21600 10733"/>
                <a:gd name="G7" fmla="*/ G6 1 2"/>
                <a:gd name="G8" fmla="+- 21600 0 G7"/>
                <a:gd name="G9" fmla="*/ 21600 1 2"/>
                <a:gd name="G10" fmla="+- 10733 0 G9"/>
                <a:gd name="G11" fmla="?: G10 G8 0"/>
                <a:gd name="G12" fmla="?: G10 G7 21600"/>
                <a:gd name="T0" fmla="*/ 16166 w 21600"/>
                <a:gd name="T1" fmla="*/ 10800 h 21600"/>
                <a:gd name="T2" fmla="*/ 0 w 21600"/>
                <a:gd name="T3" fmla="*/ 16233 h 21600"/>
                <a:gd name="T4" fmla="*/ 10800 w 21600"/>
                <a:gd name="T5" fmla="*/ 5433 h 21600"/>
                <a:gd name="T6" fmla="*/ -2134956496 w 21600"/>
                <a:gd name="T7" fmla="*/ 21600 h 21600"/>
                <a:gd name="T8" fmla="*/ 5367 w 21600"/>
                <a:gd name="T9" fmla="*/ 10800 h 21600"/>
                <a:gd name="T10" fmla="*/ 1800 w 21600"/>
                <a:gd name="T11" fmla="*/ 1800 h 21600"/>
                <a:gd name="T12" fmla="*/ 19800 w 21600"/>
                <a:gd name="T13" fmla="*/ 198008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1600" h="21600">
                  <a:moveTo>
                    <a:pt x="10733" y="0"/>
                  </a:moveTo>
                  <a:lnTo>
                    <a:pt x="0" y="21600"/>
                  </a:lnTo>
                  <a:lnTo>
                    <a:pt x="1086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4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4" name="_x451615048">
            <a:extLst>
              <a:ext uri="{FF2B5EF4-FFF2-40B4-BE49-F238E27FC236}">
                <a16:creationId xmlns:a16="http://schemas.microsoft.com/office/drawing/2014/main" id="{05DB5AFB-C0E6-48E0-8CAD-C263E9B2F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6750" y="2265012"/>
            <a:ext cx="8355013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22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ⅳ) </a:t>
            </a:r>
            <a:r>
              <a:rPr lang="ko-KR" altLang="en-US" sz="22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각의 운영</a:t>
            </a:r>
            <a:endParaRPr kumimoji="0" lang="ko-KR" altLang="ko-KR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_x451499632">
            <a:extLst>
              <a:ext uri="{FF2B5EF4-FFF2-40B4-BE49-F238E27FC236}">
                <a16:creationId xmlns:a16="http://schemas.microsoft.com/office/drawing/2014/main" id="{E1D075A1-E9A4-4600-9D81-98519DB9E8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199" y="369685"/>
            <a:ext cx="6737445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일본 내각제 </a:t>
            </a:r>
            <a:r>
              <a:rPr kumimoji="0" lang="en-US" altLang="ko-KR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– </a:t>
            </a:r>
            <a:r>
              <a:rPr lang="ko-KR" altLang="en-US" sz="4400" dirty="0">
                <a:solidFill>
                  <a:srgbClr val="FF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운영</a:t>
            </a:r>
            <a:endParaRPr kumimoji="0" lang="ko-KR" altLang="ko-KR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_x451603888">
            <a:extLst>
              <a:ext uri="{FF2B5EF4-FFF2-40B4-BE49-F238E27FC236}">
                <a16:creationId xmlns:a16="http://schemas.microsoft.com/office/drawing/2014/main" id="{6A2789F2-5F42-43CA-A532-65A8353AB5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8407" y="1536862"/>
            <a:ext cx="573881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Ⅰ. </a:t>
            </a:r>
            <a:r>
              <a:rPr kumimoji="0" lang="ko-KR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각의</a:t>
            </a:r>
            <a:r>
              <a:rPr kumimoji="0" lang="en-US" altLang="ko-KR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(</a:t>
            </a:r>
            <a:r>
              <a:rPr lang="ko-KR" altLang="en-US" sz="28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국무회의</a:t>
            </a:r>
            <a:r>
              <a:rPr lang="en-US" altLang="ko-KR" sz="28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)</a:t>
            </a:r>
            <a:endParaRPr kumimoji="0" lang="ko-KR" altLang="ko-K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_x451615048">
            <a:extLst>
              <a:ext uri="{FF2B5EF4-FFF2-40B4-BE49-F238E27FC236}">
                <a16:creationId xmlns:a16="http://schemas.microsoft.com/office/drawing/2014/main" id="{94C847C4-185A-4A81-9F22-38125F9271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1177" y="2779295"/>
            <a:ext cx="9732086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0" lang="ko-KR" altLang="ko-KR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▶</a:t>
            </a:r>
            <a:r>
              <a:rPr lang="ko-KR" altLang="en-US" sz="1500" dirty="0"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「 내각회의는 내각총리대신이 이를 주재한다」</a:t>
            </a:r>
            <a:r>
              <a:rPr kumimoji="0" lang="en-US" altLang="ko-KR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 (</a:t>
            </a:r>
            <a:r>
              <a:rPr kumimoji="0" lang="ko-KR" alt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내각법 제</a:t>
            </a:r>
            <a:r>
              <a:rPr kumimoji="0" lang="en-US" altLang="ko-KR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4</a:t>
            </a:r>
            <a:r>
              <a:rPr kumimoji="0" lang="ko-KR" alt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조 제</a:t>
            </a:r>
            <a:r>
              <a:rPr kumimoji="0" lang="en-US" altLang="ko-KR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2</a:t>
            </a:r>
            <a:r>
              <a:rPr kumimoji="0" lang="ko-KR" alt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항</a:t>
            </a:r>
            <a:r>
              <a:rPr kumimoji="0" lang="en-US" altLang="ko-KR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)</a:t>
            </a:r>
          </a:p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500" dirty="0">
                <a:latin typeface="HY궁서B" panose="02030600000101010101" pitchFamily="18" charset="-127"/>
                <a:ea typeface="HY궁서B" panose="02030600000101010101" pitchFamily="18" charset="-127"/>
              </a:rPr>
              <a:t>    </a:t>
            </a:r>
            <a:r>
              <a:rPr lang="en-US" altLang="ko-KR" sz="1500" dirty="0">
                <a:latin typeface="HY궁서B" panose="02030600000101010101" pitchFamily="18" charset="-127"/>
                <a:ea typeface="HY궁서B" panose="02030600000101010101" pitchFamily="18" charset="-127"/>
              </a:rPr>
              <a:t>-&gt; </a:t>
            </a:r>
            <a:r>
              <a:rPr lang="ko-KR" altLang="en-US" sz="1500" dirty="0">
                <a:latin typeface="HY궁서B" panose="02030600000101010101" pitchFamily="18" charset="-127"/>
                <a:ea typeface="HY궁서B" panose="02030600000101010101" pitchFamily="18" charset="-127"/>
              </a:rPr>
              <a:t>이것 외 특별한 규정 </a:t>
            </a:r>
            <a:r>
              <a:rPr lang="en-US" altLang="ko-KR" sz="1500" dirty="0">
                <a:latin typeface="HY궁서B" panose="02030600000101010101" pitchFamily="18" charset="-127"/>
                <a:ea typeface="HY궁서B" panose="02030600000101010101" pitchFamily="18" charset="-127"/>
              </a:rPr>
              <a:t>X</a:t>
            </a:r>
            <a:endParaRPr kumimoji="0" lang="ko-KR" altLang="ko-KR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Y궁서B" panose="02030600000101010101" pitchFamily="18" charset="-127"/>
              <a:ea typeface="HY궁서B" panose="02030600000101010101" pitchFamily="18" charset="-127"/>
            </a:endParaRPr>
          </a:p>
        </p:txBody>
      </p:sp>
      <p:sp>
        <p:nvSpPr>
          <p:cNvPr id="11" name="_x451615048">
            <a:extLst>
              <a:ext uri="{FF2B5EF4-FFF2-40B4-BE49-F238E27FC236}">
                <a16:creationId xmlns:a16="http://schemas.microsoft.com/office/drawing/2014/main" id="{623628DB-9FC2-45E3-AE66-7806565117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8830" y="3425639"/>
            <a:ext cx="10047927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0" lang="ko-KR" altLang="ko-KR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▶</a:t>
            </a:r>
            <a:r>
              <a:rPr kumimoji="0" lang="en-US" altLang="ko-KR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 </a:t>
            </a:r>
            <a:r>
              <a:rPr lang="ko-KR" altLang="en-US" sz="1500" dirty="0">
                <a:latin typeface="HY궁서B" panose="02030600000101010101" pitchFamily="18" charset="-127"/>
                <a:ea typeface="HY궁서B" panose="02030600000101010101" pitchFamily="18" charset="-127"/>
              </a:rPr>
              <a:t>구체적인 운영방법 </a:t>
            </a:r>
            <a:r>
              <a:rPr lang="en-US" altLang="ko-KR" sz="1500" dirty="0">
                <a:latin typeface="HY궁서B" panose="02030600000101010101" pitchFamily="18" charset="-127"/>
                <a:ea typeface="HY궁서B" panose="02030600000101010101" pitchFamily="18" charset="-127"/>
              </a:rPr>
              <a:t>-&gt;</a:t>
            </a:r>
            <a:r>
              <a:rPr lang="ko-KR" altLang="en-US" sz="1500" dirty="0">
                <a:latin typeface="HY궁서B" panose="02030600000101010101" pitchFamily="18" charset="-127"/>
                <a:ea typeface="HY궁서B" panose="02030600000101010101" pitchFamily="18" charset="-127"/>
              </a:rPr>
              <a:t> 오랜 관행</a:t>
            </a:r>
            <a:endParaRPr kumimoji="0" lang="ko-KR" altLang="ko-KR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Y궁서B" panose="02030600000101010101" pitchFamily="18" charset="-127"/>
              <a:ea typeface="HY궁서B" panose="02030600000101010101" pitchFamily="18" charset="-127"/>
            </a:endParaRPr>
          </a:p>
        </p:txBody>
      </p:sp>
      <p:sp>
        <p:nvSpPr>
          <p:cNvPr id="12" name="_x451615048">
            <a:extLst>
              <a:ext uri="{FF2B5EF4-FFF2-40B4-BE49-F238E27FC236}">
                <a16:creationId xmlns:a16="http://schemas.microsoft.com/office/drawing/2014/main" id="{06930B43-AA8E-4C4C-AE11-358A715B3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8829" y="3839739"/>
            <a:ext cx="10047927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0" lang="ko-KR" altLang="ko-KR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▶</a:t>
            </a:r>
            <a:r>
              <a:rPr lang="ko-KR" altLang="en-US" sz="1500" dirty="0"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「 </a:t>
            </a:r>
            <a:r>
              <a:rPr kumimoji="0" lang="ko-KR" alt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내각은 행정권의 행사에 관하여 전국민을 대표하는 의원으로 구성된 국회에 대하여 연대하여     </a:t>
            </a:r>
            <a:endParaRPr kumimoji="0" lang="en-US" altLang="ko-KR" sz="15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latin typeface="HY궁서B" panose="02030600000101010101" pitchFamily="18" charset="-127"/>
              <a:ea typeface="HY궁서B" panose="02030600000101010101" pitchFamily="18" charset="-127"/>
            </a:endParaRPr>
          </a:p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15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       </a:t>
            </a:r>
            <a:r>
              <a:rPr kumimoji="0" lang="ko-KR" alt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책임을 진다</a:t>
            </a:r>
            <a:r>
              <a:rPr lang="ko-KR" altLang="en-US" sz="1500" dirty="0"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 」</a:t>
            </a:r>
            <a:r>
              <a:rPr kumimoji="0" lang="ko-KR" alt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 </a:t>
            </a:r>
            <a:r>
              <a:rPr kumimoji="0" lang="en-US" altLang="ko-KR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(</a:t>
            </a:r>
            <a:r>
              <a:rPr kumimoji="0" lang="ko-KR" alt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내각법 제</a:t>
            </a:r>
            <a:r>
              <a:rPr kumimoji="0" lang="en-US" altLang="ko-KR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1</a:t>
            </a:r>
            <a:r>
              <a:rPr kumimoji="0" lang="ko-KR" alt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조 제</a:t>
            </a:r>
            <a:r>
              <a:rPr kumimoji="0" lang="en-US" altLang="ko-KR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2</a:t>
            </a:r>
            <a:r>
              <a:rPr kumimoji="0" lang="ko-KR" alt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항</a:t>
            </a:r>
            <a:r>
              <a:rPr kumimoji="0" lang="en-US" altLang="ko-KR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)</a:t>
            </a:r>
            <a:r>
              <a:rPr kumimoji="0" lang="ko-KR" alt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 </a:t>
            </a:r>
            <a:r>
              <a:rPr kumimoji="0" lang="ko-KR" alt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기초</a:t>
            </a:r>
            <a:endParaRPr kumimoji="0" lang="en-US" altLang="ko-KR" sz="15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Y궁서B" panose="02030600000101010101" pitchFamily="18" charset="-127"/>
              <a:ea typeface="HY궁서B" panose="02030600000101010101" pitchFamily="18" charset="-127"/>
            </a:endParaRPr>
          </a:p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0" lang="ko-KR" alt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     </a:t>
            </a:r>
            <a:r>
              <a:rPr kumimoji="0" lang="en-US" altLang="ko-KR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-&gt; </a:t>
            </a:r>
            <a:r>
              <a:rPr kumimoji="0" lang="ko-KR" alt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각의 의결</a:t>
            </a:r>
            <a:r>
              <a:rPr kumimoji="0" lang="ko-KR" altLang="en-US" sz="15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 </a:t>
            </a:r>
            <a:r>
              <a:rPr lang="en-US" altLang="ko-KR" sz="15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-&gt;</a:t>
            </a:r>
            <a:r>
              <a:rPr kumimoji="0" lang="ko-KR" alt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 다수결 방식 등 채택</a:t>
            </a:r>
            <a:r>
              <a:rPr kumimoji="0" lang="en-US" altLang="ko-KR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X</a:t>
            </a:r>
            <a:r>
              <a:rPr kumimoji="0" lang="en-US" altLang="ko-KR" sz="15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 </a:t>
            </a:r>
          </a:p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1500" baseline="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                        -&gt; </a:t>
            </a:r>
            <a:r>
              <a:rPr kumimoji="0" lang="ko-KR" altLang="en-US" sz="15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전원 일치</a:t>
            </a:r>
            <a:r>
              <a:rPr lang="ko-KR" altLang="en-US" sz="15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 </a:t>
            </a:r>
            <a:r>
              <a:rPr lang="en-US" altLang="ko-KR" sz="15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O</a:t>
            </a:r>
            <a:endParaRPr kumimoji="0" lang="ko-KR" altLang="ko-KR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Y궁서B" panose="02030600000101010101" pitchFamily="18" charset="-127"/>
              <a:ea typeface="HY궁서B" panose="02030600000101010101" pitchFamily="18" charset="-127"/>
            </a:endParaRPr>
          </a:p>
        </p:txBody>
      </p:sp>
      <p:sp>
        <p:nvSpPr>
          <p:cNvPr id="13" name="_x451615048">
            <a:extLst>
              <a:ext uri="{FF2B5EF4-FFF2-40B4-BE49-F238E27FC236}">
                <a16:creationId xmlns:a16="http://schemas.microsoft.com/office/drawing/2014/main" id="{29CB5683-D49F-4521-8889-76E545251E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8828" y="4900183"/>
            <a:ext cx="10047927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0" lang="ko-KR" altLang="ko-KR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▶</a:t>
            </a:r>
            <a:r>
              <a:rPr lang="ko-KR" altLang="en-US" sz="1500" dirty="0">
                <a:latin typeface="HY궁서B" panose="02030600000101010101" pitchFamily="18" charset="-127"/>
                <a:ea typeface="HY궁서B" panose="02030600000101010101" pitchFamily="18" charset="-127"/>
              </a:rPr>
              <a:t> 내각관방장관 </a:t>
            </a:r>
            <a:r>
              <a:rPr lang="en-US" altLang="ko-KR" sz="1500" dirty="0">
                <a:latin typeface="HY궁서B" panose="02030600000101010101" pitchFamily="18" charset="-127"/>
                <a:ea typeface="HY궁서B" panose="02030600000101010101" pitchFamily="18" charset="-127"/>
              </a:rPr>
              <a:t>: </a:t>
            </a:r>
            <a:r>
              <a:rPr lang="ko-KR" altLang="en-US" sz="1500" dirty="0">
                <a:latin typeface="HY궁서B" panose="02030600000101010101" pitchFamily="18" charset="-127"/>
                <a:ea typeface="HY궁서B" panose="02030600000101010101" pitchFamily="18" charset="-127"/>
              </a:rPr>
              <a:t>의사의 진행</a:t>
            </a:r>
            <a:r>
              <a:rPr lang="en-US" altLang="ko-KR" sz="1500" dirty="0">
                <a:latin typeface="HY궁서B" panose="02030600000101010101" pitchFamily="18" charset="-127"/>
                <a:ea typeface="HY궁서B" panose="02030600000101010101" pitchFamily="18" charset="-127"/>
              </a:rPr>
              <a:t>·</a:t>
            </a:r>
            <a:r>
              <a:rPr lang="ko-KR" altLang="en-US" sz="1500" dirty="0">
                <a:latin typeface="HY궁서B" panose="02030600000101010101" pitchFamily="18" charset="-127"/>
                <a:ea typeface="HY궁서B" panose="02030600000101010101" pitchFamily="18" charset="-127"/>
              </a:rPr>
              <a:t>정리 </a:t>
            </a:r>
            <a:endParaRPr lang="en-US" altLang="ko-KR" sz="1500" dirty="0">
              <a:latin typeface="HY궁서B" panose="02030600000101010101" pitchFamily="18" charset="-127"/>
              <a:ea typeface="HY궁서B" panose="02030600000101010101" pitchFamily="18" charset="-127"/>
            </a:endParaRPr>
          </a:p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500" dirty="0">
                <a:latin typeface="HY궁서B" panose="02030600000101010101" pitchFamily="18" charset="-127"/>
                <a:ea typeface="HY궁서B" panose="02030600000101010101" pitchFamily="18" charset="-127"/>
              </a:rPr>
              <a:t>    내각관방 부장관 </a:t>
            </a:r>
            <a:r>
              <a:rPr lang="en-US" altLang="ko-KR" sz="1500" dirty="0">
                <a:latin typeface="HY궁서B" panose="02030600000101010101" pitchFamily="18" charset="-127"/>
                <a:ea typeface="HY궁서B" panose="02030600000101010101" pitchFamily="18" charset="-127"/>
              </a:rPr>
              <a:t>: </a:t>
            </a:r>
            <a:r>
              <a:rPr lang="ko-KR" altLang="en-US" sz="1500" dirty="0">
                <a:latin typeface="HY궁서B" panose="02030600000101010101" pitchFamily="18" charset="-127"/>
                <a:ea typeface="HY궁서B" panose="02030600000101010101" pitchFamily="18" charset="-127"/>
              </a:rPr>
              <a:t>안건 설명</a:t>
            </a:r>
            <a:endParaRPr kumimoji="0" lang="ko-KR" altLang="ko-KR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Y궁서B" panose="02030600000101010101" pitchFamily="18" charset="-127"/>
              <a:ea typeface="HY궁서B" panose="02030600000101010101" pitchFamily="18" charset="-127"/>
            </a:endParaRPr>
          </a:p>
        </p:txBody>
      </p:sp>
      <p:sp>
        <p:nvSpPr>
          <p:cNvPr id="14" name="_x451615048">
            <a:extLst>
              <a:ext uri="{FF2B5EF4-FFF2-40B4-BE49-F238E27FC236}">
                <a16:creationId xmlns:a16="http://schemas.microsoft.com/office/drawing/2014/main" id="{4B7DA596-A61F-49CD-A3BF-A38F688B03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8827" y="5526076"/>
            <a:ext cx="10047927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0" lang="ko-KR" altLang="ko-KR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▶</a:t>
            </a:r>
            <a:r>
              <a:rPr lang="ko-KR" altLang="en-US" sz="1500" dirty="0">
                <a:latin typeface="HY궁서B" panose="02030600000101010101" pitchFamily="18" charset="-127"/>
                <a:ea typeface="HY궁서B" panose="02030600000101010101" pitchFamily="18" charset="-127"/>
              </a:rPr>
              <a:t> 각의 결론 얻은 안건 </a:t>
            </a:r>
            <a:r>
              <a:rPr lang="en-US" altLang="ko-KR" sz="1500" dirty="0">
                <a:latin typeface="HY궁서B" panose="02030600000101010101" pitchFamily="18" charset="-127"/>
                <a:ea typeface="HY궁서B" panose="02030600000101010101" pitchFamily="18" charset="-127"/>
              </a:rPr>
              <a:t>-&gt; </a:t>
            </a:r>
            <a:r>
              <a:rPr lang="ko-KR" altLang="en-US" sz="1500" dirty="0">
                <a:latin typeface="HY궁서B" panose="02030600000101010101" pitchFamily="18" charset="-127"/>
                <a:ea typeface="HY궁서B" panose="02030600000101010101" pitchFamily="18" charset="-127"/>
              </a:rPr>
              <a:t>각 국무대신 각의서 서명</a:t>
            </a:r>
            <a:r>
              <a:rPr lang="en-US" altLang="ko-KR" sz="1500" dirty="0">
                <a:latin typeface="HY궁서B" panose="02030600000101010101" pitchFamily="18" charset="-127"/>
                <a:ea typeface="HY궁서B" panose="02030600000101010101" pitchFamily="18" charset="-127"/>
              </a:rPr>
              <a:t>(</a:t>
            </a:r>
            <a:r>
              <a:rPr lang="ko-KR" altLang="en-US" sz="1500" dirty="0">
                <a:latin typeface="HY궁서B" panose="02030600000101010101" pitchFamily="18" charset="-127"/>
                <a:ea typeface="HY궁서B" panose="02030600000101010101" pitchFamily="18" charset="-127"/>
              </a:rPr>
              <a:t>화압</a:t>
            </a:r>
            <a:r>
              <a:rPr lang="en-US" altLang="ko-KR" sz="1500" dirty="0">
                <a:latin typeface="HY궁서B" panose="02030600000101010101" pitchFamily="18" charset="-127"/>
                <a:ea typeface="HY궁서B" panose="02030600000101010101" pitchFamily="18" charset="-127"/>
              </a:rPr>
              <a:t>)</a:t>
            </a:r>
            <a:r>
              <a:rPr lang="ko-KR" altLang="en-US" sz="1500" dirty="0">
                <a:latin typeface="HY궁서B" panose="02030600000101010101" pitchFamily="18" charset="-127"/>
                <a:ea typeface="HY궁서B" panose="02030600000101010101" pitchFamily="18" charset="-127"/>
              </a:rPr>
              <a:t> </a:t>
            </a:r>
            <a:r>
              <a:rPr lang="en-US" altLang="ko-KR" sz="1500" dirty="0">
                <a:latin typeface="HY궁서B" panose="02030600000101010101" pitchFamily="18" charset="-127"/>
                <a:ea typeface="HY궁서B" panose="02030600000101010101" pitchFamily="18" charset="-127"/>
              </a:rPr>
              <a:t>-&gt;</a:t>
            </a:r>
            <a:r>
              <a:rPr lang="ko-KR" altLang="en-US" sz="1500" dirty="0">
                <a:latin typeface="HY궁서B" panose="02030600000101010101" pitchFamily="18" charset="-127"/>
                <a:ea typeface="HY궁서B" panose="02030600000101010101" pitchFamily="18" charset="-127"/>
              </a:rPr>
              <a:t> 의견일치 여부 확인</a:t>
            </a:r>
            <a:endParaRPr kumimoji="0" lang="ko-KR" altLang="ko-KR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Y궁서B" panose="02030600000101010101" pitchFamily="18" charset="-127"/>
              <a:ea typeface="HY궁서B" panose="02030600000101010101" pitchFamily="18" charset="-127"/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4B202DDA-8DEA-4B86-B8F6-710EAEC5C5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239" y="115116"/>
            <a:ext cx="2386084" cy="186909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7" name="_x451615192">
            <a:extLst>
              <a:ext uri="{FF2B5EF4-FFF2-40B4-BE49-F238E27FC236}">
                <a16:creationId xmlns:a16="http://schemas.microsoft.com/office/drawing/2014/main" id="{62161B01-77B8-491C-8643-44F6E044DC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7706" y="2025419"/>
            <a:ext cx="43751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0" lang="ko-KR" altLang="ko-K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「</a:t>
            </a:r>
            <a:r>
              <a:rPr kumimoji="0" lang="en-US" altLang="ko-K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 </a:t>
            </a:r>
            <a:r>
              <a:rPr kumimoji="0" lang="ko-KR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화압 </a:t>
            </a:r>
            <a:r>
              <a:rPr kumimoji="0" lang="ko-KR" altLang="ko-K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」</a:t>
            </a:r>
            <a:endParaRPr kumimoji="0" lang="ko-KR" altLang="ko-K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06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/>
      <p:bldP spid="13" grpId="0"/>
      <p:bldP spid="14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BFE0085F-C0B0-4CBA-A9D4-192419F1F569}"/>
              </a:ext>
            </a:extLst>
          </p:cNvPr>
          <p:cNvGrpSpPr/>
          <p:nvPr/>
        </p:nvGrpSpPr>
        <p:grpSpPr>
          <a:xfrm>
            <a:off x="-2559844" y="-1262417"/>
            <a:ext cx="5119688" cy="8120417"/>
            <a:chOff x="-2559844" y="-1262417"/>
            <a:chExt cx="5119688" cy="8120417"/>
          </a:xfrm>
        </p:grpSpPr>
        <p:sp>
          <p:nvSpPr>
            <p:cNvPr id="5" name="_x451600216">
              <a:extLst>
                <a:ext uri="{FF2B5EF4-FFF2-40B4-BE49-F238E27FC236}">
                  <a16:creationId xmlns:a16="http://schemas.microsoft.com/office/drawing/2014/main" id="{B54A38CF-5B81-40D2-8104-69691059540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00000">
              <a:off x="-2559844" y="-1262417"/>
              <a:ext cx="5119688" cy="6884988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3500 w 21600"/>
                <a:gd name="T1" fmla="*/ 10800 h 21600"/>
                <a:gd name="T2" fmla="*/ 0 w 21600"/>
                <a:gd name="T3" fmla="*/ 18900 h 21600"/>
                <a:gd name="T4" fmla="*/ 10800 w 21600"/>
                <a:gd name="T5" fmla="*/ 8100 h 21600"/>
                <a:gd name="T6" fmla="*/ -2134956496 w 21600"/>
                <a:gd name="T7" fmla="*/ 21600 h 21600"/>
                <a:gd name="T8" fmla="*/ 2700 w 21600"/>
                <a:gd name="T9" fmla="*/ 10800 h 21600"/>
                <a:gd name="T10" fmla="*/ 1800 w 21600"/>
                <a:gd name="T11" fmla="*/ 1800 h 21600"/>
                <a:gd name="T12" fmla="*/ 19800 w 21600"/>
                <a:gd name="T13" fmla="*/ 198008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1600" h="21600">
                  <a:moveTo>
                    <a:pt x="5400" y="0"/>
                  </a:moveTo>
                  <a:lnTo>
                    <a:pt x="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DF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" name="_x451597984">
              <a:extLst>
                <a:ext uri="{FF2B5EF4-FFF2-40B4-BE49-F238E27FC236}">
                  <a16:creationId xmlns:a16="http://schemas.microsoft.com/office/drawing/2014/main" id="{DE64F1ED-1ECA-41B5-BA08-1C7C6B5F1B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908175" y="0"/>
              <a:ext cx="3816350" cy="6858000"/>
            </a:xfrm>
            <a:custGeom>
              <a:avLst/>
              <a:gdLst>
                <a:gd name="G0" fmla="+- 10733 0 0"/>
                <a:gd name="G1" fmla="+- 21600 0 10733"/>
                <a:gd name="G2" fmla="*/ 10733 1 2"/>
                <a:gd name="G3" fmla="+- 21600 0 G2"/>
                <a:gd name="G4" fmla="+/ 10733 21600 2"/>
                <a:gd name="G5" fmla="+/ G1 0 2"/>
                <a:gd name="G6" fmla="*/ 21600 21600 10733"/>
                <a:gd name="G7" fmla="*/ G6 1 2"/>
                <a:gd name="G8" fmla="+- 21600 0 G7"/>
                <a:gd name="G9" fmla="*/ 21600 1 2"/>
                <a:gd name="G10" fmla="+- 10733 0 G9"/>
                <a:gd name="G11" fmla="?: G10 G8 0"/>
                <a:gd name="G12" fmla="?: G10 G7 21600"/>
                <a:gd name="T0" fmla="*/ 16166 w 21600"/>
                <a:gd name="T1" fmla="*/ 10800 h 21600"/>
                <a:gd name="T2" fmla="*/ 0 w 21600"/>
                <a:gd name="T3" fmla="*/ 16233 h 21600"/>
                <a:gd name="T4" fmla="*/ 10800 w 21600"/>
                <a:gd name="T5" fmla="*/ 5433 h 21600"/>
                <a:gd name="T6" fmla="*/ -2134956496 w 21600"/>
                <a:gd name="T7" fmla="*/ 21600 h 21600"/>
                <a:gd name="T8" fmla="*/ 5367 w 21600"/>
                <a:gd name="T9" fmla="*/ 10800 h 21600"/>
                <a:gd name="T10" fmla="*/ 1800 w 21600"/>
                <a:gd name="T11" fmla="*/ 1800 h 21600"/>
                <a:gd name="T12" fmla="*/ 19800 w 21600"/>
                <a:gd name="T13" fmla="*/ 198008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1600" h="21600">
                  <a:moveTo>
                    <a:pt x="10733" y="0"/>
                  </a:moveTo>
                  <a:lnTo>
                    <a:pt x="0" y="21600"/>
                  </a:lnTo>
                  <a:lnTo>
                    <a:pt x="1086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4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7" name="_x451499632">
            <a:extLst>
              <a:ext uri="{FF2B5EF4-FFF2-40B4-BE49-F238E27FC236}">
                <a16:creationId xmlns:a16="http://schemas.microsoft.com/office/drawing/2014/main" id="{46A45CD0-85A3-46F8-945E-317D9F23D2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199" y="369685"/>
            <a:ext cx="6737445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일본 내각제 </a:t>
            </a:r>
            <a:r>
              <a:rPr kumimoji="0" lang="en-US" altLang="ko-KR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– </a:t>
            </a:r>
            <a:r>
              <a:rPr lang="ko-KR" altLang="en-US" sz="4400" dirty="0">
                <a:solidFill>
                  <a:srgbClr val="FF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운영</a:t>
            </a:r>
            <a:endParaRPr kumimoji="0" lang="ko-KR" altLang="ko-KR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_x451603888">
            <a:extLst>
              <a:ext uri="{FF2B5EF4-FFF2-40B4-BE49-F238E27FC236}">
                <a16:creationId xmlns:a16="http://schemas.microsoft.com/office/drawing/2014/main" id="{DC304FD9-A8F1-429D-A1BE-784B86F77D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8407" y="1536862"/>
            <a:ext cx="573881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Ⅰ. </a:t>
            </a:r>
            <a:r>
              <a:rPr kumimoji="0" lang="ko-KR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각의</a:t>
            </a:r>
            <a:r>
              <a:rPr kumimoji="0" lang="en-US" altLang="ko-KR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(</a:t>
            </a:r>
            <a:r>
              <a:rPr lang="ko-KR" altLang="en-US" sz="28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국무회의</a:t>
            </a:r>
            <a:r>
              <a:rPr lang="en-US" altLang="ko-KR" sz="28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)</a:t>
            </a:r>
            <a:endParaRPr kumimoji="0" lang="ko-KR" altLang="ko-K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_x451615048">
            <a:extLst>
              <a:ext uri="{FF2B5EF4-FFF2-40B4-BE49-F238E27FC236}">
                <a16:creationId xmlns:a16="http://schemas.microsoft.com/office/drawing/2014/main" id="{4CF4BFDB-FB1A-46FD-B81C-0795FF0DC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6750" y="2265012"/>
            <a:ext cx="8355013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22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ⅴ) </a:t>
            </a:r>
            <a:r>
              <a:rPr lang="ko-KR" altLang="en-US" sz="22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의사 내용 공표</a:t>
            </a:r>
            <a:endParaRPr kumimoji="0" lang="ko-KR" altLang="ko-KR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_x451615048">
            <a:extLst>
              <a:ext uri="{FF2B5EF4-FFF2-40B4-BE49-F238E27FC236}">
                <a16:creationId xmlns:a16="http://schemas.microsoft.com/office/drawing/2014/main" id="{D7509352-2048-415C-A999-6A3DC68DFE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1177" y="2779295"/>
            <a:ext cx="9732086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0" lang="ko-KR" altLang="ko-KR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▶</a:t>
            </a:r>
            <a:r>
              <a:rPr kumimoji="0" lang="ko-KR" altLang="en-US" sz="15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 격의 없는 의견교환 </a:t>
            </a:r>
            <a:r>
              <a:rPr lang="ko-KR" altLang="en-US" sz="15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요구</a:t>
            </a:r>
            <a:r>
              <a:rPr kumimoji="0" lang="ko-KR" altLang="en-US" sz="15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 </a:t>
            </a:r>
            <a:r>
              <a:rPr kumimoji="0" lang="en-US" altLang="ko-KR" sz="15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-&gt;</a:t>
            </a:r>
            <a:r>
              <a:rPr kumimoji="0" lang="ko-KR" altLang="en-US" sz="15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 내각회의 의사 비공개</a:t>
            </a:r>
            <a:endParaRPr kumimoji="0" lang="ko-KR" altLang="ko-KR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Y궁서B" panose="02030600000101010101" pitchFamily="18" charset="-127"/>
              <a:ea typeface="HY궁서B" panose="02030600000101010101" pitchFamily="18" charset="-127"/>
            </a:endParaRPr>
          </a:p>
        </p:txBody>
      </p:sp>
      <p:sp>
        <p:nvSpPr>
          <p:cNvPr id="12" name="_x451615048">
            <a:extLst>
              <a:ext uri="{FF2B5EF4-FFF2-40B4-BE49-F238E27FC236}">
                <a16:creationId xmlns:a16="http://schemas.microsoft.com/office/drawing/2014/main" id="{C5222708-CD7F-4D0B-ADB1-DF81980B04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8830" y="3220919"/>
            <a:ext cx="10047927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0" lang="ko-KR" altLang="ko-KR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▶</a:t>
            </a:r>
            <a:r>
              <a:rPr kumimoji="0" lang="en-US" altLang="ko-KR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 </a:t>
            </a:r>
            <a:r>
              <a:rPr lang="en-US" altLang="ko-KR" sz="1500" dirty="0">
                <a:latin typeface="HY궁서B" panose="02030600000101010101" pitchFamily="18" charset="-127"/>
                <a:ea typeface="HY궁서B" panose="02030600000101010101" pitchFamily="18" charset="-127"/>
              </a:rPr>
              <a:t>2014</a:t>
            </a:r>
            <a:r>
              <a:rPr lang="ko-KR" altLang="en-US" sz="1500" dirty="0">
                <a:latin typeface="HY궁서B" panose="02030600000101010101" pitchFamily="18" charset="-127"/>
                <a:ea typeface="HY궁서B" panose="02030600000101010101" pitchFamily="18" charset="-127"/>
              </a:rPr>
              <a:t>년 </a:t>
            </a:r>
            <a:r>
              <a:rPr lang="en-US" altLang="ko-KR" sz="1500" dirty="0">
                <a:latin typeface="HY궁서B" panose="02030600000101010101" pitchFamily="18" charset="-127"/>
                <a:ea typeface="HY궁서B" panose="02030600000101010101" pitchFamily="18" charset="-127"/>
              </a:rPr>
              <a:t>4</a:t>
            </a:r>
            <a:r>
              <a:rPr lang="ko-KR" altLang="en-US" sz="1500" dirty="0">
                <a:latin typeface="HY궁서B" panose="02030600000101010101" pitchFamily="18" charset="-127"/>
                <a:ea typeface="HY궁서B" panose="02030600000101010101" pitchFamily="18" charset="-127"/>
              </a:rPr>
              <a:t>월 이후 국무회의</a:t>
            </a:r>
            <a:endParaRPr lang="en-US" altLang="ko-KR" sz="1500" dirty="0">
              <a:latin typeface="HY궁서B" panose="02030600000101010101" pitchFamily="18" charset="-127"/>
              <a:ea typeface="HY궁서B" panose="02030600000101010101" pitchFamily="18" charset="-127"/>
            </a:endParaRPr>
          </a:p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500" dirty="0">
                <a:latin typeface="HY궁서B" panose="02030600000101010101" pitchFamily="18" charset="-127"/>
                <a:ea typeface="HY궁서B" panose="02030600000101010101" pitchFamily="18" charset="-127"/>
              </a:rPr>
              <a:t>    </a:t>
            </a:r>
            <a:r>
              <a:rPr lang="en-US" altLang="ko-KR" sz="1500" dirty="0">
                <a:latin typeface="HY궁서B" panose="02030600000101010101" pitchFamily="18" charset="-127"/>
                <a:ea typeface="HY궁서B" panose="02030600000101010101" pitchFamily="18" charset="-127"/>
              </a:rPr>
              <a:t>-&gt; '</a:t>
            </a:r>
            <a:r>
              <a:rPr lang="ko-KR" altLang="en-US" sz="1500" dirty="0">
                <a:latin typeface="HY궁서B" panose="02030600000101010101" pitchFamily="18" charset="-127"/>
                <a:ea typeface="HY궁서B" panose="02030600000101010101" pitchFamily="18" charset="-127"/>
              </a:rPr>
              <a:t>국무회의 등의 의사기록 작성 및 공표에 대해</a:t>
            </a:r>
            <a:r>
              <a:rPr lang="en-US" altLang="ko-KR" sz="1500" dirty="0">
                <a:latin typeface="HY궁서B" panose="02030600000101010101" pitchFamily="18" charset="-127"/>
                <a:ea typeface="HY궁서B" panose="02030600000101010101" pitchFamily="18" charset="-127"/>
              </a:rPr>
              <a:t>(2014</a:t>
            </a:r>
            <a:r>
              <a:rPr lang="ko-KR" altLang="en-US" sz="1500" dirty="0">
                <a:latin typeface="HY궁서B" panose="02030600000101010101" pitchFamily="18" charset="-127"/>
                <a:ea typeface="HY궁서B" panose="02030600000101010101" pitchFamily="18" charset="-127"/>
              </a:rPr>
              <a:t>년 </a:t>
            </a:r>
            <a:r>
              <a:rPr lang="en-US" altLang="ko-KR" sz="1500" dirty="0">
                <a:latin typeface="HY궁서B" panose="02030600000101010101" pitchFamily="18" charset="-127"/>
                <a:ea typeface="HY궁서B" panose="02030600000101010101" pitchFamily="18" charset="-127"/>
              </a:rPr>
              <a:t>3</a:t>
            </a:r>
            <a:r>
              <a:rPr lang="ko-KR" altLang="en-US" sz="1500" dirty="0">
                <a:latin typeface="HY궁서B" panose="02030600000101010101" pitchFamily="18" charset="-127"/>
                <a:ea typeface="HY궁서B" panose="02030600000101010101" pitchFamily="18" charset="-127"/>
              </a:rPr>
              <a:t>월 </a:t>
            </a:r>
            <a:r>
              <a:rPr lang="en-US" altLang="ko-KR" sz="1500" dirty="0">
                <a:latin typeface="HY궁서B" panose="02030600000101010101" pitchFamily="18" charset="-127"/>
                <a:ea typeface="HY궁서B" panose="02030600000101010101" pitchFamily="18" charset="-127"/>
              </a:rPr>
              <a:t>28</a:t>
            </a:r>
            <a:r>
              <a:rPr lang="ko-KR" altLang="en-US" sz="1500" dirty="0">
                <a:latin typeface="HY궁서B" panose="02030600000101010101" pitchFamily="18" charset="-127"/>
                <a:ea typeface="HY궁서B" panose="02030600000101010101" pitchFamily="18" charset="-127"/>
              </a:rPr>
              <a:t>일 각의 결정</a:t>
            </a:r>
            <a:r>
              <a:rPr lang="en-US" altLang="ko-KR" sz="1500" dirty="0">
                <a:latin typeface="HY궁서B" panose="02030600000101010101" pitchFamily="18" charset="-127"/>
                <a:ea typeface="HY궁서B" panose="02030600000101010101" pitchFamily="18" charset="-127"/>
              </a:rPr>
              <a:t>)’</a:t>
            </a:r>
          </a:p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1500" dirty="0">
                <a:latin typeface="HY궁서B" panose="02030600000101010101" pitchFamily="18" charset="-127"/>
                <a:ea typeface="HY궁서B" panose="02030600000101010101" pitchFamily="18" charset="-127"/>
              </a:rPr>
              <a:t>    -&gt;</a:t>
            </a:r>
            <a:r>
              <a:rPr lang="ko-KR" altLang="en-US" sz="1500" dirty="0">
                <a:latin typeface="HY궁서B" panose="02030600000101010101" pitchFamily="18" charset="-127"/>
                <a:ea typeface="HY궁서B" panose="02030600000101010101" pitchFamily="18" charset="-127"/>
              </a:rPr>
              <a:t> 의사기록 작성</a:t>
            </a:r>
            <a:r>
              <a:rPr lang="en-US" altLang="ko-KR" sz="1500" dirty="0">
                <a:latin typeface="HY궁서B" panose="02030600000101010101" pitchFamily="18" charset="-127"/>
                <a:ea typeface="HY궁서B" panose="02030600000101010101" pitchFamily="18" charset="-127"/>
              </a:rPr>
              <a:t>                   </a:t>
            </a:r>
          </a:p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1500" dirty="0">
                <a:latin typeface="HY궁서B" panose="02030600000101010101" pitchFamily="18" charset="-127"/>
                <a:ea typeface="HY궁서B" panose="02030600000101010101" pitchFamily="18" charset="-127"/>
              </a:rPr>
              <a:t>    -&gt; </a:t>
            </a:r>
            <a:r>
              <a:rPr lang="ko-KR" altLang="en-US" sz="1500" dirty="0">
                <a:latin typeface="HY궁서B" panose="02030600000101010101" pitchFamily="18" charset="-127"/>
                <a:ea typeface="HY궁서B" panose="02030600000101010101" pitchFamily="18" charset="-127"/>
              </a:rPr>
              <a:t>각의 </a:t>
            </a:r>
            <a:r>
              <a:rPr lang="en-US" altLang="ko-KR" sz="1500" dirty="0">
                <a:latin typeface="HY궁서B" panose="02030600000101010101" pitchFamily="18" charset="-127"/>
                <a:ea typeface="HY궁서B" panose="02030600000101010101" pitchFamily="18" charset="-127"/>
              </a:rPr>
              <a:t>3</a:t>
            </a:r>
            <a:r>
              <a:rPr lang="ko-KR" altLang="en-US" sz="1500" dirty="0">
                <a:latin typeface="HY궁서B" panose="02030600000101010101" pitchFamily="18" charset="-127"/>
                <a:ea typeface="HY궁서B" panose="02030600000101010101" pitchFamily="18" charset="-127"/>
              </a:rPr>
              <a:t>주 후 총리관저 홈페이지에 공개</a:t>
            </a:r>
            <a:endParaRPr kumimoji="0" lang="ko-KR" altLang="ko-KR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Y궁서B" panose="02030600000101010101" pitchFamily="18" charset="-127"/>
              <a:ea typeface="HY궁서B" panose="02030600000101010101" pitchFamily="18" charset="-127"/>
            </a:endParaRPr>
          </a:p>
        </p:txBody>
      </p:sp>
      <p:sp>
        <p:nvSpPr>
          <p:cNvPr id="13" name="_x451615048">
            <a:extLst>
              <a:ext uri="{FF2B5EF4-FFF2-40B4-BE49-F238E27FC236}">
                <a16:creationId xmlns:a16="http://schemas.microsoft.com/office/drawing/2014/main" id="{73A4DB12-0C19-45A6-A3DE-0774157EFA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8829" y="4319108"/>
            <a:ext cx="10047927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0" lang="ko-KR" altLang="ko-KR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▶</a:t>
            </a:r>
            <a:r>
              <a:rPr kumimoji="0" lang="en-US" altLang="ko-KR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 </a:t>
            </a:r>
            <a:r>
              <a:rPr lang="ko-KR" altLang="en-US" sz="1500" dirty="0">
                <a:latin typeface="HY궁서B" panose="02030600000101010101" pitchFamily="18" charset="-127"/>
                <a:ea typeface="HY궁서B" panose="02030600000101010101" pitchFamily="18" charset="-127"/>
              </a:rPr>
              <a:t>내각회의 개요 </a:t>
            </a:r>
            <a:r>
              <a:rPr lang="en-US" altLang="ko-KR" sz="1500" dirty="0">
                <a:latin typeface="HY궁서B" panose="02030600000101010101" pitchFamily="18" charset="-127"/>
                <a:ea typeface="HY궁서B" panose="02030600000101010101" pitchFamily="18" charset="-127"/>
              </a:rPr>
              <a:t>-&gt;</a:t>
            </a:r>
            <a:r>
              <a:rPr lang="ko-KR" altLang="en-US" sz="1500" dirty="0">
                <a:latin typeface="HY궁서B" panose="02030600000101010101" pitchFamily="18" charset="-127"/>
                <a:ea typeface="HY궁서B" panose="02030600000101010101" pitchFamily="18" charset="-127"/>
              </a:rPr>
              <a:t> 내각관방장관 기자회견에서 발표</a:t>
            </a:r>
            <a:endParaRPr kumimoji="0" lang="ko-KR" altLang="ko-KR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Y궁서B" panose="02030600000101010101" pitchFamily="18" charset="-127"/>
              <a:ea typeface="HY궁서B" panose="02030600000101010101" pitchFamily="18" charset="-127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5D5ED41A-6DC9-4D95-B436-6FADD98BCF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352" y="146123"/>
            <a:ext cx="2660263" cy="195861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6" name="_x451615192">
            <a:extLst>
              <a:ext uri="{FF2B5EF4-FFF2-40B4-BE49-F238E27FC236}">
                <a16:creationId xmlns:a16="http://schemas.microsoft.com/office/drawing/2014/main" id="{9D35E6F6-BFA4-4654-B01A-679335D4E9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4722" y="2106840"/>
            <a:ext cx="4651522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0" lang="ko-KR" altLang="ko-K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「</a:t>
            </a:r>
            <a:r>
              <a:rPr kumimoji="0" lang="en-US" altLang="ko-K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 </a:t>
            </a:r>
            <a:r>
              <a:rPr lang="ko-KR" altLang="en-US" sz="16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스가 현 日총리 </a:t>
            </a:r>
            <a:endParaRPr lang="en-US" altLang="ko-KR" sz="1600" dirty="0">
              <a:solidFill>
                <a:srgbClr val="000000"/>
              </a:solidFill>
              <a:latin typeface="HY궁서B" panose="02030600000101010101" pitchFamily="18" charset="-127"/>
              <a:ea typeface="HY궁서B" panose="02030600000101010101" pitchFamily="18" charset="-127"/>
            </a:endParaRPr>
          </a:p>
          <a:p>
            <a:pPr lvl="0"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6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내각관방장관 당시 기자회견</a:t>
            </a:r>
            <a:r>
              <a:rPr kumimoji="0" lang="ko-KR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 </a:t>
            </a:r>
            <a:r>
              <a:rPr kumimoji="0" lang="ko-KR" altLang="ko-K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」</a:t>
            </a:r>
            <a:endParaRPr kumimoji="0" lang="ko-KR" altLang="ko-K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13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C98699B7-953F-4ACA-94F4-4CEF98892000}"/>
              </a:ext>
            </a:extLst>
          </p:cNvPr>
          <p:cNvGrpSpPr/>
          <p:nvPr/>
        </p:nvGrpSpPr>
        <p:grpSpPr>
          <a:xfrm>
            <a:off x="-2559844" y="-1262417"/>
            <a:ext cx="5119688" cy="8120417"/>
            <a:chOff x="-2559844" y="-1262417"/>
            <a:chExt cx="5119688" cy="8120417"/>
          </a:xfrm>
        </p:grpSpPr>
        <p:sp>
          <p:nvSpPr>
            <p:cNvPr id="5" name="_x451600216">
              <a:extLst>
                <a:ext uri="{FF2B5EF4-FFF2-40B4-BE49-F238E27FC236}">
                  <a16:creationId xmlns:a16="http://schemas.microsoft.com/office/drawing/2014/main" id="{50FFCD4C-65D7-4BDA-8A82-FBE4E2BBB32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00000">
              <a:off x="-2559844" y="-1262417"/>
              <a:ext cx="5119688" cy="6884988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3500 w 21600"/>
                <a:gd name="T1" fmla="*/ 10800 h 21600"/>
                <a:gd name="T2" fmla="*/ 0 w 21600"/>
                <a:gd name="T3" fmla="*/ 18900 h 21600"/>
                <a:gd name="T4" fmla="*/ 10800 w 21600"/>
                <a:gd name="T5" fmla="*/ 8100 h 21600"/>
                <a:gd name="T6" fmla="*/ -2134956496 w 21600"/>
                <a:gd name="T7" fmla="*/ 21600 h 21600"/>
                <a:gd name="T8" fmla="*/ 2700 w 21600"/>
                <a:gd name="T9" fmla="*/ 10800 h 21600"/>
                <a:gd name="T10" fmla="*/ 1800 w 21600"/>
                <a:gd name="T11" fmla="*/ 1800 h 21600"/>
                <a:gd name="T12" fmla="*/ 19800 w 21600"/>
                <a:gd name="T13" fmla="*/ 198008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1600" h="21600">
                  <a:moveTo>
                    <a:pt x="5400" y="0"/>
                  </a:moveTo>
                  <a:lnTo>
                    <a:pt x="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DF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" name="_x451597984">
              <a:extLst>
                <a:ext uri="{FF2B5EF4-FFF2-40B4-BE49-F238E27FC236}">
                  <a16:creationId xmlns:a16="http://schemas.microsoft.com/office/drawing/2014/main" id="{6E72C0AE-50AF-49F0-BC14-F8A118DBDF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908175" y="0"/>
              <a:ext cx="3816350" cy="6858000"/>
            </a:xfrm>
            <a:custGeom>
              <a:avLst/>
              <a:gdLst>
                <a:gd name="G0" fmla="+- 10733 0 0"/>
                <a:gd name="G1" fmla="+- 21600 0 10733"/>
                <a:gd name="G2" fmla="*/ 10733 1 2"/>
                <a:gd name="G3" fmla="+- 21600 0 G2"/>
                <a:gd name="G4" fmla="+/ 10733 21600 2"/>
                <a:gd name="G5" fmla="+/ G1 0 2"/>
                <a:gd name="G6" fmla="*/ 21600 21600 10733"/>
                <a:gd name="G7" fmla="*/ G6 1 2"/>
                <a:gd name="G8" fmla="+- 21600 0 G7"/>
                <a:gd name="G9" fmla="*/ 21600 1 2"/>
                <a:gd name="G10" fmla="+- 10733 0 G9"/>
                <a:gd name="G11" fmla="?: G10 G8 0"/>
                <a:gd name="G12" fmla="?: G10 G7 21600"/>
                <a:gd name="T0" fmla="*/ 16166 w 21600"/>
                <a:gd name="T1" fmla="*/ 10800 h 21600"/>
                <a:gd name="T2" fmla="*/ 0 w 21600"/>
                <a:gd name="T3" fmla="*/ 16233 h 21600"/>
                <a:gd name="T4" fmla="*/ 10800 w 21600"/>
                <a:gd name="T5" fmla="*/ 5433 h 21600"/>
                <a:gd name="T6" fmla="*/ -2134956496 w 21600"/>
                <a:gd name="T7" fmla="*/ 21600 h 21600"/>
                <a:gd name="T8" fmla="*/ 5367 w 21600"/>
                <a:gd name="T9" fmla="*/ 10800 h 21600"/>
                <a:gd name="T10" fmla="*/ 1800 w 21600"/>
                <a:gd name="T11" fmla="*/ 1800 h 21600"/>
                <a:gd name="T12" fmla="*/ 19800 w 21600"/>
                <a:gd name="T13" fmla="*/ 198008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1600" h="21600">
                  <a:moveTo>
                    <a:pt x="10733" y="0"/>
                  </a:moveTo>
                  <a:lnTo>
                    <a:pt x="0" y="21600"/>
                  </a:lnTo>
                  <a:lnTo>
                    <a:pt x="1086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4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7" name="_x451499632">
            <a:extLst>
              <a:ext uri="{FF2B5EF4-FFF2-40B4-BE49-F238E27FC236}">
                <a16:creationId xmlns:a16="http://schemas.microsoft.com/office/drawing/2014/main" id="{673625D9-044A-45FD-B025-8B51EBAA1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199" y="369685"/>
            <a:ext cx="6737445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sz="44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참고자료</a:t>
            </a:r>
            <a:endParaRPr kumimoji="0" lang="ko-KR" altLang="ko-KR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_x451603888">
            <a:extLst>
              <a:ext uri="{FF2B5EF4-FFF2-40B4-BE49-F238E27FC236}">
                <a16:creationId xmlns:a16="http://schemas.microsoft.com/office/drawing/2014/main" id="{2C3E0684-254B-42B6-9621-2695338991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8407" y="1536862"/>
            <a:ext cx="7383581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  <a:hlinkClick r:id="rId2"/>
              </a:rPr>
              <a:t>일본 총리관저 홈페이지 </a:t>
            </a:r>
            <a:r>
              <a:rPr kumimoji="0" lang="en-US" altLang="ko-KR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  <a:hlinkClick r:id="rId2"/>
              </a:rPr>
              <a:t>– </a:t>
            </a:r>
            <a:r>
              <a:rPr kumimoji="0" lang="ko-KR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  <a:hlinkClick r:id="rId2"/>
              </a:rPr>
              <a:t>내각 제도의 개요</a:t>
            </a:r>
            <a:endParaRPr kumimoji="0" lang="en-US" altLang="ko-KR" sz="2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Y궁서B" panose="02030600000101010101" pitchFamily="18" charset="-127"/>
              <a:ea typeface="HY궁서B" panose="02030600000101010101" pitchFamily="18" charset="-127"/>
            </a:endParaRPr>
          </a:p>
        </p:txBody>
      </p:sp>
      <p:sp>
        <p:nvSpPr>
          <p:cNvPr id="10" name="_x451603888">
            <a:hlinkClick r:id="rId3"/>
            <a:extLst>
              <a:ext uri="{FF2B5EF4-FFF2-40B4-BE49-F238E27FC236}">
                <a16:creationId xmlns:a16="http://schemas.microsoft.com/office/drawing/2014/main" id="{0D4AE1C7-DE0F-43D8-AB8F-FDAC34B6F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8407" y="2065096"/>
            <a:ext cx="573881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  <a:hlinkClick r:id="rId3"/>
              </a:rPr>
              <a:t>위키피디아 </a:t>
            </a:r>
            <a:r>
              <a:rPr kumimoji="0" lang="en-US" altLang="ko-K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  <a:hlinkClick r:id="rId3"/>
              </a:rPr>
              <a:t>– </a:t>
            </a:r>
            <a:r>
              <a:rPr kumimoji="0" lang="ko-KR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  <a:hlinkClick r:id="rId3"/>
              </a:rPr>
              <a:t>일본국 헌법</a:t>
            </a:r>
            <a:endParaRPr kumimoji="0" lang="ko-KR" altLang="ko-K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_x451603888">
            <a:hlinkClick r:id="rId4"/>
            <a:extLst>
              <a:ext uri="{FF2B5EF4-FFF2-40B4-BE49-F238E27FC236}">
                <a16:creationId xmlns:a16="http://schemas.microsoft.com/office/drawing/2014/main" id="{F9DC5FDC-250B-4768-BB90-DE3E0AB70B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8406" y="2585626"/>
            <a:ext cx="7080727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sz="26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  <a:hlinkClick r:id="rId4"/>
              </a:rPr>
              <a:t>네이버 지식백과 </a:t>
            </a:r>
            <a:r>
              <a:rPr lang="en-US" altLang="ko-KR" sz="26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  <a:hlinkClick r:id="rId4"/>
              </a:rPr>
              <a:t>– </a:t>
            </a:r>
            <a:r>
              <a:rPr lang="ko-KR" altLang="en-US" sz="26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  <a:hlinkClick r:id="rId4"/>
              </a:rPr>
              <a:t>내각의 구성과 조직</a:t>
            </a:r>
            <a:endParaRPr kumimoji="0" lang="ko-KR" altLang="ko-K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_x451603888">
            <a:extLst>
              <a:ext uri="{FF2B5EF4-FFF2-40B4-BE49-F238E27FC236}">
                <a16:creationId xmlns:a16="http://schemas.microsoft.com/office/drawing/2014/main" id="{9CDB927F-4A7C-445E-A140-CC3D157B05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8405" y="3074576"/>
            <a:ext cx="8202449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  <a:hlinkClick r:id="rId5"/>
              </a:rPr>
              <a:t>세계법제정보센터 </a:t>
            </a:r>
            <a:r>
              <a:rPr kumimoji="0" lang="en-US" altLang="ko-KR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  <a:hlinkClick r:id="rId5"/>
              </a:rPr>
              <a:t>– </a:t>
            </a:r>
            <a:r>
              <a:rPr kumimoji="0" lang="ko-KR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  <a:hlinkClick r:id="rId5"/>
              </a:rPr>
              <a:t>내각법</a:t>
            </a:r>
            <a:r>
              <a:rPr kumimoji="0" lang="en-US" altLang="ko-KR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  <a:hlinkClick r:id="rId5"/>
              </a:rPr>
              <a:t>, </a:t>
            </a:r>
            <a:r>
              <a:rPr kumimoji="0" lang="ko-KR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  <a:hlinkClick r:id="rId5"/>
              </a:rPr>
              <a:t>일본국 헌법 조항 검색</a:t>
            </a:r>
            <a:endParaRPr kumimoji="0" lang="ko-KR" altLang="ko-K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_x451603888">
            <a:extLst>
              <a:ext uri="{FF2B5EF4-FFF2-40B4-BE49-F238E27FC236}">
                <a16:creationId xmlns:a16="http://schemas.microsoft.com/office/drawing/2014/main" id="{A3DA650E-F51A-4825-B95D-92B8DE918E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8404" y="3552165"/>
            <a:ext cx="979923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26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  <a:hlinkClick r:id="rId6"/>
              </a:rPr>
              <a:t>Youtube - </a:t>
            </a:r>
            <a:r>
              <a:rPr lang="ja-JP" altLang="en-US" b="0" i="0" dirty="0">
                <a:effectLst/>
                <a:latin typeface="Roboto"/>
                <a:hlinkClick r:id="rId6"/>
              </a:rPr>
              <a:t>自民党総裁選　投開票・党大会に代わる両院議員総会（</a:t>
            </a:r>
            <a:r>
              <a:rPr lang="en-US" altLang="ja-JP" b="0" i="0" dirty="0">
                <a:effectLst/>
                <a:latin typeface="Roboto"/>
                <a:hlinkClick r:id="rId6"/>
              </a:rPr>
              <a:t>2020.9.14</a:t>
            </a:r>
            <a:r>
              <a:rPr lang="ja-JP" altLang="en-US" b="0" i="0" dirty="0">
                <a:effectLst/>
                <a:latin typeface="Roboto"/>
                <a:hlinkClick r:id="rId6"/>
              </a:rPr>
              <a:t>）</a:t>
            </a:r>
            <a:endParaRPr lang="ja-JP" altLang="en-US" b="0" i="0" dirty="0">
              <a:effectLst/>
              <a:latin typeface="Robot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_x451603888">
            <a:extLst>
              <a:ext uri="{FF2B5EF4-FFF2-40B4-BE49-F238E27FC236}">
                <a16:creationId xmlns:a16="http://schemas.microsoft.com/office/drawing/2014/main" id="{CA11663D-A6EF-468F-8341-1B2B28745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8404" y="4111878"/>
            <a:ext cx="689226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26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  <a:hlinkClick r:id="rId7"/>
              </a:rPr>
              <a:t>Youtube - </a:t>
            </a:r>
            <a:r>
              <a:rPr lang="ja-JP" altLang="en-US" b="0" i="0" dirty="0">
                <a:effectLst/>
                <a:latin typeface="Roboto"/>
                <a:hlinkClick r:id="rId7"/>
              </a:rPr>
              <a:t>安倍首相が辞任を正式表明 </a:t>
            </a:r>
            <a:r>
              <a:rPr lang="en-US" altLang="ja-JP" b="0" i="0" dirty="0">
                <a:effectLst/>
                <a:latin typeface="Roboto"/>
                <a:hlinkClick r:id="rId7"/>
              </a:rPr>
              <a:t>(</a:t>
            </a:r>
            <a:r>
              <a:rPr lang="en-US" altLang="ko-KR" b="0" i="0" dirty="0">
                <a:solidFill>
                  <a:srgbClr val="606060"/>
                </a:solidFill>
                <a:effectLst/>
                <a:latin typeface="Roboto"/>
                <a:hlinkClick r:id="rId7"/>
              </a:rPr>
              <a:t>2020. 8. 28)</a:t>
            </a:r>
            <a:endParaRPr lang="ja-JP" altLang="en-US" b="0" i="0" dirty="0">
              <a:effectLst/>
              <a:latin typeface="Robot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_x451603888">
            <a:extLst>
              <a:ext uri="{FF2B5EF4-FFF2-40B4-BE49-F238E27FC236}">
                <a16:creationId xmlns:a16="http://schemas.microsoft.com/office/drawing/2014/main" id="{6A81DB81-B025-4DF7-A8F4-0661AB91F0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8404" y="4671591"/>
            <a:ext cx="9567226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ko-KR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  <a:hlinkClick r:id="rId8"/>
              </a:rPr>
              <a:t>Youtube - </a:t>
            </a:r>
            <a:r>
              <a:rPr lang="ja-JP" altLang="en-US" b="0" i="0" dirty="0">
                <a:effectLst/>
                <a:latin typeface="Roboto"/>
                <a:hlinkClick r:id="rId8"/>
              </a:rPr>
              <a:t>自民党総裁選　投開票・党大会に代わる両院議員総会（</a:t>
            </a:r>
            <a:r>
              <a:rPr lang="en-US" altLang="ja-JP" b="0" i="0" dirty="0">
                <a:effectLst/>
                <a:latin typeface="Roboto"/>
                <a:hlinkClick r:id="rId8"/>
              </a:rPr>
              <a:t>2020.9.14</a:t>
            </a:r>
            <a:r>
              <a:rPr lang="ja-JP" altLang="en-US" b="0" i="0" dirty="0">
                <a:effectLst/>
                <a:latin typeface="Roboto"/>
                <a:hlinkClick r:id="rId8"/>
              </a:rPr>
              <a:t>）</a:t>
            </a:r>
            <a:endParaRPr lang="ja-JP" altLang="en-US" b="0" i="0" dirty="0">
              <a:effectLst/>
              <a:latin typeface="Robot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 </a:t>
            </a:r>
            <a:endParaRPr kumimoji="0" lang="ko-KR" altLang="ko-K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868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5CCA7067-3659-4871-8E92-8BFBABB30648}"/>
              </a:ext>
            </a:extLst>
          </p:cNvPr>
          <p:cNvGrpSpPr/>
          <p:nvPr/>
        </p:nvGrpSpPr>
        <p:grpSpPr>
          <a:xfrm>
            <a:off x="-2559844" y="-1262417"/>
            <a:ext cx="5119688" cy="8120417"/>
            <a:chOff x="-2559844" y="-1262417"/>
            <a:chExt cx="5119688" cy="8120417"/>
          </a:xfrm>
        </p:grpSpPr>
        <p:sp>
          <p:nvSpPr>
            <p:cNvPr id="5" name="_x451600216">
              <a:extLst>
                <a:ext uri="{FF2B5EF4-FFF2-40B4-BE49-F238E27FC236}">
                  <a16:creationId xmlns:a16="http://schemas.microsoft.com/office/drawing/2014/main" id="{204451BF-E466-4F44-ACC7-836BC9DCDB1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00000">
              <a:off x="-2559844" y="-1262417"/>
              <a:ext cx="5119688" cy="6884988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3500 w 21600"/>
                <a:gd name="T1" fmla="*/ 10800 h 21600"/>
                <a:gd name="T2" fmla="*/ 0 w 21600"/>
                <a:gd name="T3" fmla="*/ 18900 h 21600"/>
                <a:gd name="T4" fmla="*/ 10800 w 21600"/>
                <a:gd name="T5" fmla="*/ 8100 h 21600"/>
                <a:gd name="T6" fmla="*/ -2134956496 w 21600"/>
                <a:gd name="T7" fmla="*/ 21600 h 21600"/>
                <a:gd name="T8" fmla="*/ 2700 w 21600"/>
                <a:gd name="T9" fmla="*/ 10800 h 21600"/>
                <a:gd name="T10" fmla="*/ 1800 w 21600"/>
                <a:gd name="T11" fmla="*/ 1800 h 21600"/>
                <a:gd name="T12" fmla="*/ 19800 w 21600"/>
                <a:gd name="T13" fmla="*/ 198008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1600" h="21600">
                  <a:moveTo>
                    <a:pt x="5400" y="0"/>
                  </a:moveTo>
                  <a:lnTo>
                    <a:pt x="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DF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" name="_x451597984">
              <a:extLst>
                <a:ext uri="{FF2B5EF4-FFF2-40B4-BE49-F238E27FC236}">
                  <a16:creationId xmlns:a16="http://schemas.microsoft.com/office/drawing/2014/main" id="{B419BEE2-DE4F-4758-8D92-5E6E0802B6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908175" y="0"/>
              <a:ext cx="3816350" cy="6858000"/>
            </a:xfrm>
            <a:custGeom>
              <a:avLst/>
              <a:gdLst>
                <a:gd name="G0" fmla="+- 10733 0 0"/>
                <a:gd name="G1" fmla="+- 21600 0 10733"/>
                <a:gd name="G2" fmla="*/ 10733 1 2"/>
                <a:gd name="G3" fmla="+- 21600 0 G2"/>
                <a:gd name="G4" fmla="+/ 10733 21600 2"/>
                <a:gd name="G5" fmla="+/ G1 0 2"/>
                <a:gd name="G6" fmla="*/ 21600 21600 10733"/>
                <a:gd name="G7" fmla="*/ G6 1 2"/>
                <a:gd name="G8" fmla="+- 21600 0 G7"/>
                <a:gd name="G9" fmla="*/ 21600 1 2"/>
                <a:gd name="G10" fmla="+- 10733 0 G9"/>
                <a:gd name="G11" fmla="?: G10 G8 0"/>
                <a:gd name="G12" fmla="?: G10 G7 21600"/>
                <a:gd name="T0" fmla="*/ 16166 w 21600"/>
                <a:gd name="T1" fmla="*/ 10800 h 21600"/>
                <a:gd name="T2" fmla="*/ 0 w 21600"/>
                <a:gd name="T3" fmla="*/ 16233 h 21600"/>
                <a:gd name="T4" fmla="*/ 10800 w 21600"/>
                <a:gd name="T5" fmla="*/ 5433 h 21600"/>
                <a:gd name="T6" fmla="*/ -2134956496 w 21600"/>
                <a:gd name="T7" fmla="*/ 21600 h 21600"/>
                <a:gd name="T8" fmla="*/ 5367 w 21600"/>
                <a:gd name="T9" fmla="*/ 10800 h 21600"/>
                <a:gd name="T10" fmla="*/ 1800 w 21600"/>
                <a:gd name="T11" fmla="*/ 1800 h 21600"/>
                <a:gd name="T12" fmla="*/ 19800 w 21600"/>
                <a:gd name="T13" fmla="*/ 198008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1600" h="21600">
                  <a:moveTo>
                    <a:pt x="10733" y="0"/>
                  </a:moveTo>
                  <a:lnTo>
                    <a:pt x="0" y="21600"/>
                  </a:lnTo>
                  <a:lnTo>
                    <a:pt x="1086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4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9" name="_x451499632">
            <a:extLst>
              <a:ext uri="{FF2B5EF4-FFF2-40B4-BE49-F238E27FC236}">
                <a16:creationId xmlns:a16="http://schemas.microsoft.com/office/drawing/2014/main" id="{BE308C7F-F36F-4588-B050-AF0D53E122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369685"/>
            <a:ext cx="582295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sz="44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내각</a:t>
            </a:r>
            <a:endParaRPr kumimoji="0" lang="ko-KR" altLang="ko-K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ED726132-FD5F-473A-A4AA-C888292616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182" y="-21836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" name="_x451603888">
            <a:extLst>
              <a:ext uri="{FF2B5EF4-FFF2-40B4-BE49-F238E27FC236}">
                <a16:creationId xmlns:a16="http://schemas.microsoft.com/office/drawing/2014/main" id="{C5B0B3C3-778A-4397-88F9-0EA44C2CF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8407" y="1536862"/>
            <a:ext cx="573881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Ⅰ. 정의</a:t>
            </a:r>
            <a:endParaRPr kumimoji="0" lang="ko-KR" altLang="ko-K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13">
            <a:extLst>
              <a:ext uri="{FF2B5EF4-FFF2-40B4-BE49-F238E27FC236}">
                <a16:creationId xmlns:a16="http://schemas.microsoft.com/office/drawing/2014/main" id="{F105360B-3CBA-4EB9-ACC4-5A93A99D7F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_x451615048">
            <a:extLst>
              <a:ext uri="{FF2B5EF4-FFF2-40B4-BE49-F238E27FC236}">
                <a16:creationId xmlns:a16="http://schemas.microsoft.com/office/drawing/2014/main" id="{CF2DFC5F-D237-4DF3-AB93-F956AEDD23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6750" y="2387844"/>
            <a:ext cx="8355013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▶ </a:t>
            </a:r>
            <a:r>
              <a:rPr kumimoji="0" lang="ko-KR" altLang="ko-KR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행정부 주요 각료로 구성</a:t>
            </a:r>
            <a:r>
              <a:rPr kumimoji="0" lang="en-US" altLang="ko-KR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O</a:t>
            </a:r>
            <a:r>
              <a:rPr kumimoji="0" lang="ko-KR" altLang="ko-KR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 </a:t>
            </a:r>
            <a:r>
              <a:rPr kumimoji="0" lang="en-US" altLang="ko-KR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 -&gt;“</a:t>
            </a:r>
            <a:r>
              <a:rPr kumimoji="0" lang="ko-KR" altLang="ko-KR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국가 주요기관</a:t>
            </a:r>
            <a:r>
              <a:rPr lang="en-US" altLang="ko-KR" sz="15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”</a:t>
            </a:r>
            <a:endParaRPr kumimoji="0" lang="ko-KR" altLang="ko-KR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5">
            <a:extLst>
              <a:ext uri="{FF2B5EF4-FFF2-40B4-BE49-F238E27FC236}">
                <a16:creationId xmlns:a16="http://schemas.microsoft.com/office/drawing/2014/main" id="{D8AD8C68-4DA4-43CD-BA75-B834CA21E8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_x451616632">
            <a:extLst>
              <a:ext uri="{FF2B5EF4-FFF2-40B4-BE49-F238E27FC236}">
                <a16:creationId xmlns:a16="http://schemas.microsoft.com/office/drawing/2014/main" id="{722CED19-ACD7-4B63-80FC-C6DF00F06C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6750" y="3796714"/>
            <a:ext cx="83550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▶ </a:t>
            </a:r>
            <a:r>
              <a:rPr kumimoji="0" lang="ko-KR" altLang="ko-KR" sz="15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의원내각제</a:t>
            </a:r>
            <a:r>
              <a:rPr kumimoji="0" lang="ko-KR" altLang="ko-KR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에서의 내각 : 행정권의 귀속체</a:t>
            </a:r>
            <a:endParaRPr kumimoji="0" lang="ko-KR" altLang="ko-KR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7">
            <a:extLst>
              <a:ext uri="{FF2B5EF4-FFF2-40B4-BE49-F238E27FC236}">
                <a16:creationId xmlns:a16="http://schemas.microsoft.com/office/drawing/2014/main" id="{92446DA8-A356-4A16-A6C0-BD763EF145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14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7" name="_x451488112">
            <a:extLst>
              <a:ext uri="{FF2B5EF4-FFF2-40B4-BE49-F238E27FC236}">
                <a16:creationId xmlns:a16="http://schemas.microsoft.com/office/drawing/2014/main" id="{09933B1D-CB77-4366-911E-43FAB911B9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9573" y="4260861"/>
            <a:ext cx="5576888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국회 대해 연대책임</a:t>
            </a:r>
            <a:endParaRPr kumimoji="0" lang="ko-KR" altLang="ko-KR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19">
            <a:extLst>
              <a:ext uri="{FF2B5EF4-FFF2-40B4-BE49-F238E27FC236}">
                <a16:creationId xmlns:a16="http://schemas.microsoft.com/office/drawing/2014/main" id="{17C166E8-9DD2-40FC-A61A-EC5A88330B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716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9" name="_x451488976">
            <a:extLst>
              <a:ext uri="{FF2B5EF4-FFF2-40B4-BE49-F238E27FC236}">
                <a16:creationId xmlns:a16="http://schemas.microsoft.com/office/drawing/2014/main" id="{36BE789E-A788-419E-99F1-02F0815738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4948437"/>
            <a:ext cx="8355013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▶ </a:t>
            </a:r>
            <a:r>
              <a:rPr kumimoji="0" lang="ko-KR" altLang="ko-KR" sz="15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대통령제</a:t>
            </a:r>
            <a:r>
              <a:rPr kumimoji="0" lang="ko-KR" altLang="ko-KR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에서의 내각 : 대통령 보좌기관</a:t>
            </a:r>
            <a:endParaRPr kumimoji="0" lang="ko-KR" altLang="ko-KR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21">
            <a:extLst>
              <a:ext uri="{FF2B5EF4-FFF2-40B4-BE49-F238E27FC236}">
                <a16:creationId xmlns:a16="http://schemas.microsoft.com/office/drawing/2014/main" id="{7181DD34-6B7C-40F9-B48C-47EDF50124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288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1" name="_x451491352">
            <a:extLst>
              <a:ext uri="{FF2B5EF4-FFF2-40B4-BE49-F238E27FC236}">
                <a16:creationId xmlns:a16="http://schemas.microsoft.com/office/drawing/2014/main" id="{62B59D51-7ABA-4D9D-8F33-B0D3381329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0675" y="5326445"/>
            <a:ext cx="5564188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의결권 </a:t>
            </a:r>
            <a:r>
              <a:rPr kumimoji="0" lang="en-US" altLang="ko-KR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X</a:t>
            </a:r>
            <a:endParaRPr kumimoji="0" lang="en-US" altLang="ko-KR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23">
            <a:extLst>
              <a:ext uri="{FF2B5EF4-FFF2-40B4-BE49-F238E27FC236}">
                <a16:creationId xmlns:a16="http://schemas.microsoft.com/office/drawing/2014/main" id="{FD6A1D4D-5F33-4E9B-A110-4694C42535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3" name="_x451491208">
            <a:extLst>
              <a:ext uri="{FF2B5EF4-FFF2-40B4-BE49-F238E27FC236}">
                <a16:creationId xmlns:a16="http://schemas.microsoft.com/office/drawing/2014/main" id="{77CC5ADD-C93A-4C92-A6DF-053C6CD198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6750" y="3098629"/>
            <a:ext cx="8345488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▶ 구성원 : 국무 위원 </a:t>
            </a:r>
            <a:r>
              <a:rPr kumimoji="0" lang="en-US" altLang="ko-KR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or </a:t>
            </a:r>
            <a:r>
              <a:rPr kumimoji="0" lang="ko-KR" alt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수상</a:t>
            </a:r>
            <a:r>
              <a:rPr kumimoji="0" lang="en-US" altLang="ko-KR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/</a:t>
            </a:r>
            <a:r>
              <a:rPr kumimoji="0" lang="ko-KR" alt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각원 </a:t>
            </a:r>
            <a:endParaRPr kumimoji="0" lang="ko-KR" altLang="en-US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26">
            <a:extLst>
              <a:ext uri="{FF2B5EF4-FFF2-40B4-BE49-F238E27FC236}">
                <a16:creationId xmlns:a16="http://schemas.microsoft.com/office/drawing/2014/main" id="{09B59C4A-FDC7-4D5A-BF49-BD7D78E0E7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1914" y="-463835"/>
            <a:ext cx="9475848" cy="35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121" name="_x451497040">
            <a:extLst>
              <a:ext uri="{FF2B5EF4-FFF2-40B4-BE49-F238E27FC236}">
                <a16:creationId xmlns:a16="http://schemas.microsoft.com/office/drawing/2014/main" id="{288E278C-11F5-4214-B656-171C85C30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5627" y="61629"/>
            <a:ext cx="2517022" cy="3886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8">
            <a:extLst>
              <a:ext uri="{FF2B5EF4-FFF2-40B4-BE49-F238E27FC236}">
                <a16:creationId xmlns:a16="http://schemas.microsoft.com/office/drawing/2014/main" id="{0F5857AE-17F4-426A-A167-B7887D9863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123" name="_x451589128">
            <a:extLst>
              <a:ext uri="{FF2B5EF4-FFF2-40B4-BE49-F238E27FC236}">
                <a16:creationId xmlns:a16="http://schemas.microsoft.com/office/drawing/2014/main" id="{309455E7-8DC4-4864-9AD0-79878D1CF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231" y="4050780"/>
            <a:ext cx="32385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60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  <p:bldP spid="19" grpId="0"/>
      <p:bldP spid="21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A356392E-BCC9-48D3-98EC-A605F415F4C8}"/>
              </a:ext>
            </a:extLst>
          </p:cNvPr>
          <p:cNvGrpSpPr/>
          <p:nvPr/>
        </p:nvGrpSpPr>
        <p:grpSpPr>
          <a:xfrm>
            <a:off x="-2559844" y="-1262417"/>
            <a:ext cx="5119688" cy="8120417"/>
            <a:chOff x="-2559844" y="-1262417"/>
            <a:chExt cx="5119688" cy="8120417"/>
          </a:xfrm>
        </p:grpSpPr>
        <p:sp>
          <p:nvSpPr>
            <p:cNvPr id="5" name="_x451600216">
              <a:extLst>
                <a:ext uri="{FF2B5EF4-FFF2-40B4-BE49-F238E27FC236}">
                  <a16:creationId xmlns:a16="http://schemas.microsoft.com/office/drawing/2014/main" id="{EA98C4CB-06E6-4A6E-9C96-F1D2EC82AF4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00000">
              <a:off x="-2559844" y="-1262417"/>
              <a:ext cx="5119688" cy="6884988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3500 w 21600"/>
                <a:gd name="T1" fmla="*/ 10800 h 21600"/>
                <a:gd name="T2" fmla="*/ 0 w 21600"/>
                <a:gd name="T3" fmla="*/ 18900 h 21600"/>
                <a:gd name="T4" fmla="*/ 10800 w 21600"/>
                <a:gd name="T5" fmla="*/ 8100 h 21600"/>
                <a:gd name="T6" fmla="*/ -2134956496 w 21600"/>
                <a:gd name="T7" fmla="*/ 21600 h 21600"/>
                <a:gd name="T8" fmla="*/ 2700 w 21600"/>
                <a:gd name="T9" fmla="*/ 10800 h 21600"/>
                <a:gd name="T10" fmla="*/ 1800 w 21600"/>
                <a:gd name="T11" fmla="*/ 1800 h 21600"/>
                <a:gd name="T12" fmla="*/ 19800 w 21600"/>
                <a:gd name="T13" fmla="*/ 198008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1600" h="21600">
                  <a:moveTo>
                    <a:pt x="5400" y="0"/>
                  </a:moveTo>
                  <a:lnTo>
                    <a:pt x="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DF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" name="_x451597984">
              <a:extLst>
                <a:ext uri="{FF2B5EF4-FFF2-40B4-BE49-F238E27FC236}">
                  <a16:creationId xmlns:a16="http://schemas.microsoft.com/office/drawing/2014/main" id="{0498D746-4368-4692-8B04-484B406975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908175" y="0"/>
              <a:ext cx="3816350" cy="6858000"/>
            </a:xfrm>
            <a:custGeom>
              <a:avLst/>
              <a:gdLst>
                <a:gd name="G0" fmla="+- 10733 0 0"/>
                <a:gd name="G1" fmla="+- 21600 0 10733"/>
                <a:gd name="G2" fmla="*/ 10733 1 2"/>
                <a:gd name="G3" fmla="+- 21600 0 G2"/>
                <a:gd name="G4" fmla="+/ 10733 21600 2"/>
                <a:gd name="G5" fmla="+/ G1 0 2"/>
                <a:gd name="G6" fmla="*/ 21600 21600 10733"/>
                <a:gd name="G7" fmla="*/ G6 1 2"/>
                <a:gd name="G8" fmla="+- 21600 0 G7"/>
                <a:gd name="G9" fmla="*/ 21600 1 2"/>
                <a:gd name="G10" fmla="+- 10733 0 G9"/>
                <a:gd name="G11" fmla="?: G10 G8 0"/>
                <a:gd name="G12" fmla="?: G10 G7 21600"/>
                <a:gd name="T0" fmla="*/ 16166 w 21600"/>
                <a:gd name="T1" fmla="*/ 10800 h 21600"/>
                <a:gd name="T2" fmla="*/ 0 w 21600"/>
                <a:gd name="T3" fmla="*/ 16233 h 21600"/>
                <a:gd name="T4" fmla="*/ 10800 w 21600"/>
                <a:gd name="T5" fmla="*/ 5433 h 21600"/>
                <a:gd name="T6" fmla="*/ -2134956496 w 21600"/>
                <a:gd name="T7" fmla="*/ 21600 h 21600"/>
                <a:gd name="T8" fmla="*/ 5367 w 21600"/>
                <a:gd name="T9" fmla="*/ 10800 h 21600"/>
                <a:gd name="T10" fmla="*/ 1800 w 21600"/>
                <a:gd name="T11" fmla="*/ 1800 h 21600"/>
                <a:gd name="T12" fmla="*/ 19800 w 21600"/>
                <a:gd name="T13" fmla="*/ 198008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1600" h="21600">
                  <a:moveTo>
                    <a:pt x="10733" y="0"/>
                  </a:moveTo>
                  <a:lnTo>
                    <a:pt x="0" y="21600"/>
                  </a:lnTo>
                  <a:lnTo>
                    <a:pt x="1086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4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7" name="_x451499632">
            <a:extLst>
              <a:ext uri="{FF2B5EF4-FFF2-40B4-BE49-F238E27FC236}">
                <a16:creationId xmlns:a16="http://schemas.microsoft.com/office/drawing/2014/main" id="{53F67DF3-E7A2-41D8-93CF-982FC6CE51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369685"/>
            <a:ext cx="582295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일본 내각제 </a:t>
            </a:r>
            <a:r>
              <a:rPr kumimoji="0" lang="en-US" altLang="ko-KR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- </a:t>
            </a:r>
            <a:r>
              <a:rPr kumimoji="0" lang="ko-KR" altLang="en-US" sz="4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역사</a:t>
            </a:r>
            <a:endParaRPr kumimoji="0" lang="ko-KR" altLang="ko-KR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_x451603888">
            <a:extLst>
              <a:ext uri="{FF2B5EF4-FFF2-40B4-BE49-F238E27FC236}">
                <a16:creationId xmlns:a16="http://schemas.microsoft.com/office/drawing/2014/main" id="{7EDB815F-7560-4890-A02C-889358C0F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8407" y="1536862"/>
            <a:ext cx="573881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Ⅰ. </a:t>
            </a:r>
            <a:r>
              <a:rPr kumimoji="0" lang="ko-KR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내각제도 창설</a:t>
            </a:r>
            <a:endParaRPr kumimoji="0" lang="ko-KR" altLang="ko-K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_x451615048">
            <a:extLst>
              <a:ext uri="{FF2B5EF4-FFF2-40B4-BE49-F238E27FC236}">
                <a16:creationId xmlns:a16="http://schemas.microsoft.com/office/drawing/2014/main" id="{38B6E5F3-F9EF-4366-8035-534FF661C3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6750" y="2387844"/>
            <a:ext cx="8355013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▶ </a:t>
            </a:r>
            <a:r>
              <a:rPr kumimoji="0" lang="en-US" altLang="ko-KR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1885.12.22 </a:t>
            </a:r>
            <a:r>
              <a:rPr kumimoji="0" lang="ko-KR" alt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태정관 조직 대신한 새로운 내각 </a:t>
            </a:r>
            <a:r>
              <a:rPr lang="ko-KR" altLang="en-US" sz="15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제도 창설</a:t>
            </a:r>
            <a:endParaRPr kumimoji="0" lang="ko-KR" altLang="ko-KR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_x451491208">
            <a:extLst>
              <a:ext uri="{FF2B5EF4-FFF2-40B4-BE49-F238E27FC236}">
                <a16:creationId xmlns:a16="http://schemas.microsoft.com/office/drawing/2014/main" id="{DD8070AC-7297-4DE8-B6FA-BB8D077536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6750" y="2962149"/>
            <a:ext cx="8345488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▶</a:t>
            </a:r>
            <a:r>
              <a:rPr kumimoji="0" lang="en-US" altLang="ko-KR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 </a:t>
            </a:r>
            <a:r>
              <a:rPr kumimoji="0" lang="ko-KR" alt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내각제도 </a:t>
            </a:r>
            <a:r>
              <a:rPr lang="ko-KR" altLang="en-US" sz="15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창설 </a:t>
            </a:r>
            <a:r>
              <a:rPr lang="en-US" altLang="ko-KR" sz="15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-&gt;</a:t>
            </a:r>
            <a:r>
              <a:rPr lang="ko-KR" altLang="en-US" sz="15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 동시에 「내각직권」 제정</a:t>
            </a:r>
            <a:endParaRPr kumimoji="0" lang="ko-KR" altLang="en-US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_x451616632">
            <a:extLst>
              <a:ext uri="{FF2B5EF4-FFF2-40B4-BE49-F238E27FC236}">
                <a16:creationId xmlns:a16="http://schemas.microsoft.com/office/drawing/2014/main" id="{A01E2094-20D9-47DF-B1A6-B2231F4BA0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1038" y="3525224"/>
            <a:ext cx="83550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0" lang="ko-KR" altLang="ko-KR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▶</a:t>
            </a:r>
            <a:r>
              <a:rPr lang="ko-KR" altLang="en-US" sz="1500" dirty="0"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「각 대신의 수반으로 기무를 주선하고 취지를 받아 </a:t>
            </a:r>
            <a:endParaRPr lang="en-US" altLang="ko-KR" sz="1500" dirty="0">
              <a:highlight>
                <a:srgbClr val="FFFF00"/>
              </a:highlight>
              <a:latin typeface="HY궁서B" panose="02030600000101010101" pitchFamily="18" charset="-127"/>
              <a:ea typeface="HY궁서B" panose="02030600000101010101" pitchFamily="18" charset="-127"/>
            </a:endParaRPr>
          </a:p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1500" dirty="0">
                <a:latin typeface="HY궁서B" panose="02030600000101010101" pitchFamily="18" charset="-127"/>
                <a:ea typeface="HY궁서B" panose="02030600000101010101" pitchFamily="18" charset="-127"/>
              </a:rPr>
              <a:t>      </a:t>
            </a:r>
            <a:r>
              <a:rPr lang="ko-KR" altLang="en-US" sz="1500" dirty="0"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대정의 방향을 지시하고 행정 각부를 통독할 것」 </a:t>
            </a:r>
            <a:r>
              <a:rPr lang="en-US" altLang="ko-KR" sz="1500" dirty="0"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(</a:t>
            </a:r>
            <a:r>
              <a:rPr lang="ko-KR" altLang="en-US" sz="1500" dirty="0"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제</a:t>
            </a:r>
            <a:r>
              <a:rPr lang="en-US" altLang="ko-KR" sz="1500" dirty="0"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1</a:t>
            </a:r>
            <a:r>
              <a:rPr lang="ko-KR" altLang="en-US" sz="1500" dirty="0"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조</a:t>
            </a:r>
            <a:r>
              <a:rPr lang="en-US" altLang="ko-KR" sz="1500" dirty="0"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)</a:t>
            </a:r>
            <a:endParaRPr kumimoji="0" lang="ko-KR" altLang="ko-KR" sz="1500" b="0" i="0" u="none" strike="noStrike" cap="none" normalizeH="0" baseline="0" dirty="0">
              <a:ln>
                <a:noFill/>
              </a:ln>
              <a:effectLst/>
              <a:highlight>
                <a:srgbClr val="FFFF00"/>
              </a:highlight>
              <a:latin typeface="Arial" panose="020B0604020202020204" pitchFamily="34" charset="0"/>
            </a:endParaRPr>
          </a:p>
        </p:txBody>
      </p:sp>
      <p:sp>
        <p:nvSpPr>
          <p:cNvPr id="17" name="Rectangle 7">
            <a:extLst>
              <a:ext uri="{FF2B5EF4-FFF2-40B4-BE49-F238E27FC236}">
                <a16:creationId xmlns:a16="http://schemas.microsoft.com/office/drawing/2014/main" id="{C42A60FE-4D76-48EE-9B72-CE8E74DDB7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5094690"/>
            <a:ext cx="3617583" cy="135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8" name="_x451500784">
            <a:extLst>
              <a:ext uri="{FF2B5EF4-FFF2-40B4-BE49-F238E27FC236}">
                <a16:creationId xmlns:a16="http://schemas.microsoft.com/office/drawing/2014/main" id="{D9358AF5-8882-4169-B1DF-AFC4BFB65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254" y="1958265"/>
            <a:ext cx="3579436" cy="1962825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9">
            <a:extLst>
              <a:ext uri="{FF2B5EF4-FFF2-40B4-BE49-F238E27FC236}">
                <a16:creationId xmlns:a16="http://schemas.microsoft.com/office/drawing/2014/main" id="{B8A1B18B-6DD0-4FD9-B250-4C463AC599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44" y="-26177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9" name="_x451541968">
            <a:extLst>
              <a:ext uri="{FF2B5EF4-FFF2-40B4-BE49-F238E27FC236}">
                <a16:creationId xmlns:a16="http://schemas.microsoft.com/office/drawing/2014/main" id="{97DD94F7-DD83-4B65-9F0C-5394CC595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8632" y="3910854"/>
            <a:ext cx="4386262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「내각직권」</a:t>
            </a:r>
            <a:endParaRPr kumimoji="0" lang="ko-KR" altLang="ko-K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새 내각기구의 운영에 관한 기준</a:t>
            </a:r>
            <a:endParaRPr kumimoji="0" lang="ko-KR" altLang="ko-K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_x451616632">
            <a:extLst>
              <a:ext uri="{FF2B5EF4-FFF2-40B4-BE49-F238E27FC236}">
                <a16:creationId xmlns:a16="http://schemas.microsoft.com/office/drawing/2014/main" id="{A46392DD-5DC3-4E52-BC61-686DE4201A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5114" y="4114761"/>
            <a:ext cx="83550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500" dirty="0"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「행정 각부의 성적을 고려하여</a:t>
            </a:r>
            <a:endParaRPr lang="en-US" altLang="ko-KR" sz="1500" dirty="0">
              <a:highlight>
                <a:srgbClr val="FFFF00"/>
              </a:highlight>
              <a:latin typeface="HY궁서B" panose="02030600000101010101" pitchFamily="18" charset="-127"/>
              <a:ea typeface="HY궁서B" panose="02030600000101010101" pitchFamily="18" charset="-127"/>
            </a:endParaRPr>
          </a:p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1500" dirty="0">
                <a:latin typeface="HY궁서B" panose="02030600000101010101" pitchFamily="18" charset="-127"/>
                <a:ea typeface="HY궁서B" panose="02030600000101010101" pitchFamily="18" charset="-127"/>
              </a:rPr>
              <a:t>   </a:t>
            </a:r>
            <a:r>
              <a:rPr lang="ko-KR" altLang="en-US" sz="1500" dirty="0"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그 설명을 요구 및 여부를 검명할 것」 </a:t>
            </a:r>
            <a:r>
              <a:rPr lang="en-US" altLang="ko-KR" sz="1500" dirty="0"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(</a:t>
            </a:r>
            <a:r>
              <a:rPr lang="ko-KR" altLang="en-US" sz="1500" dirty="0"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제</a:t>
            </a:r>
            <a:r>
              <a:rPr lang="en-US" altLang="ko-KR" sz="1500" dirty="0"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2</a:t>
            </a:r>
            <a:r>
              <a:rPr lang="ko-KR" altLang="en-US" sz="1500" dirty="0"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조</a:t>
            </a:r>
            <a:r>
              <a:rPr lang="en-US" altLang="ko-KR" sz="1500" dirty="0"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)</a:t>
            </a:r>
            <a:endParaRPr kumimoji="0" lang="ko-KR" altLang="ko-KR" sz="1500" b="0" i="0" u="none" strike="noStrike" cap="none" normalizeH="0" baseline="0" dirty="0">
              <a:ln>
                <a:noFill/>
              </a:ln>
              <a:effectLst/>
              <a:highlight>
                <a:srgbClr val="FFFF00"/>
              </a:highlight>
              <a:latin typeface="Arial" panose="020B0604020202020204" pitchFamily="34" charset="0"/>
            </a:endParaRPr>
          </a:p>
        </p:txBody>
      </p:sp>
      <p:sp>
        <p:nvSpPr>
          <p:cNvPr id="21" name="_x451488472">
            <a:extLst>
              <a:ext uri="{FF2B5EF4-FFF2-40B4-BE49-F238E27FC236}">
                <a16:creationId xmlns:a16="http://schemas.microsoft.com/office/drawing/2014/main" id="{68A90485-A596-4AD5-9941-EF810E31AB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8391" y="4677214"/>
            <a:ext cx="8347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▶ </a:t>
            </a:r>
            <a:r>
              <a:rPr kumimoji="0" lang="ko-KR" altLang="ko-KR" sz="1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총리에 강한 권한 부여</a:t>
            </a:r>
            <a:endParaRPr kumimoji="0" lang="ko-KR" altLang="ko-K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_x451616632">
            <a:extLst>
              <a:ext uri="{FF2B5EF4-FFF2-40B4-BE49-F238E27FC236}">
                <a16:creationId xmlns:a16="http://schemas.microsoft.com/office/drawing/2014/main" id="{139CF89C-9D14-4F4B-9E1B-B9D3B27604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5020" y="5153709"/>
            <a:ext cx="83550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0" lang="ko-KR" altLang="ko-KR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▶</a:t>
            </a:r>
            <a:r>
              <a:rPr lang="ko-KR" altLang="en-US" sz="1500" dirty="0"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「그 주임의 사무에 따라 때때로 상황을</a:t>
            </a:r>
            <a:endParaRPr lang="en-US" altLang="ko-KR" sz="1500" dirty="0">
              <a:highlight>
                <a:srgbClr val="FFFF00"/>
              </a:highlight>
              <a:latin typeface="HY궁서B" panose="02030600000101010101" pitchFamily="18" charset="-127"/>
              <a:ea typeface="HY궁서B" panose="02030600000101010101" pitchFamily="18" charset="-127"/>
            </a:endParaRPr>
          </a:p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1500" dirty="0">
                <a:latin typeface="HY궁서B" panose="02030600000101010101" pitchFamily="18" charset="-127"/>
                <a:ea typeface="HY궁서B" panose="02030600000101010101" pitchFamily="18" charset="-127"/>
              </a:rPr>
              <a:t>      </a:t>
            </a:r>
            <a:r>
              <a:rPr lang="ko-KR" altLang="en-US" sz="1500" dirty="0"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내각총리대신에게 보고할 것」 </a:t>
            </a:r>
            <a:r>
              <a:rPr lang="en-US" altLang="ko-KR" sz="1500" dirty="0"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(</a:t>
            </a:r>
            <a:r>
              <a:rPr lang="ko-KR" altLang="en-US" sz="1500" dirty="0"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제</a:t>
            </a:r>
            <a:r>
              <a:rPr lang="en-US" altLang="ko-KR" sz="1500" dirty="0"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6</a:t>
            </a:r>
            <a:r>
              <a:rPr lang="ko-KR" altLang="en-US" sz="1500" dirty="0"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조</a:t>
            </a:r>
            <a:r>
              <a:rPr lang="en-US" altLang="ko-KR" sz="1500" dirty="0"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)</a:t>
            </a:r>
            <a:endParaRPr kumimoji="0" lang="ko-KR" altLang="ko-KR" sz="1500" b="0" i="0" u="none" strike="noStrike" cap="none" normalizeH="0" baseline="0" dirty="0">
              <a:ln>
                <a:noFill/>
              </a:ln>
              <a:effectLst/>
              <a:highlight>
                <a:srgbClr val="FFFF00"/>
              </a:highlight>
              <a:latin typeface="Arial" panose="020B0604020202020204" pitchFamily="34" charset="0"/>
            </a:endParaRPr>
          </a:p>
        </p:txBody>
      </p:sp>
      <p:sp>
        <p:nvSpPr>
          <p:cNvPr id="23" name="Rectangle 15">
            <a:extLst>
              <a:ext uri="{FF2B5EF4-FFF2-40B4-BE49-F238E27FC236}">
                <a16:creationId xmlns:a16="http://schemas.microsoft.com/office/drawing/2014/main" id="{FA6BE89E-0F41-4B1D-918D-3A4F0724A3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0135" y="-59450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4" name="_x451605832">
            <a:extLst>
              <a:ext uri="{FF2B5EF4-FFF2-40B4-BE49-F238E27FC236}">
                <a16:creationId xmlns:a16="http://schemas.microsoft.com/office/drawing/2014/main" id="{C9D55F09-153F-4AF4-A202-157C2A910B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7447" y="5778426"/>
            <a:ext cx="8347075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▶ </a:t>
            </a:r>
            <a:r>
              <a:rPr kumimoji="0" lang="ko-KR" altLang="ko-KR" sz="1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각</a:t>
            </a:r>
            <a:r>
              <a:rPr kumimoji="0" lang="en-US" altLang="ko-KR" sz="1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 </a:t>
            </a:r>
            <a:r>
              <a:rPr kumimoji="0" lang="ko-KR" altLang="ko-KR" sz="1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성(</a:t>
            </a:r>
            <a:r>
              <a:rPr kumimoji="0" lang="ko-KR" altLang="ko-KR" sz="1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省</a:t>
            </a:r>
            <a:r>
              <a:rPr kumimoji="0" lang="en-US" altLang="ko-KR" sz="1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)</a:t>
            </a:r>
            <a:r>
              <a:rPr kumimoji="0" lang="ko-KR" altLang="en-US" sz="1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의 대신</a:t>
            </a:r>
            <a:r>
              <a:rPr kumimoji="0" lang="en-US" altLang="ko-KR" sz="1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(</a:t>
            </a:r>
            <a:r>
              <a:rPr kumimoji="0" lang="ko-KR" altLang="en-US" sz="1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장관</a:t>
            </a:r>
            <a:r>
              <a:rPr kumimoji="0" lang="en-US" altLang="ko-KR" sz="1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)</a:t>
            </a:r>
            <a:r>
              <a:rPr kumimoji="0" lang="ko-KR" altLang="en-US" sz="1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에 보고의무 부과</a:t>
            </a:r>
            <a:endParaRPr kumimoji="0" lang="ko-K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463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9" grpId="0"/>
      <p:bldP spid="22" grpId="0"/>
      <p:bldP spid="21" grpId="0"/>
      <p:bldP spid="25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E804AF73-5C8B-438B-A22D-ACB75977B439}"/>
              </a:ext>
            </a:extLst>
          </p:cNvPr>
          <p:cNvGrpSpPr/>
          <p:nvPr/>
        </p:nvGrpSpPr>
        <p:grpSpPr>
          <a:xfrm>
            <a:off x="-2559844" y="-1262417"/>
            <a:ext cx="5119688" cy="8120417"/>
            <a:chOff x="-2559844" y="-1262417"/>
            <a:chExt cx="5119688" cy="8120417"/>
          </a:xfrm>
        </p:grpSpPr>
        <p:sp>
          <p:nvSpPr>
            <p:cNvPr id="5" name="_x451600216">
              <a:extLst>
                <a:ext uri="{FF2B5EF4-FFF2-40B4-BE49-F238E27FC236}">
                  <a16:creationId xmlns:a16="http://schemas.microsoft.com/office/drawing/2014/main" id="{289B10A1-E2B7-49FE-BEA6-46FC42D93D5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00000">
              <a:off x="-2559844" y="-1262417"/>
              <a:ext cx="5119688" cy="6884988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3500 w 21600"/>
                <a:gd name="T1" fmla="*/ 10800 h 21600"/>
                <a:gd name="T2" fmla="*/ 0 w 21600"/>
                <a:gd name="T3" fmla="*/ 18900 h 21600"/>
                <a:gd name="T4" fmla="*/ 10800 w 21600"/>
                <a:gd name="T5" fmla="*/ 8100 h 21600"/>
                <a:gd name="T6" fmla="*/ -2134956496 w 21600"/>
                <a:gd name="T7" fmla="*/ 21600 h 21600"/>
                <a:gd name="T8" fmla="*/ 2700 w 21600"/>
                <a:gd name="T9" fmla="*/ 10800 h 21600"/>
                <a:gd name="T10" fmla="*/ 1800 w 21600"/>
                <a:gd name="T11" fmla="*/ 1800 h 21600"/>
                <a:gd name="T12" fmla="*/ 19800 w 21600"/>
                <a:gd name="T13" fmla="*/ 198008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1600" h="21600">
                  <a:moveTo>
                    <a:pt x="5400" y="0"/>
                  </a:moveTo>
                  <a:lnTo>
                    <a:pt x="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DF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" name="_x451597984">
              <a:extLst>
                <a:ext uri="{FF2B5EF4-FFF2-40B4-BE49-F238E27FC236}">
                  <a16:creationId xmlns:a16="http://schemas.microsoft.com/office/drawing/2014/main" id="{C65C6C80-F15C-490C-8526-9C1B3CA8E0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908175" y="0"/>
              <a:ext cx="3816350" cy="6858000"/>
            </a:xfrm>
            <a:custGeom>
              <a:avLst/>
              <a:gdLst>
                <a:gd name="G0" fmla="+- 10733 0 0"/>
                <a:gd name="G1" fmla="+- 21600 0 10733"/>
                <a:gd name="G2" fmla="*/ 10733 1 2"/>
                <a:gd name="G3" fmla="+- 21600 0 G2"/>
                <a:gd name="G4" fmla="+/ 10733 21600 2"/>
                <a:gd name="G5" fmla="+/ G1 0 2"/>
                <a:gd name="G6" fmla="*/ 21600 21600 10733"/>
                <a:gd name="G7" fmla="*/ G6 1 2"/>
                <a:gd name="G8" fmla="+- 21600 0 G7"/>
                <a:gd name="G9" fmla="*/ 21600 1 2"/>
                <a:gd name="G10" fmla="+- 10733 0 G9"/>
                <a:gd name="G11" fmla="?: G10 G8 0"/>
                <a:gd name="G12" fmla="?: G10 G7 21600"/>
                <a:gd name="T0" fmla="*/ 16166 w 21600"/>
                <a:gd name="T1" fmla="*/ 10800 h 21600"/>
                <a:gd name="T2" fmla="*/ 0 w 21600"/>
                <a:gd name="T3" fmla="*/ 16233 h 21600"/>
                <a:gd name="T4" fmla="*/ 10800 w 21600"/>
                <a:gd name="T5" fmla="*/ 5433 h 21600"/>
                <a:gd name="T6" fmla="*/ -2134956496 w 21600"/>
                <a:gd name="T7" fmla="*/ 21600 h 21600"/>
                <a:gd name="T8" fmla="*/ 5367 w 21600"/>
                <a:gd name="T9" fmla="*/ 10800 h 21600"/>
                <a:gd name="T10" fmla="*/ 1800 w 21600"/>
                <a:gd name="T11" fmla="*/ 1800 h 21600"/>
                <a:gd name="T12" fmla="*/ 19800 w 21600"/>
                <a:gd name="T13" fmla="*/ 198008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1600" h="21600">
                  <a:moveTo>
                    <a:pt x="10733" y="0"/>
                  </a:moveTo>
                  <a:lnTo>
                    <a:pt x="0" y="21600"/>
                  </a:lnTo>
                  <a:lnTo>
                    <a:pt x="1086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4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7" name="_x451499632">
            <a:extLst>
              <a:ext uri="{FF2B5EF4-FFF2-40B4-BE49-F238E27FC236}">
                <a16:creationId xmlns:a16="http://schemas.microsoft.com/office/drawing/2014/main" id="{4AEF8642-E331-4598-BD1D-7771B90BE5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369685"/>
            <a:ext cx="582295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일본 내각제 </a:t>
            </a:r>
            <a:r>
              <a:rPr kumimoji="0" lang="en-US" altLang="ko-KR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- </a:t>
            </a:r>
            <a:r>
              <a:rPr kumimoji="0" lang="ko-KR" altLang="en-US" sz="4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역사</a:t>
            </a:r>
            <a:endParaRPr kumimoji="0" lang="ko-KR" altLang="ko-KR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_x451603888">
            <a:extLst>
              <a:ext uri="{FF2B5EF4-FFF2-40B4-BE49-F238E27FC236}">
                <a16:creationId xmlns:a16="http://schemas.microsoft.com/office/drawing/2014/main" id="{8A56F4CF-8A70-4E8E-8BA8-3D76F59624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8407" y="1536862"/>
            <a:ext cx="573881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ko-KR" sz="26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Ⅱ</a:t>
            </a:r>
            <a:r>
              <a:rPr kumimoji="0" lang="ko-KR" altLang="ko-KR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. </a:t>
            </a:r>
            <a:r>
              <a:rPr kumimoji="0" lang="ko-KR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메이지</a:t>
            </a:r>
            <a:r>
              <a:rPr kumimoji="0" lang="en-US" altLang="ko-KR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(</a:t>
            </a:r>
            <a:r>
              <a:rPr kumimoji="0" lang="ko-KR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明治</a:t>
            </a:r>
            <a:r>
              <a:rPr kumimoji="0" lang="en-US" altLang="ko-KR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) </a:t>
            </a:r>
            <a:r>
              <a:rPr lang="ko-KR" altLang="en-US" sz="26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헌법 하 내각제</a:t>
            </a:r>
            <a:endParaRPr kumimoji="0" lang="ko-KR" altLang="ko-K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_x451615048">
            <a:extLst>
              <a:ext uri="{FF2B5EF4-FFF2-40B4-BE49-F238E27FC236}">
                <a16:creationId xmlns:a16="http://schemas.microsoft.com/office/drawing/2014/main" id="{1A6C8801-28F1-4C28-B95E-89F0618C09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6750" y="2265012"/>
            <a:ext cx="8355013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22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ⅰ) </a:t>
            </a:r>
            <a:r>
              <a:rPr lang="ko-KR" altLang="en-US" sz="22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메이지 헌법</a:t>
            </a:r>
            <a:endParaRPr kumimoji="0" lang="ko-KR" altLang="ko-KR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_x451615048">
            <a:extLst>
              <a:ext uri="{FF2B5EF4-FFF2-40B4-BE49-F238E27FC236}">
                <a16:creationId xmlns:a16="http://schemas.microsoft.com/office/drawing/2014/main" id="{82863CE2-99A2-4B62-BC83-A4B12A645B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8887" y="2875501"/>
            <a:ext cx="8355013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0" lang="ko-KR" altLang="ko-KR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▶ </a:t>
            </a:r>
            <a:r>
              <a:rPr lang="en-US" altLang="ko-KR" sz="15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1889.02.11 </a:t>
            </a:r>
            <a:r>
              <a:rPr lang="ko-KR" altLang="en-US" sz="15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메이지 헌법 공포</a:t>
            </a:r>
            <a:endParaRPr kumimoji="0" lang="ko-KR" altLang="ko-KR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_x451615048">
            <a:extLst>
              <a:ext uri="{FF2B5EF4-FFF2-40B4-BE49-F238E27FC236}">
                <a16:creationId xmlns:a16="http://schemas.microsoft.com/office/drawing/2014/main" id="{74AF9D79-2DF8-4446-B7F8-D852B63E38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2535" y="3671215"/>
            <a:ext cx="8355013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0" lang="ko-KR" altLang="ko-KR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▶ </a:t>
            </a:r>
            <a:r>
              <a:rPr lang="ko-KR" altLang="en-US" sz="1500" dirty="0">
                <a:solidFill>
                  <a:srgbClr val="000000"/>
                </a:solidFill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「국무 각 대신은 일왕을 보필 시 그 책임에 임한다」 </a:t>
            </a:r>
            <a:r>
              <a:rPr lang="en-US" altLang="ko-KR" sz="1500" dirty="0">
                <a:solidFill>
                  <a:srgbClr val="000000"/>
                </a:solidFill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(</a:t>
            </a:r>
            <a:r>
              <a:rPr lang="ko-KR" altLang="en-US" sz="1500" dirty="0">
                <a:solidFill>
                  <a:srgbClr val="000000"/>
                </a:solidFill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제</a:t>
            </a:r>
            <a:r>
              <a:rPr lang="en-US" altLang="ko-KR" sz="1500" dirty="0">
                <a:solidFill>
                  <a:srgbClr val="000000"/>
                </a:solidFill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55</a:t>
            </a:r>
            <a:r>
              <a:rPr lang="ko-KR" altLang="en-US" sz="1500" dirty="0">
                <a:solidFill>
                  <a:srgbClr val="000000"/>
                </a:solidFill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조 제</a:t>
            </a:r>
            <a:r>
              <a:rPr lang="en-US" altLang="ko-KR" sz="1500" dirty="0">
                <a:solidFill>
                  <a:srgbClr val="000000"/>
                </a:solidFill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1</a:t>
            </a:r>
            <a:r>
              <a:rPr lang="ko-KR" altLang="en-US" sz="1500" dirty="0">
                <a:solidFill>
                  <a:srgbClr val="000000"/>
                </a:solidFill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항</a:t>
            </a:r>
            <a:r>
              <a:rPr lang="en-US" altLang="ko-KR" sz="1500" dirty="0">
                <a:solidFill>
                  <a:srgbClr val="000000"/>
                </a:solidFill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)</a:t>
            </a:r>
            <a:endParaRPr kumimoji="0" lang="ko-KR" altLang="ko-KR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FFFF00"/>
              </a:highlight>
              <a:latin typeface="Arial" panose="020B0604020202020204" pitchFamily="34" charset="0"/>
            </a:endParaRPr>
          </a:p>
        </p:txBody>
      </p:sp>
      <p:sp>
        <p:nvSpPr>
          <p:cNvPr id="14" name="_x451602592">
            <a:extLst>
              <a:ext uri="{FF2B5EF4-FFF2-40B4-BE49-F238E27FC236}">
                <a16:creationId xmlns:a16="http://schemas.microsoft.com/office/drawing/2014/main" id="{C79FF32A-55A5-4FDE-BB81-9FB5BA2632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0823" y="3200333"/>
            <a:ext cx="808672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▶</a:t>
            </a:r>
            <a:r>
              <a:rPr kumimoji="0" lang="en-US" altLang="ko-KR" sz="1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 </a:t>
            </a:r>
            <a:r>
              <a:rPr kumimoji="0" lang="ko-KR" altLang="en-US" sz="1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천황</a:t>
            </a:r>
            <a:r>
              <a:rPr kumimoji="0" lang="ko-KR" altLang="en-US" sz="14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 </a:t>
            </a:r>
            <a:r>
              <a:rPr kumimoji="0" lang="en-US" altLang="ko-KR" sz="14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-&gt;</a:t>
            </a:r>
            <a:r>
              <a:rPr kumimoji="0" lang="ko-KR" altLang="en-US" sz="1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 통치권 총람</a:t>
            </a:r>
            <a:endParaRPr kumimoji="0" lang="ko-K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_x451604248">
            <a:extLst>
              <a:ext uri="{FF2B5EF4-FFF2-40B4-BE49-F238E27FC236}">
                <a16:creationId xmlns:a16="http://schemas.microsoft.com/office/drawing/2014/main" id="{3E778141-4F42-4472-B3AE-8CF84CD866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4596" y="4011580"/>
            <a:ext cx="8086725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▶ </a:t>
            </a:r>
            <a:r>
              <a:rPr kumimoji="0" lang="ko-KR" altLang="ko-KR" sz="1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국무대신</a:t>
            </a:r>
            <a:r>
              <a:rPr kumimoji="0" lang="en-US" altLang="ko-KR" sz="14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 -&gt;</a:t>
            </a:r>
            <a:r>
              <a:rPr kumimoji="0" lang="ko-KR" altLang="ko-KR" sz="1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 천황 보필 규정</a:t>
            </a:r>
            <a:endParaRPr kumimoji="0" lang="ko-KR" altLang="ko-K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_x451615048">
            <a:extLst>
              <a:ext uri="{FF2B5EF4-FFF2-40B4-BE49-F238E27FC236}">
                <a16:creationId xmlns:a16="http://schemas.microsoft.com/office/drawing/2014/main" id="{20A8D5D8-3435-4AE8-A44A-9DEC3134EB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8886" y="4466929"/>
            <a:ext cx="8355013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0" lang="ko-KR" altLang="ko-KR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▶ </a:t>
            </a:r>
            <a:r>
              <a:rPr lang="ko-KR" altLang="en-US" sz="15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내각</a:t>
            </a:r>
            <a:r>
              <a:rPr lang="en-US" altLang="ko-KR" sz="15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, </a:t>
            </a:r>
            <a:r>
              <a:rPr lang="ko-KR" altLang="en-US" sz="15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내각총리대신 대한 규정 </a:t>
            </a:r>
            <a:r>
              <a:rPr lang="en-US" altLang="ko-KR" sz="15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X</a:t>
            </a:r>
            <a:endParaRPr kumimoji="0" lang="ko-KR" altLang="ko-KR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223" name="_x451612096">
            <a:extLst>
              <a:ext uri="{FF2B5EF4-FFF2-40B4-BE49-F238E27FC236}">
                <a16:creationId xmlns:a16="http://schemas.microsoft.com/office/drawing/2014/main" id="{A6BFD1B2-BB69-4E05-A827-D621F938F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631" y="203649"/>
            <a:ext cx="2551610" cy="326456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_x451532248">
            <a:extLst>
              <a:ext uri="{FF2B5EF4-FFF2-40B4-BE49-F238E27FC236}">
                <a16:creationId xmlns:a16="http://schemas.microsoft.com/office/drawing/2014/main" id="{204084F7-D1BD-4E6D-BCE2-88EA69A3F3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4654" y="3438234"/>
            <a:ext cx="4373563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「메이지</a:t>
            </a:r>
            <a:r>
              <a:rPr kumimoji="0" lang="en-US" altLang="ko-KR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 </a:t>
            </a:r>
            <a:r>
              <a:rPr kumimoji="0" lang="ko-KR" altLang="ko-KR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천황」</a:t>
            </a:r>
            <a:endParaRPr kumimoji="0" lang="ko-KR" altLang="ko-K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29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4" grpId="0"/>
      <p:bldP spid="16" grpId="0"/>
      <p:bldP spid="17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5F91FE3A-9B80-42A6-A7E9-471C64EB8864}"/>
              </a:ext>
            </a:extLst>
          </p:cNvPr>
          <p:cNvGrpSpPr/>
          <p:nvPr/>
        </p:nvGrpSpPr>
        <p:grpSpPr>
          <a:xfrm>
            <a:off x="-2559844" y="-1262417"/>
            <a:ext cx="5119688" cy="8120417"/>
            <a:chOff x="-2559844" y="-1262417"/>
            <a:chExt cx="5119688" cy="8120417"/>
          </a:xfrm>
        </p:grpSpPr>
        <p:sp>
          <p:nvSpPr>
            <p:cNvPr id="5" name="_x451600216">
              <a:extLst>
                <a:ext uri="{FF2B5EF4-FFF2-40B4-BE49-F238E27FC236}">
                  <a16:creationId xmlns:a16="http://schemas.microsoft.com/office/drawing/2014/main" id="{AA4365AA-12BC-4500-BAB8-802733F90AB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00000">
              <a:off x="-2559844" y="-1262417"/>
              <a:ext cx="5119688" cy="6884988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3500 w 21600"/>
                <a:gd name="T1" fmla="*/ 10800 h 21600"/>
                <a:gd name="T2" fmla="*/ 0 w 21600"/>
                <a:gd name="T3" fmla="*/ 18900 h 21600"/>
                <a:gd name="T4" fmla="*/ 10800 w 21600"/>
                <a:gd name="T5" fmla="*/ 8100 h 21600"/>
                <a:gd name="T6" fmla="*/ -2134956496 w 21600"/>
                <a:gd name="T7" fmla="*/ 21600 h 21600"/>
                <a:gd name="T8" fmla="*/ 2700 w 21600"/>
                <a:gd name="T9" fmla="*/ 10800 h 21600"/>
                <a:gd name="T10" fmla="*/ 1800 w 21600"/>
                <a:gd name="T11" fmla="*/ 1800 h 21600"/>
                <a:gd name="T12" fmla="*/ 19800 w 21600"/>
                <a:gd name="T13" fmla="*/ 198008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1600" h="21600">
                  <a:moveTo>
                    <a:pt x="5400" y="0"/>
                  </a:moveTo>
                  <a:lnTo>
                    <a:pt x="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DF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" name="_x451597984">
              <a:extLst>
                <a:ext uri="{FF2B5EF4-FFF2-40B4-BE49-F238E27FC236}">
                  <a16:creationId xmlns:a16="http://schemas.microsoft.com/office/drawing/2014/main" id="{803C32A1-7740-4FB4-9A55-D6C1B8E036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908175" y="0"/>
              <a:ext cx="3816350" cy="6858000"/>
            </a:xfrm>
            <a:custGeom>
              <a:avLst/>
              <a:gdLst>
                <a:gd name="G0" fmla="+- 10733 0 0"/>
                <a:gd name="G1" fmla="+- 21600 0 10733"/>
                <a:gd name="G2" fmla="*/ 10733 1 2"/>
                <a:gd name="G3" fmla="+- 21600 0 G2"/>
                <a:gd name="G4" fmla="+/ 10733 21600 2"/>
                <a:gd name="G5" fmla="+/ G1 0 2"/>
                <a:gd name="G6" fmla="*/ 21600 21600 10733"/>
                <a:gd name="G7" fmla="*/ G6 1 2"/>
                <a:gd name="G8" fmla="+- 21600 0 G7"/>
                <a:gd name="G9" fmla="*/ 21600 1 2"/>
                <a:gd name="G10" fmla="+- 10733 0 G9"/>
                <a:gd name="G11" fmla="?: G10 G8 0"/>
                <a:gd name="G12" fmla="?: G10 G7 21600"/>
                <a:gd name="T0" fmla="*/ 16166 w 21600"/>
                <a:gd name="T1" fmla="*/ 10800 h 21600"/>
                <a:gd name="T2" fmla="*/ 0 w 21600"/>
                <a:gd name="T3" fmla="*/ 16233 h 21600"/>
                <a:gd name="T4" fmla="*/ 10800 w 21600"/>
                <a:gd name="T5" fmla="*/ 5433 h 21600"/>
                <a:gd name="T6" fmla="*/ -2134956496 w 21600"/>
                <a:gd name="T7" fmla="*/ 21600 h 21600"/>
                <a:gd name="T8" fmla="*/ 5367 w 21600"/>
                <a:gd name="T9" fmla="*/ 10800 h 21600"/>
                <a:gd name="T10" fmla="*/ 1800 w 21600"/>
                <a:gd name="T11" fmla="*/ 1800 h 21600"/>
                <a:gd name="T12" fmla="*/ 19800 w 21600"/>
                <a:gd name="T13" fmla="*/ 198008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1600" h="21600">
                  <a:moveTo>
                    <a:pt x="10733" y="0"/>
                  </a:moveTo>
                  <a:lnTo>
                    <a:pt x="0" y="21600"/>
                  </a:lnTo>
                  <a:lnTo>
                    <a:pt x="1086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4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7" name="_x451499632">
            <a:extLst>
              <a:ext uri="{FF2B5EF4-FFF2-40B4-BE49-F238E27FC236}">
                <a16:creationId xmlns:a16="http://schemas.microsoft.com/office/drawing/2014/main" id="{A15BB526-F38A-4785-9628-4363488F59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369685"/>
            <a:ext cx="582295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일본 내각제 </a:t>
            </a:r>
            <a:r>
              <a:rPr kumimoji="0" lang="en-US" altLang="ko-KR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- </a:t>
            </a:r>
            <a:r>
              <a:rPr kumimoji="0" lang="ko-KR" altLang="en-US" sz="4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역사</a:t>
            </a:r>
            <a:endParaRPr kumimoji="0" lang="ko-KR" altLang="ko-KR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_x451603888">
            <a:extLst>
              <a:ext uri="{FF2B5EF4-FFF2-40B4-BE49-F238E27FC236}">
                <a16:creationId xmlns:a16="http://schemas.microsoft.com/office/drawing/2014/main" id="{74D61D52-6660-46EF-8799-57D792F083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8407" y="1536862"/>
            <a:ext cx="573881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ko-KR" sz="26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Ⅱ</a:t>
            </a:r>
            <a:r>
              <a:rPr kumimoji="0" lang="ko-KR" altLang="ko-KR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. </a:t>
            </a:r>
            <a:r>
              <a:rPr kumimoji="0" lang="ko-KR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메이지</a:t>
            </a:r>
            <a:r>
              <a:rPr kumimoji="0" lang="en-US" altLang="ko-KR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(</a:t>
            </a:r>
            <a:r>
              <a:rPr kumimoji="0" lang="ko-KR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明治</a:t>
            </a:r>
            <a:r>
              <a:rPr kumimoji="0" lang="en-US" altLang="ko-KR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) </a:t>
            </a:r>
            <a:r>
              <a:rPr lang="ko-KR" altLang="en-US" sz="26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헌법 하 내각제</a:t>
            </a:r>
            <a:endParaRPr kumimoji="0" lang="ko-KR" altLang="ko-K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_x451615048">
            <a:extLst>
              <a:ext uri="{FF2B5EF4-FFF2-40B4-BE49-F238E27FC236}">
                <a16:creationId xmlns:a16="http://schemas.microsoft.com/office/drawing/2014/main" id="{BDB239E9-A06A-415A-B4CF-AB29F7605F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6750" y="2265012"/>
            <a:ext cx="8355013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22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ⅱ) </a:t>
            </a:r>
            <a:r>
              <a:rPr lang="ko-KR" altLang="en-US" sz="22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내각관제</a:t>
            </a:r>
            <a:endParaRPr kumimoji="0" lang="ko-KR" altLang="ko-KR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_x451615048">
            <a:extLst>
              <a:ext uri="{FF2B5EF4-FFF2-40B4-BE49-F238E27FC236}">
                <a16:creationId xmlns:a16="http://schemas.microsoft.com/office/drawing/2014/main" id="{D2A2A59A-A7E5-42A3-ADE3-3BFA42A65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8887" y="2875501"/>
            <a:ext cx="8355013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0" lang="ko-KR" altLang="ko-KR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▶ </a:t>
            </a:r>
            <a:r>
              <a:rPr lang="en-US" altLang="ko-KR" sz="15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1889.12.24 </a:t>
            </a:r>
            <a:r>
              <a:rPr lang="ko-KR" altLang="en-US" sz="15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「내각관제」 공포</a:t>
            </a:r>
            <a:endParaRPr kumimoji="0" lang="ko-KR" altLang="ko-KR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_x451602592">
            <a:extLst>
              <a:ext uri="{FF2B5EF4-FFF2-40B4-BE49-F238E27FC236}">
                <a16:creationId xmlns:a16="http://schemas.microsoft.com/office/drawing/2014/main" id="{D0D40DC0-8E6D-4F8B-A3B4-E876EC48F1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0823" y="3213981"/>
            <a:ext cx="808672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0" lang="ko-KR" altLang="ko-KR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▶</a:t>
            </a:r>
            <a:r>
              <a:rPr kumimoji="0" lang="en-US" altLang="ko-KR" sz="1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 </a:t>
            </a:r>
            <a:r>
              <a:rPr lang="ko-KR" altLang="en-US" sz="1400" dirty="0">
                <a:latin typeface="HY궁서B" panose="02030600000101010101" pitchFamily="18" charset="-127"/>
                <a:ea typeface="HY궁서B" panose="02030600000101010101" pitchFamily="18" charset="-127"/>
              </a:rPr>
              <a:t>「내각직권」 답습 </a:t>
            </a:r>
            <a:r>
              <a:rPr lang="en-US" altLang="ko-KR" sz="1400" dirty="0">
                <a:latin typeface="HY궁서B" panose="02030600000101010101" pitchFamily="18" charset="-127"/>
                <a:ea typeface="HY궁서B" panose="02030600000101010101" pitchFamily="18" charset="-127"/>
              </a:rPr>
              <a:t>But </a:t>
            </a:r>
            <a:r>
              <a:rPr lang="ko-KR" altLang="en-US" sz="1400" dirty="0">
                <a:solidFill>
                  <a:srgbClr val="FF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총리의 각 성의 대신 대한 통제권 약화</a:t>
            </a:r>
            <a:endParaRPr kumimoji="0" lang="ko-K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_x451615048">
            <a:extLst>
              <a:ext uri="{FF2B5EF4-FFF2-40B4-BE49-F238E27FC236}">
                <a16:creationId xmlns:a16="http://schemas.microsoft.com/office/drawing/2014/main" id="{43010716-4D11-4597-84E0-B48146082D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2535" y="3671215"/>
            <a:ext cx="8355013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0" lang="ko-KR" altLang="ko-KR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▶ </a:t>
            </a:r>
            <a:r>
              <a:rPr lang="ko-KR" altLang="en-US" sz="1500" dirty="0">
                <a:solidFill>
                  <a:srgbClr val="000000"/>
                </a:solidFill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「각 대신의 수반 및 기무를 주선하고 </a:t>
            </a:r>
          </a:p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5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       </a:t>
            </a:r>
            <a:r>
              <a:rPr lang="ko-KR" altLang="en-US" sz="1500" dirty="0">
                <a:solidFill>
                  <a:srgbClr val="000000"/>
                </a:solidFill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취지를 승복하여 행정 각부의 통일을 유지한다」 </a:t>
            </a:r>
            <a:r>
              <a:rPr lang="en-US" altLang="ko-KR" sz="1500" dirty="0">
                <a:solidFill>
                  <a:srgbClr val="000000"/>
                </a:solidFill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(</a:t>
            </a:r>
            <a:r>
              <a:rPr lang="ko-KR" altLang="en-US" sz="1500" dirty="0">
                <a:solidFill>
                  <a:srgbClr val="000000"/>
                </a:solidFill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제</a:t>
            </a:r>
            <a:r>
              <a:rPr lang="en-US" altLang="ko-KR" sz="1500" dirty="0">
                <a:solidFill>
                  <a:srgbClr val="000000"/>
                </a:solidFill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2</a:t>
            </a:r>
            <a:r>
              <a:rPr lang="ko-KR" altLang="en-US" sz="1500" dirty="0">
                <a:solidFill>
                  <a:srgbClr val="000000"/>
                </a:solidFill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조</a:t>
            </a:r>
            <a:r>
              <a:rPr lang="en-US" altLang="ko-KR" sz="1500" dirty="0">
                <a:solidFill>
                  <a:srgbClr val="000000"/>
                </a:solidFill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)</a:t>
            </a:r>
            <a:endParaRPr kumimoji="0" lang="ko-KR" altLang="ko-KR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FFFF00"/>
              </a:highlight>
              <a:latin typeface="Arial" panose="020B0604020202020204" pitchFamily="34" charset="0"/>
            </a:endParaRPr>
          </a:p>
        </p:txBody>
      </p:sp>
      <p:sp>
        <p:nvSpPr>
          <p:cNvPr id="13" name="_x451604248">
            <a:extLst>
              <a:ext uri="{FF2B5EF4-FFF2-40B4-BE49-F238E27FC236}">
                <a16:creationId xmlns:a16="http://schemas.microsoft.com/office/drawing/2014/main" id="{01835F79-770E-40FB-9E7D-4BE85A0316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0951" y="4251227"/>
            <a:ext cx="8086725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0" lang="ko-KR" altLang="ko-KR" sz="1400" b="0" i="0" u="none" strike="noStrike" cap="none" normalizeH="0" baseline="0" dirty="0">
                <a:ln>
                  <a:noFill/>
                </a:ln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▶ </a:t>
            </a:r>
            <a:r>
              <a:rPr lang="ko-KR" altLang="en-US" sz="1400" dirty="0">
                <a:latin typeface="HY궁서B" panose="02030600000101010101" pitchFamily="18" charset="-127"/>
                <a:ea typeface="HY궁서B" panose="02030600000101010101" pitchFamily="18" charset="-127"/>
              </a:rPr>
              <a:t>내각 역할 규정 </a:t>
            </a:r>
            <a:r>
              <a:rPr lang="en-US" altLang="ko-KR" sz="1400" dirty="0">
                <a:latin typeface="HY궁서B" panose="02030600000101010101" pitchFamily="18" charset="-127"/>
                <a:ea typeface="HY궁서B" panose="02030600000101010101" pitchFamily="18" charset="-127"/>
              </a:rPr>
              <a:t>But </a:t>
            </a:r>
            <a:r>
              <a:rPr lang="ko-KR" altLang="en-US" sz="1400" dirty="0">
                <a:solidFill>
                  <a:srgbClr val="FF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내각총리대신 직무 명확히 규정 </a:t>
            </a:r>
            <a:r>
              <a:rPr lang="en-US" altLang="ko-KR" sz="1400" dirty="0">
                <a:solidFill>
                  <a:srgbClr val="FF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X</a:t>
            </a:r>
          </a:p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lang="en-US" altLang="ko-KR" sz="1400" dirty="0">
              <a:latin typeface="HY궁서B" panose="02030600000101010101" pitchFamily="18" charset="-127"/>
              <a:ea typeface="HY궁서B" panose="02030600000101010101" pitchFamily="18" charset="-127"/>
            </a:endParaRPr>
          </a:p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1400" dirty="0">
                <a:latin typeface="HY궁서B" panose="02030600000101010101" pitchFamily="18" charset="-127"/>
                <a:ea typeface="HY궁서B" panose="02030600000101010101" pitchFamily="18" charset="-127"/>
              </a:rPr>
              <a:t>▶ </a:t>
            </a:r>
            <a:r>
              <a:rPr lang="ko-KR" altLang="en-US" sz="1400" dirty="0">
                <a:latin typeface="HY궁서B" panose="02030600000101010101" pitchFamily="18" charset="-127"/>
                <a:ea typeface="HY궁서B" panose="02030600000101010101" pitchFamily="18" charset="-127"/>
              </a:rPr>
              <a:t>내각총리대신 </a:t>
            </a:r>
            <a:r>
              <a:rPr lang="en-US" altLang="ko-KR" sz="1400" dirty="0">
                <a:latin typeface="HY궁서B" panose="02030600000101010101" pitchFamily="18" charset="-127"/>
                <a:ea typeface="HY궁서B" panose="02030600000101010101" pitchFamily="18" charset="-127"/>
              </a:rPr>
              <a:t>-&gt;</a:t>
            </a:r>
            <a:r>
              <a:rPr lang="ko-KR" altLang="en-US" sz="1400" dirty="0">
                <a:latin typeface="HY궁서B" panose="02030600000101010101" pitchFamily="18" charset="-127"/>
                <a:ea typeface="HY궁서B" panose="02030600000101010101" pitchFamily="18" charset="-127"/>
              </a:rPr>
              <a:t> </a:t>
            </a:r>
            <a:r>
              <a:rPr lang="ko-KR" altLang="en-US" sz="1400" dirty="0">
                <a:solidFill>
                  <a:srgbClr val="FF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국무대신 중 수석 </a:t>
            </a:r>
            <a:r>
              <a:rPr lang="ko-KR" altLang="en-US" sz="1400" dirty="0">
                <a:latin typeface="HY궁서B" panose="02030600000101010101" pitchFamily="18" charset="-127"/>
                <a:ea typeface="HY궁서B" panose="02030600000101010101" pitchFamily="18" charset="-127"/>
              </a:rPr>
              <a:t>규정 </a:t>
            </a:r>
            <a:r>
              <a:rPr lang="en-US" altLang="ko-KR" sz="1400" dirty="0">
                <a:latin typeface="HY궁서B" panose="02030600000101010101" pitchFamily="18" charset="-127"/>
                <a:ea typeface="HY궁서B" panose="02030600000101010101" pitchFamily="18" charset="-127"/>
              </a:rPr>
              <a:t>But </a:t>
            </a:r>
            <a:r>
              <a:rPr lang="ko-KR" altLang="en-US" sz="1400" dirty="0">
                <a:latin typeface="HY궁서B" panose="02030600000101010101" pitchFamily="18" charset="-127"/>
                <a:ea typeface="HY궁서B" panose="02030600000101010101" pitchFamily="18" charset="-127"/>
              </a:rPr>
              <a:t>실상 </a:t>
            </a:r>
            <a:r>
              <a:rPr lang="ko-KR" altLang="en-US" sz="1400" dirty="0">
                <a:solidFill>
                  <a:srgbClr val="FF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내각총리대신</a:t>
            </a:r>
            <a:r>
              <a:rPr lang="en-US" altLang="ko-KR" sz="1400" dirty="0">
                <a:solidFill>
                  <a:srgbClr val="FF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,</a:t>
            </a:r>
            <a:r>
              <a:rPr lang="ko-KR" altLang="en-US" sz="1400" dirty="0">
                <a:solidFill>
                  <a:srgbClr val="FF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 국무대신 지위 동등</a:t>
            </a:r>
            <a:endParaRPr kumimoji="0" lang="ko-KR" altLang="ko-KR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5F88FFA4-6B9F-4628-92D9-76A1E56038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1529" y="-4524681"/>
            <a:ext cx="4385823" cy="164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8193" name="_x451614256">
            <a:extLst>
              <a:ext uri="{FF2B5EF4-FFF2-40B4-BE49-F238E27FC236}">
                <a16:creationId xmlns:a16="http://schemas.microsoft.com/office/drawing/2014/main" id="{A29197A7-EA3B-442F-A823-92974571C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5887" y="369685"/>
            <a:ext cx="2352815" cy="3357901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_x451536496">
            <a:extLst>
              <a:ext uri="{FF2B5EF4-FFF2-40B4-BE49-F238E27FC236}">
                <a16:creationId xmlns:a16="http://schemas.microsoft.com/office/drawing/2014/main" id="{B26B2C7F-0F5E-4ED1-BAAC-38FFB1419D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1544" y="3718166"/>
            <a:ext cx="43815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2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「내각관제」</a:t>
            </a: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0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69DDD100-641E-4B8E-9EEA-5BAAD4AEE710}"/>
              </a:ext>
            </a:extLst>
          </p:cNvPr>
          <p:cNvGrpSpPr/>
          <p:nvPr/>
        </p:nvGrpSpPr>
        <p:grpSpPr>
          <a:xfrm>
            <a:off x="-2559844" y="-1262417"/>
            <a:ext cx="5119688" cy="8120417"/>
            <a:chOff x="-2559844" y="-1262417"/>
            <a:chExt cx="5119688" cy="8120417"/>
          </a:xfrm>
        </p:grpSpPr>
        <p:sp>
          <p:nvSpPr>
            <p:cNvPr id="5" name="_x451600216">
              <a:extLst>
                <a:ext uri="{FF2B5EF4-FFF2-40B4-BE49-F238E27FC236}">
                  <a16:creationId xmlns:a16="http://schemas.microsoft.com/office/drawing/2014/main" id="{B99FC3FF-5169-46E2-851C-ADC5A3D6BCB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00000">
              <a:off x="-2559844" y="-1262417"/>
              <a:ext cx="5119688" cy="6884988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3500 w 21600"/>
                <a:gd name="T1" fmla="*/ 10800 h 21600"/>
                <a:gd name="T2" fmla="*/ 0 w 21600"/>
                <a:gd name="T3" fmla="*/ 18900 h 21600"/>
                <a:gd name="T4" fmla="*/ 10800 w 21600"/>
                <a:gd name="T5" fmla="*/ 8100 h 21600"/>
                <a:gd name="T6" fmla="*/ -2134956496 w 21600"/>
                <a:gd name="T7" fmla="*/ 21600 h 21600"/>
                <a:gd name="T8" fmla="*/ 2700 w 21600"/>
                <a:gd name="T9" fmla="*/ 10800 h 21600"/>
                <a:gd name="T10" fmla="*/ 1800 w 21600"/>
                <a:gd name="T11" fmla="*/ 1800 h 21600"/>
                <a:gd name="T12" fmla="*/ 19800 w 21600"/>
                <a:gd name="T13" fmla="*/ 198008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1600" h="21600">
                  <a:moveTo>
                    <a:pt x="5400" y="0"/>
                  </a:moveTo>
                  <a:lnTo>
                    <a:pt x="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DF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" name="_x451597984">
              <a:extLst>
                <a:ext uri="{FF2B5EF4-FFF2-40B4-BE49-F238E27FC236}">
                  <a16:creationId xmlns:a16="http://schemas.microsoft.com/office/drawing/2014/main" id="{914E52CE-C79C-4D2B-8945-44E00DB8AE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908175" y="0"/>
              <a:ext cx="3816350" cy="6858000"/>
            </a:xfrm>
            <a:custGeom>
              <a:avLst/>
              <a:gdLst>
                <a:gd name="G0" fmla="+- 10733 0 0"/>
                <a:gd name="G1" fmla="+- 21600 0 10733"/>
                <a:gd name="G2" fmla="*/ 10733 1 2"/>
                <a:gd name="G3" fmla="+- 21600 0 G2"/>
                <a:gd name="G4" fmla="+/ 10733 21600 2"/>
                <a:gd name="G5" fmla="+/ G1 0 2"/>
                <a:gd name="G6" fmla="*/ 21600 21600 10733"/>
                <a:gd name="G7" fmla="*/ G6 1 2"/>
                <a:gd name="G8" fmla="+- 21600 0 G7"/>
                <a:gd name="G9" fmla="*/ 21600 1 2"/>
                <a:gd name="G10" fmla="+- 10733 0 G9"/>
                <a:gd name="G11" fmla="?: G10 G8 0"/>
                <a:gd name="G12" fmla="?: G10 G7 21600"/>
                <a:gd name="T0" fmla="*/ 16166 w 21600"/>
                <a:gd name="T1" fmla="*/ 10800 h 21600"/>
                <a:gd name="T2" fmla="*/ 0 w 21600"/>
                <a:gd name="T3" fmla="*/ 16233 h 21600"/>
                <a:gd name="T4" fmla="*/ 10800 w 21600"/>
                <a:gd name="T5" fmla="*/ 5433 h 21600"/>
                <a:gd name="T6" fmla="*/ -2134956496 w 21600"/>
                <a:gd name="T7" fmla="*/ 21600 h 21600"/>
                <a:gd name="T8" fmla="*/ 5367 w 21600"/>
                <a:gd name="T9" fmla="*/ 10800 h 21600"/>
                <a:gd name="T10" fmla="*/ 1800 w 21600"/>
                <a:gd name="T11" fmla="*/ 1800 h 21600"/>
                <a:gd name="T12" fmla="*/ 19800 w 21600"/>
                <a:gd name="T13" fmla="*/ 198008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1600" h="21600">
                  <a:moveTo>
                    <a:pt x="10733" y="0"/>
                  </a:moveTo>
                  <a:lnTo>
                    <a:pt x="0" y="21600"/>
                  </a:lnTo>
                  <a:lnTo>
                    <a:pt x="1086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4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7" name="_x451499632">
            <a:extLst>
              <a:ext uri="{FF2B5EF4-FFF2-40B4-BE49-F238E27FC236}">
                <a16:creationId xmlns:a16="http://schemas.microsoft.com/office/drawing/2014/main" id="{864E6D8E-BEFF-49E7-91FB-A43B8DCBF9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369685"/>
            <a:ext cx="582295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일본 내각제 </a:t>
            </a:r>
            <a:r>
              <a:rPr kumimoji="0" lang="en-US" altLang="ko-KR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- </a:t>
            </a:r>
            <a:r>
              <a:rPr kumimoji="0" lang="ko-KR" altLang="en-US" sz="4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역사</a:t>
            </a:r>
            <a:endParaRPr kumimoji="0" lang="ko-KR" altLang="ko-KR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_x451603888">
            <a:extLst>
              <a:ext uri="{FF2B5EF4-FFF2-40B4-BE49-F238E27FC236}">
                <a16:creationId xmlns:a16="http://schemas.microsoft.com/office/drawing/2014/main" id="{26B35F13-DCA6-426A-9669-C56358D017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8407" y="1536862"/>
            <a:ext cx="573881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26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Ⅲ. </a:t>
            </a:r>
            <a:r>
              <a:rPr lang="ko-KR" altLang="en-US" sz="26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일본국 헌법 하 내각제</a:t>
            </a:r>
            <a:endParaRPr kumimoji="0" lang="ko-KR" altLang="ko-K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_x451615048">
            <a:extLst>
              <a:ext uri="{FF2B5EF4-FFF2-40B4-BE49-F238E27FC236}">
                <a16:creationId xmlns:a16="http://schemas.microsoft.com/office/drawing/2014/main" id="{9625043D-D533-48BA-8C8E-5FE9B278A3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6750" y="2387844"/>
            <a:ext cx="8355013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0" lang="ko-KR" altLang="ko-KR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▶ </a:t>
            </a:r>
            <a:r>
              <a:rPr lang="en-US" altLang="ko-KR" sz="15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1947.05.03 </a:t>
            </a:r>
            <a:r>
              <a:rPr lang="ko-KR" altLang="en-US" sz="15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일본국 헌법 시행</a:t>
            </a:r>
            <a:r>
              <a:rPr lang="en-US" altLang="ko-KR" sz="15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 -&gt; </a:t>
            </a:r>
            <a:r>
              <a:rPr lang="ko-KR" altLang="en-US" sz="15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동시에 「내각법」 시행</a:t>
            </a:r>
            <a:endParaRPr kumimoji="0" lang="ko-KR" altLang="ko-KR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_x451488472">
            <a:extLst>
              <a:ext uri="{FF2B5EF4-FFF2-40B4-BE49-F238E27FC236}">
                <a16:creationId xmlns:a16="http://schemas.microsoft.com/office/drawing/2014/main" id="{F73C66F6-AAE1-456C-BD7C-A8291C472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6503" y="2741857"/>
            <a:ext cx="8347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0" lang="ko-KR" altLang="ko-KR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▶ </a:t>
            </a:r>
            <a:r>
              <a:rPr lang="ko-KR" altLang="en-US" sz="1400" dirty="0">
                <a:solidFill>
                  <a:srgbClr val="FF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현재 내각제도 확립</a:t>
            </a:r>
            <a:endParaRPr kumimoji="0" lang="ko-KR" altLang="ko-K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_x451488472">
            <a:extLst>
              <a:ext uri="{FF2B5EF4-FFF2-40B4-BE49-F238E27FC236}">
                <a16:creationId xmlns:a16="http://schemas.microsoft.com/office/drawing/2014/main" id="{CEAFB1B3-5567-4F81-90B4-3086C3F45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6502" y="3054518"/>
            <a:ext cx="8347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0" lang="ko-KR" altLang="ko-KR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▶ </a:t>
            </a:r>
            <a:r>
              <a:rPr lang="ko-KR" altLang="en-US" sz="1400" dirty="0">
                <a:solidFill>
                  <a:srgbClr val="FF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행정권의 주체</a:t>
            </a:r>
            <a:endParaRPr kumimoji="0" lang="ko-KR" altLang="ko-KR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12" name="_x451616632">
            <a:extLst>
              <a:ext uri="{FF2B5EF4-FFF2-40B4-BE49-F238E27FC236}">
                <a16:creationId xmlns:a16="http://schemas.microsoft.com/office/drawing/2014/main" id="{EF5AE078-F0B6-45D0-BDE2-2DA531A896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1038" y="3525224"/>
            <a:ext cx="83550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0" lang="ko-KR" altLang="ko-KR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▶</a:t>
            </a:r>
            <a:r>
              <a:rPr kumimoji="0" lang="en-US" altLang="ko-KR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 </a:t>
            </a:r>
            <a:r>
              <a:rPr lang="ko-KR" altLang="en-US" sz="1500" dirty="0">
                <a:latin typeface="HY궁서B" panose="02030600000101010101" pitchFamily="18" charset="-127"/>
                <a:ea typeface="HY궁서B" panose="02030600000101010101" pitchFamily="18" charset="-127"/>
              </a:rPr>
              <a:t>내각총리대신 </a:t>
            </a:r>
            <a:r>
              <a:rPr lang="en-US" altLang="ko-KR" sz="1500" dirty="0">
                <a:latin typeface="HY궁서B" panose="02030600000101010101" pitchFamily="18" charset="-127"/>
                <a:ea typeface="HY궁서B" panose="02030600000101010101" pitchFamily="18" charset="-127"/>
              </a:rPr>
              <a:t>-&gt;</a:t>
            </a:r>
            <a:r>
              <a:rPr lang="ko-KR" altLang="en-US" sz="1500" dirty="0">
                <a:latin typeface="HY궁서B" panose="02030600000101010101" pitchFamily="18" charset="-127"/>
                <a:ea typeface="HY궁서B" panose="02030600000101010101" pitchFamily="18" charset="-127"/>
              </a:rPr>
              <a:t> “내각의 수장＂ 지위 부여</a:t>
            </a:r>
            <a:endParaRPr kumimoji="0" lang="ko-KR" altLang="ko-KR" sz="15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13" name="_x451488472">
            <a:extLst>
              <a:ext uri="{FF2B5EF4-FFF2-40B4-BE49-F238E27FC236}">
                <a16:creationId xmlns:a16="http://schemas.microsoft.com/office/drawing/2014/main" id="{DDAFEF3E-1AE5-4184-8602-F4F7B24906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6502" y="3878597"/>
            <a:ext cx="8347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0" lang="ko-KR" altLang="ko-KR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▶ </a:t>
            </a:r>
            <a:r>
              <a:rPr lang="ko-KR" altLang="en-US" sz="1400" dirty="0">
                <a:solidFill>
                  <a:srgbClr val="FF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 내각 대표</a:t>
            </a:r>
            <a:endParaRPr kumimoji="0" lang="ko-KR" altLang="ko-K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_x451488472">
            <a:extLst>
              <a:ext uri="{FF2B5EF4-FFF2-40B4-BE49-F238E27FC236}">
                <a16:creationId xmlns:a16="http://schemas.microsoft.com/office/drawing/2014/main" id="{6B97192A-FF28-4A32-897D-09565A428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6502" y="4186353"/>
            <a:ext cx="8347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0" lang="ko-KR" altLang="ko-KR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▶ </a:t>
            </a:r>
            <a:r>
              <a:rPr lang="ko-KR" altLang="en-US" sz="1400" dirty="0">
                <a:latin typeface="HY궁서B" panose="02030600000101010101" pitchFamily="18" charset="-127"/>
                <a:ea typeface="HY궁서B" panose="02030600000101010101" pitchFamily="18" charset="-127"/>
              </a:rPr>
              <a:t>내각 </a:t>
            </a:r>
            <a:r>
              <a:rPr lang="ko-KR" altLang="en-US" sz="1400" dirty="0">
                <a:solidFill>
                  <a:srgbClr val="FF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통일성</a:t>
            </a:r>
            <a:r>
              <a:rPr lang="en-US" altLang="ko-KR" sz="1400" dirty="0">
                <a:solidFill>
                  <a:srgbClr val="FF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/</a:t>
            </a:r>
            <a:r>
              <a:rPr lang="ko-KR" altLang="en-US" sz="1400" dirty="0">
                <a:solidFill>
                  <a:srgbClr val="FF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안정성 확보 </a:t>
            </a:r>
            <a:r>
              <a:rPr lang="en-US" altLang="ko-KR" sz="1400" dirty="0">
                <a:latin typeface="HY궁서B" panose="02030600000101010101" pitchFamily="18" charset="-127"/>
                <a:ea typeface="HY궁서B" panose="02030600000101010101" pitchFamily="18" charset="-127"/>
              </a:rPr>
              <a:t>=&gt; </a:t>
            </a:r>
            <a:r>
              <a:rPr lang="ko-KR" altLang="en-US" sz="1400" dirty="0">
                <a:solidFill>
                  <a:srgbClr val="FF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입각지위</a:t>
            </a:r>
            <a:r>
              <a:rPr lang="en-US" altLang="ko-KR" sz="1400" dirty="0">
                <a:solidFill>
                  <a:srgbClr val="FF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/</a:t>
            </a:r>
            <a:r>
              <a:rPr lang="ko-KR" altLang="en-US" sz="1400" dirty="0">
                <a:solidFill>
                  <a:srgbClr val="FF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권한 강화</a:t>
            </a:r>
            <a:endParaRPr kumimoji="0" lang="ko-KR" altLang="ko-KR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3CACEB84-892B-4947-8454-6E474E0ACD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31550" y="-5610880"/>
            <a:ext cx="3156720" cy="118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7169" name="_x451546216">
            <a:extLst>
              <a:ext uri="{FF2B5EF4-FFF2-40B4-BE49-F238E27FC236}">
                <a16:creationId xmlns:a16="http://schemas.microsoft.com/office/drawing/2014/main" id="{385CCBBB-E6D8-46E7-8013-8CE284A47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981" y="521841"/>
            <a:ext cx="3083975" cy="2071192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4">
            <a:extLst>
              <a:ext uri="{FF2B5EF4-FFF2-40B4-BE49-F238E27FC236}">
                <a16:creationId xmlns:a16="http://schemas.microsoft.com/office/drawing/2014/main" id="{2DE27464-EDF1-44F2-B5DE-84C0E4791D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850" y="-7524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7" name="_x451615192">
            <a:extLst>
              <a:ext uri="{FF2B5EF4-FFF2-40B4-BE49-F238E27FC236}">
                <a16:creationId xmlns:a16="http://schemas.microsoft.com/office/drawing/2014/main" id="{95EBBFE4-7A85-449A-98BB-241EC73F94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7393" y="2542364"/>
            <a:ext cx="43751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2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「일본국 헌법」</a:t>
            </a: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7">
            <a:extLst>
              <a:ext uri="{FF2B5EF4-FFF2-40B4-BE49-F238E27FC236}">
                <a16:creationId xmlns:a16="http://schemas.microsoft.com/office/drawing/2014/main" id="{65F6F89E-E817-4CC7-847C-2B71A72DF0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4459" y="-3367177"/>
            <a:ext cx="5958742" cy="223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7174" name="_x451503880">
            <a:extLst>
              <a:ext uri="{FF2B5EF4-FFF2-40B4-BE49-F238E27FC236}">
                <a16:creationId xmlns:a16="http://schemas.microsoft.com/office/drawing/2014/main" id="{FAF382FA-2510-4427-B433-E7E859A20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1035" y="3234866"/>
            <a:ext cx="2001765" cy="2858334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9">
            <a:extLst>
              <a:ext uri="{FF2B5EF4-FFF2-40B4-BE49-F238E27FC236}">
                <a16:creationId xmlns:a16="http://schemas.microsoft.com/office/drawing/2014/main" id="{C44EA692-A414-4872-AD11-E941AA8AA7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" name="_x451602808">
            <a:extLst>
              <a:ext uri="{FF2B5EF4-FFF2-40B4-BE49-F238E27FC236}">
                <a16:creationId xmlns:a16="http://schemas.microsoft.com/office/drawing/2014/main" id="{5CA8B4E7-B08C-4E7B-B8E1-E21D49F1FC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8311" y="6055203"/>
            <a:ext cx="4367212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「내각법」</a:t>
            </a:r>
            <a:endParaRPr kumimoji="0" lang="ko-KR" altLang="ko-K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749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7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362EFAD9-9358-41AA-B958-106B6A3B473B}"/>
              </a:ext>
            </a:extLst>
          </p:cNvPr>
          <p:cNvGrpSpPr/>
          <p:nvPr/>
        </p:nvGrpSpPr>
        <p:grpSpPr>
          <a:xfrm>
            <a:off x="-2559844" y="-1262417"/>
            <a:ext cx="5119688" cy="8120417"/>
            <a:chOff x="-2559844" y="-1262417"/>
            <a:chExt cx="5119688" cy="8120417"/>
          </a:xfrm>
        </p:grpSpPr>
        <p:sp>
          <p:nvSpPr>
            <p:cNvPr id="5" name="_x451600216">
              <a:extLst>
                <a:ext uri="{FF2B5EF4-FFF2-40B4-BE49-F238E27FC236}">
                  <a16:creationId xmlns:a16="http://schemas.microsoft.com/office/drawing/2014/main" id="{1E414E15-C307-4159-9D9C-CE2F92A44EF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00000">
              <a:off x="-2559844" y="-1262417"/>
              <a:ext cx="5119688" cy="6884988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3500 w 21600"/>
                <a:gd name="T1" fmla="*/ 10800 h 21600"/>
                <a:gd name="T2" fmla="*/ 0 w 21600"/>
                <a:gd name="T3" fmla="*/ 18900 h 21600"/>
                <a:gd name="T4" fmla="*/ 10800 w 21600"/>
                <a:gd name="T5" fmla="*/ 8100 h 21600"/>
                <a:gd name="T6" fmla="*/ -2134956496 w 21600"/>
                <a:gd name="T7" fmla="*/ 21600 h 21600"/>
                <a:gd name="T8" fmla="*/ 2700 w 21600"/>
                <a:gd name="T9" fmla="*/ 10800 h 21600"/>
                <a:gd name="T10" fmla="*/ 1800 w 21600"/>
                <a:gd name="T11" fmla="*/ 1800 h 21600"/>
                <a:gd name="T12" fmla="*/ 19800 w 21600"/>
                <a:gd name="T13" fmla="*/ 198008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1600" h="21600">
                  <a:moveTo>
                    <a:pt x="5400" y="0"/>
                  </a:moveTo>
                  <a:lnTo>
                    <a:pt x="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DF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" name="_x451597984">
              <a:extLst>
                <a:ext uri="{FF2B5EF4-FFF2-40B4-BE49-F238E27FC236}">
                  <a16:creationId xmlns:a16="http://schemas.microsoft.com/office/drawing/2014/main" id="{8B51999B-D516-43EF-BFE2-A7BCBE8C3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908175" y="0"/>
              <a:ext cx="3816350" cy="6858000"/>
            </a:xfrm>
            <a:custGeom>
              <a:avLst/>
              <a:gdLst>
                <a:gd name="G0" fmla="+- 10733 0 0"/>
                <a:gd name="G1" fmla="+- 21600 0 10733"/>
                <a:gd name="G2" fmla="*/ 10733 1 2"/>
                <a:gd name="G3" fmla="+- 21600 0 G2"/>
                <a:gd name="G4" fmla="+/ 10733 21600 2"/>
                <a:gd name="G5" fmla="+/ G1 0 2"/>
                <a:gd name="G6" fmla="*/ 21600 21600 10733"/>
                <a:gd name="G7" fmla="*/ G6 1 2"/>
                <a:gd name="G8" fmla="+- 21600 0 G7"/>
                <a:gd name="G9" fmla="*/ 21600 1 2"/>
                <a:gd name="G10" fmla="+- 10733 0 G9"/>
                <a:gd name="G11" fmla="?: G10 G8 0"/>
                <a:gd name="G12" fmla="?: G10 G7 21600"/>
                <a:gd name="T0" fmla="*/ 16166 w 21600"/>
                <a:gd name="T1" fmla="*/ 10800 h 21600"/>
                <a:gd name="T2" fmla="*/ 0 w 21600"/>
                <a:gd name="T3" fmla="*/ 16233 h 21600"/>
                <a:gd name="T4" fmla="*/ 10800 w 21600"/>
                <a:gd name="T5" fmla="*/ 5433 h 21600"/>
                <a:gd name="T6" fmla="*/ -2134956496 w 21600"/>
                <a:gd name="T7" fmla="*/ 21600 h 21600"/>
                <a:gd name="T8" fmla="*/ 5367 w 21600"/>
                <a:gd name="T9" fmla="*/ 10800 h 21600"/>
                <a:gd name="T10" fmla="*/ 1800 w 21600"/>
                <a:gd name="T11" fmla="*/ 1800 h 21600"/>
                <a:gd name="T12" fmla="*/ 19800 w 21600"/>
                <a:gd name="T13" fmla="*/ 198008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1600" h="21600">
                  <a:moveTo>
                    <a:pt x="10733" y="0"/>
                  </a:moveTo>
                  <a:lnTo>
                    <a:pt x="0" y="21600"/>
                  </a:lnTo>
                  <a:lnTo>
                    <a:pt x="1086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4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7" name="_x451499632">
            <a:extLst>
              <a:ext uri="{FF2B5EF4-FFF2-40B4-BE49-F238E27FC236}">
                <a16:creationId xmlns:a16="http://schemas.microsoft.com/office/drawing/2014/main" id="{E8C96BF6-5364-484A-B28A-F45A6BDEAA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369685"/>
            <a:ext cx="582295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일본 내각제 </a:t>
            </a:r>
            <a:r>
              <a:rPr kumimoji="0" lang="en-US" altLang="ko-KR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- </a:t>
            </a:r>
            <a:r>
              <a:rPr lang="ko-KR" altLang="en-US" sz="4400" dirty="0">
                <a:solidFill>
                  <a:srgbClr val="FF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조직</a:t>
            </a:r>
            <a:endParaRPr kumimoji="0" lang="ko-KR" altLang="ko-KR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_x451612456">
            <a:extLst>
              <a:ext uri="{FF2B5EF4-FFF2-40B4-BE49-F238E27FC236}">
                <a16:creationId xmlns:a16="http://schemas.microsoft.com/office/drawing/2014/main" id="{85C387FD-0EDC-4F86-B44C-34EBC826F4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0144" y="1313716"/>
            <a:ext cx="10653713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▶</a:t>
            </a:r>
            <a:r>
              <a:rPr kumimoji="0" lang="ko-KR" altLang="ko-KR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「내각은 법률이 정하는 바에 따라 </a:t>
            </a:r>
            <a:endParaRPr kumimoji="0" lang="en-US" altLang="ko-KR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latin typeface="HY궁서B" panose="02030600000101010101" pitchFamily="18" charset="-127"/>
              <a:ea typeface="HY궁서B" panose="02030600000101010101" pitchFamily="18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     </a:t>
            </a:r>
            <a:r>
              <a:rPr kumimoji="0" lang="ko-KR" altLang="ko-KR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그 수장인 내각총리대신 및 기타 국무대신으로 이를 조직한다」 </a:t>
            </a:r>
            <a:r>
              <a:rPr lang="en-US" altLang="ko-KR" sz="1100" dirty="0">
                <a:highlight>
                  <a:srgbClr val="FFFF00"/>
                </a:highlight>
              </a:rPr>
              <a:t> </a:t>
            </a:r>
            <a:r>
              <a:rPr kumimoji="0" lang="en-US" altLang="ko-KR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(</a:t>
            </a:r>
            <a:r>
              <a:rPr kumimoji="0" lang="ko-KR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일본국 헌법 제</a:t>
            </a:r>
            <a:r>
              <a:rPr kumimoji="0" lang="en-US" altLang="ko-KR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66</a:t>
            </a:r>
            <a:r>
              <a:rPr kumimoji="0" lang="ko-KR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조 제</a:t>
            </a:r>
            <a:r>
              <a:rPr kumimoji="0" lang="en-US" altLang="ko-KR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1</a:t>
            </a:r>
            <a:r>
              <a:rPr kumimoji="0" lang="ko-KR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항</a:t>
            </a:r>
            <a:r>
              <a:rPr kumimoji="0" lang="en-US" altLang="ko-KR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)</a:t>
            </a:r>
            <a:endParaRPr kumimoji="0" lang="en-US" altLang="ko-K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FFFF00"/>
              </a:highlight>
              <a:latin typeface="Arial" panose="020B0604020202020204" pitchFamily="34" charset="0"/>
            </a:endParaRPr>
          </a:p>
        </p:txBody>
      </p:sp>
      <p:sp>
        <p:nvSpPr>
          <p:cNvPr id="10" name="_x451603888">
            <a:extLst>
              <a:ext uri="{FF2B5EF4-FFF2-40B4-BE49-F238E27FC236}">
                <a16:creationId xmlns:a16="http://schemas.microsoft.com/office/drawing/2014/main" id="{D088D8AB-9B10-4E16-9C35-990B8596A7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8407" y="2151014"/>
            <a:ext cx="573881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Ⅰ. </a:t>
            </a:r>
            <a:r>
              <a:rPr kumimoji="0" lang="ko-KR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내각 성립</a:t>
            </a:r>
            <a:endParaRPr kumimoji="0" lang="ko-KR" altLang="ko-K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_x451615048">
            <a:extLst>
              <a:ext uri="{FF2B5EF4-FFF2-40B4-BE49-F238E27FC236}">
                <a16:creationId xmlns:a16="http://schemas.microsoft.com/office/drawing/2014/main" id="{1D038A9A-3EEC-4C38-9929-1F8EA9D86E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6750" y="2865519"/>
            <a:ext cx="8355013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22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ⅰ) </a:t>
            </a:r>
            <a:r>
              <a:rPr lang="ko-KR" altLang="en-US" sz="22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총리 지명 </a:t>
            </a:r>
            <a:r>
              <a:rPr lang="en-US" altLang="ko-KR" sz="22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~ </a:t>
            </a:r>
            <a:r>
              <a:rPr lang="ko-KR" altLang="en-US" sz="22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새 내각 출범</a:t>
            </a:r>
            <a:endParaRPr kumimoji="0" lang="ko-KR" altLang="ko-KR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_x451615048">
            <a:extLst>
              <a:ext uri="{FF2B5EF4-FFF2-40B4-BE49-F238E27FC236}">
                <a16:creationId xmlns:a16="http://schemas.microsoft.com/office/drawing/2014/main" id="{1865ECBD-3244-4E2A-8CAF-993CE7B18E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8887" y="3503309"/>
            <a:ext cx="8355013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0" lang="ko-KR" altLang="ko-KR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▶ </a:t>
            </a:r>
            <a:r>
              <a:rPr lang="ko-KR" altLang="en-US" sz="15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내각 총리대신 </a:t>
            </a:r>
            <a:r>
              <a:rPr lang="en-US" altLang="ko-KR" sz="15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:</a:t>
            </a:r>
            <a:r>
              <a:rPr lang="ko-KR" altLang="en-US" sz="15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 국회의원 중 국회 의결 </a:t>
            </a:r>
            <a:r>
              <a:rPr lang="en-US" altLang="ko-KR" sz="15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-&gt;</a:t>
            </a:r>
            <a:r>
              <a:rPr lang="ko-KR" altLang="en-US" sz="15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 지명</a:t>
            </a:r>
            <a:endParaRPr kumimoji="0" lang="ko-KR" altLang="ko-KR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_x451615048">
            <a:extLst>
              <a:ext uri="{FF2B5EF4-FFF2-40B4-BE49-F238E27FC236}">
                <a16:creationId xmlns:a16="http://schemas.microsoft.com/office/drawing/2014/main" id="{60DB3603-FB69-4378-ABB6-9FBFF3B099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8887" y="3940030"/>
            <a:ext cx="8355013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0" lang="ko-KR" altLang="ko-KR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▶ </a:t>
            </a:r>
            <a:r>
              <a:rPr lang="ko-KR" altLang="en-US" sz="15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국무 총리 지명자 </a:t>
            </a:r>
            <a:r>
              <a:rPr lang="en-US" altLang="ko-KR" sz="15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-&gt;</a:t>
            </a:r>
            <a:r>
              <a:rPr lang="ko-KR" altLang="en-US" sz="15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 총리 관저에서 국무대신 전형</a:t>
            </a:r>
            <a:r>
              <a:rPr lang="en-US" altLang="ko-KR" sz="15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(=</a:t>
            </a:r>
            <a:r>
              <a:rPr lang="ko-KR" altLang="en-US" sz="15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내각 조성</a:t>
            </a:r>
            <a:r>
              <a:rPr lang="en-US" altLang="ko-KR" sz="15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) </a:t>
            </a:r>
            <a:r>
              <a:rPr lang="ko-KR" altLang="en-US" sz="15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실시</a:t>
            </a:r>
            <a:endParaRPr kumimoji="0" lang="ko-KR" altLang="ko-KR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_x451615048">
            <a:extLst>
              <a:ext uri="{FF2B5EF4-FFF2-40B4-BE49-F238E27FC236}">
                <a16:creationId xmlns:a16="http://schemas.microsoft.com/office/drawing/2014/main" id="{64D600C6-BD3A-4193-93A4-E11EB5B818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6750" y="4598782"/>
            <a:ext cx="8355013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22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ⅱ) </a:t>
            </a:r>
            <a:r>
              <a:rPr lang="ko-KR" altLang="en-US" sz="22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개각</a:t>
            </a:r>
            <a:endParaRPr kumimoji="0" lang="ko-KR" altLang="ko-KR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_x451615048">
            <a:extLst>
              <a:ext uri="{FF2B5EF4-FFF2-40B4-BE49-F238E27FC236}">
                <a16:creationId xmlns:a16="http://schemas.microsoft.com/office/drawing/2014/main" id="{2741A9DC-E538-4A13-8F8D-37DF402957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8887" y="5236572"/>
            <a:ext cx="8355013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0" lang="ko-KR" altLang="ko-KR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▶ </a:t>
            </a:r>
            <a:r>
              <a:rPr lang="ko-KR" altLang="en-US" sz="15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총리의 국무대신 임면권 </a:t>
            </a:r>
            <a:r>
              <a:rPr lang="en-US" altLang="ko-KR" sz="15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-&gt;</a:t>
            </a:r>
            <a:r>
              <a:rPr lang="ko-KR" altLang="en-US" sz="15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 국무대신 전원 </a:t>
            </a:r>
            <a:r>
              <a:rPr lang="en-US" altLang="ko-KR" sz="15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or </a:t>
            </a:r>
            <a:r>
              <a:rPr lang="ko-KR" altLang="en-US" sz="15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일부 대체</a:t>
            </a:r>
            <a:endParaRPr kumimoji="0" lang="ko-KR" altLang="ko-KR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_x451615048">
            <a:extLst>
              <a:ext uri="{FF2B5EF4-FFF2-40B4-BE49-F238E27FC236}">
                <a16:creationId xmlns:a16="http://schemas.microsoft.com/office/drawing/2014/main" id="{68EFF28E-B382-4F64-8018-46CEAB832C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8886" y="5673293"/>
            <a:ext cx="8355013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0" lang="ko-KR" altLang="ko-KR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▶ </a:t>
            </a:r>
            <a:r>
              <a:rPr lang="ko-KR" altLang="en-US" sz="15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개각 앞서 국무회의 </a:t>
            </a:r>
            <a:r>
              <a:rPr lang="en-US" altLang="ko-KR" sz="15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-&gt;</a:t>
            </a:r>
            <a:r>
              <a:rPr lang="ko-KR" altLang="en-US" sz="15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 국무장관 사표 제출 요구</a:t>
            </a:r>
            <a:endParaRPr kumimoji="0" lang="ko-KR" altLang="ko-KR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TextBox 19">
            <a:hlinkClick r:id="rId2"/>
            <a:extLst>
              <a:ext uri="{FF2B5EF4-FFF2-40B4-BE49-F238E27FC236}">
                <a16:creationId xmlns:a16="http://schemas.microsoft.com/office/drawing/2014/main" id="{46DF8D76-D3C6-4C3C-A509-67F65AA99009}"/>
              </a:ext>
            </a:extLst>
          </p:cNvPr>
          <p:cNvSpPr txBox="1"/>
          <p:nvPr/>
        </p:nvSpPr>
        <p:spPr>
          <a:xfrm>
            <a:off x="5754487" y="2794951"/>
            <a:ext cx="61593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400" dirty="0">
                <a:solidFill>
                  <a:srgbClr val="FF0000"/>
                </a:solidFill>
              </a:rPr>
              <a:t>자민당 총재 선거 </a:t>
            </a:r>
            <a:r>
              <a:rPr lang="en-US" altLang="ko-KR" sz="1400" dirty="0">
                <a:solidFill>
                  <a:srgbClr val="FF0000"/>
                </a:solidFill>
              </a:rPr>
              <a:t>: </a:t>
            </a:r>
            <a:r>
              <a:rPr lang="ko-KR" altLang="en-US" sz="1400" dirty="0">
                <a:solidFill>
                  <a:srgbClr val="FF0000"/>
                </a:solidFill>
              </a:rPr>
              <a:t>스가 </a:t>
            </a:r>
            <a:r>
              <a:rPr lang="ko-KR" altLang="en-US" sz="1400" dirty="0" err="1">
                <a:solidFill>
                  <a:srgbClr val="FF0000"/>
                </a:solidFill>
              </a:rPr>
              <a:t>요시히데</a:t>
            </a:r>
            <a:r>
              <a:rPr lang="ko-KR" altLang="en-US" sz="1400" dirty="0">
                <a:solidFill>
                  <a:srgbClr val="FF0000"/>
                </a:solidFill>
              </a:rPr>
              <a:t> 내각관방장관 총재로 선출</a:t>
            </a:r>
            <a:endParaRPr lang="en-US" altLang="ko-KR" sz="1400" dirty="0">
              <a:solidFill>
                <a:srgbClr val="FF0000"/>
              </a:solidFill>
            </a:endParaRPr>
          </a:p>
          <a:p>
            <a:r>
              <a:rPr lang="ko-KR" altLang="en-US" sz="1400" dirty="0">
                <a:solidFill>
                  <a:srgbClr val="FF0000"/>
                </a:solidFill>
                <a:hlinkClick r:id="rId2"/>
              </a:rPr>
              <a:t>https://youtu.be/3blRVNhj9hQ?t=5952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  <p:pic>
        <p:nvPicPr>
          <p:cNvPr id="3" name="그림 2" descr="사람, 카페트, 사람들이(가) 표시된 사진&#10;&#10;자동 생성된 설명">
            <a:extLst>
              <a:ext uri="{FF2B5EF4-FFF2-40B4-BE49-F238E27FC236}">
                <a16:creationId xmlns:a16="http://schemas.microsoft.com/office/drawing/2014/main" id="{F0C1355F-F3DD-4BFD-9DB1-3272F6F8ED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413" y="3179393"/>
            <a:ext cx="2082492" cy="273061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7" name="_x451602808">
            <a:extLst>
              <a:ext uri="{FF2B5EF4-FFF2-40B4-BE49-F238E27FC236}">
                <a16:creationId xmlns:a16="http://schemas.microsoft.com/office/drawing/2014/main" id="{D8D04B82-319A-42B8-9C8E-B565513B5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2053" y="5845748"/>
            <a:ext cx="4367212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「</a:t>
            </a:r>
            <a:r>
              <a:rPr lang="ko-KR" altLang="en-US" sz="22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스가 내각</a:t>
            </a:r>
            <a:r>
              <a:rPr kumimoji="0" lang="ko-KR" altLang="ko-KR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」</a:t>
            </a:r>
            <a:endParaRPr kumimoji="0" lang="ko-KR" altLang="ko-K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53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20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7AEE502A-BEA3-46E7-9419-42B393934C60}"/>
              </a:ext>
            </a:extLst>
          </p:cNvPr>
          <p:cNvGrpSpPr/>
          <p:nvPr/>
        </p:nvGrpSpPr>
        <p:grpSpPr>
          <a:xfrm>
            <a:off x="-2559844" y="-1262417"/>
            <a:ext cx="5119688" cy="8120417"/>
            <a:chOff x="-2559844" y="-1262417"/>
            <a:chExt cx="5119688" cy="8120417"/>
          </a:xfrm>
        </p:grpSpPr>
        <p:sp>
          <p:nvSpPr>
            <p:cNvPr id="5" name="_x451600216">
              <a:extLst>
                <a:ext uri="{FF2B5EF4-FFF2-40B4-BE49-F238E27FC236}">
                  <a16:creationId xmlns:a16="http://schemas.microsoft.com/office/drawing/2014/main" id="{2ABE343A-F9B4-43F9-919A-BCB3187763B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00000">
              <a:off x="-2559844" y="-1262417"/>
              <a:ext cx="5119688" cy="6884988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3500 w 21600"/>
                <a:gd name="T1" fmla="*/ 10800 h 21600"/>
                <a:gd name="T2" fmla="*/ 0 w 21600"/>
                <a:gd name="T3" fmla="*/ 18900 h 21600"/>
                <a:gd name="T4" fmla="*/ 10800 w 21600"/>
                <a:gd name="T5" fmla="*/ 8100 h 21600"/>
                <a:gd name="T6" fmla="*/ -2134956496 w 21600"/>
                <a:gd name="T7" fmla="*/ 21600 h 21600"/>
                <a:gd name="T8" fmla="*/ 2700 w 21600"/>
                <a:gd name="T9" fmla="*/ 10800 h 21600"/>
                <a:gd name="T10" fmla="*/ 1800 w 21600"/>
                <a:gd name="T11" fmla="*/ 1800 h 21600"/>
                <a:gd name="T12" fmla="*/ 19800 w 21600"/>
                <a:gd name="T13" fmla="*/ 198008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1600" h="21600">
                  <a:moveTo>
                    <a:pt x="5400" y="0"/>
                  </a:moveTo>
                  <a:lnTo>
                    <a:pt x="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DF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" name="_x451597984">
              <a:extLst>
                <a:ext uri="{FF2B5EF4-FFF2-40B4-BE49-F238E27FC236}">
                  <a16:creationId xmlns:a16="http://schemas.microsoft.com/office/drawing/2014/main" id="{580A7921-A537-46DE-AF1D-4EEA12CD83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908175" y="0"/>
              <a:ext cx="3816350" cy="6858000"/>
            </a:xfrm>
            <a:custGeom>
              <a:avLst/>
              <a:gdLst>
                <a:gd name="G0" fmla="+- 10733 0 0"/>
                <a:gd name="G1" fmla="+- 21600 0 10733"/>
                <a:gd name="G2" fmla="*/ 10733 1 2"/>
                <a:gd name="G3" fmla="+- 21600 0 G2"/>
                <a:gd name="G4" fmla="+/ 10733 21600 2"/>
                <a:gd name="G5" fmla="+/ G1 0 2"/>
                <a:gd name="G6" fmla="*/ 21600 21600 10733"/>
                <a:gd name="G7" fmla="*/ G6 1 2"/>
                <a:gd name="G8" fmla="+- 21600 0 G7"/>
                <a:gd name="G9" fmla="*/ 21600 1 2"/>
                <a:gd name="G10" fmla="+- 10733 0 G9"/>
                <a:gd name="G11" fmla="?: G10 G8 0"/>
                <a:gd name="G12" fmla="?: G10 G7 21600"/>
                <a:gd name="T0" fmla="*/ 16166 w 21600"/>
                <a:gd name="T1" fmla="*/ 10800 h 21600"/>
                <a:gd name="T2" fmla="*/ 0 w 21600"/>
                <a:gd name="T3" fmla="*/ 16233 h 21600"/>
                <a:gd name="T4" fmla="*/ 10800 w 21600"/>
                <a:gd name="T5" fmla="*/ 5433 h 21600"/>
                <a:gd name="T6" fmla="*/ -2134956496 w 21600"/>
                <a:gd name="T7" fmla="*/ 21600 h 21600"/>
                <a:gd name="T8" fmla="*/ 5367 w 21600"/>
                <a:gd name="T9" fmla="*/ 10800 h 21600"/>
                <a:gd name="T10" fmla="*/ 1800 w 21600"/>
                <a:gd name="T11" fmla="*/ 1800 h 21600"/>
                <a:gd name="T12" fmla="*/ 19800 w 21600"/>
                <a:gd name="T13" fmla="*/ 198008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1600" h="21600">
                  <a:moveTo>
                    <a:pt x="10733" y="0"/>
                  </a:moveTo>
                  <a:lnTo>
                    <a:pt x="0" y="21600"/>
                  </a:lnTo>
                  <a:lnTo>
                    <a:pt x="1086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4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7" name="_x451499632">
            <a:extLst>
              <a:ext uri="{FF2B5EF4-FFF2-40B4-BE49-F238E27FC236}">
                <a16:creationId xmlns:a16="http://schemas.microsoft.com/office/drawing/2014/main" id="{169464A9-6B81-4310-8BA9-B1CBE12DF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369685"/>
            <a:ext cx="582295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일본 내각제 </a:t>
            </a:r>
            <a:r>
              <a:rPr kumimoji="0" lang="en-US" altLang="ko-KR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- </a:t>
            </a:r>
            <a:r>
              <a:rPr lang="ko-KR" altLang="en-US" sz="4400" dirty="0">
                <a:solidFill>
                  <a:srgbClr val="FF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조직</a:t>
            </a:r>
            <a:endParaRPr kumimoji="0" lang="ko-KR" altLang="ko-KR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_x451603888">
            <a:extLst>
              <a:ext uri="{FF2B5EF4-FFF2-40B4-BE49-F238E27FC236}">
                <a16:creationId xmlns:a16="http://schemas.microsoft.com/office/drawing/2014/main" id="{79D07088-5F33-45A3-9E73-89E72A9445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8407" y="1536862"/>
            <a:ext cx="573881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Ⅰ. </a:t>
            </a:r>
            <a:r>
              <a:rPr kumimoji="0" lang="ko-KR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내각 성립</a:t>
            </a:r>
            <a:endParaRPr kumimoji="0" lang="ko-KR" altLang="ko-K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_x451615048">
            <a:extLst>
              <a:ext uri="{FF2B5EF4-FFF2-40B4-BE49-F238E27FC236}">
                <a16:creationId xmlns:a16="http://schemas.microsoft.com/office/drawing/2014/main" id="{765D7A4E-867B-47A6-BE5A-DC3830FF7B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6750" y="2265012"/>
            <a:ext cx="8355013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22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ⅲ) </a:t>
            </a:r>
            <a:r>
              <a:rPr lang="ko-KR" altLang="en-US" sz="22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내각 총사퇴</a:t>
            </a:r>
            <a:endParaRPr kumimoji="0" lang="ko-KR" altLang="ko-KR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_x451615048">
            <a:extLst>
              <a:ext uri="{FF2B5EF4-FFF2-40B4-BE49-F238E27FC236}">
                <a16:creationId xmlns:a16="http://schemas.microsoft.com/office/drawing/2014/main" id="{357746CD-FA1B-48E3-BFED-43CC1A219C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8887" y="2930093"/>
            <a:ext cx="8355013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0" lang="ko-KR" altLang="ko-KR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▶ </a:t>
            </a:r>
            <a:r>
              <a:rPr lang="ko-KR" altLang="en-US" sz="15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총리 단독 사직</a:t>
            </a:r>
            <a:r>
              <a:rPr lang="en-US" altLang="ko-KR" sz="15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X -&gt; </a:t>
            </a:r>
            <a:r>
              <a:rPr lang="ko-KR" altLang="en-US" sz="15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내각 구성 국무대신 일체 </a:t>
            </a:r>
            <a:r>
              <a:rPr lang="en-US" altLang="ko-KR" sz="15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-&gt;</a:t>
            </a:r>
            <a:r>
              <a:rPr lang="ko-KR" altLang="en-US" sz="15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 지위 상실</a:t>
            </a:r>
            <a:endParaRPr kumimoji="0" lang="ko-KR" altLang="ko-KR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_x451616632">
            <a:extLst>
              <a:ext uri="{FF2B5EF4-FFF2-40B4-BE49-F238E27FC236}">
                <a16:creationId xmlns:a16="http://schemas.microsoft.com/office/drawing/2014/main" id="{A06A54CA-EB1D-4D25-B995-B0C65A8160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3173" y="3566166"/>
            <a:ext cx="83550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ko-KR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① </a:t>
            </a:r>
            <a:r>
              <a:rPr lang="ko-KR" altLang="en-US" sz="1500" dirty="0">
                <a:latin typeface="HY궁서B" panose="02030600000101010101" pitchFamily="18" charset="-127"/>
                <a:ea typeface="HY궁서B" panose="02030600000101010101" pitchFamily="18" charset="-127"/>
              </a:rPr>
              <a:t>중의원에 내각 불신임 결의안 통과 </a:t>
            </a:r>
            <a:r>
              <a:rPr lang="en-US" altLang="ko-KR" sz="1500" dirty="0">
                <a:latin typeface="HY궁서B" panose="02030600000101010101" pitchFamily="18" charset="-127"/>
                <a:ea typeface="HY궁서B" panose="02030600000101010101" pitchFamily="18" charset="-127"/>
              </a:rPr>
              <a:t>or</a:t>
            </a:r>
            <a:r>
              <a:rPr lang="ko-KR" altLang="en-US" sz="1500" dirty="0">
                <a:latin typeface="HY궁서B" panose="02030600000101010101" pitchFamily="18" charset="-127"/>
                <a:ea typeface="HY궁서B" panose="02030600000101010101" pitchFamily="18" charset="-127"/>
              </a:rPr>
              <a:t> 신뢰 결의안 부결 경우</a:t>
            </a:r>
            <a:endParaRPr kumimoji="0" lang="ko-KR" altLang="ko-KR" sz="15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15" name="_x451488472">
            <a:extLst>
              <a:ext uri="{FF2B5EF4-FFF2-40B4-BE49-F238E27FC236}">
                <a16:creationId xmlns:a16="http://schemas.microsoft.com/office/drawing/2014/main" id="{88E75C29-33B3-48C5-BE6F-0D751081CF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7696" y="3969586"/>
            <a:ext cx="8347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0" lang="ko-KR" altLang="ko-KR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▶</a:t>
            </a:r>
            <a:r>
              <a:rPr kumimoji="0" lang="en-US" altLang="ko-KR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 </a:t>
            </a:r>
            <a:r>
              <a:rPr lang="ko-KR" altLang="en-US" sz="1400" dirty="0"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「 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내각은 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10 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일 이내에 중의원이 해산되지 않는 한 총사직 해야 한다</a:t>
            </a:r>
            <a:r>
              <a:rPr lang="ko-KR" altLang="en-US" sz="1400" dirty="0"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 」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 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(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헌법 제 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69 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조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)</a:t>
            </a:r>
            <a:endParaRPr kumimoji="0" lang="ko-KR" altLang="ko-KR" sz="1800" b="0" i="0" u="none" strike="noStrike" cap="none" normalizeH="0" baseline="0" dirty="0">
              <a:ln>
                <a:noFill/>
              </a:ln>
              <a:effectLst/>
              <a:highlight>
                <a:srgbClr val="FFFF00"/>
              </a:highlight>
              <a:latin typeface="Arial" panose="020B0604020202020204" pitchFamily="34" charset="0"/>
            </a:endParaRPr>
          </a:p>
        </p:txBody>
      </p:sp>
      <p:sp>
        <p:nvSpPr>
          <p:cNvPr id="16" name="_x451616632">
            <a:extLst>
              <a:ext uri="{FF2B5EF4-FFF2-40B4-BE49-F238E27FC236}">
                <a16:creationId xmlns:a16="http://schemas.microsoft.com/office/drawing/2014/main" id="{24011A78-3B72-44DF-AF30-C82E0DD026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8886" y="4556654"/>
            <a:ext cx="83550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ko-KR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②</a:t>
            </a:r>
            <a:r>
              <a:rPr kumimoji="0" lang="en-US" altLang="ko-KR" sz="15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 </a:t>
            </a:r>
            <a:r>
              <a:rPr lang="ko-KR" altLang="en-US" sz="15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중의원 의원 총선거 후 첫 국회 소집 경우</a:t>
            </a:r>
            <a:endParaRPr kumimoji="0" lang="ko-KR" altLang="ko-KR" sz="15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17" name="_x451488472">
            <a:extLst>
              <a:ext uri="{FF2B5EF4-FFF2-40B4-BE49-F238E27FC236}">
                <a16:creationId xmlns:a16="http://schemas.microsoft.com/office/drawing/2014/main" id="{7B77542F-4DDB-4585-BEB1-3F878F84ED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7696" y="4960074"/>
            <a:ext cx="8347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0" lang="ko-KR" altLang="ko-KR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▶</a:t>
            </a:r>
            <a:r>
              <a:rPr kumimoji="0" lang="en-US" altLang="ko-KR" sz="14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 </a:t>
            </a:r>
            <a:r>
              <a:rPr lang="ko-KR" altLang="en-US" sz="1400" dirty="0"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「 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총선 결과 집권당이 다수를 차지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, 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다시 동일인이 임명 될 것으로 예상되는 경우에도 신뢰의   </a:t>
            </a:r>
            <a:endParaRPr lang="en-US" altLang="ko-KR" sz="1400" dirty="0">
              <a:solidFill>
                <a:srgbClr val="000000"/>
              </a:solidFill>
              <a:highlight>
                <a:srgbClr val="FFFF00"/>
              </a:highlight>
              <a:latin typeface="HY궁서B" panose="02030600000101010101" pitchFamily="18" charset="-127"/>
              <a:ea typeface="HY궁서B" panose="02030600000101010101" pitchFamily="18" charset="-127"/>
            </a:endParaRPr>
          </a:p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1400" dirty="0">
                <a:solidFill>
                  <a:srgbClr val="00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        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기초를 새롭게 하기 위해 내각은 총사직하여야 한다</a:t>
            </a:r>
            <a:r>
              <a:rPr lang="ko-KR" altLang="en-US" sz="1400" dirty="0"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 」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 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(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헌법 제 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70 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조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00"/>
                </a:highlight>
                <a:latin typeface="HY궁서B" panose="02030600000101010101" pitchFamily="18" charset="-127"/>
                <a:ea typeface="HY궁서B" panose="02030600000101010101" pitchFamily="18" charset="-127"/>
              </a:rPr>
              <a:t>)</a:t>
            </a:r>
            <a:endParaRPr kumimoji="0" lang="ko-KR" altLang="ko-KR" sz="1800" b="0" i="0" u="none" strike="noStrike" cap="none" normalizeH="0" baseline="0" dirty="0">
              <a:ln>
                <a:noFill/>
              </a:ln>
              <a:effectLst/>
              <a:highlight>
                <a:srgbClr val="FFFF00"/>
              </a:highligh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394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2109</TotalTime>
  <Words>2216</Words>
  <Application>Microsoft Office PowerPoint</Application>
  <PresentationFormat>와이드스크린</PresentationFormat>
  <Paragraphs>274</Paragraphs>
  <Slides>23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29" baseType="lpstr">
      <vt:lpstr>HY궁서B</vt:lpstr>
      <vt:lpstr>Roboto</vt:lpstr>
      <vt:lpstr>굴림체</vt:lpstr>
      <vt:lpstr>Arial</vt:lpstr>
      <vt:lpstr>맑은 고딕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홍광향</dc:creator>
  <cp:lastModifiedBy>홍광향</cp:lastModifiedBy>
  <cp:revision>145</cp:revision>
  <dcterms:created xsi:type="dcterms:W3CDTF">2021-03-29T05:48:25Z</dcterms:created>
  <dcterms:modified xsi:type="dcterms:W3CDTF">2021-04-19T02:49:42Z</dcterms:modified>
</cp:coreProperties>
</file>