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4" r:id="rId2"/>
    <p:sldId id="285" r:id="rId3"/>
    <p:sldId id="280" r:id="rId4"/>
    <p:sldId id="282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81" r:id="rId21"/>
    <p:sldId id="273" r:id="rId22"/>
    <p:sldId id="274" r:id="rId23"/>
    <p:sldId id="276" r:id="rId24"/>
    <p:sldId id="275" r:id="rId25"/>
    <p:sldId id="277" r:id="rId26"/>
    <p:sldId id="278" r:id="rId27"/>
    <p:sldId id="279" r:id="rId28"/>
    <p:sldId id="286" r:id="rId29"/>
    <p:sldId id="283" r:id="rId30"/>
  </p:sldIdLst>
  <p:sldSz cx="12192000" cy="6858000"/>
  <p:notesSz cx="6858000" cy="9144000"/>
  <p:embeddedFontLst>
    <p:embeddedFont>
      <p:font typeface="UD Digi Kyokasho NP-B" panose="02020700000000000000" pitchFamily="18" charset="-128"/>
      <p:bold r:id="rId31"/>
    </p:embeddedFont>
    <p:embeddedFont>
      <p:font typeface="경기천년제목 Bold" panose="02020803020101020101" pitchFamily="18" charset="-127"/>
      <p:bold r:id="rId32"/>
    </p:embeddedFont>
    <p:embeddedFont>
      <p:font typeface="경기천년제목 Light" panose="02020403020101020101" pitchFamily="18" charset="-127"/>
      <p:regular r:id="rId33"/>
    </p:embeddedFont>
    <p:embeddedFont>
      <p:font typeface="경기천년제목 Medium" panose="02020603020101020101" pitchFamily="18" charset="-127"/>
      <p:regular r:id="rId34"/>
    </p:embeddedFont>
    <p:embeddedFont>
      <p:font typeface="맑은 고딕" panose="020B0503020000020004" pitchFamily="50" charset="-127"/>
      <p:regular r:id="rId35"/>
      <p:bold r:id="rId36"/>
    </p:embeddedFont>
    <p:embeddedFont>
      <p:font typeface="빙그레 따옴체" panose="02030803000000000000" pitchFamily="18" charset="-127"/>
      <p:bold r:id="rId37"/>
    </p:embeddedFont>
    <p:embeddedFont>
      <p:font typeface="이사만루체 Bold" panose="00000800000000000000" pitchFamily="2" charset="-127"/>
      <p:bold r:id="rId38"/>
    </p:embeddedFont>
    <p:embeddedFont>
      <p:font typeface="이사만루체 Light" panose="00000300000000000000" pitchFamily="2" charset="-127"/>
      <p:regular r:id="rId39"/>
    </p:embeddedFont>
    <p:embeddedFont>
      <p:font typeface="이사만루체 Medium" panose="00000600000000000000" pitchFamily="2" charset="-127"/>
      <p:regular r:id="rId40"/>
    </p:embeddedFont>
    <p:embeddedFont>
      <p:font typeface="포천 오성과 한음 Bold" panose="020B0803000000000000" pitchFamily="50" charset="-127"/>
      <p:bold r:id="rId4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E07D"/>
    <a:srgbClr val="F5D755"/>
    <a:srgbClr val="A2D668"/>
    <a:srgbClr val="0064DE"/>
    <a:srgbClr val="ED7D31"/>
    <a:srgbClr val="0DC0FF"/>
    <a:srgbClr val="79DCFF"/>
    <a:srgbClr val="57D3FF"/>
    <a:srgbClr val="A6D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373" autoAdjust="0"/>
  </p:normalViewPr>
  <p:slideViewPr>
    <p:cSldViewPr snapToGrid="0">
      <p:cViewPr varScale="1">
        <p:scale>
          <a:sx n="86" d="100"/>
          <a:sy n="86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5T14:01:2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32F4D7B-7446-4F30-9946-18E5A74105C2}"/>
              </a:ext>
            </a:extLst>
          </p:cNvPr>
          <p:cNvSpPr/>
          <p:nvPr userDrawn="1"/>
        </p:nvSpPr>
        <p:spPr>
          <a:xfrm>
            <a:off x="-100361" y="-89209"/>
            <a:ext cx="12428236" cy="7062886"/>
          </a:xfrm>
          <a:prstGeom prst="rect">
            <a:avLst/>
          </a:prstGeom>
          <a:solidFill>
            <a:srgbClr val="7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95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827CDF-19E1-4C51-996D-11445CB3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181388E-5EFD-4BD7-9B28-811C7CF64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87AE1A-0A7A-4A79-83E7-3592896E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ED93-308A-4571-8ADC-655B88F7661A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E9B614-EF4C-4B4A-8E49-E702DDE7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E358D6-2211-4B61-96AB-6596C0B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9C36-79DC-4AC8-900B-A4ACC800AA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41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1F622FC-4DDE-4B4A-85B2-1740CA4FD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0F9A9A2-B600-483C-8145-2C27BBDD8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F4DFB9-A748-4D64-A703-B00B75611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ED93-308A-4571-8ADC-655B88F7661A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ED5615-DB9A-41E6-8E07-D49D79EB0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35B2DC-BEFC-4527-AA30-DF706685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9C36-79DC-4AC8-900B-A4ACC800AA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768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C6BF024-B9A4-4E02-AF47-E0217491A143}"/>
              </a:ext>
            </a:extLst>
          </p:cNvPr>
          <p:cNvSpPr/>
          <p:nvPr userDrawn="1"/>
        </p:nvSpPr>
        <p:spPr>
          <a:xfrm>
            <a:off x="282767" y="473725"/>
            <a:ext cx="11626468" cy="6114363"/>
          </a:xfrm>
          <a:prstGeom prst="roundRect">
            <a:avLst>
              <a:gd name="adj" fmla="val 4695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718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FCB7A729-0714-4A81-B480-47FD3E77309F}"/>
              </a:ext>
            </a:extLst>
          </p:cNvPr>
          <p:cNvSpPr/>
          <p:nvPr userDrawn="1"/>
        </p:nvSpPr>
        <p:spPr>
          <a:xfrm>
            <a:off x="282767" y="473725"/>
            <a:ext cx="11626468" cy="6114363"/>
          </a:xfrm>
          <a:prstGeom prst="roundRect">
            <a:avLst>
              <a:gd name="adj" fmla="val 4695"/>
            </a:avLst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068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663AB0D-0B33-4A28-8767-B9B225D91EA6}"/>
              </a:ext>
            </a:extLst>
          </p:cNvPr>
          <p:cNvSpPr/>
          <p:nvPr userDrawn="1"/>
        </p:nvSpPr>
        <p:spPr>
          <a:xfrm>
            <a:off x="282767" y="473725"/>
            <a:ext cx="11626468" cy="6114363"/>
          </a:xfrm>
          <a:prstGeom prst="roundRect">
            <a:avLst>
              <a:gd name="adj" fmla="val 4695"/>
            </a:avLst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709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6547F668-9039-46B3-869F-151F3C6AABCD}"/>
              </a:ext>
            </a:extLst>
          </p:cNvPr>
          <p:cNvSpPr/>
          <p:nvPr userDrawn="1"/>
        </p:nvSpPr>
        <p:spPr>
          <a:xfrm>
            <a:off x="282767" y="473725"/>
            <a:ext cx="11626468" cy="6114363"/>
          </a:xfrm>
          <a:prstGeom prst="roundRect">
            <a:avLst>
              <a:gd name="adj" fmla="val 4695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367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2BDB8A-726B-470C-8694-E7778EDB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D914E42-4AB4-4DC9-871F-4EA750D4B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ED93-308A-4571-8ADC-655B88F7661A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4DCB04D-FCB7-4B7C-8C80-2BE91F6F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430BF4-BEF0-44F3-B452-5140ED76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9C36-79DC-4AC8-900B-A4ACC800AA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44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827AB8A-B373-4E94-BAFC-7C19F40BD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ED93-308A-4571-8ADC-655B88F7661A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37F3AF5-86BA-42FA-B950-64BF876C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85FF5FA-F41D-4996-89A3-E0A06F89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9C36-79DC-4AC8-900B-A4ACC800AA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6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A024A9-43BA-45A4-A3B8-75204E38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4E9295-73AA-4476-B9A8-F53548943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E6EC4E1-D6C7-4910-8B4E-C28CFE61B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129C68C-5379-4A1B-8AE8-03C4F45C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ED93-308A-4571-8ADC-655B88F7661A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13A235-EDC5-4672-BE38-6EFC0CE6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30C6322-5108-4B6B-9FA8-CBCF523F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9C36-79DC-4AC8-900B-A4ACC800AA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44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E341FD-CF3D-47B4-9D88-E6A58A1B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BADC174-2684-4ED7-B4DC-5036C1FC4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8B8A226-07D4-4EB1-8B42-FF172E763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A9064C2-9F0B-42E0-B31B-CBEBBAEE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ED93-308A-4571-8ADC-655B88F7661A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954B240-F104-41CE-BFE2-0F23D79DB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F7DC8B8-A0FB-4278-BA1B-085A0FCE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9C36-79DC-4AC8-900B-A4ACC800AA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635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914D066-9CB5-4D55-8A30-710C0620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500D07D-AE0E-478E-8456-227B84DD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E75535-8D3B-4FD2-BC54-4E6D3F9E4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ED93-308A-4571-8ADC-655B88F7661A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092C8F-31C5-4266-8CA2-E00FE2005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A43297-460D-4640-8C4A-07D949A12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B9C36-79DC-4AC8-900B-A4ACC800AA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4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1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microsoft.com/office/2007/relationships/hdphoto" Target="../media/hdphoto2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jpeg"/><Relationship Id="rId7" Type="http://schemas.microsoft.com/office/2007/relationships/hdphoto" Target="../media/hdphoto2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hyperlink" Target="https://www.youtube.com/watch?v=Y9NsVQvJbiE&amp;t=10s" TargetMode="Externa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1.pn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h0QtjPxp7kI" TargetMode="Externa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jpeg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1.png"/><Relationship Id="rId4" Type="http://schemas.openxmlformats.org/officeDocument/2006/relationships/image" Target="../media/image9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1.png"/><Relationship Id="rId4" Type="http://schemas.openxmlformats.org/officeDocument/2006/relationships/image" Target="../media/image9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1.png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jpeg"/><Relationship Id="rId7" Type="http://schemas.openxmlformats.org/officeDocument/2006/relationships/customXml" Target="../ink/ink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hyperlink" Target="https://youtu.be/KK6a1nijYN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C6E5EB7-015B-478F-A00B-B5F695296425}"/>
              </a:ext>
            </a:extLst>
          </p:cNvPr>
          <p:cNvSpPr/>
          <p:nvPr/>
        </p:nvSpPr>
        <p:spPr>
          <a:xfrm>
            <a:off x="809502" y="3533158"/>
            <a:ext cx="1694985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C7113-1058-4F75-B5CB-14BC21C887C5}"/>
              </a:ext>
            </a:extLst>
          </p:cNvPr>
          <p:cNvSpPr txBox="1"/>
          <p:nvPr/>
        </p:nvSpPr>
        <p:spPr>
          <a:xfrm>
            <a:off x="4006185" y="1938512"/>
            <a:ext cx="4224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bg2">
                    <a:lumMod val="1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일본의</a:t>
            </a:r>
            <a:r>
              <a:rPr lang="ko-KR" altLang="en-US" sz="4800" dirty="0">
                <a:solidFill>
                  <a:srgbClr val="0070C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</a:t>
            </a:r>
            <a:endParaRPr lang="en-US" altLang="ko-KR" sz="4800" dirty="0">
              <a:solidFill>
                <a:srgbClr val="0070C0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  <a:p>
            <a:pPr algn="ctr"/>
            <a:r>
              <a:rPr lang="ko-KR" altLang="en-US" sz="4800" dirty="0">
                <a:solidFill>
                  <a:srgbClr val="0064DE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애니메이션 </a:t>
            </a:r>
            <a:endParaRPr lang="en-US" altLang="ko-KR" sz="4800" dirty="0">
              <a:solidFill>
                <a:srgbClr val="0064DE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  <a:p>
            <a:pPr algn="ctr"/>
            <a:r>
              <a:rPr lang="ko-KR" altLang="en-US" sz="4800" dirty="0">
                <a:solidFill>
                  <a:srgbClr val="0064DE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박물관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8B223B-85F5-4547-96F2-4E900CCE5C8D}"/>
              </a:ext>
            </a:extLst>
          </p:cNvPr>
          <p:cNvSpPr txBox="1"/>
          <p:nvPr/>
        </p:nvSpPr>
        <p:spPr>
          <a:xfrm>
            <a:off x="5285807" y="5303510"/>
            <a:ext cx="170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22101520 </a:t>
            </a:r>
          </a:p>
          <a:p>
            <a:pPr algn="ctr"/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일본어일본학과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</a:t>
            </a:r>
            <a:endParaRPr lang="en-US" altLang="ko-KR" dirty="0">
              <a:solidFill>
                <a:schemeClr val="bg2">
                  <a:lumMod val="25000"/>
                </a:schemeClr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pPr algn="ctr"/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김가영</a:t>
            </a:r>
          </a:p>
        </p:txBody>
      </p:sp>
      <p:pic>
        <p:nvPicPr>
          <p:cNvPr id="13" name="그래픽 12" descr="법원 윤곽선">
            <a:extLst>
              <a:ext uri="{FF2B5EF4-FFF2-40B4-BE49-F238E27FC236}">
                <a16:creationId xmlns:a16="http://schemas.microsoft.com/office/drawing/2014/main" id="{769C1D58-3692-4B98-97F3-97BD74AA1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8885" y="3279370"/>
            <a:ext cx="914400" cy="914400"/>
          </a:xfrm>
          <a:prstGeom prst="rect">
            <a:avLst/>
          </a:prstGeom>
        </p:spPr>
      </p:pic>
      <p:sp>
        <p:nvSpPr>
          <p:cNvPr id="15" name="타원 14">
            <a:extLst>
              <a:ext uri="{FF2B5EF4-FFF2-40B4-BE49-F238E27FC236}">
                <a16:creationId xmlns:a16="http://schemas.microsoft.com/office/drawing/2014/main" id="{44842ED7-E862-48A7-8971-8A26A15AC628}"/>
              </a:ext>
            </a:extLst>
          </p:cNvPr>
          <p:cNvSpPr/>
          <p:nvPr/>
        </p:nvSpPr>
        <p:spPr>
          <a:xfrm>
            <a:off x="4077329" y="1055808"/>
            <a:ext cx="4036742" cy="403674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F421D1-6961-41D4-8AC9-2CA1C1017B0B}"/>
              </a:ext>
            </a:extLst>
          </p:cNvPr>
          <p:cNvSpPr txBox="1"/>
          <p:nvPr/>
        </p:nvSpPr>
        <p:spPr>
          <a:xfrm>
            <a:off x="4591874" y="4106774"/>
            <a:ext cx="309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역사와 박물관 특징에 대해서</a:t>
            </a: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1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E00DB5F9-7720-4448-B38A-C3CA40F5981C}"/>
              </a:ext>
            </a:extLst>
          </p:cNvPr>
          <p:cNvSpPr/>
          <p:nvPr/>
        </p:nvSpPr>
        <p:spPr>
          <a:xfrm>
            <a:off x="3954665" y="939391"/>
            <a:ext cx="4282070" cy="428207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래픽 17" descr="법원 윤곽선">
            <a:extLst>
              <a:ext uri="{FF2B5EF4-FFF2-40B4-BE49-F238E27FC236}">
                <a16:creationId xmlns:a16="http://schemas.microsoft.com/office/drawing/2014/main" id="{C4FEF868-91DE-4415-965D-2FD47F9A9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1011" y="32793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7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7A3A283-362B-4615-BF44-2CAA7752704E}"/>
              </a:ext>
            </a:extLst>
          </p:cNvPr>
          <p:cNvSpPr/>
          <p:nvPr/>
        </p:nvSpPr>
        <p:spPr>
          <a:xfrm>
            <a:off x="1189368" y="1229217"/>
            <a:ext cx="2108820" cy="58670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264A6-2729-47E9-8E3F-5D767C8A074E}"/>
              </a:ext>
            </a:extLst>
          </p:cNvPr>
          <p:cNvSpPr txBox="1"/>
          <p:nvPr/>
        </p:nvSpPr>
        <p:spPr>
          <a:xfrm>
            <a:off x="1314670" y="1249807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박물관 카페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45A6D-238F-4424-B7C5-52744FE184C7}"/>
              </a:ext>
            </a:extLst>
          </p:cNvPr>
          <p:cNvSpPr txBox="1"/>
          <p:nvPr/>
        </p:nvSpPr>
        <p:spPr>
          <a:xfrm>
            <a:off x="500255" y="4310599"/>
            <a:ext cx="353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0" i="0" dirty="0">
                <a:solidFill>
                  <a:srgbClr val="020202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작품에 연관된 오리지널 메뉴를 </a:t>
            </a:r>
            <a:endParaRPr lang="en-US" altLang="ko-KR" b="0" i="0" dirty="0">
              <a:solidFill>
                <a:srgbClr val="020202"/>
              </a:solidFill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ko-KR" altLang="en-US" b="0" i="0" dirty="0">
                <a:solidFill>
                  <a:srgbClr val="020202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즐길 수 </a:t>
            </a:r>
            <a:r>
              <a:rPr lang="ko-KR" altLang="en-US" dirty="0">
                <a:solidFill>
                  <a:srgbClr val="020202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있는 레스토랑 </a:t>
            </a:r>
            <a:r>
              <a:rPr lang="en-US" altLang="ko-KR" dirty="0">
                <a:solidFill>
                  <a:srgbClr val="020202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&amp; </a:t>
            </a:r>
            <a:r>
              <a:rPr lang="ko-KR" altLang="en-US" dirty="0">
                <a:solidFill>
                  <a:srgbClr val="020202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카페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4098" name="Picture 2" descr="박물관 카페">
            <a:extLst>
              <a:ext uri="{FF2B5EF4-FFF2-40B4-BE49-F238E27FC236}">
                <a16:creationId xmlns:a16="http://schemas.microsoft.com/office/drawing/2014/main" id="{95F0F6C9-7F7E-45A0-A0BA-5B236CCD4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6" y="1974660"/>
            <a:ext cx="3365500" cy="224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renchtoast">
            <a:extLst>
              <a:ext uri="{FF2B5EF4-FFF2-40B4-BE49-F238E27FC236}">
                <a16:creationId xmlns:a16="http://schemas.microsoft.com/office/drawing/2014/main" id="{3E5D11E3-BDDB-42DB-92E6-07764700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21" y="5410212"/>
            <a:ext cx="1576844" cy="105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뮤지엄 숍">
            <a:extLst>
              <a:ext uri="{FF2B5EF4-FFF2-40B4-BE49-F238E27FC236}">
                <a16:creationId xmlns:a16="http://schemas.microsoft.com/office/drawing/2014/main" id="{50419CCF-D83E-469E-A036-C5A44C19D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20" y="1974660"/>
            <a:ext cx="3365500" cy="224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10thpins">
            <a:extLst>
              <a:ext uri="{FF2B5EF4-FFF2-40B4-BE49-F238E27FC236}">
                <a16:creationId xmlns:a16="http://schemas.microsoft.com/office/drawing/2014/main" id="{3DDA9F04-1CFE-45A1-8DB5-0FDA0359D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58" y="5333635"/>
            <a:ext cx="1806575" cy="120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 캐릭터 T 셔츠">
            <a:extLst>
              <a:ext uri="{FF2B5EF4-FFF2-40B4-BE49-F238E27FC236}">
                <a16:creationId xmlns:a16="http://schemas.microsoft.com/office/drawing/2014/main" id="{81D0C32A-E938-4F45-93E0-0872FF2FB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77" y="5376195"/>
            <a:ext cx="1678893" cy="111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5E7C5047-B66A-435D-8EAE-5DD948D2643B}"/>
              </a:ext>
            </a:extLst>
          </p:cNvPr>
          <p:cNvSpPr/>
          <p:nvPr/>
        </p:nvSpPr>
        <p:spPr>
          <a:xfrm>
            <a:off x="5176860" y="1229217"/>
            <a:ext cx="1848407" cy="58670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9EB5E3-F37A-4AC1-9E0C-B218C7376A6B}"/>
              </a:ext>
            </a:extLst>
          </p:cNvPr>
          <p:cNvSpPr txBox="1"/>
          <p:nvPr/>
        </p:nvSpPr>
        <p:spPr>
          <a:xfrm>
            <a:off x="5357917" y="1249807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박물관 숍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CC791736-C446-4262-9D47-3D20930BF254}"/>
              </a:ext>
            </a:extLst>
          </p:cNvPr>
          <p:cNvSpPr/>
          <p:nvPr/>
        </p:nvSpPr>
        <p:spPr>
          <a:xfrm>
            <a:off x="9037660" y="1229217"/>
            <a:ext cx="1848407" cy="58670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B31F4F-C850-417E-AAE7-D4EF41276ECB}"/>
              </a:ext>
            </a:extLst>
          </p:cNvPr>
          <p:cNvSpPr txBox="1"/>
          <p:nvPr/>
        </p:nvSpPr>
        <p:spPr>
          <a:xfrm>
            <a:off x="9229868" y="1249807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선물 코너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DCB820-D054-450D-A96B-FDF128938A4B}"/>
              </a:ext>
            </a:extLst>
          </p:cNvPr>
          <p:cNvSpPr txBox="1"/>
          <p:nvPr/>
        </p:nvSpPr>
        <p:spPr>
          <a:xfrm>
            <a:off x="4460769" y="4444411"/>
            <a:ext cx="353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0" i="0" dirty="0">
                <a:solidFill>
                  <a:srgbClr val="020202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오리지널 상품이 가득한 박물관 숍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4112" name="Picture 16" descr="藤子屋">
            <a:extLst>
              <a:ext uri="{FF2B5EF4-FFF2-40B4-BE49-F238E27FC236}">
                <a16:creationId xmlns:a16="http://schemas.microsoft.com/office/drawing/2014/main" id="{1FC08637-6F09-47A8-9D33-CFE329FC2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226" y="1974660"/>
            <a:ext cx="3365500" cy="224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E38C04E-B311-4729-9FE3-F765106BD37F}"/>
              </a:ext>
            </a:extLst>
          </p:cNvPr>
          <p:cNvSpPr txBox="1"/>
          <p:nvPr/>
        </p:nvSpPr>
        <p:spPr>
          <a:xfrm>
            <a:off x="8133909" y="4332901"/>
            <a:ext cx="36770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0" i="0" dirty="0" err="1">
                <a:solidFill>
                  <a:srgbClr val="020202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도라에몽에서</a:t>
            </a:r>
            <a:r>
              <a:rPr lang="ko-KR" altLang="en-US" b="0" i="0" dirty="0">
                <a:solidFill>
                  <a:srgbClr val="020202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가장 </a:t>
            </a:r>
            <a:r>
              <a:rPr lang="ko-KR" altLang="en-US" dirty="0">
                <a:solidFill>
                  <a:srgbClr val="020202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인기있는 </a:t>
            </a:r>
            <a:endParaRPr lang="en-US" altLang="ko-KR" dirty="0">
              <a:solidFill>
                <a:srgbClr val="020202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ko-KR" altLang="en-US" b="0" i="0" dirty="0" err="1">
                <a:solidFill>
                  <a:srgbClr val="020202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암기빵</a:t>
            </a:r>
            <a:r>
              <a:rPr lang="en-US" altLang="ko-KR" b="0" i="0" dirty="0">
                <a:solidFill>
                  <a:srgbClr val="020202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, </a:t>
            </a:r>
            <a:r>
              <a:rPr lang="ko-KR" altLang="en-US" b="0" i="0" dirty="0" err="1">
                <a:solidFill>
                  <a:srgbClr val="020202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도라야키</a:t>
            </a:r>
            <a:r>
              <a:rPr lang="ko-KR" altLang="en-US" b="0" i="0" dirty="0">
                <a:solidFill>
                  <a:srgbClr val="020202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등을 </a:t>
            </a:r>
            <a:endParaRPr lang="en-US" altLang="ko-KR" b="0" i="0" dirty="0">
              <a:solidFill>
                <a:srgbClr val="020202"/>
              </a:solidFill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ko-KR" altLang="en-US" b="0" i="0" dirty="0">
                <a:solidFill>
                  <a:srgbClr val="020202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살 수 있는 선물 가게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4114" name="Picture 18" descr="도라에몽 프린트 크래커">
            <a:extLst>
              <a:ext uri="{FF2B5EF4-FFF2-40B4-BE49-F238E27FC236}">
                <a16:creationId xmlns:a16="http://schemas.microsoft.com/office/drawing/2014/main" id="{B27A22F9-0E12-4308-B0F4-B7DD95A12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929" y="5518771"/>
            <a:ext cx="1203866" cy="92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안키빤 러스크">
            <a:extLst>
              <a:ext uri="{FF2B5EF4-FFF2-40B4-BE49-F238E27FC236}">
                <a16:creationId xmlns:a16="http://schemas.microsoft.com/office/drawing/2014/main" id="{0306942C-E1A5-4976-9D32-552A22B58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653" y="5395434"/>
            <a:ext cx="1621178" cy="108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62CD1FD3-5FC9-494D-8D19-9B8E8C848050}"/>
              </a:ext>
            </a:extLst>
          </p:cNvPr>
          <p:cNvSpPr/>
          <p:nvPr/>
        </p:nvSpPr>
        <p:spPr>
          <a:xfrm>
            <a:off x="4198215" y="167268"/>
            <a:ext cx="4254411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DDBC8E-A063-461A-BD45-79A0BB8891FA}"/>
              </a:ext>
            </a:extLst>
          </p:cNvPr>
          <p:cNvSpPr txBox="1"/>
          <p:nvPr/>
        </p:nvSpPr>
        <p:spPr>
          <a:xfrm>
            <a:off x="4220518" y="189570"/>
            <a:ext cx="3446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후지코</a:t>
            </a:r>
            <a:r>
              <a:rPr lang="ko-KR" altLang="en-US" sz="2800" dirty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2800" dirty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F </a:t>
            </a:r>
            <a:r>
              <a:rPr lang="ko-KR" altLang="en-US" sz="2800" dirty="0" err="1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후지오</a:t>
            </a:r>
            <a:r>
              <a:rPr lang="ko-KR" altLang="en-US" sz="2800" dirty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  <a:endParaRPr lang="en-US" altLang="ko-KR" sz="2800" dirty="0">
              <a:solidFill>
                <a:srgbClr val="00B0F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E42D6B-95DB-44A2-B404-325B031CF72F}"/>
              </a:ext>
            </a:extLst>
          </p:cNvPr>
          <p:cNvSpPr txBox="1"/>
          <p:nvPr/>
        </p:nvSpPr>
        <p:spPr>
          <a:xfrm>
            <a:off x="5497340" y="613008"/>
            <a:ext cx="155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카페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&amp;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선물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23E8C6-1377-412F-B70C-DD28CDE09D2C}"/>
              </a:ext>
            </a:extLst>
          </p:cNvPr>
          <p:cNvSpPr txBox="1"/>
          <p:nvPr/>
        </p:nvSpPr>
        <p:spPr>
          <a:xfrm>
            <a:off x="872600" y="4917183"/>
            <a:ext cx="3258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b="0" i="0" dirty="0">
                <a:solidFill>
                  <a:srgbClr val="020202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후지코의 </a:t>
            </a:r>
            <a:r>
              <a:rPr lang="ko-KR" altLang="en-US" sz="1400" b="0" i="0" dirty="0">
                <a:solidFill>
                  <a:srgbClr val="0070C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캐릭터 컨셉의 음식</a:t>
            </a:r>
            <a:r>
              <a:rPr lang="ko-KR" altLang="en-US" sz="1400" b="0" i="0" dirty="0">
                <a:solidFill>
                  <a:srgbClr val="020202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이 많음</a:t>
            </a:r>
            <a:endParaRPr lang="ko-KR" altLang="en-US" sz="14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pic>
        <p:nvPicPr>
          <p:cNvPr id="4102" name="Picture 6" descr="pokonyan-burger">
            <a:extLst>
              <a:ext uri="{FF2B5EF4-FFF2-40B4-BE49-F238E27FC236}">
                <a16:creationId xmlns:a16="http://schemas.microsoft.com/office/drawing/2014/main" id="{428A8A41-C41C-48E8-9675-233628359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11" y="5410212"/>
            <a:ext cx="1576844" cy="105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oriamon">
            <a:extLst>
              <a:ext uri="{FF2B5EF4-FFF2-40B4-BE49-F238E27FC236}">
                <a16:creationId xmlns:a16="http://schemas.microsoft.com/office/drawing/2014/main" id="{08F98D0E-7DB1-4099-9A4E-C1C4557DC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8" y="5441585"/>
            <a:ext cx="1482725" cy="9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FEFF10A-5D40-490E-9482-D90744FDC616}"/>
              </a:ext>
            </a:extLst>
          </p:cNvPr>
          <p:cNvSpPr txBox="1"/>
          <p:nvPr/>
        </p:nvSpPr>
        <p:spPr>
          <a:xfrm>
            <a:off x="4420976" y="4861424"/>
            <a:ext cx="36770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b="0" i="0" dirty="0">
                <a:solidFill>
                  <a:srgbClr val="020202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인형</a:t>
            </a:r>
            <a:r>
              <a:rPr lang="en-US" altLang="ko-KR" sz="1400" b="0" i="0" dirty="0">
                <a:solidFill>
                  <a:srgbClr val="020202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400" b="0" i="0" dirty="0" err="1">
                <a:solidFill>
                  <a:srgbClr val="020202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뱃지</a:t>
            </a:r>
            <a:r>
              <a:rPr lang="en-US" altLang="ko-KR" sz="1400" b="0" i="0" dirty="0">
                <a:solidFill>
                  <a:srgbClr val="020202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400" b="0" i="0" dirty="0">
                <a:solidFill>
                  <a:srgbClr val="020202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셔츠 등의 박물관 </a:t>
            </a:r>
            <a:r>
              <a:rPr lang="ko-KR" altLang="en-US" sz="1400" b="0" i="0" dirty="0">
                <a:solidFill>
                  <a:srgbClr val="0070C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한정 </a:t>
            </a:r>
            <a:r>
              <a:rPr lang="ko-KR" altLang="en-US" sz="1400" b="0" i="0" dirty="0" err="1">
                <a:solidFill>
                  <a:srgbClr val="0070C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굿즈</a:t>
            </a:r>
            <a:r>
              <a:rPr lang="ko-KR" altLang="en-US" sz="1400" b="0" i="0" dirty="0">
                <a:solidFill>
                  <a:srgbClr val="0070C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en-US" sz="1400" b="0" i="0" dirty="0">
                <a:solidFill>
                  <a:srgbClr val="020202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판매</a:t>
            </a:r>
            <a:endParaRPr lang="ko-KR" altLang="en-US" sz="14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30B8BAF1-D5F3-4F19-BBCF-ACD4BCD2478A}"/>
              </a:ext>
            </a:extLst>
          </p:cNvPr>
          <p:cNvSpPr/>
          <p:nvPr/>
        </p:nvSpPr>
        <p:spPr>
          <a:xfrm>
            <a:off x="756281" y="4288298"/>
            <a:ext cx="3057436" cy="98848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CD168D42-7E8B-4FF3-961E-AD36FBF082AB}"/>
              </a:ext>
            </a:extLst>
          </p:cNvPr>
          <p:cNvSpPr/>
          <p:nvPr/>
        </p:nvSpPr>
        <p:spPr>
          <a:xfrm>
            <a:off x="4324670" y="4288298"/>
            <a:ext cx="3530599" cy="98848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A2DED524-226A-4368-86F1-4236E65C991A}"/>
              </a:ext>
            </a:extLst>
          </p:cNvPr>
          <p:cNvSpPr/>
          <p:nvPr/>
        </p:nvSpPr>
        <p:spPr>
          <a:xfrm>
            <a:off x="8595591" y="4288298"/>
            <a:ext cx="2717468" cy="98848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5E0970-1704-4542-92F1-F469EA97305A}"/>
              </a:ext>
            </a:extLst>
          </p:cNvPr>
          <p:cNvSpPr txBox="1"/>
          <p:nvPr/>
        </p:nvSpPr>
        <p:spPr>
          <a:xfrm>
            <a:off x="369291" y="6631405"/>
            <a:ext cx="23516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8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8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http://fujiko-museum.com/</a:t>
            </a: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2EBD02A6-766B-4CA2-A8B3-A276B3AB242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18" y="144766"/>
            <a:ext cx="724473" cy="6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5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14" grpId="0" animBg="1"/>
      <p:bldP spid="15" grpId="0"/>
      <p:bldP spid="16" grpId="0" animBg="1"/>
      <p:bldP spid="17" grpId="0"/>
      <p:bldP spid="19" grpId="0"/>
      <p:bldP spid="21" grpId="0"/>
      <p:bldP spid="34" grpId="0"/>
      <p:bldP spid="35" grpId="0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53B3C7-E0CF-42A7-9185-910E4A0A9F05}"/>
              </a:ext>
            </a:extLst>
          </p:cNvPr>
          <p:cNvSpPr/>
          <p:nvPr/>
        </p:nvSpPr>
        <p:spPr>
          <a:xfrm>
            <a:off x="4780053" y="167268"/>
            <a:ext cx="3360340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61512E-7B80-4253-B85C-EE3867757282}"/>
              </a:ext>
            </a:extLst>
          </p:cNvPr>
          <p:cNvSpPr txBox="1"/>
          <p:nvPr/>
        </p:nvSpPr>
        <p:spPr>
          <a:xfrm>
            <a:off x="4904777" y="189570"/>
            <a:ext cx="213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rgbClr val="92D05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지브리</a:t>
            </a:r>
            <a:r>
              <a:rPr lang="ko-KR" altLang="en-US" sz="2800" dirty="0">
                <a:solidFill>
                  <a:srgbClr val="92D05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  <a:endParaRPr lang="en-US" altLang="ko-KR" sz="2800" dirty="0">
              <a:solidFill>
                <a:srgbClr val="92D05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B40BE5-F219-4862-8E6A-DC9E3E20E0CB}"/>
              </a:ext>
            </a:extLst>
          </p:cNvPr>
          <p:cNvSpPr txBox="1"/>
          <p:nvPr/>
        </p:nvSpPr>
        <p:spPr>
          <a:xfrm>
            <a:off x="4835808" y="613008"/>
            <a:ext cx="238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작가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&amp;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박물관 소개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2" name="Picture 2" descr="스튜디오 지브리( スタジオジブリ, STUDIO GHIBLI)">
            <a:extLst>
              <a:ext uri="{FF2B5EF4-FFF2-40B4-BE49-F238E27FC236}">
                <a16:creationId xmlns:a16="http://schemas.microsoft.com/office/drawing/2014/main" id="{F12F9475-65D5-4EF2-951B-330F6B4FA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13" b="98566" l="10000" r="90000">
                        <a14:foregroundMark x1="58857" y1="39754" x2="44857" y2="75205"/>
                        <a14:foregroundMark x1="46286" y1="33197" x2="41714" y2="89139"/>
                        <a14:foregroundMark x1="41714" y1="89139" x2="63286" y2="50615"/>
                        <a14:foregroundMark x1="63286" y1="50615" x2="61286" y2="44467"/>
                        <a14:foregroundMark x1="68286" y1="43033" x2="78571" y2="86885"/>
                        <a14:foregroundMark x1="48000" y1="44467" x2="49571" y2="54508"/>
                        <a14:foregroundMark x1="50143" y1="41189" x2="47857" y2="70697"/>
                        <a14:foregroundMark x1="31714" y1="70902" x2="24857" y2="96107"/>
                        <a14:foregroundMark x1="38286" y1="67828" x2="21714" y2="92418"/>
                        <a14:foregroundMark x1="27571" y1="74180" x2="22429" y2="96107"/>
                        <a14:foregroundMark x1="31571" y1="88115" x2="43286" y2="96721"/>
                        <a14:foregroundMark x1="31143" y1="82992" x2="43000" y2="98770"/>
                        <a14:foregroundMark x1="23429" y1="79508" x2="22286" y2="96516"/>
                        <a14:foregroundMark x1="25143" y1="76025" x2="22714" y2="84426"/>
                        <a14:foregroundMark x1="37429" y1="78279" x2="44286" y2="88934"/>
                        <a14:foregroundMark x1="44286" y1="38525" x2="73143" y2="86066"/>
                        <a14:foregroundMark x1="73143" y1="86066" x2="72000" y2="97746"/>
                        <a14:foregroundMark x1="54000" y1="36475" x2="70429" y2="44672"/>
                        <a14:foregroundMark x1="47286" y1="19262" x2="51714" y2="36270"/>
                        <a14:foregroundMark x1="48714" y1="18033" x2="53000" y2="30943"/>
                        <a14:foregroundMark x1="62571" y1="13934" x2="59429" y2="26639"/>
                        <a14:foregroundMark x1="75714" y1="14959" x2="70000" y2="32172"/>
                        <a14:foregroundMark x1="63857" y1="4713" x2="63857" y2="9836"/>
                        <a14:backgroundMark x1="23857" y1="18033" x2="14714" y2="38320"/>
                        <a14:backgroundMark x1="37571" y1="16598" x2="1143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33" r="9933"/>
          <a:stretch/>
        </p:blipFill>
        <p:spPr bwMode="auto">
          <a:xfrm>
            <a:off x="7112233" y="25730"/>
            <a:ext cx="84871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E8AC89A-8725-4DBD-B168-D6685B9866D9}"/>
              </a:ext>
            </a:extLst>
          </p:cNvPr>
          <p:cNvSpPr txBox="1"/>
          <p:nvPr/>
        </p:nvSpPr>
        <p:spPr>
          <a:xfrm>
            <a:off x="3281162" y="2418303"/>
            <a:ext cx="250260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Q. 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이름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?</a:t>
            </a:r>
          </a:p>
          <a:p>
            <a:pPr algn="ctr"/>
            <a:r>
              <a:rPr lang="ko-KR" altLang="en-US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미야자키 </a:t>
            </a:r>
            <a:r>
              <a:rPr lang="ko-KR" altLang="en-US" dirty="0" err="1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하야오</a:t>
            </a:r>
            <a:endParaRPr lang="en-US" altLang="ko-KR" dirty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endParaRPr lang="en-US" altLang="ko-KR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Q. 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본인이 원하는 만화는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?</a:t>
            </a:r>
          </a:p>
          <a:p>
            <a:pPr algn="ctr"/>
            <a:r>
              <a:rPr lang="ko-KR" altLang="en-US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어린이에게 </a:t>
            </a:r>
            <a:r>
              <a:rPr lang="ko-KR" altLang="en-US" dirty="0">
                <a:solidFill>
                  <a:srgbClr val="0070C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좋은 영향을 </a:t>
            </a:r>
            <a:endParaRPr lang="en-US" altLang="ko-KR" dirty="0">
              <a:solidFill>
                <a:srgbClr val="0070C0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dirty="0">
                <a:solidFill>
                  <a:srgbClr val="0070C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주는 만화</a:t>
            </a:r>
            <a:endParaRPr lang="en-US" altLang="ko-KR" dirty="0">
              <a:solidFill>
                <a:srgbClr val="0070C0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endParaRPr lang="en-US" altLang="ko-KR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Q. </a:t>
            </a:r>
            <a:r>
              <a:rPr lang="ko-KR" altLang="en-US" dirty="0" err="1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주요작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?</a:t>
            </a:r>
          </a:p>
          <a:p>
            <a:pPr algn="ctr"/>
            <a:r>
              <a:rPr lang="ko-KR" altLang="en-US" dirty="0" err="1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하울의</a:t>
            </a:r>
            <a:r>
              <a:rPr lang="ko-KR" altLang="en-US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움직이는 성</a:t>
            </a:r>
            <a:r>
              <a:rPr lang="en-US" altLang="ko-KR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,</a:t>
            </a:r>
          </a:p>
          <a:p>
            <a:pPr algn="ctr"/>
            <a:r>
              <a:rPr lang="ko-KR" altLang="en-US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이웃집 토토로 등</a:t>
            </a:r>
            <a:endParaRPr lang="en-US" altLang="ko-KR" dirty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A013F195-583B-4B33-B0A7-91BD8C7A85E9}"/>
              </a:ext>
            </a:extLst>
          </p:cNvPr>
          <p:cNvSpPr/>
          <p:nvPr/>
        </p:nvSpPr>
        <p:spPr>
          <a:xfrm>
            <a:off x="1812530" y="1347779"/>
            <a:ext cx="2802300" cy="58670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1C4C8-1E3F-46C3-AFAE-07D2995ECD8B}"/>
              </a:ext>
            </a:extLst>
          </p:cNvPr>
          <p:cNvSpPr txBox="1"/>
          <p:nvPr/>
        </p:nvSpPr>
        <p:spPr>
          <a:xfrm>
            <a:off x="1823680" y="1441076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Q. </a:t>
            </a:r>
            <a:r>
              <a:rPr lang="ko-KR" altLang="en-US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작가에 대해 알아보자</a:t>
            </a:r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!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A407CAAA-4C21-436D-99A2-D93B6714C69D}"/>
              </a:ext>
            </a:extLst>
          </p:cNvPr>
          <p:cNvSpPr/>
          <p:nvPr/>
        </p:nvSpPr>
        <p:spPr>
          <a:xfrm>
            <a:off x="7459143" y="1353104"/>
            <a:ext cx="3010690" cy="58670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AAB2BC-E377-429F-8059-B5AED946003C}"/>
              </a:ext>
            </a:extLst>
          </p:cNvPr>
          <p:cNvSpPr txBox="1"/>
          <p:nvPr/>
        </p:nvSpPr>
        <p:spPr>
          <a:xfrm>
            <a:off x="7470294" y="1446401"/>
            <a:ext cx="2999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Q. </a:t>
            </a:r>
            <a:r>
              <a:rPr lang="ko-KR" altLang="en-US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박물관에 대해 알아보자</a:t>
            </a:r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!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AAC479-E7A0-40E1-B5E9-9FB29EED7FE2}"/>
              </a:ext>
            </a:extLst>
          </p:cNvPr>
          <p:cNvSpPr txBox="1"/>
          <p:nvPr/>
        </p:nvSpPr>
        <p:spPr>
          <a:xfrm>
            <a:off x="731773" y="536133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#</a:t>
            </a:r>
            <a:r>
              <a:rPr lang="ko-KR" altLang="en-US" dirty="0" err="1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만들기만하면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#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명작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F8F4CFA8-AD3A-4D22-8808-14B6A825A341}"/>
              </a:ext>
            </a:extLst>
          </p:cNvPr>
          <p:cNvSpPr/>
          <p:nvPr/>
        </p:nvSpPr>
        <p:spPr>
          <a:xfrm>
            <a:off x="3266261" y="2131112"/>
            <a:ext cx="2517509" cy="3448103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A7B0B0EF-E89B-4304-BB51-E7F9B81758C7}"/>
              </a:ext>
            </a:extLst>
          </p:cNvPr>
          <p:cNvSpPr/>
          <p:nvPr/>
        </p:nvSpPr>
        <p:spPr>
          <a:xfrm>
            <a:off x="9142954" y="2263698"/>
            <a:ext cx="2517509" cy="3315517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E5F96C-04B2-486C-8C19-B06034EAD0E8}"/>
              </a:ext>
            </a:extLst>
          </p:cNvPr>
          <p:cNvSpPr txBox="1"/>
          <p:nvPr/>
        </p:nvSpPr>
        <p:spPr>
          <a:xfrm>
            <a:off x="9213944" y="2470672"/>
            <a:ext cx="2375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Q. 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박물관의 컨셉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?</a:t>
            </a:r>
          </a:p>
          <a:p>
            <a:pPr algn="ctr"/>
            <a:r>
              <a:rPr lang="ko-KR" altLang="en-US" sz="18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endParaRPr lang="en-US" altLang="ko-KR" sz="18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ko-KR" altLang="ko-KR" dirty="0"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마음이 풍요로워지는 </a:t>
            </a:r>
            <a:r>
              <a:rPr lang="ko-KR" altLang="en-US" dirty="0"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곳</a:t>
            </a:r>
            <a:endParaRPr lang="en-US" altLang="ko-KR" dirty="0">
              <a:effectLst/>
              <a:latin typeface="경기천년제목 Light" panose="02020403020101020101" pitchFamily="18" charset="-127"/>
              <a:ea typeface="경기천년제목 Light" panose="02020403020101020101" pitchFamily="18" charset="-127"/>
              <a:cs typeface="Times New Roman" panose="02020603050405020304" pitchFamily="18" charset="0"/>
            </a:endParaRPr>
          </a:p>
          <a:p>
            <a:pPr algn="ctr"/>
            <a:endParaRPr lang="en-US" altLang="ko-KR" dirty="0">
              <a:effectLst/>
              <a:latin typeface="경기천년제목 Light" panose="02020403020101020101" pitchFamily="18" charset="-127"/>
              <a:ea typeface="경기천년제목 Light" panose="0202040302010102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ko-KR" dirty="0"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한 편의 </a:t>
            </a:r>
            <a:r>
              <a:rPr lang="ko-KR" altLang="ko-KR" dirty="0">
                <a:solidFill>
                  <a:srgbClr val="0070C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영화</a:t>
            </a:r>
            <a:r>
              <a:rPr lang="en-US" altLang="ko-KR" dirty="0"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같은 곳</a:t>
            </a:r>
            <a:endParaRPr lang="en-US" altLang="ko-KR" dirty="0">
              <a:effectLst/>
              <a:latin typeface="경기천년제목 Light" panose="02020403020101020101" pitchFamily="18" charset="-127"/>
              <a:ea typeface="경기천년제목 Light" panose="02020403020101020101" pitchFamily="18" charset="-127"/>
              <a:cs typeface="Times New Roman" panose="02020603050405020304" pitchFamily="18" charset="0"/>
            </a:endParaRPr>
          </a:p>
          <a:p>
            <a:pPr algn="ctr"/>
            <a:endParaRPr lang="en-US" altLang="ko-KR" dirty="0">
              <a:effectLst/>
              <a:latin typeface="경기천년제목 Light" panose="02020403020101020101" pitchFamily="18" charset="-127"/>
              <a:ea typeface="경기천년제목 Light" panose="0202040302010102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en-US" b="0" i="0" dirty="0"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마음이 부드러워 지는 곳</a:t>
            </a:r>
            <a:endParaRPr lang="en-US" altLang="ko-KR" b="0" i="0" dirty="0">
              <a:effectLst/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br>
              <a:rPr lang="ko-KR" altLang="en-US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</a:br>
            <a:r>
              <a:rPr lang="ko-KR" altLang="en-US" b="0" i="0" dirty="0"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여러 가지를 발견 할 수 있는</a:t>
            </a:r>
            <a:r>
              <a:rPr lang="ko-KR" altLang="en-US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곳</a:t>
            </a:r>
            <a:br>
              <a:rPr lang="ko-KR" altLang="en-US" sz="160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</a:br>
            <a:endParaRPr lang="en-US" altLang="ko-KR" sz="1600" dirty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28A2909-F0D5-4CD7-9BA8-F62374033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r="6565"/>
          <a:stretch/>
        </p:blipFill>
        <p:spPr bwMode="auto">
          <a:xfrm>
            <a:off x="6120906" y="2574527"/>
            <a:ext cx="283136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39ED3F-CA6C-4C11-9FEF-2856F71629F8}"/>
              </a:ext>
            </a:extLst>
          </p:cNvPr>
          <p:cNvSpPr txBox="1"/>
          <p:nvPr/>
        </p:nvSpPr>
        <p:spPr>
          <a:xfrm>
            <a:off x="6460223" y="5176668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#</a:t>
            </a:r>
            <a:r>
              <a:rPr lang="ko-KR" altLang="en-US" dirty="0" err="1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지브리영화속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#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그대로</a:t>
            </a:r>
          </a:p>
        </p:txBody>
      </p:sp>
      <p:pic>
        <p:nvPicPr>
          <p:cNvPr id="1026" name="Picture 2" descr="日本アニメ映画の巨匠、夢描いた３４年 宮崎駿監督引退 (2/4ページ) - SankeiBiz（サンケイビズ）">
            <a:extLst>
              <a:ext uri="{FF2B5EF4-FFF2-40B4-BE49-F238E27FC236}">
                <a16:creationId xmlns:a16="http://schemas.microsoft.com/office/drawing/2014/main" id="{15B37FAE-2639-40E1-9220-838BB8A26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5"/>
          <a:stretch/>
        </p:blipFill>
        <p:spPr bwMode="auto">
          <a:xfrm>
            <a:off x="602528" y="2362993"/>
            <a:ext cx="2450365" cy="301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385CD9-EA83-4FD8-B2D5-8DCA9D1E7503}"/>
              </a:ext>
            </a:extLst>
          </p:cNvPr>
          <p:cNvSpPr txBox="1"/>
          <p:nvPr/>
        </p:nvSpPr>
        <p:spPr>
          <a:xfrm>
            <a:off x="731773" y="2038901"/>
            <a:ext cx="22429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https://www.sankeibiz.jp/express/news/130902/exf13090200040000-n2.htm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B679E-7390-4C6A-AA78-DD5DDB13973C}"/>
              </a:ext>
            </a:extLst>
          </p:cNvPr>
          <p:cNvSpPr txBox="1"/>
          <p:nvPr/>
        </p:nvSpPr>
        <p:spPr>
          <a:xfrm>
            <a:off x="7138680" y="2373509"/>
            <a:ext cx="841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구글지도</a:t>
            </a:r>
          </a:p>
        </p:txBody>
      </p:sp>
    </p:spTree>
    <p:extLst>
      <p:ext uri="{BB962C8B-B14F-4D97-AF65-F5344CB8AC3E}">
        <p14:creationId xmlns:p14="http://schemas.microsoft.com/office/powerpoint/2010/main" val="305135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5" grpId="0" animBg="1"/>
      <p:bldP spid="26" grpId="0"/>
      <p:bldP spid="27" grpId="0"/>
      <p:bldP spid="28" grpId="0" animBg="1"/>
      <p:bldP spid="30" grpId="0" animBg="1"/>
      <p:bldP spid="31" grpId="0"/>
      <p:bldP spid="17" grpId="0"/>
      <p:bldP spid="21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04D4437-8A04-4156-90D4-14D9D3613634}"/>
              </a:ext>
            </a:extLst>
          </p:cNvPr>
          <p:cNvSpPr/>
          <p:nvPr/>
        </p:nvSpPr>
        <p:spPr>
          <a:xfrm>
            <a:off x="2289310" y="1164431"/>
            <a:ext cx="1456959" cy="58670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6883D-0356-4E89-9921-E51F36E4BE2D}"/>
              </a:ext>
            </a:extLst>
          </p:cNvPr>
          <p:cNvSpPr txBox="1"/>
          <p:nvPr/>
        </p:nvSpPr>
        <p:spPr>
          <a:xfrm>
            <a:off x="2460457" y="1196172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기획전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A815B7F-3A26-4DAB-8C00-EB0EE6101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5" y="1919167"/>
            <a:ext cx="2068985" cy="292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8FB4C44-D5C1-44AD-BC48-DFB40AAC4402}"/>
              </a:ext>
            </a:extLst>
          </p:cNvPr>
          <p:cNvSpPr/>
          <p:nvPr/>
        </p:nvSpPr>
        <p:spPr>
          <a:xfrm>
            <a:off x="8179472" y="1164431"/>
            <a:ext cx="1456959" cy="58670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A6BD7B-3820-42DC-8B59-2DF046A61183}"/>
              </a:ext>
            </a:extLst>
          </p:cNvPr>
          <p:cNvSpPr txBox="1"/>
          <p:nvPr/>
        </p:nvSpPr>
        <p:spPr>
          <a:xfrm>
            <a:off x="8350619" y="1196172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갤러리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75DFBF1-6ECA-470D-AE25-3AF0E4556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30" y="1943978"/>
            <a:ext cx="3294992" cy="218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쁘띠 &quot;아리아와 마녀 '전">
            <a:extLst>
              <a:ext uri="{FF2B5EF4-FFF2-40B4-BE49-F238E27FC236}">
                <a16:creationId xmlns:a16="http://schemas.microsoft.com/office/drawing/2014/main" id="{8DA40CF1-25E6-4E95-B4F2-12A4F9F9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754" y="2363362"/>
            <a:ext cx="2721526" cy="20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CCC6EA-6BBD-49C9-A42F-E74E24FCCBCB}"/>
              </a:ext>
            </a:extLst>
          </p:cNvPr>
          <p:cNvSpPr txBox="1"/>
          <p:nvPr/>
        </p:nvSpPr>
        <p:spPr>
          <a:xfrm flipH="1">
            <a:off x="951166" y="5490357"/>
            <a:ext cx="452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2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층과 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1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층 복도에서 동시에 기획전을 개최</a:t>
            </a:r>
            <a:endParaRPr lang="en-US" altLang="ko-KR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286C58-79E7-4328-8EA4-1A15CB07754D}"/>
              </a:ext>
            </a:extLst>
          </p:cNvPr>
          <p:cNvSpPr txBox="1"/>
          <p:nvPr/>
        </p:nvSpPr>
        <p:spPr>
          <a:xfrm flipH="1">
            <a:off x="6813606" y="5612407"/>
            <a:ext cx="4526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0070C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키워드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를 통해 배경과 원화 </a:t>
            </a:r>
            <a:endParaRPr lang="en-US" altLang="ko-KR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등의 그림을 전시한 곳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!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7178" name="Picture 10" descr="&quot;가구야 공주 이야기」전">
            <a:extLst>
              <a:ext uri="{FF2B5EF4-FFF2-40B4-BE49-F238E27FC236}">
                <a16:creationId xmlns:a16="http://schemas.microsoft.com/office/drawing/2014/main" id="{8C0BAC0E-7DA7-48B0-A506-93354C83D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662" y="2960184"/>
            <a:ext cx="3294992" cy="22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03CCA4CC-C623-4AC4-AEBF-0BC62A170327}"/>
              </a:ext>
            </a:extLst>
          </p:cNvPr>
          <p:cNvSpPr/>
          <p:nvPr/>
        </p:nvSpPr>
        <p:spPr>
          <a:xfrm>
            <a:off x="4780053" y="167268"/>
            <a:ext cx="3360340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52B0F-361B-47B2-B16A-3AD4B9631C89}"/>
              </a:ext>
            </a:extLst>
          </p:cNvPr>
          <p:cNvSpPr txBox="1"/>
          <p:nvPr/>
        </p:nvSpPr>
        <p:spPr>
          <a:xfrm>
            <a:off x="4904777" y="189570"/>
            <a:ext cx="213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rgbClr val="92D05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지브리</a:t>
            </a:r>
            <a:r>
              <a:rPr lang="ko-KR" altLang="en-US" sz="2800" dirty="0">
                <a:solidFill>
                  <a:srgbClr val="92D05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  <a:endParaRPr lang="en-US" altLang="ko-KR" sz="2800" dirty="0">
              <a:solidFill>
                <a:srgbClr val="92D05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FD0BF1-90F1-4FB8-BDF2-F9C1529EAEDC}"/>
              </a:ext>
            </a:extLst>
          </p:cNvPr>
          <p:cNvSpPr txBox="1"/>
          <p:nvPr/>
        </p:nvSpPr>
        <p:spPr>
          <a:xfrm>
            <a:off x="5485642" y="613008"/>
            <a:ext cx="115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전시관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16" name="Picture 2" descr="스튜디오 지브리( スタジオジブリ, STUDIO GHIBLI)">
            <a:extLst>
              <a:ext uri="{FF2B5EF4-FFF2-40B4-BE49-F238E27FC236}">
                <a16:creationId xmlns:a16="http://schemas.microsoft.com/office/drawing/2014/main" id="{3B6D6A25-FCBD-46C5-A497-7B0A27D78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13" b="98566" l="10000" r="90000">
                        <a14:foregroundMark x1="58857" y1="39754" x2="44857" y2="75205"/>
                        <a14:foregroundMark x1="46286" y1="33197" x2="41714" y2="89139"/>
                        <a14:foregroundMark x1="41714" y1="89139" x2="63286" y2="50615"/>
                        <a14:foregroundMark x1="63286" y1="50615" x2="61286" y2="44467"/>
                        <a14:foregroundMark x1="68286" y1="43033" x2="78571" y2="86885"/>
                        <a14:foregroundMark x1="48000" y1="44467" x2="49571" y2="54508"/>
                        <a14:foregroundMark x1="50143" y1="41189" x2="47857" y2="70697"/>
                        <a14:foregroundMark x1="31714" y1="70902" x2="24857" y2="96107"/>
                        <a14:foregroundMark x1="38286" y1="67828" x2="21714" y2="92418"/>
                        <a14:foregroundMark x1="27571" y1="74180" x2="22429" y2="96107"/>
                        <a14:foregroundMark x1="31571" y1="88115" x2="43286" y2="96721"/>
                        <a14:foregroundMark x1="31143" y1="82992" x2="43000" y2="98770"/>
                        <a14:foregroundMark x1="23429" y1="79508" x2="22286" y2="96516"/>
                        <a14:foregroundMark x1="25143" y1="76025" x2="22714" y2="84426"/>
                        <a14:foregroundMark x1="37429" y1="78279" x2="44286" y2="88934"/>
                        <a14:foregroundMark x1="44286" y1="38525" x2="73143" y2="86066"/>
                        <a14:foregroundMark x1="73143" y1="86066" x2="72000" y2="97746"/>
                        <a14:foregroundMark x1="54000" y1="36475" x2="70429" y2="44672"/>
                        <a14:foregroundMark x1="47286" y1="19262" x2="51714" y2="36270"/>
                        <a14:foregroundMark x1="48714" y1="18033" x2="53000" y2="30943"/>
                        <a14:foregroundMark x1="62571" y1="13934" x2="59429" y2="26639"/>
                        <a14:foregroundMark x1="75714" y1="14959" x2="70000" y2="32172"/>
                        <a14:foregroundMark x1="63857" y1="4713" x2="63857" y2="9836"/>
                        <a14:backgroundMark x1="23857" y1="18033" x2="14714" y2="38320"/>
                        <a14:backgroundMark x1="37571" y1="16598" x2="1143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33" r="9933"/>
          <a:stretch/>
        </p:blipFill>
        <p:spPr bwMode="auto">
          <a:xfrm>
            <a:off x="7112233" y="25730"/>
            <a:ext cx="84871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D6DC39A-2AF6-4089-9BEE-A8EA529B667D}"/>
              </a:ext>
            </a:extLst>
          </p:cNvPr>
          <p:cNvSpPr txBox="1"/>
          <p:nvPr/>
        </p:nvSpPr>
        <p:spPr>
          <a:xfrm>
            <a:off x="174651" y="5783737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한번 관람할 때 많은 기획전을 </a:t>
            </a:r>
            <a:r>
              <a:rPr lang="ko-KR" altLang="en-US" dirty="0">
                <a:solidFill>
                  <a:srgbClr val="0070C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동시에 감상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가능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!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A87A44-FE8F-4A5E-94E1-03BC3B59C030}"/>
              </a:ext>
            </a:extLst>
          </p:cNvPr>
          <p:cNvSpPr txBox="1"/>
          <p:nvPr/>
        </p:nvSpPr>
        <p:spPr>
          <a:xfrm>
            <a:off x="3362371" y="4404507"/>
            <a:ext cx="1906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▲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&lt;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아리아와 마녀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&gt;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F234CA-37D2-4159-B02E-42B4045A142C}"/>
              </a:ext>
            </a:extLst>
          </p:cNvPr>
          <p:cNvSpPr txBox="1"/>
          <p:nvPr/>
        </p:nvSpPr>
        <p:spPr>
          <a:xfrm>
            <a:off x="874748" y="4833408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▲고양이버스를 타고 </a:t>
            </a:r>
            <a:endParaRPr lang="en-US" altLang="ko-KR" sz="1400" dirty="0">
              <a:solidFill>
                <a:schemeClr val="bg2">
                  <a:lumMod val="50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/>
            <a:r>
              <a:rPr lang="ko-KR" altLang="en-US" sz="1400" dirty="0" err="1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지브리숲으로</a:t>
            </a:r>
            <a:endParaRPr lang="ko-KR" altLang="en-US" sz="1400" dirty="0">
              <a:solidFill>
                <a:schemeClr val="bg2">
                  <a:lumMod val="50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0A700B-E0C3-4C8F-B233-3AB50D4E789F}"/>
              </a:ext>
            </a:extLst>
          </p:cNvPr>
          <p:cNvSpPr txBox="1"/>
          <p:nvPr/>
        </p:nvSpPr>
        <p:spPr>
          <a:xfrm>
            <a:off x="8682240" y="5163709"/>
            <a:ext cx="2303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▲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&lt;</a:t>
            </a:r>
            <a:r>
              <a:rPr lang="ko-KR" altLang="en-US" sz="1600" dirty="0" err="1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카구야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공주 이야기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&gt;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전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2E550F-541C-4A9C-B27B-3501BF0BA6BE}"/>
              </a:ext>
            </a:extLst>
          </p:cNvPr>
          <p:cNvSpPr txBox="1"/>
          <p:nvPr/>
        </p:nvSpPr>
        <p:spPr>
          <a:xfrm>
            <a:off x="6324548" y="4110327"/>
            <a:ext cx="170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▲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&lt;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추억의 마니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&gt;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전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296B235D-2C09-4F21-B1D2-28596A0EBBC4}"/>
              </a:ext>
            </a:extLst>
          </p:cNvPr>
          <p:cNvSpPr/>
          <p:nvPr/>
        </p:nvSpPr>
        <p:spPr>
          <a:xfrm>
            <a:off x="959361" y="5408577"/>
            <a:ext cx="4526281" cy="78909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7C9E895D-C08B-486E-83CA-E8FE6B5A1EEB}"/>
              </a:ext>
            </a:extLst>
          </p:cNvPr>
          <p:cNvSpPr/>
          <p:nvPr/>
        </p:nvSpPr>
        <p:spPr>
          <a:xfrm>
            <a:off x="7780282" y="5520087"/>
            <a:ext cx="2637415" cy="78909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1E1848-BCC0-434E-8EA9-971E0F6C62DF}"/>
              </a:ext>
            </a:extLst>
          </p:cNvPr>
          <p:cNvSpPr txBox="1"/>
          <p:nvPr/>
        </p:nvSpPr>
        <p:spPr>
          <a:xfrm>
            <a:off x="369291" y="6631405"/>
            <a:ext cx="23516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</a:rPr>
              <a:t>https://www.ghibli-museum.jp/</a:t>
            </a:r>
          </a:p>
        </p:txBody>
      </p:sp>
    </p:spTree>
    <p:extLst>
      <p:ext uri="{BB962C8B-B14F-4D97-AF65-F5344CB8AC3E}">
        <p14:creationId xmlns:p14="http://schemas.microsoft.com/office/powerpoint/2010/main" val="264980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/>
      <p:bldP spid="12" grpId="0"/>
      <p:bldP spid="20" grpId="0"/>
      <p:bldP spid="19" grpId="0"/>
      <p:bldP spid="21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트라이 호크스 사진">
            <a:extLst>
              <a:ext uri="{FF2B5EF4-FFF2-40B4-BE49-F238E27FC236}">
                <a16:creationId xmlns:a16="http://schemas.microsoft.com/office/drawing/2014/main" id="{32ECB3E0-3653-4035-80D5-5E4CCA979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50" y="2051789"/>
            <a:ext cx="2244916" cy="299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63E1DBE-4E2D-41DF-9780-0BBF61AE816F}"/>
              </a:ext>
            </a:extLst>
          </p:cNvPr>
          <p:cNvSpPr/>
          <p:nvPr/>
        </p:nvSpPr>
        <p:spPr>
          <a:xfrm>
            <a:off x="1824680" y="1304131"/>
            <a:ext cx="2701147" cy="58670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02F957-2D58-4BDF-829C-274470421A1C}"/>
              </a:ext>
            </a:extLst>
          </p:cNvPr>
          <p:cNvSpPr txBox="1"/>
          <p:nvPr/>
        </p:nvSpPr>
        <p:spPr>
          <a:xfrm>
            <a:off x="1973525" y="1335872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도서 열람실 내부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3A6DC1-F344-4C67-9EA5-D130ED6F7DDE}"/>
              </a:ext>
            </a:extLst>
          </p:cNvPr>
          <p:cNvSpPr txBox="1"/>
          <p:nvPr/>
        </p:nvSpPr>
        <p:spPr>
          <a:xfrm>
            <a:off x="5758924" y="211721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미야자키 하야오와 </a:t>
            </a:r>
            <a:r>
              <a:rPr lang="ko-KR" altLang="ko-KR" sz="1800" dirty="0" err="1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지브리</a:t>
            </a:r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박물</a:t>
            </a:r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관에서 추천하는 그림책과 </a:t>
            </a:r>
            <a:endParaRPr lang="en-US" altLang="ko-KR" sz="1800" dirty="0"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아동서적을 가져다 놓은 곳</a:t>
            </a:r>
            <a:r>
              <a:rPr lang="en-US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90EF29-7E8A-4492-BF41-672F4C8B1C2E}"/>
              </a:ext>
            </a:extLst>
          </p:cNvPr>
          <p:cNvSpPr txBox="1"/>
          <p:nvPr/>
        </p:nvSpPr>
        <p:spPr>
          <a:xfrm>
            <a:off x="5758924" y="272284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아이들이 호기심을 가지는 책을 </a:t>
            </a:r>
            <a:r>
              <a:rPr lang="ko-KR" altLang="ko-KR" sz="180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보고</a:t>
            </a:r>
            <a:r>
              <a:rPr lang="en-US" altLang="ko-KR" sz="180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180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만지고</a:t>
            </a:r>
            <a:r>
              <a:rPr lang="en-US" altLang="ko-KR" sz="180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180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느끼게 </a:t>
            </a:r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하</a:t>
            </a:r>
            <a:r>
              <a:rPr lang="ko-KR" altLang="en-US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는 </a:t>
            </a:r>
            <a:endParaRPr lang="en-US" altLang="ko-KR" sz="1800" dirty="0"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en-US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것을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중요히 여기고 있음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8196" name="Picture 4" descr="th63.pdf">
            <a:extLst>
              <a:ext uri="{FF2B5EF4-FFF2-40B4-BE49-F238E27FC236}">
                <a16:creationId xmlns:a16="http://schemas.microsoft.com/office/drawing/2014/main" id="{1913F356-F08C-442E-BAC3-9EBA9D105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096" y="4212061"/>
            <a:ext cx="1554162" cy="22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9A766357-E64C-4B28-8DC1-D00052551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932" y="4212061"/>
            <a:ext cx="1554161" cy="21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7BBA5048-DD2F-4240-A064-FD094B117F01}"/>
              </a:ext>
            </a:extLst>
          </p:cNvPr>
          <p:cNvSpPr/>
          <p:nvPr/>
        </p:nvSpPr>
        <p:spPr>
          <a:xfrm>
            <a:off x="9086479" y="3507786"/>
            <a:ext cx="1417782" cy="58670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397BC8-EE03-4BF1-BB6F-64089BD5FB81}"/>
              </a:ext>
            </a:extLst>
          </p:cNvPr>
          <p:cNvSpPr txBox="1"/>
          <p:nvPr/>
        </p:nvSpPr>
        <p:spPr>
          <a:xfrm>
            <a:off x="9235323" y="3539527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계간지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DBA78E-86FA-4049-BBC1-2A7EDCB7999F}"/>
              </a:ext>
            </a:extLst>
          </p:cNvPr>
          <p:cNvSpPr txBox="1"/>
          <p:nvPr/>
        </p:nvSpPr>
        <p:spPr>
          <a:xfrm>
            <a:off x="4106204" y="4698906"/>
            <a:ext cx="3936463" cy="1098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kern="1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“</a:t>
            </a:r>
            <a:r>
              <a:rPr lang="ko-KR" altLang="en-US" sz="2000" kern="1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계간 트라이 </a:t>
            </a:r>
            <a:r>
              <a:rPr lang="ko-KR" altLang="en-US" sz="2000" kern="100" dirty="0" err="1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호크스</a:t>
            </a:r>
            <a:r>
              <a:rPr lang="en-US" altLang="ko-KR" sz="2000" kern="1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”</a:t>
            </a:r>
          </a:p>
          <a:p>
            <a:pPr algn="ctr" latinLnBrk="1">
              <a:lnSpc>
                <a:spcPct val="107000"/>
              </a:lnSpc>
              <a:spcAft>
                <a:spcPts val="800"/>
              </a:spcAft>
            </a:pPr>
            <a:r>
              <a:rPr lang="ko-KR" altLang="en-US" sz="1800" kern="1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계절이 바뀔 때마다</a:t>
            </a:r>
            <a:r>
              <a:rPr lang="en-US" altLang="ko-KR" kern="100" dirty="0"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kern="100" dirty="0"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다른 테마로 만들어진 </a:t>
            </a:r>
            <a:r>
              <a:rPr lang="ko-KR" altLang="en-US" kern="100" dirty="0">
                <a:solidFill>
                  <a:srgbClr val="0070C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계간지를 </a:t>
            </a:r>
            <a:r>
              <a:rPr lang="ko-KR" altLang="ko-KR" sz="1800" kern="10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무료로 관람객들에게 나</a:t>
            </a:r>
            <a:r>
              <a:rPr lang="ko-KR" altLang="en-US" kern="100" dirty="0">
                <a:solidFill>
                  <a:srgbClr val="0070C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눔</a:t>
            </a:r>
            <a:endParaRPr lang="en-US" altLang="ko-KR" sz="1800" kern="100" dirty="0">
              <a:solidFill>
                <a:srgbClr val="0070C0"/>
              </a:solidFill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BB8B8C-B0E5-46AC-8BE4-EF313736F09E}"/>
              </a:ext>
            </a:extLst>
          </p:cNvPr>
          <p:cNvSpPr txBox="1"/>
          <p:nvPr/>
        </p:nvSpPr>
        <p:spPr>
          <a:xfrm>
            <a:off x="3069866" y="3876726"/>
            <a:ext cx="5074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hlinkClick r:id="rId5"/>
              </a:rPr>
              <a:t>https://www.youtube.com/watch?v=Y9NsVQvJbiE&amp;t=10s</a:t>
            </a:r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F9E390D-D17A-42BA-A6F0-52E2D5531B59}"/>
              </a:ext>
            </a:extLst>
          </p:cNvPr>
          <p:cNvSpPr/>
          <p:nvPr/>
        </p:nvSpPr>
        <p:spPr>
          <a:xfrm>
            <a:off x="4780053" y="167268"/>
            <a:ext cx="3360340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1A3E0A-DDD0-4FCC-BA6A-3283AD7B5EC6}"/>
              </a:ext>
            </a:extLst>
          </p:cNvPr>
          <p:cNvSpPr txBox="1"/>
          <p:nvPr/>
        </p:nvSpPr>
        <p:spPr>
          <a:xfrm>
            <a:off x="4904777" y="189570"/>
            <a:ext cx="213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rgbClr val="92D05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지브리</a:t>
            </a:r>
            <a:r>
              <a:rPr lang="ko-KR" altLang="en-US" sz="2800" dirty="0">
                <a:solidFill>
                  <a:srgbClr val="92D05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  <a:endParaRPr lang="en-US" altLang="ko-KR" sz="2800" dirty="0">
              <a:solidFill>
                <a:srgbClr val="92D05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1E0164-29B4-46F9-8A3F-F4DFF79286F8}"/>
              </a:ext>
            </a:extLst>
          </p:cNvPr>
          <p:cNvSpPr txBox="1"/>
          <p:nvPr/>
        </p:nvSpPr>
        <p:spPr>
          <a:xfrm>
            <a:off x="5156779" y="625132"/>
            <a:ext cx="174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도서 열람실 </a:t>
            </a:r>
            <a:endParaRPr lang="en-US" altLang="ko-KR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트라이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호크스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21" name="Picture 2" descr="스튜디오 지브리( スタジオジブリ, STUDIO GHIBLI)">
            <a:extLst>
              <a:ext uri="{FF2B5EF4-FFF2-40B4-BE49-F238E27FC236}">
                <a16:creationId xmlns:a16="http://schemas.microsoft.com/office/drawing/2014/main" id="{D05D5A9C-549C-4CDF-8F28-5DA4A4058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13" b="98566" l="10000" r="90000">
                        <a14:foregroundMark x1="58857" y1="39754" x2="44857" y2="75205"/>
                        <a14:foregroundMark x1="46286" y1="33197" x2="41714" y2="89139"/>
                        <a14:foregroundMark x1="41714" y1="89139" x2="63286" y2="50615"/>
                        <a14:foregroundMark x1="63286" y1="50615" x2="61286" y2="44467"/>
                        <a14:foregroundMark x1="68286" y1="43033" x2="78571" y2="86885"/>
                        <a14:foregroundMark x1="48000" y1="44467" x2="49571" y2="54508"/>
                        <a14:foregroundMark x1="50143" y1="41189" x2="47857" y2="70697"/>
                        <a14:foregroundMark x1="31714" y1="70902" x2="24857" y2="96107"/>
                        <a14:foregroundMark x1="38286" y1="67828" x2="21714" y2="92418"/>
                        <a14:foregroundMark x1="27571" y1="74180" x2="22429" y2="96107"/>
                        <a14:foregroundMark x1="31571" y1="88115" x2="43286" y2="96721"/>
                        <a14:foregroundMark x1="31143" y1="82992" x2="43000" y2="98770"/>
                        <a14:foregroundMark x1="23429" y1="79508" x2="22286" y2="96516"/>
                        <a14:foregroundMark x1="25143" y1="76025" x2="22714" y2="84426"/>
                        <a14:foregroundMark x1="37429" y1="78279" x2="44286" y2="88934"/>
                        <a14:foregroundMark x1="44286" y1="38525" x2="73143" y2="86066"/>
                        <a14:foregroundMark x1="73143" y1="86066" x2="72000" y2="97746"/>
                        <a14:foregroundMark x1="54000" y1="36475" x2="70429" y2="44672"/>
                        <a14:foregroundMark x1="47286" y1="19262" x2="51714" y2="36270"/>
                        <a14:foregroundMark x1="48714" y1="18033" x2="53000" y2="30943"/>
                        <a14:foregroundMark x1="62571" y1="13934" x2="59429" y2="26639"/>
                        <a14:foregroundMark x1="75714" y1="14959" x2="70000" y2="32172"/>
                        <a14:foregroundMark x1="63857" y1="4713" x2="63857" y2="9836"/>
                        <a14:backgroundMark x1="23857" y1="18033" x2="14714" y2="38320"/>
                        <a14:backgroundMark x1="37571" y1="16598" x2="1143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33" r="9933"/>
          <a:stretch/>
        </p:blipFill>
        <p:spPr bwMode="auto">
          <a:xfrm>
            <a:off x="7112233" y="25730"/>
            <a:ext cx="84871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C85E34B-5594-4C74-B0AD-9BB9A1ECE7F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2963"/>
          <a:stretch/>
        </p:blipFill>
        <p:spPr>
          <a:xfrm>
            <a:off x="3218711" y="2051789"/>
            <a:ext cx="2573666" cy="18065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BCC6CD1-484B-4B07-A9CA-24C42399BE8A}"/>
              </a:ext>
            </a:extLst>
          </p:cNvPr>
          <p:cNvSpPr txBox="1"/>
          <p:nvPr/>
        </p:nvSpPr>
        <p:spPr>
          <a:xfrm>
            <a:off x="3218711" y="4089400"/>
            <a:ext cx="2509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▲트라이 </a:t>
            </a:r>
            <a:r>
              <a:rPr lang="ko-KR" altLang="en-US" sz="1400" dirty="0" err="1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호크스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내부 영상보기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!</a:t>
            </a:r>
            <a:endParaRPr lang="ko-KR" altLang="en-US" sz="1400" dirty="0">
              <a:solidFill>
                <a:schemeClr val="bg2">
                  <a:lumMod val="50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4754E7-D4A7-418D-A51A-C058187E5B06}"/>
              </a:ext>
            </a:extLst>
          </p:cNvPr>
          <p:cNvSpPr txBox="1"/>
          <p:nvPr/>
        </p:nvSpPr>
        <p:spPr>
          <a:xfrm>
            <a:off x="4204056" y="5777308"/>
            <a:ext cx="37664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400" b="0" i="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도서관의 책을 소개하고</a:t>
            </a:r>
            <a:r>
              <a:rPr lang="en-US" altLang="ko-KR" sz="1400" b="0" i="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400" b="0" i="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다양한 분야에서 활약하고 있는 작가의 책 소개가 대부분의 주제</a:t>
            </a:r>
            <a:endParaRPr lang="ko-KR" altLang="en-US" sz="14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7B3F81F5-427F-47A2-8E2C-A32461E96B6E}"/>
              </a:ext>
            </a:extLst>
          </p:cNvPr>
          <p:cNvSpPr/>
          <p:nvPr/>
        </p:nvSpPr>
        <p:spPr>
          <a:xfrm>
            <a:off x="5913371" y="2087906"/>
            <a:ext cx="5683897" cy="129721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0D52B0E2-566C-49CD-BFC1-F52612251104}"/>
              </a:ext>
            </a:extLst>
          </p:cNvPr>
          <p:cNvSpPr/>
          <p:nvPr/>
        </p:nvSpPr>
        <p:spPr>
          <a:xfrm>
            <a:off x="4138731" y="4638648"/>
            <a:ext cx="3855666" cy="182493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909138-F5F2-4B3A-9097-28D865D911BB}"/>
              </a:ext>
            </a:extLst>
          </p:cNvPr>
          <p:cNvSpPr txBox="1"/>
          <p:nvPr/>
        </p:nvSpPr>
        <p:spPr>
          <a:xfrm>
            <a:off x="369291" y="6631405"/>
            <a:ext cx="23516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</a:rPr>
              <a:t>https://www.ghibli-museum.jp/</a:t>
            </a:r>
          </a:p>
        </p:txBody>
      </p:sp>
    </p:spTree>
    <p:extLst>
      <p:ext uri="{BB962C8B-B14F-4D97-AF65-F5344CB8AC3E}">
        <p14:creationId xmlns:p14="http://schemas.microsoft.com/office/powerpoint/2010/main" val="371360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3" grpId="0" animBg="1"/>
      <p:bldP spid="14" grpId="0"/>
      <p:bldP spid="16" grpId="0"/>
      <p:bldP spid="19" grpId="0"/>
      <p:bldP spid="22" grpId="0"/>
      <p:bldP spid="23" grpId="0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D331C41-D9D4-4B2B-9686-ADF789EF6189}"/>
              </a:ext>
            </a:extLst>
          </p:cNvPr>
          <p:cNvSpPr/>
          <p:nvPr/>
        </p:nvSpPr>
        <p:spPr>
          <a:xfrm>
            <a:off x="1497259" y="1203772"/>
            <a:ext cx="2654659" cy="58670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B3D6F-D5C3-4585-984D-77B9CA1415E0}"/>
              </a:ext>
            </a:extLst>
          </p:cNvPr>
          <p:cNvSpPr txBox="1"/>
          <p:nvPr/>
        </p:nvSpPr>
        <p:spPr>
          <a:xfrm>
            <a:off x="1579198" y="1235513"/>
            <a:ext cx="2505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카페 </a:t>
            </a:r>
            <a:r>
              <a:rPr lang="en-US" altLang="ko-KR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“</a:t>
            </a:r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밀짚모자</a:t>
            </a:r>
            <a:r>
              <a:rPr lang="en-US" altLang="ko-KR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”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3DDBE45-924F-4B46-835D-C2D7FE06BA44}"/>
              </a:ext>
            </a:extLst>
          </p:cNvPr>
          <p:cNvSpPr/>
          <p:nvPr/>
        </p:nvSpPr>
        <p:spPr>
          <a:xfrm>
            <a:off x="7010929" y="1203772"/>
            <a:ext cx="3437766" cy="58670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8E58F-4A27-47F4-B9A7-BB73B6DE384F}"/>
              </a:ext>
            </a:extLst>
          </p:cNvPr>
          <p:cNvSpPr txBox="1"/>
          <p:nvPr/>
        </p:nvSpPr>
        <p:spPr>
          <a:xfrm>
            <a:off x="7159773" y="1235513"/>
            <a:ext cx="328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선물가게 </a:t>
            </a:r>
            <a:r>
              <a:rPr lang="en-US" altLang="ko-KR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”</a:t>
            </a:r>
            <a:r>
              <a:rPr lang="ko-KR" altLang="en-US" sz="2800" dirty="0" err="1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만마유토</a:t>
            </a:r>
            <a:r>
              <a:rPr lang="en-US" altLang="ko-KR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1A706-C579-44DE-84DF-65AA0B706F68}"/>
              </a:ext>
            </a:extLst>
          </p:cNvPr>
          <p:cNvSpPr txBox="1"/>
          <p:nvPr/>
        </p:nvSpPr>
        <p:spPr>
          <a:xfrm>
            <a:off x="932581" y="5491207"/>
            <a:ext cx="3884744" cy="962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lnSpc>
                <a:spcPct val="107000"/>
              </a:lnSpc>
            </a:pPr>
            <a:r>
              <a:rPr lang="ko-KR" altLang="ko-KR" sz="1800" kern="1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매장과 테라스로 나누어져 음식과 </a:t>
            </a:r>
            <a:endParaRPr lang="en-US" altLang="ko-KR" sz="1800" kern="100" dirty="0"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Times New Roman" panose="02020603050405020304" pitchFamily="18" charset="0"/>
            </a:endParaRPr>
          </a:p>
          <a:p>
            <a:pPr algn="ctr" latinLnBrk="1">
              <a:lnSpc>
                <a:spcPct val="107000"/>
              </a:lnSpc>
            </a:pPr>
            <a:r>
              <a:rPr lang="ko-KR" altLang="ko-KR" sz="1800" kern="1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디저트</a:t>
            </a:r>
            <a:r>
              <a:rPr lang="en-US" altLang="ko-KR" sz="1800" kern="1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1800" kern="1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음료를 판매</a:t>
            </a:r>
            <a:endParaRPr lang="en-US" altLang="ko-KR" kern="100" dirty="0">
              <a:latin typeface="경기천년제목 Medium" panose="02020603020101020101" pitchFamily="18" charset="-127"/>
              <a:ea typeface="경기천년제목 Medium" panose="02020603020101020101" pitchFamily="18" charset="-127"/>
              <a:cs typeface="Times New Roman" panose="02020603050405020304" pitchFamily="18" charset="0"/>
            </a:endParaRPr>
          </a:p>
          <a:p>
            <a:pPr algn="ctr" latinLnBrk="1">
              <a:lnSpc>
                <a:spcPct val="107000"/>
              </a:lnSpc>
            </a:pPr>
            <a:r>
              <a:rPr lang="ko-KR" altLang="en-US" sz="1800" kern="100" dirty="0" err="1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지브리</a:t>
            </a:r>
            <a:r>
              <a:rPr lang="ko-KR" altLang="en-US" sz="1800" kern="1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1800" kern="1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캐릭터를 테마로 한 음식은 없</a:t>
            </a:r>
            <a:r>
              <a:rPr lang="ko-KR" altLang="en-US" sz="1800" kern="1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음</a:t>
            </a:r>
            <a:endParaRPr lang="ko-KR" altLang="ko-KR" sz="1800" kern="100" dirty="0"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91A660-0159-402E-8E3B-F728123D0779}"/>
              </a:ext>
            </a:extLst>
          </p:cNvPr>
          <p:cNvSpPr txBox="1"/>
          <p:nvPr/>
        </p:nvSpPr>
        <p:spPr>
          <a:xfrm>
            <a:off x="5716862" y="184693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25000"/>
                  </a:schemeClr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만마유토</a:t>
            </a:r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ko-KR" altLang="ko-KR" sz="1200" dirty="0" err="1">
                <a:solidFill>
                  <a:schemeClr val="bg2">
                    <a:lumMod val="25000"/>
                  </a:schemeClr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지브리</a:t>
            </a:r>
            <a:r>
              <a:rPr lang="ko-KR" altLang="ko-KR" sz="1200" dirty="0">
                <a:solidFill>
                  <a:schemeClr val="bg2">
                    <a:lumMod val="25000"/>
                  </a:schemeClr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 애니메이션인 붉은 돼지에 등장하는 하늘 도적들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E6FAE1-8E3D-4725-8A4E-43C0D7F509AF}"/>
              </a:ext>
            </a:extLst>
          </p:cNvPr>
          <p:cNvSpPr txBox="1"/>
          <p:nvPr/>
        </p:nvSpPr>
        <p:spPr>
          <a:xfrm>
            <a:off x="5416697" y="526818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1800" dirty="0" err="1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지브리</a:t>
            </a:r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 오리지널 상품과 </a:t>
            </a:r>
            <a:r>
              <a:rPr lang="ko-KR" altLang="ko-KR" sz="1800" dirty="0" err="1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지브리</a:t>
            </a:r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 미술관과 다른 작가들의 </a:t>
            </a:r>
            <a:endParaRPr lang="en-US" altLang="ko-KR" sz="1800" dirty="0"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ko-KR" sz="180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콜라보를 통해 만들어진 상품</a:t>
            </a:r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을 판매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10242" name="Picture 2" descr="먹보의 커틀릿 샌드">
            <a:extLst>
              <a:ext uri="{FF2B5EF4-FFF2-40B4-BE49-F238E27FC236}">
                <a16:creationId xmlns:a16="http://schemas.microsoft.com/office/drawing/2014/main" id="{956DC681-8969-481E-93B7-BCC47C14C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3" y="4294343"/>
            <a:ext cx="11176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野ぱら 크림 소다">
            <a:extLst>
              <a:ext uri="{FF2B5EF4-FFF2-40B4-BE49-F238E27FC236}">
                <a16:creationId xmlns:a16="http://schemas.microsoft.com/office/drawing/2014/main" id="{0005BAC4-83CD-4AC5-BF85-E9A275CB4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37" y="4283011"/>
            <a:ext cx="1117599" cy="11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숲의 소프트 크림 (우유 초코 믹스)">
            <a:extLst>
              <a:ext uri="{FF2B5EF4-FFF2-40B4-BE49-F238E27FC236}">
                <a16:creationId xmlns:a16="http://schemas.microsoft.com/office/drawing/2014/main" id="{437C25AB-13B4-4C44-877F-337CF0D10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89" y="4294342"/>
            <a:ext cx="1161893" cy="116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8A01EF0C-AD16-4F7C-8A85-01D6D38E0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25" y="2272227"/>
            <a:ext cx="2932293" cy="195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5DBD7F0F-7BEC-4E9E-AD21-B42B54298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23" y="2529293"/>
            <a:ext cx="2932293" cy="220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FBF4BC97-33AD-4D13-A26D-C149A0A03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632" y="2529293"/>
            <a:ext cx="2932293" cy="220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1B1F00CE-CBFB-4857-91E3-89A6326911C6}"/>
              </a:ext>
            </a:extLst>
          </p:cNvPr>
          <p:cNvSpPr/>
          <p:nvPr/>
        </p:nvSpPr>
        <p:spPr>
          <a:xfrm>
            <a:off x="4780053" y="167268"/>
            <a:ext cx="3360340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D8CDCD-F028-49B2-9F11-657C43127F57}"/>
              </a:ext>
            </a:extLst>
          </p:cNvPr>
          <p:cNvSpPr txBox="1"/>
          <p:nvPr/>
        </p:nvSpPr>
        <p:spPr>
          <a:xfrm>
            <a:off x="4904777" y="189570"/>
            <a:ext cx="213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rgbClr val="92D05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지브리</a:t>
            </a:r>
            <a:r>
              <a:rPr lang="ko-KR" altLang="en-US" sz="2800" dirty="0">
                <a:solidFill>
                  <a:srgbClr val="92D05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  <a:endParaRPr lang="en-US" altLang="ko-KR" sz="2800" dirty="0">
              <a:solidFill>
                <a:srgbClr val="92D05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B94207-F0A5-48EB-B360-5DBD12ABEADB}"/>
              </a:ext>
            </a:extLst>
          </p:cNvPr>
          <p:cNvSpPr txBox="1"/>
          <p:nvPr/>
        </p:nvSpPr>
        <p:spPr>
          <a:xfrm>
            <a:off x="5302790" y="613008"/>
            <a:ext cx="155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카페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&amp;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선물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23" name="Picture 2" descr="스튜디오 지브리( スタジオジブリ, STUDIO GHIBLI)">
            <a:extLst>
              <a:ext uri="{FF2B5EF4-FFF2-40B4-BE49-F238E27FC236}">
                <a16:creationId xmlns:a16="http://schemas.microsoft.com/office/drawing/2014/main" id="{C529894B-C063-4158-BEE5-01DDDEF1F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13" b="98566" l="10000" r="90000">
                        <a14:foregroundMark x1="58857" y1="39754" x2="44857" y2="75205"/>
                        <a14:foregroundMark x1="46286" y1="33197" x2="41714" y2="89139"/>
                        <a14:foregroundMark x1="41714" y1="89139" x2="63286" y2="50615"/>
                        <a14:foregroundMark x1="63286" y1="50615" x2="61286" y2="44467"/>
                        <a14:foregroundMark x1="68286" y1="43033" x2="78571" y2="86885"/>
                        <a14:foregroundMark x1="48000" y1="44467" x2="49571" y2="54508"/>
                        <a14:foregroundMark x1="50143" y1="41189" x2="47857" y2="70697"/>
                        <a14:foregroundMark x1="31714" y1="70902" x2="24857" y2="96107"/>
                        <a14:foregroundMark x1="38286" y1="67828" x2="21714" y2="92418"/>
                        <a14:foregroundMark x1="27571" y1="74180" x2="22429" y2="96107"/>
                        <a14:foregroundMark x1="31571" y1="88115" x2="43286" y2="96721"/>
                        <a14:foregroundMark x1="31143" y1="82992" x2="43000" y2="98770"/>
                        <a14:foregroundMark x1="23429" y1="79508" x2="22286" y2="96516"/>
                        <a14:foregroundMark x1="25143" y1="76025" x2="22714" y2="84426"/>
                        <a14:foregroundMark x1="37429" y1="78279" x2="44286" y2="88934"/>
                        <a14:foregroundMark x1="44286" y1="38525" x2="73143" y2="86066"/>
                        <a14:foregroundMark x1="73143" y1="86066" x2="72000" y2="97746"/>
                        <a14:foregroundMark x1="54000" y1="36475" x2="70429" y2="44672"/>
                        <a14:foregroundMark x1="47286" y1="19262" x2="51714" y2="36270"/>
                        <a14:foregroundMark x1="48714" y1="18033" x2="53000" y2="30943"/>
                        <a14:foregroundMark x1="62571" y1="13934" x2="59429" y2="26639"/>
                        <a14:foregroundMark x1="75714" y1="14959" x2="70000" y2="32172"/>
                        <a14:foregroundMark x1="63857" y1="4713" x2="63857" y2="9836"/>
                        <a14:backgroundMark x1="23857" y1="18033" x2="14714" y2="38320"/>
                        <a14:backgroundMark x1="37571" y1="16598" x2="1143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33" r="9933"/>
          <a:stretch/>
        </p:blipFill>
        <p:spPr bwMode="auto">
          <a:xfrm>
            <a:off x="7112233" y="25730"/>
            <a:ext cx="84871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D370B03-F83B-46A4-8398-EC69BBE9A489}"/>
              </a:ext>
            </a:extLst>
          </p:cNvPr>
          <p:cNvSpPr txBox="1"/>
          <p:nvPr/>
        </p:nvSpPr>
        <p:spPr>
          <a:xfrm>
            <a:off x="1470683" y="1801625"/>
            <a:ext cx="2780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25000"/>
                  </a:schemeClr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밀짚모자</a:t>
            </a:r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ko-KR" altLang="en-US" sz="12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이웃집 토토로 </a:t>
            </a:r>
            <a:r>
              <a:rPr lang="ko-KR" altLang="en-US" sz="1200" dirty="0" err="1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메이의</a:t>
            </a:r>
            <a:r>
              <a:rPr lang="ko-KR" altLang="en-US" sz="12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 밀짚모자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6189757F-D89D-4C20-83C2-6EF07497A10D}"/>
              </a:ext>
            </a:extLst>
          </p:cNvPr>
          <p:cNvSpPr/>
          <p:nvPr/>
        </p:nvSpPr>
        <p:spPr>
          <a:xfrm>
            <a:off x="910278" y="5513873"/>
            <a:ext cx="3884745" cy="94009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357C25A6-7436-4E5D-906D-98062DD3D271}"/>
              </a:ext>
            </a:extLst>
          </p:cNvPr>
          <p:cNvSpPr/>
          <p:nvPr/>
        </p:nvSpPr>
        <p:spPr>
          <a:xfrm>
            <a:off x="5830620" y="5183493"/>
            <a:ext cx="5197936" cy="78909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C67890-A5D6-4C8A-9C4A-3A40F9EC79C1}"/>
              </a:ext>
            </a:extLst>
          </p:cNvPr>
          <p:cNvSpPr txBox="1"/>
          <p:nvPr/>
        </p:nvSpPr>
        <p:spPr>
          <a:xfrm>
            <a:off x="369291" y="6631405"/>
            <a:ext cx="23516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</a:rPr>
              <a:t>https://www.ghibli-museum.jp/</a:t>
            </a:r>
          </a:p>
        </p:txBody>
      </p:sp>
    </p:spTree>
    <p:extLst>
      <p:ext uri="{BB962C8B-B14F-4D97-AF65-F5344CB8AC3E}">
        <p14:creationId xmlns:p14="http://schemas.microsoft.com/office/powerpoint/2010/main" val="111824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9" grpId="0"/>
      <p:bldP spid="11" grpId="0"/>
      <p:bldP spid="13" grpId="0"/>
      <p:bldP spid="29" grpId="0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영상 전시실 &quot;토 성좌 '">
            <a:extLst>
              <a:ext uri="{FF2B5EF4-FFF2-40B4-BE49-F238E27FC236}">
                <a16:creationId xmlns:a16="http://schemas.microsoft.com/office/drawing/2014/main" id="{06492512-BA72-45B4-A03B-1A862CFA1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63" y="1747693"/>
            <a:ext cx="2309363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0C0D4E-2C36-439A-A46E-1FC5516DC3AE}"/>
              </a:ext>
            </a:extLst>
          </p:cNvPr>
          <p:cNvSpPr txBox="1"/>
          <p:nvPr/>
        </p:nvSpPr>
        <p:spPr>
          <a:xfrm>
            <a:off x="867172" y="5121458"/>
            <a:ext cx="4305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80</a:t>
            </a:r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명 정도가 들어갈 정도의 작은 영화관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116E8-BA27-4918-B014-B83911F26474}"/>
              </a:ext>
            </a:extLst>
          </p:cNvPr>
          <p:cNvSpPr txBox="1"/>
          <p:nvPr/>
        </p:nvSpPr>
        <p:spPr>
          <a:xfrm>
            <a:off x="-28178" y="549079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박물</a:t>
            </a:r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관에서만 볼 수 있는 </a:t>
            </a:r>
            <a:r>
              <a:rPr lang="ko-KR" altLang="ko-KR" sz="1800" dirty="0" err="1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지브리</a:t>
            </a:r>
            <a:r>
              <a:rPr lang="ko-KR" altLang="ko-KR" sz="180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 오리지널 단편 </a:t>
            </a:r>
            <a:endParaRPr lang="en-US" altLang="ko-KR" sz="1800" dirty="0">
              <a:solidFill>
                <a:srgbClr val="0070C0"/>
              </a:solidFill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ko-KR" sz="180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애니메이션</a:t>
            </a:r>
            <a:r>
              <a:rPr lang="ko-KR" altLang="en-US" sz="180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과</a:t>
            </a:r>
            <a:r>
              <a:rPr lang="en-US" altLang="ko-KR" dirty="0">
                <a:solidFill>
                  <a:srgbClr val="0070C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180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추천하는 애니메이션 작품</a:t>
            </a:r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을 상영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18B3EC-45CB-4BD5-AEA2-9A358EFEFEE7}"/>
              </a:ext>
            </a:extLst>
          </p:cNvPr>
          <p:cNvSpPr txBox="1"/>
          <p:nvPr/>
        </p:nvSpPr>
        <p:spPr>
          <a:xfrm>
            <a:off x="6963172" y="5255736"/>
            <a:ext cx="4305300" cy="666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lnSpc>
                <a:spcPct val="107000"/>
              </a:lnSpc>
            </a:pPr>
            <a:r>
              <a:rPr lang="ko-KR" altLang="ko-KR" sz="1800" kern="1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평균 </a:t>
            </a:r>
            <a:r>
              <a:rPr lang="en-US" altLang="ko-KR" sz="1800" kern="1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15</a:t>
            </a:r>
            <a:r>
              <a:rPr lang="ko-KR" altLang="ko-KR" sz="1800" kern="1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분 정도의 짧은 애니메이션</a:t>
            </a:r>
            <a:r>
              <a:rPr lang="en-US" altLang="ko-KR" sz="1800" kern="1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, </a:t>
            </a:r>
          </a:p>
          <a:p>
            <a:pPr algn="ctr" latinLnBrk="1">
              <a:lnSpc>
                <a:spcPct val="107000"/>
              </a:lnSpc>
            </a:pPr>
            <a:r>
              <a:rPr lang="ko-KR" altLang="ko-KR" sz="1800" kern="1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일정 기간마다 </a:t>
            </a:r>
            <a:r>
              <a:rPr lang="ko-KR" altLang="en-US" kern="100" dirty="0"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교체</a:t>
            </a:r>
            <a:endParaRPr lang="ko-KR" altLang="ko-KR" sz="1800" kern="100" dirty="0"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0A2C7698-4C03-47B7-9F06-6928CC231E42}"/>
              </a:ext>
            </a:extLst>
          </p:cNvPr>
          <p:cNvSpPr/>
          <p:nvPr/>
        </p:nvSpPr>
        <p:spPr>
          <a:xfrm>
            <a:off x="1923236" y="1025166"/>
            <a:ext cx="1995825" cy="58670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DCDBD-4A23-4207-A965-C5AD120D43EA}"/>
              </a:ext>
            </a:extLst>
          </p:cNvPr>
          <p:cNvSpPr txBox="1"/>
          <p:nvPr/>
        </p:nvSpPr>
        <p:spPr>
          <a:xfrm>
            <a:off x="2016326" y="1056907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상영관 내부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F526CD8-7F55-4D82-94D1-878AD98454A1}"/>
              </a:ext>
            </a:extLst>
          </p:cNvPr>
          <p:cNvSpPr/>
          <p:nvPr/>
        </p:nvSpPr>
        <p:spPr>
          <a:xfrm>
            <a:off x="7559505" y="1056908"/>
            <a:ext cx="2208963" cy="58670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2051E6-B992-4E38-9E49-4A4B5BB2FD89}"/>
              </a:ext>
            </a:extLst>
          </p:cNvPr>
          <p:cNvSpPr txBox="1"/>
          <p:nvPr/>
        </p:nvSpPr>
        <p:spPr>
          <a:xfrm>
            <a:off x="7607991" y="1077498"/>
            <a:ext cx="215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상영하는 영상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9222" name="Picture 6" descr="&quot;누룩과 계란 공주&quot;장면 사진">
            <a:extLst>
              <a:ext uri="{FF2B5EF4-FFF2-40B4-BE49-F238E27FC236}">
                <a16:creationId xmlns:a16="http://schemas.microsoft.com/office/drawing/2014/main" id="{7281E0DD-84F7-4FAA-AB9D-47301929B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99" y="1761596"/>
            <a:ext cx="3469818" cy="187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「별을 키운 날」장면 사진">
            <a:extLst>
              <a:ext uri="{FF2B5EF4-FFF2-40B4-BE49-F238E27FC236}">
                <a16:creationId xmlns:a16="http://schemas.microsoft.com/office/drawing/2014/main" id="{258DF41D-DDA7-4229-B49A-4FCE91595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293" y="2798785"/>
            <a:ext cx="3659075" cy="197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858CFDF2-71AD-46BA-862F-21A1F0A9F1F7}"/>
              </a:ext>
            </a:extLst>
          </p:cNvPr>
          <p:cNvSpPr/>
          <p:nvPr/>
        </p:nvSpPr>
        <p:spPr>
          <a:xfrm>
            <a:off x="4780053" y="167268"/>
            <a:ext cx="3360340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0C336E-3BF3-4BB4-862C-BF7B568E2C4B}"/>
              </a:ext>
            </a:extLst>
          </p:cNvPr>
          <p:cNvSpPr txBox="1"/>
          <p:nvPr/>
        </p:nvSpPr>
        <p:spPr>
          <a:xfrm>
            <a:off x="4904777" y="189570"/>
            <a:ext cx="213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rgbClr val="92D05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지브리</a:t>
            </a:r>
            <a:r>
              <a:rPr lang="ko-KR" altLang="en-US" sz="2800" dirty="0">
                <a:solidFill>
                  <a:srgbClr val="92D05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  <a:endParaRPr lang="en-US" altLang="ko-KR" sz="2800" dirty="0">
              <a:solidFill>
                <a:srgbClr val="92D05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6EF6E9-2E5E-47A8-8728-772B1E6C9501}"/>
              </a:ext>
            </a:extLst>
          </p:cNvPr>
          <p:cNvSpPr txBox="1"/>
          <p:nvPr/>
        </p:nvSpPr>
        <p:spPr>
          <a:xfrm>
            <a:off x="5267390" y="613232"/>
            <a:ext cx="155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영상 전시실</a:t>
            </a:r>
            <a:endParaRPr lang="en-US" altLang="ko-KR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토성자리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17" name="Picture 2" descr="스튜디오 지브리( スタジオジブリ, STUDIO GHIBLI)">
            <a:extLst>
              <a:ext uri="{FF2B5EF4-FFF2-40B4-BE49-F238E27FC236}">
                <a16:creationId xmlns:a16="http://schemas.microsoft.com/office/drawing/2014/main" id="{8BDDAE73-58D5-471C-832F-0BFD0E87F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13" b="98566" l="10000" r="90000">
                        <a14:foregroundMark x1="58857" y1="39754" x2="44857" y2="75205"/>
                        <a14:foregroundMark x1="46286" y1="33197" x2="41714" y2="89139"/>
                        <a14:foregroundMark x1="41714" y1="89139" x2="63286" y2="50615"/>
                        <a14:foregroundMark x1="63286" y1="50615" x2="61286" y2="44467"/>
                        <a14:foregroundMark x1="68286" y1="43033" x2="78571" y2="86885"/>
                        <a14:foregroundMark x1="48000" y1="44467" x2="49571" y2="54508"/>
                        <a14:foregroundMark x1="50143" y1="41189" x2="47857" y2="70697"/>
                        <a14:foregroundMark x1="31714" y1="70902" x2="24857" y2="96107"/>
                        <a14:foregroundMark x1="38286" y1="67828" x2="21714" y2="92418"/>
                        <a14:foregroundMark x1="27571" y1="74180" x2="22429" y2="96107"/>
                        <a14:foregroundMark x1="31571" y1="88115" x2="43286" y2="96721"/>
                        <a14:foregroundMark x1="31143" y1="82992" x2="43000" y2="98770"/>
                        <a14:foregroundMark x1="23429" y1="79508" x2="22286" y2="96516"/>
                        <a14:foregroundMark x1="25143" y1="76025" x2="22714" y2="84426"/>
                        <a14:foregroundMark x1="37429" y1="78279" x2="44286" y2="88934"/>
                        <a14:foregroundMark x1="44286" y1="38525" x2="73143" y2="86066"/>
                        <a14:foregroundMark x1="73143" y1="86066" x2="72000" y2="97746"/>
                        <a14:foregroundMark x1="54000" y1="36475" x2="70429" y2="44672"/>
                        <a14:foregroundMark x1="47286" y1="19262" x2="51714" y2="36270"/>
                        <a14:foregroundMark x1="48714" y1="18033" x2="53000" y2="30943"/>
                        <a14:foregroundMark x1="62571" y1="13934" x2="59429" y2="26639"/>
                        <a14:foregroundMark x1="75714" y1="14959" x2="70000" y2="32172"/>
                        <a14:foregroundMark x1="63857" y1="4713" x2="63857" y2="9836"/>
                        <a14:backgroundMark x1="23857" y1="18033" x2="14714" y2="38320"/>
                        <a14:backgroundMark x1="37571" y1="16598" x2="1143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33" r="9933"/>
          <a:stretch/>
        </p:blipFill>
        <p:spPr bwMode="auto">
          <a:xfrm>
            <a:off x="7112233" y="25730"/>
            <a:ext cx="84871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27BED4F-9458-4CF7-9A16-F401CD5876AF}"/>
              </a:ext>
            </a:extLst>
          </p:cNvPr>
          <p:cNvSpPr txBox="1"/>
          <p:nvPr/>
        </p:nvSpPr>
        <p:spPr>
          <a:xfrm>
            <a:off x="8999565" y="4791818"/>
            <a:ext cx="1422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▲별을 키운 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4E8194-DB14-4B6E-9B08-25871370F55D}"/>
              </a:ext>
            </a:extLst>
          </p:cNvPr>
          <p:cNvSpPr txBox="1"/>
          <p:nvPr/>
        </p:nvSpPr>
        <p:spPr>
          <a:xfrm>
            <a:off x="674750" y="6142621"/>
            <a:ext cx="4690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청각 장애인들을 위해 하루에 몇 회 정도 일본어 자막 제공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E7A808-EE29-4F5C-B6B1-EA4F4D194529}"/>
              </a:ext>
            </a:extLst>
          </p:cNvPr>
          <p:cNvSpPr txBox="1"/>
          <p:nvPr/>
        </p:nvSpPr>
        <p:spPr>
          <a:xfrm>
            <a:off x="6090607" y="3635298"/>
            <a:ext cx="1800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▲누룩과 계란 공주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40F96DBF-E49D-424A-BD91-0520B9F16C4B}"/>
              </a:ext>
            </a:extLst>
          </p:cNvPr>
          <p:cNvSpPr/>
          <p:nvPr/>
        </p:nvSpPr>
        <p:spPr>
          <a:xfrm>
            <a:off x="652448" y="5107393"/>
            <a:ext cx="4789348" cy="102407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52857299-9B08-477A-9443-FE76A9A644BA}"/>
              </a:ext>
            </a:extLst>
          </p:cNvPr>
          <p:cNvSpPr/>
          <p:nvPr/>
        </p:nvSpPr>
        <p:spPr>
          <a:xfrm>
            <a:off x="7068250" y="5183237"/>
            <a:ext cx="4095143" cy="78909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F78C82-4B74-4E9D-8141-A22C37211C40}"/>
              </a:ext>
            </a:extLst>
          </p:cNvPr>
          <p:cNvSpPr txBox="1"/>
          <p:nvPr/>
        </p:nvSpPr>
        <p:spPr>
          <a:xfrm>
            <a:off x="369291" y="6631405"/>
            <a:ext cx="23516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</a:rPr>
              <a:t>https://www.ghibli-museum.jp/</a:t>
            </a:r>
          </a:p>
        </p:txBody>
      </p:sp>
    </p:spTree>
    <p:extLst>
      <p:ext uri="{BB962C8B-B14F-4D97-AF65-F5344CB8AC3E}">
        <p14:creationId xmlns:p14="http://schemas.microsoft.com/office/powerpoint/2010/main" val="141463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 animBg="1"/>
      <p:bldP spid="11" grpId="0"/>
      <p:bldP spid="12" grpId="0" animBg="1"/>
      <p:bldP spid="13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$ Duo QuenArpa 공식 블로그 (신) - 야나세 타카시">
            <a:extLst>
              <a:ext uri="{FF2B5EF4-FFF2-40B4-BE49-F238E27FC236}">
                <a16:creationId xmlns:a16="http://schemas.microsoft.com/office/drawing/2014/main" id="{A8E19BAC-DC02-487E-ACE7-05DFB5086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5" y="2388386"/>
            <a:ext cx="2566154" cy="301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FE12D-6996-4953-B214-18EC03990629}"/>
              </a:ext>
            </a:extLst>
          </p:cNvPr>
          <p:cNvSpPr txBox="1"/>
          <p:nvPr/>
        </p:nvSpPr>
        <p:spPr>
          <a:xfrm>
            <a:off x="330278" y="2179725"/>
            <a:ext cx="31935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https://ameblo.jp/duo-quenarpa/entry-11940447216.html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357093D-575A-4BBB-BA09-3825F3B30AC7}"/>
              </a:ext>
            </a:extLst>
          </p:cNvPr>
          <p:cNvSpPr/>
          <p:nvPr/>
        </p:nvSpPr>
        <p:spPr>
          <a:xfrm>
            <a:off x="4780053" y="167268"/>
            <a:ext cx="3254389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46D6EE-60FD-433D-BE45-82B864F60124}"/>
              </a:ext>
            </a:extLst>
          </p:cNvPr>
          <p:cNvSpPr txBox="1"/>
          <p:nvPr/>
        </p:nvSpPr>
        <p:spPr>
          <a:xfrm>
            <a:off x="4904777" y="189570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rgbClr val="FFC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호빵맨</a:t>
            </a:r>
            <a:r>
              <a:rPr lang="ko-KR" altLang="en-US" sz="2800" dirty="0">
                <a:solidFill>
                  <a:srgbClr val="FFC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  <a:endParaRPr lang="en-US" altLang="ko-KR" sz="2800" dirty="0">
              <a:solidFill>
                <a:srgbClr val="FFC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79589-B0FD-416D-9440-F58C73A73F71}"/>
              </a:ext>
            </a:extLst>
          </p:cNvPr>
          <p:cNvSpPr txBox="1"/>
          <p:nvPr/>
        </p:nvSpPr>
        <p:spPr>
          <a:xfrm>
            <a:off x="4880412" y="613008"/>
            <a:ext cx="238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작가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&amp;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박물관 소개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416E21-8F74-4936-A7D8-CD27057FFD6D}"/>
              </a:ext>
            </a:extLst>
          </p:cNvPr>
          <p:cNvSpPr txBox="1"/>
          <p:nvPr/>
        </p:nvSpPr>
        <p:spPr>
          <a:xfrm>
            <a:off x="3281160" y="2596719"/>
            <a:ext cx="25026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Q. 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이름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?</a:t>
            </a:r>
          </a:p>
          <a:p>
            <a:pPr algn="ctr"/>
            <a:r>
              <a:rPr lang="ko-KR" altLang="en-US" dirty="0" err="1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야나세</a:t>
            </a:r>
            <a:r>
              <a:rPr lang="ko-KR" altLang="en-US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ko-KR" altLang="en-US" dirty="0" err="1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타카시</a:t>
            </a:r>
            <a:endParaRPr lang="en-US" altLang="ko-KR" dirty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endParaRPr lang="en-US" altLang="ko-KR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Q. 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본인이 원하는 만화는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?</a:t>
            </a:r>
          </a:p>
          <a:p>
            <a:pPr algn="ctr"/>
            <a:r>
              <a:rPr lang="ko-KR" altLang="en-US" dirty="0" err="1">
                <a:solidFill>
                  <a:srgbClr val="00000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야나세가</a:t>
            </a:r>
            <a:r>
              <a:rPr lang="ko-KR" altLang="en-US" dirty="0">
                <a:solidFill>
                  <a:srgbClr val="00000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생각하는 </a:t>
            </a:r>
            <a:endParaRPr lang="en-US" altLang="ko-KR" b="0" i="0" dirty="0">
              <a:solidFill>
                <a:srgbClr val="000000"/>
              </a:solidFill>
              <a:effectLst/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en-US" altLang="ko-KR" dirty="0">
                <a:solidFill>
                  <a:srgbClr val="00000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‘</a:t>
            </a:r>
            <a:r>
              <a:rPr lang="ko-KR" altLang="en-US" b="0" i="0" dirty="0">
                <a:solidFill>
                  <a:srgbClr val="0070C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정의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’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를 </a:t>
            </a:r>
            <a:r>
              <a:rPr lang="ko-KR" altLang="en-US" dirty="0">
                <a:solidFill>
                  <a:srgbClr val="00000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잘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전달한 만화</a:t>
            </a:r>
            <a:endParaRPr lang="en-US" altLang="ko-KR" b="0" i="0" dirty="0">
              <a:solidFill>
                <a:srgbClr val="000000"/>
              </a:solidFill>
              <a:effectLst/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endParaRPr lang="en-US" altLang="ko-KR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Q. </a:t>
            </a:r>
            <a:r>
              <a:rPr lang="ko-KR" altLang="en-US" dirty="0" err="1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주요작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?</a:t>
            </a:r>
          </a:p>
          <a:p>
            <a:pPr algn="ctr"/>
            <a:r>
              <a:rPr lang="ko-KR" altLang="en-US" dirty="0" err="1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호빵맨</a:t>
            </a:r>
            <a:r>
              <a:rPr lang="ko-KR" altLang="en-US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시리즈</a:t>
            </a:r>
            <a:endParaRPr lang="en-US" altLang="ko-KR" dirty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7FFFB8D6-8AC2-411B-B29D-B8D6A8AD6D57}"/>
              </a:ext>
            </a:extLst>
          </p:cNvPr>
          <p:cNvSpPr/>
          <p:nvPr/>
        </p:nvSpPr>
        <p:spPr>
          <a:xfrm>
            <a:off x="1812530" y="1537352"/>
            <a:ext cx="2802300" cy="58670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0C04B9-7058-47EE-BED5-A4BEAE671DBF}"/>
              </a:ext>
            </a:extLst>
          </p:cNvPr>
          <p:cNvSpPr txBox="1"/>
          <p:nvPr/>
        </p:nvSpPr>
        <p:spPr>
          <a:xfrm>
            <a:off x="1823680" y="1630649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Q. </a:t>
            </a:r>
            <a:r>
              <a:rPr lang="ko-KR" altLang="en-US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작가에 대해 알아보자</a:t>
            </a:r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!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06A42EBA-F293-4ADB-9973-ACF33E447369}"/>
              </a:ext>
            </a:extLst>
          </p:cNvPr>
          <p:cNvSpPr/>
          <p:nvPr/>
        </p:nvSpPr>
        <p:spPr>
          <a:xfrm>
            <a:off x="7459143" y="1542677"/>
            <a:ext cx="3010690" cy="58670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5EC81A-A3FC-49F0-BA08-C054BCB26BDC}"/>
              </a:ext>
            </a:extLst>
          </p:cNvPr>
          <p:cNvSpPr txBox="1"/>
          <p:nvPr/>
        </p:nvSpPr>
        <p:spPr>
          <a:xfrm>
            <a:off x="7470294" y="1635974"/>
            <a:ext cx="2999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Q. </a:t>
            </a:r>
            <a:r>
              <a:rPr lang="ko-KR" altLang="en-US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박물관에 대해 알아보자</a:t>
            </a:r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!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8E9A08-3748-4AE4-A75D-6A99B582EF0C}"/>
              </a:ext>
            </a:extLst>
          </p:cNvPr>
          <p:cNvSpPr txBox="1"/>
          <p:nvPr/>
        </p:nvSpPr>
        <p:spPr>
          <a:xfrm>
            <a:off x="738796" y="5403285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#</a:t>
            </a:r>
            <a:r>
              <a:rPr lang="ko-KR" altLang="en-US" dirty="0" err="1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호빵맨철학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#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정의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C10F8286-9DEB-4682-9E91-2EAA2F6D7E53}"/>
              </a:ext>
            </a:extLst>
          </p:cNvPr>
          <p:cNvSpPr/>
          <p:nvPr/>
        </p:nvSpPr>
        <p:spPr>
          <a:xfrm>
            <a:off x="3266261" y="2466443"/>
            <a:ext cx="2517509" cy="2917149"/>
          </a:xfrm>
          <a:prstGeom prst="roundRect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0320B568-820A-44C4-B256-F1C866EB6643}"/>
              </a:ext>
            </a:extLst>
          </p:cNvPr>
          <p:cNvSpPr/>
          <p:nvPr/>
        </p:nvSpPr>
        <p:spPr>
          <a:xfrm>
            <a:off x="9142954" y="2844785"/>
            <a:ext cx="2517509" cy="2485489"/>
          </a:xfrm>
          <a:prstGeom prst="roundRect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BF7DAC-D090-452D-A299-437BE48B6797}"/>
              </a:ext>
            </a:extLst>
          </p:cNvPr>
          <p:cNvSpPr txBox="1"/>
          <p:nvPr/>
        </p:nvSpPr>
        <p:spPr>
          <a:xfrm>
            <a:off x="9137556" y="3184345"/>
            <a:ext cx="2517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Q. 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박물관의 컨셉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?</a:t>
            </a:r>
          </a:p>
          <a:p>
            <a:pPr algn="ctr"/>
            <a:r>
              <a:rPr lang="ko-KR" altLang="en-US" sz="18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endParaRPr lang="en-US" altLang="ko-KR" sz="18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ko-KR" altLang="ko-KR" dirty="0"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온전히 </a:t>
            </a:r>
            <a:r>
              <a:rPr lang="ko-KR" altLang="ko-KR" dirty="0">
                <a:solidFill>
                  <a:srgbClr val="0070C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어린이들을 위</a:t>
            </a:r>
            <a:r>
              <a:rPr lang="ko-KR" altLang="en-US" dirty="0">
                <a:solidFill>
                  <a:srgbClr val="0070C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한 곳</a:t>
            </a:r>
            <a:r>
              <a:rPr lang="en-US" altLang="ko-KR" dirty="0">
                <a:solidFill>
                  <a:srgbClr val="0070C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ko-KR" dirty="0">
              <a:latin typeface="경기천년제목 Light" panose="02020403020101020101" pitchFamily="18" charset="-127"/>
              <a:ea typeface="경기천년제목 Light" panose="0202040302010102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ko-KR" dirty="0"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아이들이 직접 만지고 느끼는 것에 중점</a:t>
            </a:r>
            <a:endParaRPr lang="en-US" altLang="ko-KR" dirty="0">
              <a:effectLst/>
              <a:latin typeface="경기천년제목 Light" panose="02020403020101020101" pitchFamily="18" charset="-127"/>
              <a:ea typeface="경기천년제목 Light" panose="0202040302010102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93FDF6-7FDB-4CA0-AA0E-65D69DE91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1"/>
          <a:stretch/>
        </p:blipFill>
        <p:spPr bwMode="auto">
          <a:xfrm>
            <a:off x="6103538" y="2747858"/>
            <a:ext cx="2878209" cy="266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C2F55C1-1FBB-47C3-8B82-B079B70FA559}"/>
              </a:ext>
            </a:extLst>
          </p:cNvPr>
          <p:cNvSpPr txBox="1"/>
          <p:nvPr/>
        </p:nvSpPr>
        <p:spPr>
          <a:xfrm>
            <a:off x="6865213" y="5403285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#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어린이왕국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4C36AC-B92A-4D75-9552-779D443577FF}"/>
              </a:ext>
            </a:extLst>
          </p:cNvPr>
          <p:cNvSpPr txBox="1"/>
          <p:nvPr/>
        </p:nvSpPr>
        <p:spPr>
          <a:xfrm>
            <a:off x="7138680" y="2496170"/>
            <a:ext cx="841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구글지도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8E78AE3E-F933-450F-B8C9-3EE6F93646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"/>
          <a:stretch/>
        </p:blipFill>
        <p:spPr>
          <a:xfrm>
            <a:off x="6962543" y="104192"/>
            <a:ext cx="970419" cy="7346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F2828E6-39D5-4065-9822-8B9365FEC268}"/>
              </a:ext>
            </a:extLst>
          </p:cNvPr>
          <p:cNvSpPr txBox="1"/>
          <p:nvPr/>
        </p:nvSpPr>
        <p:spPr>
          <a:xfrm>
            <a:off x="5958494" y="5732025"/>
            <a:ext cx="35757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dirty="0">
                <a:latin typeface="이사만루체 Light" panose="00000300000000000000" pitchFamily="2" charset="-127"/>
                <a:ea typeface="이사만루체 Light" panose="00000300000000000000" pitchFamily="2" charset="-127"/>
                <a:hlinkClick r:id="rId5"/>
              </a:rPr>
              <a:t>https://www.youtube.com/watch?v=h0QtjPxp7kI</a:t>
            </a:r>
            <a:r>
              <a:rPr lang="ja-JP" altLang="en-US" sz="11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　</a:t>
            </a:r>
            <a:endParaRPr lang="en-US" altLang="ko-KR" sz="11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2B15A0-B413-4192-AB3E-78FE924FDD11}"/>
              </a:ext>
            </a:extLst>
          </p:cNvPr>
          <p:cNvSpPr txBox="1"/>
          <p:nvPr/>
        </p:nvSpPr>
        <p:spPr>
          <a:xfrm>
            <a:off x="6632145" y="5906438"/>
            <a:ext cx="2228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▲박물관 소개 영상보기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!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864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 animBg="1"/>
      <p:bldP spid="18" grpId="0"/>
      <p:bldP spid="19" grpId="0" animBg="1"/>
      <p:bldP spid="20" grpId="0"/>
      <p:bldP spid="21" grpId="0"/>
      <p:bldP spid="22" grpId="0" animBg="1"/>
      <p:bldP spid="23" grpId="0" animBg="1"/>
      <p:bldP spid="24" grpId="0"/>
      <p:bldP spid="25" grpId="0"/>
      <p:bldP spid="26" grpId="0"/>
      <p:bldP spid="27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7D33E037-5EF2-4479-804B-3001B7E8256D}"/>
              </a:ext>
            </a:extLst>
          </p:cNvPr>
          <p:cNvSpPr/>
          <p:nvPr/>
        </p:nvSpPr>
        <p:spPr>
          <a:xfrm>
            <a:off x="1781691" y="5842308"/>
            <a:ext cx="2396576" cy="58670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9EEDF-89FE-4A2E-A9FC-E59FCCC9B999}"/>
              </a:ext>
            </a:extLst>
          </p:cNvPr>
          <p:cNvSpPr txBox="1"/>
          <p:nvPr/>
        </p:nvSpPr>
        <p:spPr>
          <a:xfrm>
            <a:off x="1867035" y="5874049"/>
            <a:ext cx="2247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빵 만들기 체험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13314" name="Picture 2" descr="20190807_asobitukusu_01">
            <a:extLst>
              <a:ext uri="{FF2B5EF4-FFF2-40B4-BE49-F238E27FC236}">
                <a16:creationId xmlns:a16="http://schemas.microsoft.com/office/drawing/2014/main" id="{D44E3C28-E9AA-40A4-9D13-BAD931DAF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94" y="3875405"/>
            <a:ext cx="2705138" cy="18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20190719_asobitukusou_01">
            <a:extLst>
              <a:ext uri="{FF2B5EF4-FFF2-40B4-BE49-F238E27FC236}">
                <a16:creationId xmlns:a16="http://schemas.microsoft.com/office/drawing/2014/main" id="{4EB3FFD9-FA78-4EDB-8213-89EFCA972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57" y="3875405"/>
            <a:ext cx="2705138" cy="18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6E0E058-82CD-4C2C-B2D6-7A2645D96881}"/>
              </a:ext>
            </a:extLst>
          </p:cNvPr>
          <p:cNvSpPr/>
          <p:nvPr/>
        </p:nvSpPr>
        <p:spPr>
          <a:xfrm>
            <a:off x="4482858" y="5842308"/>
            <a:ext cx="3242961" cy="58670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DCF28-EEBC-49E3-92E8-D276BD8CD5C3}"/>
              </a:ext>
            </a:extLst>
          </p:cNvPr>
          <p:cNvSpPr txBox="1"/>
          <p:nvPr/>
        </p:nvSpPr>
        <p:spPr>
          <a:xfrm>
            <a:off x="4631702" y="5874049"/>
            <a:ext cx="3094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장난꾸러기 아일랜드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CF08D253-CD66-454C-8278-35530A5C4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07" y="3875405"/>
            <a:ext cx="2720975" cy="18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109A0A8C-5EE7-47DD-8589-39BEBFC1E8E3}"/>
              </a:ext>
            </a:extLst>
          </p:cNvPr>
          <p:cNvSpPr/>
          <p:nvPr/>
        </p:nvSpPr>
        <p:spPr>
          <a:xfrm>
            <a:off x="8079342" y="5842308"/>
            <a:ext cx="2110110" cy="58670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BCF4E3-1E0E-41F9-B6FA-1F20F0D99740}"/>
              </a:ext>
            </a:extLst>
          </p:cNvPr>
          <p:cNvSpPr txBox="1"/>
          <p:nvPr/>
        </p:nvSpPr>
        <p:spPr>
          <a:xfrm>
            <a:off x="8209290" y="5874049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호빵맨</a:t>
            </a:r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마을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680C8EEF-F8C1-4733-93AE-237ED9FD6596}"/>
              </a:ext>
            </a:extLst>
          </p:cNvPr>
          <p:cNvSpPr/>
          <p:nvPr/>
        </p:nvSpPr>
        <p:spPr>
          <a:xfrm>
            <a:off x="9179905" y="2412664"/>
            <a:ext cx="2236895" cy="58670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E84C1E-D246-4D5E-B1D7-ADDDE867FE72}"/>
              </a:ext>
            </a:extLst>
          </p:cNvPr>
          <p:cNvSpPr txBox="1"/>
          <p:nvPr/>
        </p:nvSpPr>
        <p:spPr>
          <a:xfrm>
            <a:off x="9254099" y="2444405"/>
            <a:ext cx="215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와글와글 파크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13320" name="Picture 8">
            <a:extLst>
              <a:ext uri="{FF2B5EF4-FFF2-40B4-BE49-F238E27FC236}">
                <a16:creationId xmlns:a16="http://schemas.microsoft.com/office/drawing/2014/main" id="{3E954C7E-B97D-4011-9DDC-C3595C2D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45" y="1841281"/>
            <a:ext cx="2705138" cy="18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F78AFFB1-BC51-4CAA-957E-BEE87B94FBDC}"/>
              </a:ext>
            </a:extLst>
          </p:cNvPr>
          <p:cNvSpPr/>
          <p:nvPr/>
        </p:nvSpPr>
        <p:spPr>
          <a:xfrm>
            <a:off x="1396918" y="2412664"/>
            <a:ext cx="1435491" cy="58670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A59A6-3A55-44D5-B241-EC73F56FE10E}"/>
              </a:ext>
            </a:extLst>
          </p:cNvPr>
          <p:cNvSpPr txBox="1"/>
          <p:nvPr/>
        </p:nvSpPr>
        <p:spPr>
          <a:xfrm>
            <a:off x="1515715" y="2444405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볼 파크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9A9E4C-9239-419D-8467-668E53A05755}"/>
              </a:ext>
            </a:extLst>
          </p:cNvPr>
          <p:cNvSpPr txBox="1"/>
          <p:nvPr/>
        </p:nvSpPr>
        <p:spPr>
          <a:xfrm>
            <a:off x="3302699" y="1123714"/>
            <a:ext cx="6253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각종 장난감과 놀이기구들을 타거나 가지고 놀 수 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있는 곳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!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13322" name="Picture 10">
            <a:extLst>
              <a:ext uri="{FF2B5EF4-FFF2-40B4-BE49-F238E27FC236}">
                <a16:creationId xmlns:a16="http://schemas.microsoft.com/office/drawing/2014/main" id="{9D22C5E1-D52E-4BCF-B9B3-0D249A9C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85" y="1830961"/>
            <a:ext cx="2720618" cy="181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BB354ADC-AEF1-48F3-9658-E981DDE384F1}"/>
              </a:ext>
            </a:extLst>
          </p:cNvPr>
          <p:cNvSpPr/>
          <p:nvPr/>
        </p:nvSpPr>
        <p:spPr>
          <a:xfrm>
            <a:off x="4780053" y="167268"/>
            <a:ext cx="3254389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862433-6EA2-4C62-8259-257B41397EDF}"/>
              </a:ext>
            </a:extLst>
          </p:cNvPr>
          <p:cNvSpPr txBox="1"/>
          <p:nvPr/>
        </p:nvSpPr>
        <p:spPr>
          <a:xfrm>
            <a:off x="4904777" y="189570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rgbClr val="FFC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호빵맨</a:t>
            </a:r>
            <a:r>
              <a:rPr lang="ko-KR" altLang="en-US" sz="2800" dirty="0">
                <a:solidFill>
                  <a:srgbClr val="FFC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  <a:endParaRPr lang="en-US" altLang="ko-KR" sz="2800" dirty="0">
              <a:solidFill>
                <a:srgbClr val="FFC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E1204E-C664-4AF4-93A1-940F05B38FBA}"/>
              </a:ext>
            </a:extLst>
          </p:cNvPr>
          <p:cNvSpPr txBox="1"/>
          <p:nvPr/>
        </p:nvSpPr>
        <p:spPr>
          <a:xfrm>
            <a:off x="5440364" y="613008"/>
            <a:ext cx="131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체험관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5D0F23-8EBC-4031-8E9C-F91A68E511A6}"/>
              </a:ext>
            </a:extLst>
          </p:cNvPr>
          <p:cNvSpPr txBox="1"/>
          <p:nvPr/>
        </p:nvSpPr>
        <p:spPr>
          <a:xfrm>
            <a:off x="9821561" y="301365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#</a:t>
            </a:r>
            <a:r>
              <a:rPr lang="ko-KR" altLang="en-US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워크샵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A2C55FBB-87A0-420E-8E2D-1C9E819DE33E}"/>
              </a:ext>
            </a:extLst>
          </p:cNvPr>
          <p:cNvSpPr/>
          <p:nvPr/>
        </p:nvSpPr>
        <p:spPr>
          <a:xfrm>
            <a:off x="3257062" y="1072176"/>
            <a:ext cx="5356343" cy="48034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C47098-2E81-4317-8C7F-9050B5485B82}"/>
              </a:ext>
            </a:extLst>
          </p:cNvPr>
          <p:cNvSpPr txBox="1"/>
          <p:nvPr/>
        </p:nvSpPr>
        <p:spPr>
          <a:xfrm>
            <a:off x="369291" y="6631405"/>
            <a:ext cx="23516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</a:rPr>
              <a:t>https://www.yokohama-anpanman.jp/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D804AA7E-1EFC-4B72-BA1C-2E4BDBBD06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"/>
          <a:stretch/>
        </p:blipFill>
        <p:spPr>
          <a:xfrm>
            <a:off x="6962543" y="104192"/>
            <a:ext cx="970419" cy="7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/>
      <p:bldP spid="9" grpId="0" animBg="1"/>
      <p:bldP spid="10" grpId="0"/>
      <p:bldP spid="12" grpId="0" animBg="1"/>
      <p:bldP spid="13" grpId="0"/>
      <p:bldP spid="15" grpId="0" animBg="1"/>
      <p:bldP spid="16" grpId="0"/>
      <p:bldP spid="18" grpId="0"/>
      <p:bldP spid="4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217280-CBC9-4192-A07B-C54406BB291D}"/>
              </a:ext>
            </a:extLst>
          </p:cNvPr>
          <p:cNvSpPr txBox="1"/>
          <p:nvPr/>
        </p:nvSpPr>
        <p:spPr>
          <a:xfrm>
            <a:off x="2699834" y="1070908"/>
            <a:ext cx="6977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개성 넘치는 </a:t>
            </a:r>
            <a:r>
              <a:rPr lang="en-US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14</a:t>
            </a:r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가지의 점포</a:t>
            </a:r>
            <a:r>
              <a:rPr lang="ko-KR" altLang="en-US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로 구성</a:t>
            </a:r>
            <a:endParaRPr lang="en-US" altLang="ko-KR" dirty="0">
              <a:latin typeface="경기천년제목 Medium" panose="02020603020101020101" pitchFamily="18" charset="-127"/>
              <a:ea typeface="경기천년제목 Medium" panose="0202060302010102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en-US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각 쇼핑점과 레스토랑은 </a:t>
            </a:r>
            <a:r>
              <a:rPr lang="ko-KR" altLang="ko-KR" sz="180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모두 </a:t>
            </a:r>
            <a:r>
              <a:rPr lang="ko-KR" altLang="ko-KR" sz="1800" dirty="0" err="1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호빵맨에</a:t>
            </a:r>
            <a:r>
              <a:rPr lang="ko-KR" altLang="ko-KR" sz="180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 나오는 캐릭터들의 컨셉</a:t>
            </a:r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으로 </a:t>
            </a:r>
            <a:r>
              <a:rPr lang="ko-KR" altLang="en-US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제작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A9292ECE-6975-4074-968A-C3A14C82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65" y="2833962"/>
            <a:ext cx="25654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6B63ABE2-37D6-4495-AA7D-0DC6E5C0DEFC}"/>
              </a:ext>
            </a:extLst>
          </p:cNvPr>
          <p:cNvSpPr/>
          <p:nvPr/>
        </p:nvSpPr>
        <p:spPr>
          <a:xfrm>
            <a:off x="2571820" y="1976127"/>
            <a:ext cx="1468945" cy="58670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E93E4-3042-4BFD-8B85-4ED79E5C098A}"/>
              </a:ext>
            </a:extLst>
          </p:cNvPr>
          <p:cNvSpPr txBox="1"/>
          <p:nvPr/>
        </p:nvSpPr>
        <p:spPr>
          <a:xfrm>
            <a:off x="2724070" y="2007868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쇼핑점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7BC4413D-3447-4165-AC9B-5F4E4EDD8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65" y="2833962"/>
            <a:ext cx="25654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2C7ED8-7DBB-40CA-A11A-953C1846DA93}"/>
              </a:ext>
            </a:extLst>
          </p:cNvPr>
          <p:cNvSpPr txBox="1"/>
          <p:nvPr/>
        </p:nvSpPr>
        <p:spPr>
          <a:xfrm>
            <a:off x="202536" y="4937517"/>
            <a:ext cx="62075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여자 아이들을 위한 </a:t>
            </a:r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드레스</a:t>
            </a:r>
            <a:r>
              <a:rPr lang="en-US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헤어 액세서리 등을 파는 곳</a:t>
            </a:r>
            <a:r>
              <a:rPr lang="en-US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남녀 모두 입을 수 있는 옷과 모자</a:t>
            </a:r>
            <a:r>
              <a:rPr lang="en-US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가방 등을 파는 곳</a:t>
            </a:r>
            <a:r>
              <a:rPr lang="en-US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ko-KR" altLang="en-US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문구점 등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이 있는 곳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!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185743C-03F4-4F1E-9BEA-F4B6211CBCBF}"/>
              </a:ext>
            </a:extLst>
          </p:cNvPr>
          <p:cNvSpPr/>
          <p:nvPr/>
        </p:nvSpPr>
        <p:spPr>
          <a:xfrm>
            <a:off x="8119247" y="1976127"/>
            <a:ext cx="1578990" cy="58670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43E98B-99FA-43FA-AE91-D8BCAE56DAC6}"/>
              </a:ext>
            </a:extLst>
          </p:cNvPr>
          <p:cNvSpPr txBox="1"/>
          <p:nvPr/>
        </p:nvSpPr>
        <p:spPr>
          <a:xfrm>
            <a:off x="8188793" y="1995168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레스토랑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2DB9F555-EE44-41E2-B23B-ED7175EDE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94" y="2833962"/>
            <a:ext cx="25654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>
            <a:extLst>
              <a:ext uri="{FF2B5EF4-FFF2-40B4-BE49-F238E27FC236}">
                <a16:creationId xmlns:a16="http://schemas.microsoft.com/office/drawing/2014/main" id="{8CD6F2EF-D019-4496-A455-7412A14F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78" y="2833962"/>
            <a:ext cx="25654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776B7D-A2F1-4BBF-B45C-E096828560EE}"/>
              </a:ext>
            </a:extLst>
          </p:cNvPr>
          <p:cNvSpPr txBox="1"/>
          <p:nvPr/>
        </p:nvSpPr>
        <p:spPr>
          <a:xfrm>
            <a:off x="6471247" y="4934447"/>
            <a:ext cx="5147338" cy="37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1800" kern="100" dirty="0" err="1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호빵맨</a:t>
            </a:r>
            <a:r>
              <a:rPr lang="ko-KR" altLang="ko-KR" sz="1800" kern="1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 캐릭터들의 얼굴로 만들어진 음식</a:t>
            </a:r>
            <a:r>
              <a:rPr lang="ko-KR" altLang="en-US" sz="1800" kern="1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점들이 있는 곳</a:t>
            </a:r>
            <a:r>
              <a:rPr lang="en-US" altLang="ko-KR" sz="1800" kern="1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!</a:t>
            </a:r>
            <a:endParaRPr lang="ko-KR" altLang="ko-KR" sz="1800" kern="100" dirty="0"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2DD72BB-5F26-410B-B098-55BC7ADC4AED}"/>
              </a:ext>
            </a:extLst>
          </p:cNvPr>
          <p:cNvSpPr/>
          <p:nvPr/>
        </p:nvSpPr>
        <p:spPr>
          <a:xfrm>
            <a:off x="4780053" y="167268"/>
            <a:ext cx="3254389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9936B7-7DCD-4314-9E8F-7D95A5D011A8}"/>
              </a:ext>
            </a:extLst>
          </p:cNvPr>
          <p:cNvSpPr txBox="1"/>
          <p:nvPr/>
        </p:nvSpPr>
        <p:spPr>
          <a:xfrm>
            <a:off x="4904777" y="189570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rgbClr val="FFC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호빵맨</a:t>
            </a:r>
            <a:r>
              <a:rPr lang="ko-KR" altLang="en-US" sz="2800" dirty="0">
                <a:solidFill>
                  <a:srgbClr val="FFC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  <a:endParaRPr lang="en-US" altLang="ko-KR" sz="2800" dirty="0">
              <a:solidFill>
                <a:srgbClr val="FFC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AF9FA6-BA55-4F31-AFC4-3703EBBB8D11}"/>
              </a:ext>
            </a:extLst>
          </p:cNvPr>
          <p:cNvSpPr txBox="1"/>
          <p:nvPr/>
        </p:nvSpPr>
        <p:spPr>
          <a:xfrm>
            <a:off x="4880412" y="613008"/>
            <a:ext cx="238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쇼핑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&amp;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푸드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레스토랑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F365C82-630F-4F74-8E09-16DEEBF8F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05" y="5462777"/>
            <a:ext cx="1366888" cy="10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CD0EEF8-BB81-4D4B-B3EA-0E54870F0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12" y="5461470"/>
            <a:ext cx="1366888" cy="10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C7B737F-161A-402D-9F38-131480C18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930" y="5472878"/>
            <a:ext cx="1351677" cy="101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75D31D44-61A8-42BC-A186-0538F62998E9}"/>
              </a:ext>
            </a:extLst>
          </p:cNvPr>
          <p:cNvSpPr/>
          <p:nvPr/>
        </p:nvSpPr>
        <p:spPr>
          <a:xfrm>
            <a:off x="2832450" y="1096024"/>
            <a:ext cx="6788145" cy="61722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B3809E87-0724-412A-A930-BBC6823B6463}"/>
              </a:ext>
            </a:extLst>
          </p:cNvPr>
          <p:cNvSpPr/>
          <p:nvPr/>
        </p:nvSpPr>
        <p:spPr>
          <a:xfrm>
            <a:off x="739658" y="4892522"/>
            <a:ext cx="5231508" cy="1033638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678604C5-643D-4DEB-9BFD-1725BA22797E}"/>
              </a:ext>
            </a:extLst>
          </p:cNvPr>
          <p:cNvSpPr/>
          <p:nvPr/>
        </p:nvSpPr>
        <p:spPr>
          <a:xfrm>
            <a:off x="6460097" y="4892522"/>
            <a:ext cx="5147338" cy="48034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405550-3687-4D5E-A771-908E550E4E01}"/>
              </a:ext>
            </a:extLst>
          </p:cNvPr>
          <p:cNvSpPr txBox="1"/>
          <p:nvPr/>
        </p:nvSpPr>
        <p:spPr>
          <a:xfrm>
            <a:off x="369291" y="6631405"/>
            <a:ext cx="23516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</a:rPr>
              <a:t>https://www.yokohama-anpanman.jp/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F24EF793-70B9-4638-A527-C64277FAFC7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"/>
          <a:stretch/>
        </p:blipFill>
        <p:spPr>
          <a:xfrm>
            <a:off x="6962543" y="104192"/>
            <a:ext cx="970419" cy="7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5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11" grpId="0"/>
      <p:bldP spid="12" grpId="0" animBg="1"/>
      <p:bldP spid="13" grpId="0"/>
      <p:bldP spid="18" grpId="0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1642D0-0AD9-4074-9328-48A7B2301ECF}"/>
              </a:ext>
            </a:extLst>
          </p:cNvPr>
          <p:cNvSpPr txBox="1"/>
          <p:nvPr/>
        </p:nvSpPr>
        <p:spPr>
          <a:xfrm>
            <a:off x="3048000" y="10971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어린이들의 왕국이라고 불러도 될 정도로 어린이들을 위해 힘껏 </a:t>
            </a:r>
            <a:endParaRPr lang="en-US" altLang="ko-KR" sz="1800" dirty="0"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노력하고 있다는 것을</a:t>
            </a:r>
            <a:r>
              <a:rPr lang="en-US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볼 수 있는</a:t>
            </a:r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곳들</a:t>
            </a:r>
            <a:r>
              <a:rPr lang="en-US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!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A8AFD555-AC95-4FC2-BD0C-418B8D440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1" y="2887585"/>
            <a:ext cx="31115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028B39-ED5A-49B6-97FC-360B2009B7B6}"/>
              </a:ext>
            </a:extLst>
          </p:cNvPr>
          <p:cNvSpPr txBox="1"/>
          <p:nvPr/>
        </p:nvSpPr>
        <p:spPr>
          <a:xfrm>
            <a:off x="862706" y="5389754"/>
            <a:ext cx="285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호빵맨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캐릭터와 함께 춤추며 즐길 수 있는 뮤지컬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F95709F1-E97C-4B1C-84AA-EA21C13E2705}"/>
              </a:ext>
            </a:extLst>
          </p:cNvPr>
          <p:cNvSpPr/>
          <p:nvPr/>
        </p:nvSpPr>
        <p:spPr>
          <a:xfrm>
            <a:off x="1489997" y="2104341"/>
            <a:ext cx="1387020" cy="58670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BD0FBF-9DAE-4DF0-B29B-057EC98F32CA}"/>
              </a:ext>
            </a:extLst>
          </p:cNvPr>
          <p:cNvSpPr txBox="1"/>
          <p:nvPr/>
        </p:nvSpPr>
        <p:spPr>
          <a:xfrm>
            <a:off x="1619944" y="2136082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뮤지컬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16388" name="Picture 4" descr="20190728_birthday_05">
            <a:extLst>
              <a:ext uri="{FF2B5EF4-FFF2-40B4-BE49-F238E27FC236}">
                <a16:creationId xmlns:a16="http://schemas.microsoft.com/office/drawing/2014/main" id="{9F3AB102-7DC4-4BFA-B76C-C215CC44C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72" y="2882583"/>
            <a:ext cx="3500438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39BF9DF-FEDA-4A6C-9C67-725EC70E4FE4}"/>
              </a:ext>
            </a:extLst>
          </p:cNvPr>
          <p:cNvSpPr/>
          <p:nvPr/>
        </p:nvSpPr>
        <p:spPr>
          <a:xfrm>
            <a:off x="4608933" y="2136082"/>
            <a:ext cx="2637646" cy="58670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CF2D1-BFAF-4985-B001-689CE7100A8C}"/>
              </a:ext>
            </a:extLst>
          </p:cNvPr>
          <p:cNvSpPr txBox="1"/>
          <p:nvPr/>
        </p:nvSpPr>
        <p:spPr>
          <a:xfrm>
            <a:off x="4660824" y="2167823"/>
            <a:ext cx="2566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생일  축하이벤트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16390" name="Picture 6" descr="anpanmantoasobo">
            <a:extLst>
              <a:ext uri="{FF2B5EF4-FFF2-40B4-BE49-F238E27FC236}">
                <a16:creationId xmlns:a16="http://schemas.microsoft.com/office/drawing/2014/main" id="{4E1D0C59-0331-4B24-8269-A20F24F24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641" y="2882583"/>
            <a:ext cx="3500438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C32DF553-39FE-40ED-965F-2CE1B64AAA5C}"/>
              </a:ext>
            </a:extLst>
          </p:cNvPr>
          <p:cNvSpPr/>
          <p:nvPr/>
        </p:nvSpPr>
        <p:spPr>
          <a:xfrm>
            <a:off x="8590225" y="2136082"/>
            <a:ext cx="2356247" cy="58670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6B97EE-EFC7-4060-B8B3-5C3FF7058715}"/>
              </a:ext>
            </a:extLst>
          </p:cNvPr>
          <p:cNvSpPr txBox="1"/>
          <p:nvPr/>
        </p:nvSpPr>
        <p:spPr>
          <a:xfrm>
            <a:off x="8686720" y="2167823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호빵맨</a:t>
            </a:r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만나기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AED10A-E51A-4951-88DA-EDE3D66E165E}"/>
              </a:ext>
            </a:extLst>
          </p:cNvPr>
          <p:cNvSpPr txBox="1"/>
          <p:nvPr/>
        </p:nvSpPr>
        <p:spPr>
          <a:xfrm>
            <a:off x="4321235" y="5389754"/>
            <a:ext cx="334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사전예약제로 직접 케이크를 만들고 왕관과 메달을 받을 수 있음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77077D-0783-4DC4-9C68-21393C593686}"/>
              </a:ext>
            </a:extLst>
          </p:cNvPr>
          <p:cNvSpPr txBox="1"/>
          <p:nvPr/>
        </p:nvSpPr>
        <p:spPr>
          <a:xfrm>
            <a:off x="8629188" y="5389754"/>
            <a:ext cx="238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매일 </a:t>
            </a:r>
            <a:r>
              <a:rPr lang="ko-KR" altLang="en-US" dirty="0" err="1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호빵맨을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만날 수 있는 무대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0D6273-5DF4-44D5-8AAA-04C2964FA5C7}"/>
              </a:ext>
            </a:extLst>
          </p:cNvPr>
          <p:cNvSpPr txBox="1"/>
          <p:nvPr/>
        </p:nvSpPr>
        <p:spPr>
          <a:xfrm>
            <a:off x="8260888" y="5958467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매일 다른 캐릭터들이 등장</a:t>
            </a:r>
            <a:endParaRPr lang="ko-KR" altLang="en-US" sz="16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F017874-05AC-4213-8142-2D24AEF9F35D}"/>
              </a:ext>
            </a:extLst>
          </p:cNvPr>
          <p:cNvSpPr/>
          <p:nvPr/>
        </p:nvSpPr>
        <p:spPr>
          <a:xfrm>
            <a:off x="4780053" y="167268"/>
            <a:ext cx="3254389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E33A52-FFD4-4E18-8889-33042CAEC031}"/>
              </a:ext>
            </a:extLst>
          </p:cNvPr>
          <p:cNvSpPr txBox="1"/>
          <p:nvPr/>
        </p:nvSpPr>
        <p:spPr>
          <a:xfrm>
            <a:off x="4904777" y="189570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rgbClr val="FFC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호빵맨</a:t>
            </a:r>
            <a:r>
              <a:rPr lang="ko-KR" altLang="en-US" sz="2800" dirty="0">
                <a:solidFill>
                  <a:srgbClr val="FFC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  <a:endParaRPr lang="en-US" altLang="ko-KR" sz="2800" dirty="0">
              <a:solidFill>
                <a:srgbClr val="FFC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E16E98-9E63-4CFD-94CB-89073009FB57}"/>
              </a:ext>
            </a:extLst>
          </p:cNvPr>
          <p:cNvSpPr txBox="1"/>
          <p:nvPr/>
        </p:nvSpPr>
        <p:spPr>
          <a:xfrm>
            <a:off x="5488206" y="613008"/>
            <a:ext cx="121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이벤트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E8FBB043-96D0-4CAF-B492-4479153138AF}"/>
              </a:ext>
            </a:extLst>
          </p:cNvPr>
          <p:cNvSpPr/>
          <p:nvPr/>
        </p:nvSpPr>
        <p:spPr>
          <a:xfrm>
            <a:off x="3247619" y="1065388"/>
            <a:ext cx="5729113" cy="70252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891A870C-1A17-4720-B920-FD2F62C42447}"/>
              </a:ext>
            </a:extLst>
          </p:cNvPr>
          <p:cNvSpPr/>
          <p:nvPr/>
        </p:nvSpPr>
        <p:spPr>
          <a:xfrm>
            <a:off x="762759" y="5336276"/>
            <a:ext cx="2956484" cy="763441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B15AEBB7-893C-488B-96AC-D60C096B879D}"/>
              </a:ext>
            </a:extLst>
          </p:cNvPr>
          <p:cNvSpPr/>
          <p:nvPr/>
        </p:nvSpPr>
        <p:spPr>
          <a:xfrm>
            <a:off x="4297696" y="5347427"/>
            <a:ext cx="3372350" cy="763441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4197A178-54CD-4C27-BC44-E26EB2A12131}"/>
              </a:ext>
            </a:extLst>
          </p:cNvPr>
          <p:cNvSpPr/>
          <p:nvPr/>
        </p:nvSpPr>
        <p:spPr>
          <a:xfrm>
            <a:off x="8367892" y="5369729"/>
            <a:ext cx="2927949" cy="969221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93AEC4-F73B-4E15-8FB0-BC93AA0506D4}"/>
              </a:ext>
            </a:extLst>
          </p:cNvPr>
          <p:cNvSpPr txBox="1"/>
          <p:nvPr/>
        </p:nvSpPr>
        <p:spPr>
          <a:xfrm>
            <a:off x="369291" y="6631405"/>
            <a:ext cx="23516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</a:rPr>
              <a:t>https://www.yokohama-anpanman.jp/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BE6777A5-61B3-421B-8A06-D4BDD4CE38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"/>
          <a:stretch/>
        </p:blipFill>
        <p:spPr>
          <a:xfrm>
            <a:off x="6962543" y="104192"/>
            <a:ext cx="970419" cy="7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0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10" grpId="0" animBg="1"/>
      <p:bldP spid="11" grpId="0"/>
      <p:bldP spid="13" grpId="0" animBg="1"/>
      <p:bldP spid="14" grpId="0"/>
      <p:bldP spid="15" grpId="0"/>
      <p:bldP spid="16" grpId="0"/>
      <p:bldP spid="17" grpId="0"/>
      <p:bldP spid="20" grpId="0" animBg="1"/>
      <p:bldP spid="21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8D3C753C-370A-4FBB-9ED4-801963AA0329}"/>
              </a:ext>
            </a:extLst>
          </p:cNvPr>
          <p:cNvSpPr/>
          <p:nvPr/>
        </p:nvSpPr>
        <p:spPr>
          <a:xfrm>
            <a:off x="5524530" y="167268"/>
            <a:ext cx="1161524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4767E-BF66-4336-910E-E1604E01EF69}"/>
              </a:ext>
            </a:extLst>
          </p:cNvPr>
          <p:cNvSpPr txBox="1"/>
          <p:nvPr/>
        </p:nvSpPr>
        <p:spPr>
          <a:xfrm>
            <a:off x="5569134" y="144965"/>
            <a:ext cx="1161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70C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목차</a:t>
            </a:r>
            <a:endParaRPr lang="en-US" altLang="ko-KR" sz="4000" dirty="0">
              <a:solidFill>
                <a:srgbClr val="0070C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EBFDC8B-4816-4852-A030-70FA55F5286E}"/>
              </a:ext>
            </a:extLst>
          </p:cNvPr>
          <p:cNvGrpSpPr/>
          <p:nvPr/>
        </p:nvGrpSpPr>
        <p:grpSpPr>
          <a:xfrm>
            <a:off x="1147122" y="1515902"/>
            <a:ext cx="2648598" cy="4059708"/>
            <a:chOff x="1336691" y="1515902"/>
            <a:chExt cx="2648598" cy="4059708"/>
          </a:xfrm>
        </p:grpSpPr>
        <p:sp>
          <p:nvSpPr>
            <p:cNvPr id="6" name="모서리가 둥근 직사각형 10">
              <a:extLst>
                <a:ext uri="{FF2B5EF4-FFF2-40B4-BE49-F238E27FC236}">
                  <a16:creationId xmlns:a16="http://schemas.microsoft.com/office/drawing/2014/main" id="{731EDB47-3EBA-4B93-8353-7BF1ECF43643}"/>
                </a:ext>
              </a:extLst>
            </p:cNvPr>
            <p:cNvSpPr/>
            <p:nvPr/>
          </p:nvSpPr>
          <p:spPr>
            <a:xfrm>
              <a:off x="1428311" y="1973764"/>
              <a:ext cx="2468075" cy="3501484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7143D7-56B3-4905-92C0-1AEE1E3649BA}"/>
                </a:ext>
              </a:extLst>
            </p:cNvPr>
            <p:cNvSpPr txBox="1"/>
            <p:nvPr/>
          </p:nvSpPr>
          <p:spPr>
            <a:xfrm>
              <a:off x="1428613" y="3193893"/>
              <a:ext cx="25123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800" dirty="0">
                  <a:effectLst/>
                  <a:latin typeface="이사만루체 Light" panose="00000300000000000000" pitchFamily="2" charset="-127"/>
                  <a:ea typeface="이사만루체 Light" panose="00000300000000000000" pitchFamily="2" charset="-127"/>
                  <a:cs typeface="Times New Roman" panose="02020603050405020304" pitchFamily="18" charset="0"/>
                </a:rPr>
                <a:t>애니메이션의 발전 역사</a:t>
              </a:r>
              <a:endParaRPr lang="en-US" altLang="ko-KR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endParaRPr>
            </a:p>
          </p:txBody>
        </p:sp>
        <p:sp>
          <p:nvSpPr>
            <p:cNvPr id="25" name="모서리가 둥근 직사각형 10">
              <a:extLst>
                <a:ext uri="{FF2B5EF4-FFF2-40B4-BE49-F238E27FC236}">
                  <a16:creationId xmlns:a16="http://schemas.microsoft.com/office/drawing/2014/main" id="{BF498721-4116-4B07-82E6-AF405E3A6130}"/>
                </a:ext>
              </a:extLst>
            </p:cNvPr>
            <p:cNvSpPr/>
            <p:nvPr/>
          </p:nvSpPr>
          <p:spPr>
            <a:xfrm>
              <a:off x="1336691" y="1889036"/>
              <a:ext cx="2648598" cy="3686574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0A3470-0951-44E4-A226-864FB63F985B}"/>
                </a:ext>
              </a:extLst>
            </p:cNvPr>
            <p:cNvSpPr txBox="1"/>
            <p:nvPr/>
          </p:nvSpPr>
          <p:spPr>
            <a:xfrm>
              <a:off x="1495366" y="3757030"/>
              <a:ext cx="23788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800">
                  <a:effectLst/>
                  <a:latin typeface="이사만루체 Light" panose="00000300000000000000" pitchFamily="2" charset="-127"/>
                  <a:ea typeface="이사만루체 Light" panose="00000300000000000000" pitchFamily="2" charset="-127"/>
                  <a:cs typeface="Times New Roman" panose="02020603050405020304" pitchFamily="18" charset="0"/>
                </a:rPr>
                <a:t>주제 선정 이유</a:t>
              </a:r>
              <a:endParaRPr lang="en-US" altLang="ko-KR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CC1601-AEC7-46D8-A37E-7DE1EF583000}"/>
                </a:ext>
              </a:extLst>
            </p:cNvPr>
            <p:cNvSpPr txBox="1"/>
            <p:nvPr/>
          </p:nvSpPr>
          <p:spPr>
            <a:xfrm>
              <a:off x="1495366" y="4320167"/>
              <a:ext cx="23788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800" dirty="0">
                  <a:effectLst/>
                  <a:latin typeface="이사만루체 Light" panose="00000300000000000000" pitchFamily="2" charset="-127"/>
                  <a:ea typeface="이사만루체 Light" panose="00000300000000000000" pitchFamily="2" charset="-127"/>
                  <a:cs typeface="Times New Roman" panose="02020603050405020304" pitchFamily="18" charset="0"/>
                </a:rPr>
                <a:t>박물관 위치</a:t>
              </a:r>
              <a:endParaRPr lang="en-US" altLang="ko-KR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C463B350-29EC-44A3-8477-128B80D3A932}"/>
                </a:ext>
              </a:extLst>
            </p:cNvPr>
            <p:cNvSpPr/>
            <p:nvPr/>
          </p:nvSpPr>
          <p:spPr>
            <a:xfrm>
              <a:off x="2162449" y="1699556"/>
              <a:ext cx="1044332" cy="702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1804F9-2C70-4A7B-BEC7-527B26D78DFE}"/>
                </a:ext>
              </a:extLst>
            </p:cNvPr>
            <p:cNvSpPr txBox="1"/>
            <p:nvPr/>
          </p:nvSpPr>
          <p:spPr>
            <a:xfrm>
              <a:off x="2474973" y="1515902"/>
              <a:ext cx="6872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dirty="0">
                  <a:solidFill>
                    <a:srgbClr val="0070C0"/>
                  </a:solidFill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1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6D8B7F2F-DAAF-45E2-ABB3-F2A773AE4329}"/>
              </a:ext>
            </a:extLst>
          </p:cNvPr>
          <p:cNvGrpSpPr/>
          <p:nvPr/>
        </p:nvGrpSpPr>
        <p:grpSpPr>
          <a:xfrm>
            <a:off x="4814705" y="1515902"/>
            <a:ext cx="2648598" cy="4059708"/>
            <a:chOff x="4864291" y="1515902"/>
            <a:chExt cx="2648598" cy="4059708"/>
          </a:xfrm>
        </p:grpSpPr>
        <p:sp>
          <p:nvSpPr>
            <p:cNvPr id="39" name="모서리가 둥근 직사각형 10">
              <a:extLst>
                <a:ext uri="{FF2B5EF4-FFF2-40B4-BE49-F238E27FC236}">
                  <a16:creationId xmlns:a16="http://schemas.microsoft.com/office/drawing/2014/main" id="{DF246157-5AD5-4910-BFB0-368F7310AD7F}"/>
                </a:ext>
              </a:extLst>
            </p:cNvPr>
            <p:cNvSpPr/>
            <p:nvPr/>
          </p:nvSpPr>
          <p:spPr>
            <a:xfrm>
              <a:off x="4864291" y="1889036"/>
              <a:ext cx="2648598" cy="3686574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모서리가 둥근 직사각형 10">
              <a:extLst>
                <a:ext uri="{FF2B5EF4-FFF2-40B4-BE49-F238E27FC236}">
                  <a16:creationId xmlns:a16="http://schemas.microsoft.com/office/drawing/2014/main" id="{19BA2338-3046-42FB-884C-86F5072E1C60}"/>
                </a:ext>
              </a:extLst>
            </p:cNvPr>
            <p:cNvSpPr/>
            <p:nvPr/>
          </p:nvSpPr>
          <p:spPr>
            <a:xfrm>
              <a:off x="4960536" y="1973764"/>
              <a:ext cx="2468075" cy="3501484"/>
            </a:xfrm>
            <a:prstGeom prst="roundRect">
              <a:avLst/>
            </a:prstGeom>
            <a:noFill/>
            <a:ln w="28575">
              <a:solidFill>
                <a:srgbClr val="A2D6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59D7AE-585D-40E9-8B62-B80587149927}"/>
                </a:ext>
              </a:extLst>
            </p:cNvPr>
            <p:cNvSpPr txBox="1"/>
            <p:nvPr/>
          </p:nvSpPr>
          <p:spPr>
            <a:xfrm>
              <a:off x="5033968" y="2912156"/>
              <a:ext cx="23788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800" dirty="0" err="1">
                  <a:effectLst/>
                  <a:latin typeface="이사만루체 Light" panose="00000300000000000000" pitchFamily="2" charset="-127"/>
                  <a:ea typeface="이사만루체 Light" panose="00000300000000000000" pitchFamily="2" charset="-127"/>
                  <a:cs typeface="Times New Roman" panose="02020603050405020304" pitchFamily="18" charset="0"/>
                </a:rPr>
                <a:t>후지코</a:t>
              </a:r>
              <a:r>
                <a:rPr lang="ko-KR" altLang="en-US" sz="1800" dirty="0">
                  <a:effectLst/>
                  <a:latin typeface="이사만루체 Light" panose="00000300000000000000" pitchFamily="2" charset="-127"/>
                  <a:ea typeface="이사만루체 Light" panose="00000300000000000000" pitchFamily="2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1800" dirty="0">
                  <a:effectLst/>
                  <a:latin typeface="이사만루체 Light" panose="00000300000000000000" pitchFamily="2" charset="-127"/>
                  <a:ea typeface="이사만루체 Light" panose="00000300000000000000" pitchFamily="2" charset="-127"/>
                  <a:cs typeface="Times New Roman" panose="02020603050405020304" pitchFamily="18" charset="0"/>
                </a:rPr>
                <a:t>F </a:t>
              </a:r>
              <a:r>
                <a:rPr lang="ko-KR" altLang="en-US" sz="1800" dirty="0" err="1">
                  <a:effectLst/>
                  <a:latin typeface="이사만루체 Light" panose="00000300000000000000" pitchFamily="2" charset="-127"/>
                  <a:ea typeface="이사만루체 Light" panose="00000300000000000000" pitchFamily="2" charset="-127"/>
                  <a:cs typeface="Times New Roman" panose="02020603050405020304" pitchFamily="18" charset="0"/>
                </a:rPr>
                <a:t>후지오</a:t>
              </a:r>
              <a:r>
                <a:rPr lang="ko-KR" altLang="en-US" sz="1800" dirty="0">
                  <a:effectLst/>
                  <a:latin typeface="이사만루체 Light" panose="00000300000000000000" pitchFamily="2" charset="-127"/>
                  <a:ea typeface="이사만루체 Light" panose="00000300000000000000" pitchFamily="2" charset="-127"/>
                  <a:cs typeface="Times New Roman" panose="02020603050405020304" pitchFamily="18" charset="0"/>
                </a:rPr>
                <a:t> 박물관</a:t>
              </a:r>
              <a:endParaRPr lang="en-US" altLang="ko-KR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4A761F-DC1C-437D-92E6-FDEC55C4DAFE}"/>
                </a:ext>
              </a:extLst>
            </p:cNvPr>
            <p:cNvSpPr txBox="1"/>
            <p:nvPr/>
          </p:nvSpPr>
          <p:spPr>
            <a:xfrm>
              <a:off x="5033968" y="3443698"/>
              <a:ext cx="23788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800" dirty="0" err="1">
                  <a:effectLst/>
                  <a:latin typeface="이사만루체 Light" panose="00000300000000000000" pitchFamily="2" charset="-127"/>
                  <a:ea typeface="이사만루체 Light" panose="00000300000000000000" pitchFamily="2" charset="-127"/>
                  <a:cs typeface="Times New Roman" panose="02020603050405020304" pitchFamily="18" charset="0"/>
                </a:rPr>
                <a:t>지브리</a:t>
              </a:r>
              <a:r>
                <a:rPr lang="ko-KR" altLang="en-US" sz="1800" dirty="0">
                  <a:effectLst/>
                  <a:latin typeface="이사만루체 Light" panose="00000300000000000000" pitchFamily="2" charset="-127"/>
                  <a:ea typeface="이사만루체 Light" panose="00000300000000000000" pitchFamily="2" charset="-127"/>
                  <a:cs typeface="Times New Roman" panose="02020603050405020304" pitchFamily="18" charset="0"/>
                </a:rPr>
                <a:t> 박물관</a:t>
              </a:r>
              <a:endParaRPr lang="en-US" altLang="ko-KR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AD052E-9F9B-49A7-B03C-953A93752CD2}"/>
                </a:ext>
              </a:extLst>
            </p:cNvPr>
            <p:cNvSpPr txBox="1"/>
            <p:nvPr/>
          </p:nvSpPr>
          <p:spPr>
            <a:xfrm>
              <a:off x="5033968" y="3975240"/>
              <a:ext cx="23788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800" err="1">
                  <a:effectLst/>
                  <a:latin typeface="이사만루체 Light" panose="00000300000000000000" pitchFamily="2" charset="-127"/>
                  <a:ea typeface="이사만루체 Light" panose="00000300000000000000" pitchFamily="2" charset="-127"/>
                  <a:cs typeface="Times New Roman" panose="02020603050405020304" pitchFamily="18" charset="0"/>
                </a:rPr>
                <a:t>호빵맨</a:t>
              </a:r>
              <a:r>
                <a:rPr lang="ko-KR" altLang="en-US" sz="1800" dirty="0">
                  <a:effectLst/>
                  <a:latin typeface="이사만루체 Light" panose="00000300000000000000" pitchFamily="2" charset="-127"/>
                  <a:ea typeface="이사만루체 Light" panose="00000300000000000000" pitchFamily="2" charset="-127"/>
                  <a:cs typeface="Times New Roman" panose="02020603050405020304" pitchFamily="18" charset="0"/>
                </a:rPr>
                <a:t> 박물관</a:t>
              </a:r>
              <a:endParaRPr lang="en-US" altLang="ko-KR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5748F3-0498-4C6E-8F77-2A15E69690C9}"/>
                </a:ext>
              </a:extLst>
            </p:cNvPr>
            <p:cNvSpPr txBox="1"/>
            <p:nvPr/>
          </p:nvSpPr>
          <p:spPr>
            <a:xfrm>
              <a:off x="5033968" y="4506781"/>
              <a:ext cx="23788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800" dirty="0" err="1">
                  <a:effectLst/>
                  <a:latin typeface="이사만루체 Light" panose="00000300000000000000" pitchFamily="2" charset="-127"/>
                  <a:ea typeface="이사만루체 Light" panose="00000300000000000000" pitchFamily="2" charset="-127"/>
                  <a:cs typeface="Times New Roman" panose="02020603050405020304" pitchFamily="18" charset="0"/>
                </a:rPr>
                <a:t>테즈카</a:t>
              </a:r>
              <a:r>
                <a:rPr lang="ko-KR" altLang="en-US" sz="1800" dirty="0">
                  <a:effectLst/>
                  <a:latin typeface="이사만루체 Light" panose="00000300000000000000" pitchFamily="2" charset="-127"/>
                  <a:ea typeface="이사만루체 Light" panose="00000300000000000000" pitchFamily="2" charset="-127"/>
                  <a:cs typeface="Times New Roman" panose="02020603050405020304" pitchFamily="18" charset="0"/>
                </a:rPr>
                <a:t> </a:t>
              </a:r>
              <a:r>
                <a:rPr lang="ko-KR" altLang="en-US" sz="1800" dirty="0" err="1">
                  <a:effectLst/>
                  <a:latin typeface="이사만루체 Light" panose="00000300000000000000" pitchFamily="2" charset="-127"/>
                  <a:ea typeface="이사만루체 Light" panose="00000300000000000000" pitchFamily="2" charset="-127"/>
                  <a:cs typeface="Times New Roman" panose="02020603050405020304" pitchFamily="18" charset="0"/>
                </a:rPr>
                <a:t>오사무</a:t>
              </a:r>
              <a:r>
                <a:rPr lang="ko-KR" altLang="en-US" sz="1800" dirty="0">
                  <a:effectLst/>
                  <a:latin typeface="이사만루체 Light" panose="00000300000000000000" pitchFamily="2" charset="-127"/>
                  <a:ea typeface="이사만루체 Light" panose="00000300000000000000" pitchFamily="2" charset="-127"/>
                  <a:cs typeface="Times New Roman" panose="02020603050405020304" pitchFamily="18" charset="0"/>
                </a:rPr>
                <a:t> 박물관</a:t>
              </a:r>
              <a:endParaRPr lang="en-US" altLang="ko-KR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26E75B46-754D-45A0-9193-939E467596D2}"/>
                </a:ext>
              </a:extLst>
            </p:cNvPr>
            <p:cNvSpPr/>
            <p:nvPr/>
          </p:nvSpPr>
          <p:spPr>
            <a:xfrm>
              <a:off x="5690047" y="1699556"/>
              <a:ext cx="1029460" cy="702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3401D77-D9DF-4FA0-9A9B-9525FE44C090}"/>
                </a:ext>
              </a:extLst>
            </p:cNvPr>
            <p:cNvSpPr txBox="1"/>
            <p:nvPr/>
          </p:nvSpPr>
          <p:spPr>
            <a:xfrm>
              <a:off x="5883124" y="1515902"/>
              <a:ext cx="6872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dirty="0">
                  <a:solidFill>
                    <a:schemeClr val="accent6">
                      <a:lumMod val="50000"/>
                    </a:schemeClr>
                  </a:solidFill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2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7BC7B85F-9485-4BDF-A544-A2E6B26886D8}"/>
              </a:ext>
            </a:extLst>
          </p:cNvPr>
          <p:cNvGrpSpPr/>
          <p:nvPr/>
        </p:nvGrpSpPr>
        <p:grpSpPr>
          <a:xfrm>
            <a:off x="8482287" y="1515902"/>
            <a:ext cx="2648598" cy="4059708"/>
            <a:chOff x="8671856" y="1515902"/>
            <a:chExt cx="2648598" cy="4059708"/>
          </a:xfrm>
        </p:grpSpPr>
        <p:sp>
          <p:nvSpPr>
            <p:cNvPr id="40" name="모서리가 둥근 직사각형 10">
              <a:extLst>
                <a:ext uri="{FF2B5EF4-FFF2-40B4-BE49-F238E27FC236}">
                  <a16:creationId xmlns:a16="http://schemas.microsoft.com/office/drawing/2014/main" id="{A22D609F-E56C-4EBD-BA80-9CCC25D16899}"/>
                </a:ext>
              </a:extLst>
            </p:cNvPr>
            <p:cNvSpPr/>
            <p:nvPr/>
          </p:nvSpPr>
          <p:spPr>
            <a:xfrm>
              <a:off x="8671856" y="1889036"/>
              <a:ext cx="2648598" cy="3686574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모서리가 둥근 직사각형 10">
              <a:extLst>
                <a:ext uri="{FF2B5EF4-FFF2-40B4-BE49-F238E27FC236}">
                  <a16:creationId xmlns:a16="http://schemas.microsoft.com/office/drawing/2014/main" id="{BB54A231-68AF-416E-B5FA-465358FCB352}"/>
                </a:ext>
              </a:extLst>
            </p:cNvPr>
            <p:cNvSpPr/>
            <p:nvPr/>
          </p:nvSpPr>
          <p:spPr>
            <a:xfrm>
              <a:off x="8761576" y="1973764"/>
              <a:ext cx="2468075" cy="3501484"/>
            </a:xfrm>
            <a:prstGeom prst="roundRect">
              <a:avLst/>
            </a:prstGeom>
            <a:noFill/>
            <a:ln w="28575">
              <a:solidFill>
                <a:srgbClr val="FFE0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03E3F1-75E7-435E-BC29-43A0AFD018D5}"/>
                </a:ext>
              </a:extLst>
            </p:cNvPr>
            <p:cNvSpPr txBox="1"/>
            <p:nvPr/>
          </p:nvSpPr>
          <p:spPr>
            <a:xfrm>
              <a:off x="8852685" y="3192720"/>
              <a:ext cx="23788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800" dirty="0">
                  <a:effectLst/>
                  <a:latin typeface="이사만루체 Light" panose="00000300000000000000" pitchFamily="2" charset="-127"/>
                  <a:ea typeface="이사만루체 Light" panose="00000300000000000000" pitchFamily="2" charset="-127"/>
                  <a:cs typeface="Times New Roman" panose="02020603050405020304" pitchFamily="18" charset="0"/>
                </a:rPr>
                <a:t>박물관 </a:t>
              </a:r>
              <a:endParaRPr lang="en-US" altLang="ko-KR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endParaRPr>
            </a:p>
            <a:p>
              <a:pPr algn="ctr"/>
              <a:r>
                <a:rPr lang="ko-KR" altLang="en-US" sz="1800" dirty="0">
                  <a:effectLst/>
                  <a:latin typeface="이사만루체 Light" panose="00000300000000000000" pitchFamily="2" charset="-127"/>
                  <a:ea typeface="이사만루체 Light" panose="00000300000000000000" pitchFamily="2" charset="-127"/>
                  <a:cs typeface="Times New Roman" panose="02020603050405020304" pitchFamily="18" charset="0"/>
                </a:rPr>
                <a:t>공통점과 차이점</a:t>
              </a:r>
              <a:endParaRPr lang="en-US" altLang="ko-KR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AE26070-8056-4E07-95C6-233F72674A5D}"/>
                </a:ext>
              </a:extLst>
            </p:cNvPr>
            <p:cNvSpPr txBox="1"/>
            <p:nvPr/>
          </p:nvSpPr>
          <p:spPr>
            <a:xfrm>
              <a:off x="8852685" y="3974553"/>
              <a:ext cx="23788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800" dirty="0">
                  <a:effectLst/>
                  <a:latin typeface="이사만루체 Light" panose="00000300000000000000" pitchFamily="2" charset="-127"/>
                  <a:ea typeface="이사만루체 Light" panose="00000300000000000000" pitchFamily="2" charset="-127"/>
                  <a:cs typeface="Times New Roman" panose="02020603050405020304" pitchFamily="18" charset="0"/>
                </a:rPr>
                <a:t>박물관 특징</a:t>
              </a:r>
              <a:endParaRPr lang="en-US" altLang="ko-KR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5E443C22-6EC6-4592-8A18-453A4F10AEDA}"/>
                </a:ext>
              </a:extLst>
            </p:cNvPr>
            <p:cNvSpPr/>
            <p:nvPr/>
          </p:nvSpPr>
          <p:spPr>
            <a:xfrm>
              <a:off x="9441858" y="1699556"/>
              <a:ext cx="1161524" cy="702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A116168-A789-4835-8F38-4DB598D924AD}"/>
                </a:ext>
              </a:extLst>
            </p:cNvPr>
            <p:cNvSpPr txBox="1"/>
            <p:nvPr/>
          </p:nvSpPr>
          <p:spPr>
            <a:xfrm>
              <a:off x="9676761" y="1515902"/>
              <a:ext cx="6872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dirty="0">
                  <a:solidFill>
                    <a:schemeClr val="accent4"/>
                  </a:solidFill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77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3600935D-203D-45D6-B8C2-6A066650264D}"/>
              </a:ext>
            </a:extLst>
          </p:cNvPr>
          <p:cNvSpPr/>
          <p:nvPr/>
        </p:nvSpPr>
        <p:spPr>
          <a:xfrm>
            <a:off x="4230509" y="167268"/>
            <a:ext cx="4110606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093B93-8ABF-4BD9-85FD-FD5109641322}"/>
              </a:ext>
            </a:extLst>
          </p:cNvPr>
          <p:cNvSpPr txBox="1"/>
          <p:nvPr/>
        </p:nvSpPr>
        <p:spPr>
          <a:xfrm>
            <a:off x="4262555" y="189570"/>
            <a:ext cx="3190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테즈카</a:t>
            </a:r>
            <a:r>
              <a:rPr lang="ko-KR" altLang="en-US" sz="2800" dirty="0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ko-KR" altLang="en-US" sz="2800" dirty="0" err="1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오사무</a:t>
            </a:r>
            <a:r>
              <a:rPr lang="ko-KR" altLang="en-US" sz="2800" dirty="0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  <a:endParaRPr lang="en-US" altLang="ko-KR" sz="2800" dirty="0">
              <a:solidFill>
                <a:schemeClr val="accent2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52D733-0C21-434E-AE93-7D9070D6C679}"/>
              </a:ext>
            </a:extLst>
          </p:cNvPr>
          <p:cNvSpPr txBox="1"/>
          <p:nvPr/>
        </p:nvSpPr>
        <p:spPr>
          <a:xfrm>
            <a:off x="4880412" y="613008"/>
            <a:ext cx="238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작가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&amp;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박물관 소개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6A20543-77D5-4105-8F0F-B903C82DF74C}"/>
              </a:ext>
            </a:extLst>
          </p:cNvPr>
          <p:cNvSpPr/>
          <p:nvPr/>
        </p:nvSpPr>
        <p:spPr>
          <a:xfrm>
            <a:off x="1812530" y="1593107"/>
            <a:ext cx="2802300" cy="58670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74F74-75DB-4EEA-B405-E95F5DCCF9BC}"/>
              </a:ext>
            </a:extLst>
          </p:cNvPr>
          <p:cNvSpPr txBox="1"/>
          <p:nvPr/>
        </p:nvSpPr>
        <p:spPr>
          <a:xfrm>
            <a:off x="1823680" y="1686404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Q. </a:t>
            </a:r>
            <a:r>
              <a:rPr lang="ko-KR" altLang="en-US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작가에 대해 알아보자</a:t>
            </a:r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!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2133AB78-2454-4D4C-991E-DB77DB24BC85}"/>
              </a:ext>
            </a:extLst>
          </p:cNvPr>
          <p:cNvSpPr/>
          <p:nvPr/>
        </p:nvSpPr>
        <p:spPr>
          <a:xfrm>
            <a:off x="7459143" y="1598432"/>
            <a:ext cx="3010690" cy="58670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362CB4-C19D-438A-976E-3F37DB267410}"/>
              </a:ext>
            </a:extLst>
          </p:cNvPr>
          <p:cNvSpPr txBox="1"/>
          <p:nvPr/>
        </p:nvSpPr>
        <p:spPr>
          <a:xfrm>
            <a:off x="7470294" y="1691729"/>
            <a:ext cx="2999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Q. </a:t>
            </a:r>
            <a:r>
              <a:rPr lang="ko-KR" altLang="en-US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박물관에 대해 알아보자</a:t>
            </a:r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!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77AE91-2274-4DD2-9388-8FB6547270E6}"/>
              </a:ext>
            </a:extLst>
          </p:cNvPr>
          <p:cNvSpPr txBox="1"/>
          <p:nvPr/>
        </p:nvSpPr>
        <p:spPr>
          <a:xfrm>
            <a:off x="3258717" y="2451755"/>
            <a:ext cx="254749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Q. 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이름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?</a:t>
            </a:r>
          </a:p>
          <a:p>
            <a:pPr algn="ctr"/>
            <a:r>
              <a:rPr lang="ko-KR" altLang="en-US" dirty="0" err="1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테즈카</a:t>
            </a:r>
            <a:r>
              <a:rPr lang="ko-KR" altLang="en-US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ko-KR" altLang="en-US" dirty="0" err="1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오사무</a:t>
            </a:r>
            <a:endParaRPr lang="en-US" altLang="ko-KR" dirty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endParaRPr lang="en-US" altLang="ko-KR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Q. 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본인만화의 스타일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?</a:t>
            </a:r>
          </a:p>
          <a:p>
            <a:pPr algn="ctr"/>
            <a:r>
              <a:rPr lang="ko-KR" altLang="en-US" dirty="0">
                <a:solidFill>
                  <a:srgbClr val="00000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서양 문학을 일본적인 양식</a:t>
            </a:r>
            <a:endParaRPr lang="en-US" altLang="ko-KR" dirty="0">
              <a:solidFill>
                <a:srgbClr val="000000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dirty="0" err="1">
                <a:solidFill>
                  <a:srgbClr val="00000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으로</a:t>
            </a:r>
            <a:r>
              <a:rPr lang="ko-KR" altLang="en-US" dirty="0">
                <a:solidFill>
                  <a:srgbClr val="00000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도입해 </a:t>
            </a:r>
            <a:r>
              <a:rPr lang="ko-KR" altLang="en-US" dirty="0">
                <a:solidFill>
                  <a:srgbClr val="0070C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창의적인</a:t>
            </a:r>
            <a:endParaRPr lang="en-US" altLang="ko-KR" dirty="0">
              <a:solidFill>
                <a:srgbClr val="0070C0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dirty="0">
                <a:solidFill>
                  <a:srgbClr val="0070C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스토리</a:t>
            </a:r>
            <a:r>
              <a:rPr lang="ko-KR" altLang="en-US" dirty="0">
                <a:solidFill>
                  <a:srgbClr val="00000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로 풀어내기</a:t>
            </a:r>
            <a:endParaRPr lang="en-US" altLang="ko-KR" dirty="0">
              <a:solidFill>
                <a:srgbClr val="000000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endParaRPr lang="en-US" altLang="ko-KR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Q. </a:t>
            </a:r>
            <a:r>
              <a:rPr lang="ko-KR" altLang="en-US" dirty="0" err="1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주요작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?</a:t>
            </a:r>
          </a:p>
          <a:p>
            <a:pPr algn="ctr"/>
            <a:r>
              <a:rPr lang="ko-KR" altLang="en-US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우주소년 아톰</a:t>
            </a:r>
            <a:r>
              <a:rPr lang="en-US" altLang="ko-KR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(</a:t>
            </a:r>
            <a:r>
              <a:rPr lang="ko-KR" altLang="en-US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철완 아톰</a:t>
            </a:r>
            <a:r>
              <a:rPr lang="en-US" altLang="ko-KR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), </a:t>
            </a:r>
          </a:p>
          <a:p>
            <a:pPr algn="ctr"/>
            <a:r>
              <a:rPr lang="ko-KR" altLang="en-US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밀림의 왕자 레오</a:t>
            </a:r>
            <a:endParaRPr lang="en-US" altLang="ko-KR" dirty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179B8F-BC2A-4EA1-9B58-08504490486B}"/>
              </a:ext>
            </a:extLst>
          </p:cNvPr>
          <p:cNvSpPr txBox="1"/>
          <p:nvPr/>
        </p:nvSpPr>
        <p:spPr>
          <a:xfrm>
            <a:off x="705343" y="5503647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#</a:t>
            </a:r>
            <a:r>
              <a:rPr lang="ko-KR" altLang="en-US" dirty="0" err="1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곤충덕후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#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상상천재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07CEAB3C-6425-485B-90D5-01239901ACCD}"/>
              </a:ext>
            </a:extLst>
          </p:cNvPr>
          <p:cNvSpPr/>
          <p:nvPr/>
        </p:nvSpPr>
        <p:spPr>
          <a:xfrm>
            <a:off x="3266261" y="2321479"/>
            <a:ext cx="2517509" cy="3356006"/>
          </a:xfrm>
          <a:prstGeom prst="round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2C4FD33C-16C7-40F5-8B85-6C0C4FC5A4BF}"/>
              </a:ext>
            </a:extLst>
          </p:cNvPr>
          <p:cNvSpPr/>
          <p:nvPr/>
        </p:nvSpPr>
        <p:spPr>
          <a:xfrm>
            <a:off x="9120652" y="2744429"/>
            <a:ext cx="2517509" cy="2485489"/>
          </a:xfrm>
          <a:prstGeom prst="round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D30CAF-BFF5-4E81-9DB0-615AFC57AD48}"/>
              </a:ext>
            </a:extLst>
          </p:cNvPr>
          <p:cNvSpPr txBox="1"/>
          <p:nvPr/>
        </p:nvSpPr>
        <p:spPr>
          <a:xfrm>
            <a:off x="9115254" y="3083989"/>
            <a:ext cx="2517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Q. 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박물관의 컨셉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?</a:t>
            </a:r>
          </a:p>
          <a:p>
            <a:pPr algn="ctr"/>
            <a:r>
              <a:rPr lang="ko-KR" altLang="en-US" sz="18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endParaRPr lang="en-US" altLang="ko-KR" sz="18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ko-KR" altLang="en-US" dirty="0" err="1"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테즈카</a:t>
            </a:r>
            <a:r>
              <a:rPr lang="ko-KR" altLang="en-US" dirty="0"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오사무의</a:t>
            </a:r>
            <a:endParaRPr lang="en-US" altLang="ko-KR" dirty="0">
              <a:effectLst/>
              <a:latin typeface="경기천년제목 Light" panose="02020403020101020101" pitchFamily="18" charset="-127"/>
              <a:ea typeface="경기천년제목 Light" panose="0202040302010102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en-US" dirty="0"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애니메이션</a:t>
            </a:r>
            <a:r>
              <a:rPr lang="en-US" altLang="ko-KR" dirty="0"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en-US" dirty="0" err="1">
                <a:solidFill>
                  <a:srgbClr val="0070C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테즈카의</a:t>
            </a:r>
            <a:endParaRPr lang="en-US" altLang="ko-KR" dirty="0">
              <a:solidFill>
                <a:srgbClr val="0070C0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en-US" dirty="0">
                <a:solidFill>
                  <a:srgbClr val="0070C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세계</a:t>
            </a:r>
            <a:r>
              <a:rPr lang="ko-KR" altLang="en-US" dirty="0"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로 들어가는 것과</a:t>
            </a:r>
            <a:endParaRPr lang="en-US" altLang="ko-KR" dirty="0">
              <a:effectLst/>
              <a:latin typeface="경기천년제목 Light" panose="02020403020101020101" pitchFamily="18" charset="-127"/>
              <a:ea typeface="경기천년제목 Light" panose="0202040302010102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en-US" dirty="0"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같은 느낌을 주는 박물관</a:t>
            </a:r>
            <a:endParaRPr lang="en-US" altLang="ko-KR" dirty="0">
              <a:effectLst/>
              <a:latin typeface="경기천년제목 Light" panose="02020403020101020101" pitchFamily="18" charset="-127"/>
              <a:ea typeface="경기천년제목 Light" panose="0202040302010102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3074" name="Picture 2" descr="手塚治虫について｜手塚治虫 TEZUKA OSAMU OFFICIAL">
            <a:extLst>
              <a:ext uri="{FF2B5EF4-FFF2-40B4-BE49-F238E27FC236}">
                <a16:creationId xmlns:a16="http://schemas.microsoft.com/office/drawing/2014/main" id="{77DCE905-AA99-4784-AAFF-98F182C8F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8" y="2488748"/>
            <a:ext cx="2425877" cy="301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7B8F079-FE46-46F6-BA52-2F246F019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1" r="6860"/>
          <a:stretch/>
        </p:blipFill>
        <p:spPr bwMode="auto">
          <a:xfrm>
            <a:off x="6003882" y="2633855"/>
            <a:ext cx="2917094" cy="269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6B0BC4A-DF28-47F9-BA49-B81D73278DB7}"/>
              </a:ext>
            </a:extLst>
          </p:cNvPr>
          <p:cNvSpPr txBox="1"/>
          <p:nvPr/>
        </p:nvSpPr>
        <p:spPr>
          <a:xfrm>
            <a:off x="6666419" y="5330784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#</a:t>
            </a:r>
            <a:r>
              <a:rPr lang="ko-KR" altLang="en-US" dirty="0" err="1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테즈카의나라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1ED15C-1479-4BBB-8ED9-B9F0090CFFBB}"/>
              </a:ext>
            </a:extLst>
          </p:cNvPr>
          <p:cNvSpPr txBox="1"/>
          <p:nvPr/>
        </p:nvSpPr>
        <p:spPr>
          <a:xfrm>
            <a:off x="7138680" y="2418113"/>
            <a:ext cx="841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구글지도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8B8B2C-519B-4952-A783-BF6692DD89CB}"/>
              </a:ext>
            </a:extLst>
          </p:cNvPr>
          <p:cNvSpPr txBox="1"/>
          <p:nvPr/>
        </p:nvSpPr>
        <p:spPr>
          <a:xfrm>
            <a:off x="856411" y="2287730"/>
            <a:ext cx="21242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https://tezukaosamu.net/jp/about/</a:t>
            </a:r>
          </a:p>
        </p:txBody>
      </p:sp>
      <p:pic>
        <p:nvPicPr>
          <p:cNvPr id="28" name="그림 27" descr="텍스트이(가) 표시된 사진&#10;&#10;자동 생성된 설명">
            <a:extLst>
              <a:ext uri="{FF2B5EF4-FFF2-40B4-BE49-F238E27FC236}">
                <a16:creationId xmlns:a16="http://schemas.microsoft.com/office/drawing/2014/main" id="{7D7F717A-EAA8-446A-BE12-58D07E3D9A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63" y="2501"/>
            <a:ext cx="954152" cy="8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2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9" grpId="0"/>
      <p:bldP spid="20" grpId="0"/>
      <p:bldP spid="21" grpId="0" animBg="1"/>
      <p:bldP spid="22" grpId="0" animBg="1"/>
      <p:bldP spid="23" grpId="0"/>
      <p:bldP spid="26" grpId="0"/>
      <p:bldP spid="18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상설 전시실의 사진">
            <a:extLst>
              <a:ext uri="{FF2B5EF4-FFF2-40B4-BE49-F238E27FC236}">
                <a16:creationId xmlns:a16="http://schemas.microsoft.com/office/drawing/2014/main" id="{6C168272-F802-4BFC-85B3-BC5E14ADC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89" y="1657200"/>
            <a:ext cx="24765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9A1E27-4234-414C-9297-6F2849E72797}"/>
              </a:ext>
            </a:extLst>
          </p:cNvPr>
          <p:cNvSpPr txBox="1"/>
          <p:nvPr/>
        </p:nvSpPr>
        <p:spPr>
          <a:xfrm>
            <a:off x="508930" y="53626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0" i="0" dirty="0" err="1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테즈카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b="0" i="0" dirty="0" err="1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오사무의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유품과 작품 자료가 「불새 </a:t>
            </a:r>
            <a:r>
              <a:rPr lang="en-US" altLang="ko-KR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· 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미래 </a:t>
            </a:r>
            <a:r>
              <a:rPr lang="ko-KR" altLang="en-US" b="0" i="0" dirty="0" err="1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편」에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등장하는 </a:t>
            </a:r>
            <a:r>
              <a:rPr lang="ko-KR" altLang="en-US" b="0" i="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생명 유지 장치를 모티브로 한 전시 캡슐 </a:t>
            </a:r>
            <a:r>
              <a:rPr lang="en-US" altLang="ko-KR" b="0" i="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40</a:t>
            </a:r>
            <a:r>
              <a:rPr lang="ko-KR" altLang="en-US" b="0" i="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개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에 전시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18436" name="Picture 4" descr="메신저 기계의 사진">
            <a:extLst>
              <a:ext uri="{FF2B5EF4-FFF2-40B4-BE49-F238E27FC236}">
                <a16:creationId xmlns:a16="http://schemas.microsoft.com/office/drawing/2014/main" id="{64FF38E6-C171-41BE-BEC4-5E62FA8D9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89" y="1657200"/>
            <a:ext cx="2095500" cy="333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4356A0-2B27-48BA-8E14-75C9EF5F198F}"/>
              </a:ext>
            </a:extLst>
          </p:cNvPr>
          <p:cNvSpPr txBox="1"/>
          <p:nvPr/>
        </p:nvSpPr>
        <p:spPr>
          <a:xfrm>
            <a:off x="7170004" y="5173424"/>
            <a:ext cx="3845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0" i="0" dirty="0" err="1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다카라즈카에서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보낸 </a:t>
            </a:r>
            <a:r>
              <a:rPr lang="ko-KR" altLang="en-US" b="0" i="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어린 시절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과  </a:t>
            </a:r>
            <a:endParaRPr lang="en-US" altLang="ko-KR" b="0" i="0" dirty="0"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ko-KR" altLang="en-US" b="0" i="0" dirty="0" err="1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테즈카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b="0" i="0" dirty="0" err="1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오사무의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b="0" i="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활약상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을</a:t>
            </a:r>
            <a:endParaRPr lang="en-US" altLang="ko-KR" b="0" i="0" dirty="0"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그의 유품과 사진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, 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그림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, 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영상을 통해 전시</a:t>
            </a: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E7DF4317-E6B7-4967-84D0-45E4E5D71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570" y="3339922"/>
            <a:ext cx="2287770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B6022040-10B8-4608-BAA3-222918A5B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650" y="3417164"/>
            <a:ext cx="2238375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>
            <a:extLst>
              <a:ext uri="{FF2B5EF4-FFF2-40B4-BE49-F238E27FC236}">
                <a16:creationId xmlns:a16="http://schemas.microsoft.com/office/drawing/2014/main" id="{4FE49AE9-6187-4DA1-9EA6-989036AB9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82" y="1334383"/>
            <a:ext cx="1721946" cy="18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>
            <a:extLst>
              <a:ext uri="{FF2B5EF4-FFF2-40B4-BE49-F238E27FC236}">
                <a16:creationId xmlns:a16="http://schemas.microsoft.com/office/drawing/2014/main" id="{D5943126-FC82-4518-A6A0-A235C401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25" y="1695181"/>
            <a:ext cx="2476500" cy="14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7B04186E-63BA-4FEC-98DD-3EACA3F2161C}"/>
              </a:ext>
            </a:extLst>
          </p:cNvPr>
          <p:cNvSpPr/>
          <p:nvPr/>
        </p:nvSpPr>
        <p:spPr>
          <a:xfrm>
            <a:off x="4230509" y="167268"/>
            <a:ext cx="4110606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18F92C-2FF0-4D05-A705-D8FEAFD92592}"/>
              </a:ext>
            </a:extLst>
          </p:cNvPr>
          <p:cNvSpPr txBox="1"/>
          <p:nvPr/>
        </p:nvSpPr>
        <p:spPr>
          <a:xfrm>
            <a:off x="4262555" y="189570"/>
            <a:ext cx="3190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테즈카</a:t>
            </a:r>
            <a:r>
              <a:rPr lang="ko-KR" altLang="en-US" sz="2800" dirty="0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ko-KR" altLang="en-US" sz="2800" dirty="0" err="1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오사무</a:t>
            </a:r>
            <a:r>
              <a:rPr lang="ko-KR" altLang="en-US" sz="2800" dirty="0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  <a:endParaRPr lang="en-US" altLang="ko-KR" sz="2800" dirty="0">
              <a:solidFill>
                <a:schemeClr val="accent2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8ACF7F-05AE-44C2-B41C-81D290C2D12D}"/>
              </a:ext>
            </a:extLst>
          </p:cNvPr>
          <p:cNvSpPr txBox="1"/>
          <p:nvPr/>
        </p:nvSpPr>
        <p:spPr>
          <a:xfrm>
            <a:off x="5361883" y="613008"/>
            <a:ext cx="146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상설전시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5B8A6F69-B30F-4BD0-8B1E-5F9CF31308AC}"/>
              </a:ext>
            </a:extLst>
          </p:cNvPr>
          <p:cNvSpPr/>
          <p:nvPr/>
        </p:nvSpPr>
        <p:spPr>
          <a:xfrm>
            <a:off x="508930" y="5329186"/>
            <a:ext cx="6096000" cy="763441"/>
          </a:xfrm>
          <a:prstGeom prst="roundRect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5A8D2AAF-83C4-4CB5-AA87-F90D497F97BC}"/>
              </a:ext>
            </a:extLst>
          </p:cNvPr>
          <p:cNvSpPr/>
          <p:nvPr/>
        </p:nvSpPr>
        <p:spPr>
          <a:xfrm>
            <a:off x="6991815" y="5151122"/>
            <a:ext cx="4114800" cy="1008411"/>
          </a:xfrm>
          <a:prstGeom prst="roundRect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8FB9E1-CE11-4D9E-8710-ED79C59544BB}"/>
              </a:ext>
            </a:extLst>
          </p:cNvPr>
          <p:cNvSpPr txBox="1"/>
          <p:nvPr/>
        </p:nvSpPr>
        <p:spPr>
          <a:xfrm>
            <a:off x="369290" y="6631405"/>
            <a:ext cx="31959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</a:rPr>
              <a:t>https://www.city.takarazuka.hyogo.jp/tezuka/index.html</a:t>
            </a:r>
          </a:p>
        </p:txBody>
      </p:sp>
      <p:pic>
        <p:nvPicPr>
          <p:cNvPr id="22" name="그림 21" descr="텍스트이(가) 표시된 사진&#10;&#10;자동 생성된 설명">
            <a:extLst>
              <a:ext uri="{FF2B5EF4-FFF2-40B4-BE49-F238E27FC236}">
                <a16:creationId xmlns:a16="http://schemas.microsoft.com/office/drawing/2014/main" id="{F8F502D3-CBA0-4310-AEC5-1BDE910E37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63" y="2501"/>
            <a:ext cx="954152" cy="8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1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아톰 비전">
            <a:extLst>
              <a:ext uri="{FF2B5EF4-FFF2-40B4-BE49-F238E27FC236}">
                <a16:creationId xmlns:a16="http://schemas.microsoft.com/office/drawing/2014/main" id="{740D594D-9BDB-452A-B213-2AB7544F9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25" y="2182983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C8F3BD3-C22F-48BB-97DB-8E79F52FE62A}"/>
              </a:ext>
            </a:extLst>
          </p:cNvPr>
          <p:cNvSpPr/>
          <p:nvPr/>
        </p:nvSpPr>
        <p:spPr>
          <a:xfrm>
            <a:off x="2035362" y="1374714"/>
            <a:ext cx="2038747" cy="58670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C1B13-7E80-47B6-9BC2-ACFBA7D18948}"/>
              </a:ext>
            </a:extLst>
          </p:cNvPr>
          <p:cNvSpPr txBox="1"/>
          <p:nvPr/>
        </p:nvSpPr>
        <p:spPr>
          <a:xfrm>
            <a:off x="2120706" y="1406455"/>
            <a:ext cx="1846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상영관 내부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19460" name="Picture 4" descr="붓찌">
            <a:extLst>
              <a:ext uri="{FF2B5EF4-FFF2-40B4-BE49-F238E27FC236}">
                <a16:creationId xmlns:a16="http://schemas.microsoft.com/office/drawing/2014/main" id="{AD8435AA-3B68-4ACE-ACB3-8F436612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49" y="2152206"/>
            <a:ext cx="2391833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오삼">
            <a:extLst>
              <a:ext uri="{FF2B5EF4-FFF2-40B4-BE49-F238E27FC236}">
                <a16:creationId xmlns:a16="http://schemas.microsoft.com/office/drawing/2014/main" id="{0D0E22F8-F299-4208-AAF0-34BCF77F2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001" y="2198547"/>
            <a:ext cx="3216321" cy="18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오사무">
            <a:extLst>
              <a:ext uri="{FF2B5EF4-FFF2-40B4-BE49-F238E27FC236}">
                <a16:creationId xmlns:a16="http://schemas.microsoft.com/office/drawing/2014/main" id="{CE2DE322-27FB-49C4-AAC0-243B8BBF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948" y="4175206"/>
            <a:ext cx="2584067" cy="18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ACF78E-85D6-45B5-AB2E-E206A6B0059B}"/>
              </a:ext>
            </a:extLst>
          </p:cNvPr>
          <p:cNvSpPr txBox="1"/>
          <p:nvPr/>
        </p:nvSpPr>
        <p:spPr>
          <a:xfrm>
            <a:off x="734118" y="4842949"/>
            <a:ext cx="477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월별로 </a:t>
            </a:r>
            <a:r>
              <a:rPr lang="ko-KR" altLang="en-US" b="0" i="0" dirty="0" err="1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테즈카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b="0" i="0" dirty="0" err="1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오사무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기념관의 </a:t>
            </a:r>
            <a:r>
              <a:rPr lang="ko-KR" altLang="en-US" b="0" i="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오리지널 영화 </a:t>
            </a:r>
            <a:endParaRPr lang="en-US" altLang="ko-KR" b="0" i="0" dirty="0">
              <a:solidFill>
                <a:srgbClr val="0070C0"/>
              </a:solidFill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ko-KR" altLang="en-US" dirty="0">
                <a:solidFill>
                  <a:srgbClr val="0070C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세가지의 </a:t>
            </a:r>
            <a:r>
              <a:rPr lang="ko-KR" altLang="en-US" b="0" i="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작품을 상영</a:t>
            </a:r>
            <a:endParaRPr lang="ko-KR" altLang="en-US" dirty="0">
              <a:solidFill>
                <a:srgbClr val="0070C0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8E50179C-53CE-4FD1-B10C-9F31163FBA8B}"/>
              </a:ext>
            </a:extLst>
          </p:cNvPr>
          <p:cNvSpPr/>
          <p:nvPr/>
        </p:nvSpPr>
        <p:spPr>
          <a:xfrm>
            <a:off x="7976410" y="1374714"/>
            <a:ext cx="1357164" cy="58670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77CE7-A548-4CF0-9965-9649EF2BD94D}"/>
              </a:ext>
            </a:extLst>
          </p:cNvPr>
          <p:cNvSpPr txBox="1"/>
          <p:nvPr/>
        </p:nvSpPr>
        <p:spPr>
          <a:xfrm>
            <a:off x="8095206" y="1406455"/>
            <a:ext cx="111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상영작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C5DCCB-682C-49DB-8816-ACFB9490F1CA}"/>
              </a:ext>
            </a:extLst>
          </p:cNvPr>
          <p:cNvSpPr txBox="1"/>
          <p:nvPr/>
        </p:nvSpPr>
        <p:spPr>
          <a:xfrm>
            <a:off x="734118" y="5490649"/>
            <a:ext cx="477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일정표에 따라 세가지의 작품이 번갈아 가면서 상영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6B07977-E19C-4A29-A9FA-21B163F2321C}"/>
              </a:ext>
            </a:extLst>
          </p:cNvPr>
          <p:cNvSpPr/>
          <p:nvPr/>
        </p:nvSpPr>
        <p:spPr>
          <a:xfrm>
            <a:off x="4230509" y="167268"/>
            <a:ext cx="4110603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879B24-805D-493A-8CC2-24D4287A013E}"/>
              </a:ext>
            </a:extLst>
          </p:cNvPr>
          <p:cNvSpPr txBox="1"/>
          <p:nvPr/>
        </p:nvSpPr>
        <p:spPr>
          <a:xfrm>
            <a:off x="4262555" y="189570"/>
            <a:ext cx="3190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테즈카</a:t>
            </a:r>
            <a:r>
              <a:rPr lang="ko-KR" altLang="en-US" sz="2800" dirty="0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ko-KR" altLang="en-US" sz="2800" dirty="0" err="1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오사무</a:t>
            </a:r>
            <a:r>
              <a:rPr lang="ko-KR" altLang="en-US" sz="2800" dirty="0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  <a:endParaRPr lang="en-US" altLang="ko-KR" sz="2800" dirty="0">
              <a:solidFill>
                <a:schemeClr val="accent2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BDD9C0-C425-4295-B01F-B8B693420B63}"/>
              </a:ext>
            </a:extLst>
          </p:cNvPr>
          <p:cNvSpPr txBox="1"/>
          <p:nvPr/>
        </p:nvSpPr>
        <p:spPr>
          <a:xfrm>
            <a:off x="5391563" y="613008"/>
            <a:ext cx="131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영상 상영관</a:t>
            </a:r>
            <a:endParaRPr lang="en-US" altLang="ko-KR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아톰비전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C15DFA-77C1-44F7-91F0-C194D42E098D}"/>
              </a:ext>
            </a:extLst>
          </p:cNvPr>
          <p:cNvSpPr txBox="1"/>
          <p:nvPr/>
        </p:nvSpPr>
        <p:spPr>
          <a:xfrm>
            <a:off x="5622241" y="3944840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▲도시의 </a:t>
            </a:r>
            <a:r>
              <a:rPr lang="ko-KR" altLang="en-US" sz="1600" dirty="0" err="1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붓찌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8E023A-636A-4E5E-9290-E5F2D0C7510D}"/>
              </a:ext>
            </a:extLst>
          </p:cNvPr>
          <p:cNvSpPr txBox="1"/>
          <p:nvPr/>
        </p:nvSpPr>
        <p:spPr>
          <a:xfrm>
            <a:off x="7693892" y="5993584"/>
            <a:ext cx="1898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▲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&lt;</a:t>
            </a:r>
            <a:r>
              <a:rPr lang="ko-KR" altLang="en-US" sz="1600" dirty="0" err="1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테즈카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en-US" sz="1600" dirty="0" err="1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오사무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&gt;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516B37-4160-436E-B706-90BF1C927E8F}"/>
              </a:ext>
            </a:extLst>
          </p:cNvPr>
          <p:cNvSpPr txBox="1"/>
          <p:nvPr/>
        </p:nvSpPr>
        <p:spPr>
          <a:xfrm>
            <a:off x="9928015" y="3995866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▲</a:t>
            </a:r>
            <a:r>
              <a:rPr lang="ko-KR" altLang="en-US" sz="1600" dirty="0" err="1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오삼와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en-US" sz="1600" dirty="0" err="1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무사시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DCDE4DBD-83CE-442A-9155-3DBBE5DE365D}"/>
              </a:ext>
            </a:extLst>
          </p:cNvPr>
          <p:cNvSpPr/>
          <p:nvPr/>
        </p:nvSpPr>
        <p:spPr>
          <a:xfrm>
            <a:off x="664268" y="4799168"/>
            <a:ext cx="4967095" cy="1135403"/>
          </a:xfrm>
          <a:prstGeom prst="roundRect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326A94-F2B5-4CB2-AF63-1899AEEC2347}"/>
              </a:ext>
            </a:extLst>
          </p:cNvPr>
          <p:cNvSpPr txBox="1"/>
          <p:nvPr/>
        </p:nvSpPr>
        <p:spPr>
          <a:xfrm>
            <a:off x="369290" y="6631405"/>
            <a:ext cx="31959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</a:rPr>
              <a:t>https://www.city.takarazuka.hyogo.jp/tezuka/index.html</a:t>
            </a:r>
          </a:p>
        </p:txBody>
      </p:sp>
      <p:pic>
        <p:nvPicPr>
          <p:cNvPr id="25" name="그림 24" descr="텍스트이(가) 표시된 사진&#10;&#10;자동 생성된 설명">
            <a:extLst>
              <a:ext uri="{FF2B5EF4-FFF2-40B4-BE49-F238E27FC236}">
                <a16:creationId xmlns:a16="http://schemas.microsoft.com/office/drawing/2014/main" id="{6BDAA52E-2F14-44E2-AA9C-9DBA4E0A0A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63" y="2501"/>
            <a:ext cx="954152" cy="8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/>
      <p:bldP spid="13" grpId="0" animBg="1"/>
      <p:bldP spid="14" grpId="0"/>
      <p:bldP spid="15" grpId="0"/>
      <p:bldP spid="20" grpId="0"/>
      <p:bldP spid="21" grpId="0"/>
      <p:bldP spid="22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45D18B-88EA-4E7E-8CB6-4BE1F9205FE6}"/>
              </a:ext>
            </a:extLst>
          </p:cNvPr>
          <p:cNvSpPr txBox="1"/>
          <p:nvPr/>
        </p:nvSpPr>
        <p:spPr>
          <a:xfrm>
            <a:off x="5105400" y="57150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전시 체험관</a:t>
            </a:r>
          </a:p>
        </p:txBody>
      </p:sp>
      <p:pic>
        <p:nvPicPr>
          <p:cNvPr id="21506" name="Picture 2" descr="정보 · 애니메이션 검색기의 사진">
            <a:extLst>
              <a:ext uri="{FF2B5EF4-FFF2-40B4-BE49-F238E27FC236}">
                <a16:creationId xmlns:a16="http://schemas.microsoft.com/office/drawing/2014/main" id="{D7A8D3EC-B192-412E-BFF5-233389221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13" y="222801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라이브러리의 사진">
            <a:extLst>
              <a:ext uri="{FF2B5EF4-FFF2-40B4-BE49-F238E27FC236}">
                <a16:creationId xmlns:a16="http://schemas.microsoft.com/office/drawing/2014/main" id="{D281AE7B-F896-4E33-949F-F2D8ADCFD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14" y="222801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테마 전시 선반의 사진">
            <a:extLst>
              <a:ext uri="{FF2B5EF4-FFF2-40B4-BE49-F238E27FC236}">
                <a16:creationId xmlns:a16="http://schemas.microsoft.com/office/drawing/2014/main" id="{797A2638-ACC6-4FAD-A8D7-A32E65C65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115" y="222801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55D8A09B-EA43-4922-A94B-AAA4FAA193AF}"/>
              </a:ext>
            </a:extLst>
          </p:cNvPr>
          <p:cNvSpPr/>
          <p:nvPr/>
        </p:nvSpPr>
        <p:spPr>
          <a:xfrm>
            <a:off x="1287236" y="1497651"/>
            <a:ext cx="2038747" cy="58670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2BD4A-ED96-4CE3-AAD8-9D9AE0DBBCBB}"/>
              </a:ext>
            </a:extLst>
          </p:cNvPr>
          <p:cNvSpPr txBox="1"/>
          <p:nvPr/>
        </p:nvSpPr>
        <p:spPr>
          <a:xfrm>
            <a:off x="1372580" y="1529392"/>
            <a:ext cx="1846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자료 검색기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CD7CA62-08F8-408B-B4E3-BA171354BF31}"/>
              </a:ext>
            </a:extLst>
          </p:cNvPr>
          <p:cNvSpPr/>
          <p:nvPr/>
        </p:nvSpPr>
        <p:spPr>
          <a:xfrm>
            <a:off x="5438261" y="1497651"/>
            <a:ext cx="1302147" cy="58670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E3AF85-08A0-405F-A7CB-2432685BBEB4}"/>
              </a:ext>
            </a:extLst>
          </p:cNvPr>
          <p:cNvSpPr txBox="1"/>
          <p:nvPr/>
        </p:nvSpPr>
        <p:spPr>
          <a:xfrm>
            <a:off x="5523605" y="1529392"/>
            <a:ext cx="1846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도서관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BB382D7F-24A3-43C3-A2D7-DF9E27CB0303}"/>
              </a:ext>
            </a:extLst>
          </p:cNvPr>
          <p:cNvSpPr/>
          <p:nvPr/>
        </p:nvSpPr>
        <p:spPr>
          <a:xfrm>
            <a:off x="8959959" y="1497651"/>
            <a:ext cx="1691376" cy="58670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CFBD32-B90C-4BD3-AB83-3AEA7C4A0536}"/>
              </a:ext>
            </a:extLst>
          </p:cNvPr>
          <p:cNvSpPr txBox="1"/>
          <p:nvPr/>
        </p:nvSpPr>
        <p:spPr>
          <a:xfrm>
            <a:off x="9045302" y="1529392"/>
            <a:ext cx="1846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테마 전시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78BC3F-5D79-477D-9C1B-E0155272F1E1}"/>
              </a:ext>
            </a:extLst>
          </p:cNvPr>
          <p:cNvSpPr txBox="1"/>
          <p:nvPr/>
        </p:nvSpPr>
        <p:spPr>
          <a:xfrm>
            <a:off x="4475782" y="4756623"/>
            <a:ext cx="32181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0" i="0" dirty="0" err="1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테즈카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b="0" i="0" dirty="0" err="1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오사무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작품의 대부분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과 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약 </a:t>
            </a:r>
            <a:r>
              <a:rPr lang="en-US" altLang="ko-KR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2000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권의</a:t>
            </a:r>
            <a:r>
              <a:rPr lang="en-US" altLang="ko-KR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 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영어 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,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중국어</a:t>
            </a:r>
            <a:r>
              <a:rPr lang="en-US" altLang="ko-KR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, 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한국어 등의 외국어 판과 점자 책 </a:t>
            </a:r>
            <a:endParaRPr lang="en-US" altLang="ko-KR" b="0" i="0" dirty="0"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열람 가능</a:t>
            </a:r>
            <a:b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</a:b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89173A-8B23-4EB1-9F0A-08B853B62DB6}"/>
              </a:ext>
            </a:extLst>
          </p:cNvPr>
          <p:cNvSpPr txBox="1"/>
          <p:nvPr/>
        </p:nvSpPr>
        <p:spPr>
          <a:xfrm>
            <a:off x="482600" y="4778925"/>
            <a:ext cx="3654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0" i="0" dirty="0" err="1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테즈카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b="0" i="0" dirty="0" err="1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오사무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본인이나 작품 정보</a:t>
            </a:r>
            <a:r>
              <a:rPr lang="en-US" altLang="ko-KR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, </a:t>
            </a:r>
          </a:p>
          <a:p>
            <a:pPr algn="ctr"/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애니메이션 작품의 대부분을 시청 가능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BE197-D981-4E41-9996-1049C6BFF393}"/>
              </a:ext>
            </a:extLst>
          </p:cNvPr>
          <p:cNvSpPr txBox="1"/>
          <p:nvPr/>
        </p:nvSpPr>
        <p:spPr>
          <a:xfrm>
            <a:off x="8593162" y="4756623"/>
            <a:ext cx="2643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일정에 따라 그때그때 다른 </a:t>
            </a:r>
            <a:endParaRPr lang="en-US" altLang="ko-KR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전시품이 진열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E8C5B88-B437-4B60-8BA0-C84BF561C51F}"/>
              </a:ext>
            </a:extLst>
          </p:cNvPr>
          <p:cNvSpPr/>
          <p:nvPr/>
        </p:nvSpPr>
        <p:spPr>
          <a:xfrm>
            <a:off x="4230509" y="167268"/>
            <a:ext cx="4110606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732876-5246-41E2-9CBF-135AB7DB00D2}"/>
              </a:ext>
            </a:extLst>
          </p:cNvPr>
          <p:cNvSpPr txBox="1"/>
          <p:nvPr/>
        </p:nvSpPr>
        <p:spPr>
          <a:xfrm>
            <a:off x="4262555" y="189570"/>
            <a:ext cx="3190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테즈카</a:t>
            </a:r>
            <a:r>
              <a:rPr lang="ko-KR" altLang="en-US" sz="2800" dirty="0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ko-KR" altLang="en-US" sz="2800" dirty="0" err="1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오사무</a:t>
            </a:r>
            <a:r>
              <a:rPr lang="ko-KR" altLang="en-US" sz="2800" dirty="0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  <a:endParaRPr lang="en-US" altLang="ko-KR" sz="2800" dirty="0">
              <a:solidFill>
                <a:schemeClr val="accent2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9ECCCA-BB19-4004-850E-E47003F4E37B}"/>
              </a:ext>
            </a:extLst>
          </p:cNvPr>
          <p:cNvSpPr txBox="1"/>
          <p:nvPr/>
        </p:nvSpPr>
        <p:spPr>
          <a:xfrm>
            <a:off x="5285626" y="613008"/>
            <a:ext cx="155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체험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&amp;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전시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0B640F02-6259-4EC8-9393-2A8382689CD5}"/>
              </a:ext>
            </a:extLst>
          </p:cNvPr>
          <p:cNvSpPr/>
          <p:nvPr/>
        </p:nvSpPr>
        <p:spPr>
          <a:xfrm>
            <a:off x="490965" y="4740379"/>
            <a:ext cx="3654503" cy="768323"/>
          </a:xfrm>
          <a:prstGeom prst="roundRect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0BE130C-2D56-4A72-9E1C-64D192660577}"/>
              </a:ext>
            </a:extLst>
          </p:cNvPr>
          <p:cNvSpPr/>
          <p:nvPr/>
        </p:nvSpPr>
        <p:spPr>
          <a:xfrm>
            <a:off x="4433669" y="4718076"/>
            <a:ext cx="3338731" cy="1253106"/>
          </a:xfrm>
          <a:prstGeom prst="roundRect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92BD7D39-C481-472F-97C9-5BEAD77C6CA6}"/>
              </a:ext>
            </a:extLst>
          </p:cNvPr>
          <p:cNvSpPr/>
          <p:nvPr/>
        </p:nvSpPr>
        <p:spPr>
          <a:xfrm>
            <a:off x="8514678" y="4718077"/>
            <a:ext cx="2722156" cy="790626"/>
          </a:xfrm>
          <a:prstGeom prst="roundRect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4DB39D-E8E4-49DC-AD33-497C3BE2A178}"/>
              </a:ext>
            </a:extLst>
          </p:cNvPr>
          <p:cNvSpPr txBox="1"/>
          <p:nvPr/>
        </p:nvSpPr>
        <p:spPr>
          <a:xfrm>
            <a:off x="369290" y="6631405"/>
            <a:ext cx="31959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</a:rPr>
              <a:t>https://www.city.takarazuka.hyogo.jp/tezuka/index.html</a:t>
            </a:r>
          </a:p>
        </p:txBody>
      </p:sp>
      <p:pic>
        <p:nvPicPr>
          <p:cNvPr id="24" name="그림 23" descr="텍스트이(가) 표시된 사진&#10;&#10;자동 생성된 설명">
            <a:extLst>
              <a:ext uri="{FF2B5EF4-FFF2-40B4-BE49-F238E27FC236}">
                <a16:creationId xmlns:a16="http://schemas.microsoft.com/office/drawing/2014/main" id="{FBFDE34D-F4D3-4CBB-A663-439A6FF007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63" y="2501"/>
            <a:ext cx="954152" cy="8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4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3" grpId="0"/>
      <p:bldP spid="15" grpId="0"/>
      <p:bldP spid="5" grpId="0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66019D-5B70-49EB-89DD-2C524586BF20}"/>
              </a:ext>
            </a:extLst>
          </p:cNvPr>
          <p:cNvSpPr txBox="1"/>
          <p:nvPr/>
        </p:nvSpPr>
        <p:spPr>
          <a:xfrm>
            <a:off x="4617699" y="1114010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연 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3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회 교체하는 기획전 개최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!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20484" name="Picture 4" descr="80 비주얼">
            <a:extLst>
              <a:ext uri="{FF2B5EF4-FFF2-40B4-BE49-F238E27FC236}">
                <a16:creationId xmlns:a16="http://schemas.microsoft.com/office/drawing/2014/main" id="{66152910-44FC-4778-96AC-A6DF1A75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97" y="2072581"/>
            <a:ext cx="3975360" cy="280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1C6EBD-7DAA-42F5-99C0-C1568E2429E5}"/>
              </a:ext>
            </a:extLst>
          </p:cNvPr>
          <p:cNvSpPr txBox="1"/>
          <p:nvPr/>
        </p:nvSpPr>
        <p:spPr>
          <a:xfrm>
            <a:off x="433349" y="5191314"/>
            <a:ext cx="30353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0" i="0" dirty="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탄생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90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주년 기념 </a:t>
            </a:r>
            <a:r>
              <a:rPr lang="en-US" altLang="ko-KR" sz="1600" dirty="0">
                <a:solidFill>
                  <a:srgbClr val="00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&lt;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OSAMU TEZUKA MANGA NO KAMISAMA 1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프랑스에서 본 </a:t>
            </a:r>
            <a:r>
              <a:rPr lang="ko-KR" altLang="en-US" sz="1600" b="0" i="0" dirty="0" err="1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테즈카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en-US" sz="1600" b="0" i="0" dirty="0" err="1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오사무</a:t>
            </a:r>
            <a:r>
              <a:rPr lang="en-US" altLang="ko-KR" sz="1600" dirty="0">
                <a:solidFill>
                  <a:srgbClr val="00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&gt; </a:t>
            </a:r>
            <a:r>
              <a:rPr lang="ko-KR" altLang="en-US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기획전 포스터</a:t>
            </a:r>
            <a:endParaRPr lang="en-US" altLang="ko-KR" b="0" i="0" dirty="0">
              <a:solidFill>
                <a:srgbClr val="000000"/>
              </a:solidFill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76973-98A2-4274-82BC-615CDB39B28E}"/>
              </a:ext>
            </a:extLst>
          </p:cNvPr>
          <p:cNvSpPr txBox="1"/>
          <p:nvPr/>
        </p:nvSpPr>
        <p:spPr>
          <a:xfrm>
            <a:off x="4127401" y="5114369"/>
            <a:ext cx="3113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매년 기획전 테마에 맞춰 새롭게 </a:t>
            </a:r>
            <a:endParaRPr lang="en-US" altLang="ko-KR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만들어지는 음식</a:t>
            </a:r>
          </a:p>
        </p:txBody>
      </p:sp>
      <p:pic>
        <p:nvPicPr>
          <p:cNvPr id="20488" name="Picture 8" descr="제 83 회 기획전 포스터 이미지">
            <a:extLst>
              <a:ext uri="{FF2B5EF4-FFF2-40B4-BE49-F238E27FC236}">
                <a16:creationId xmlns:a16="http://schemas.microsoft.com/office/drawing/2014/main" id="{E6EDF3C2-C034-4018-9BDD-BF20C1005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186" y="2437930"/>
            <a:ext cx="3396817" cy="207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53A81A-ADA2-45A7-A18C-DF00472BAAB0}"/>
              </a:ext>
            </a:extLst>
          </p:cNvPr>
          <p:cNvSpPr txBox="1"/>
          <p:nvPr/>
        </p:nvSpPr>
        <p:spPr>
          <a:xfrm>
            <a:off x="8440205" y="5057422"/>
            <a:ext cx="275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기획전 기간동안 선착순으로 </a:t>
            </a:r>
            <a:endParaRPr lang="en-US" altLang="ko-KR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ko-KR" altLang="en-US" dirty="0" err="1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나눔하는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엽서</a:t>
            </a:r>
          </a:p>
        </p:txBody>
      </p:sp>
      <p:pic>
        <p:nvPicPr>
          <p:cNvPr id="20490" name="Picture 10">
            <a:extLst>
              <a:ext uri="{FF2B5EF4-FFF2-40B4-BE49-F238E27FC236}">
                <a16:creationId xmlns:a16="http://schemas.microsoft.com/office/drawing/2014/main" id="{7817F83B-C1F5-416F-8E67-6E666A907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0" y="1519038"/>
            <a:ext cx="2533938" cy="35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5AF7C1D-A672-4ABB-8132-BED0ACE0AFEC}"/>
              </a:ext>
            </a:extLst>
          </p:cNvPr>
          <p:cNvSpPr/>
          <p:nvPr/>
        </p:nvSpPr>
        <p:spPr>
          <a:xfrm>
            <a:off x="4230509" y="167268"/>
            <a:ext cx="4110606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239BD0-4CDC-404E-BF75-DBC5825E51DE}"/>
              </a:ext>
            </a:extLst>
          </p:cNvPr>
          <p:cNvSpPr txBox="1"/>
          <p:nvPr/>
        </p:nvSpPr>
        <p:spPr>
          <a:xfrm>
            <a:off x="4262555" y="189570"/>
            <a:ext cx="3190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테즈카</a:t>
            </a:r>
            <a:r>
              <a:rPr lang="ko-KR" altLang="en-US" sz="2800" dirty="0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ko-KR" altLang="en-US" sz="2800" dirty="0" err="1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오사무</a:t>
            </a:r>
            <a:r>
              <a:rPr lang="ko-KR" altLang="en-US" sz="2800" dirty="0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  <a:endParaRPr lang="en-US" altLang="ko-KR" sz="2800" dirty="0">
              <a:solidFill>
                <a:schemeClr val="accent2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375D86-4286-49EF-87DB-2B2D8C498745}"/>
              </a:ext>
            </a:extLst>
          </p:cNvPr>
          <p:cNvSpPr txBox="1"/>
          <p:nvPr/>
        </p:nvSpPr>
        <p:spPr>
          <a:xfrm>
            <a:off x="4880412" y="613008"/>
            <a:ext cx="238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작가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&amp;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박물관 소개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75DFD6B5-3A6F-4B3C-A146-07E3E789E0A7}"/>
              </a:ext>
            </a:extLst>
          </p:cNvPr>
          <p:cNvSpPr/>
          <p:nvPr/>
        </p:nvSpPr>
        <p:spPr>
          <a:xfrm>
            <a:off x="8440205" y="5045090"/>
            <a:ext cx="2666410" cy="729479"/>
          </a:xfrm>
          <a:prstGeom prst="roundRect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D388333-89F2-426C-B0E2-18D90DA9E7A0}"/>
              </a:ext>
            </a:extLst>
          </p:cNvPr>
          <p:cNvSpPr/>
          <p:nvPr/>
        </p:nvSpPr>
        <p:spPr>
          <a:xfrm>
            <a:off x="4074724" y="5050762"/>
            <a:ext cx="3162186" cy="768412"/>
          </a:xfrm>
          <a:prstGeom prst="roundRect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B18B4BA1-D843-4637-9BBF-56DE2C0344DF}"/>
              </a:ext>
            </a:extLst>
          </p:cNvPr>
          <p:cNvSpPr/>
          <p:nvPr/>
        </p:nvSpPr>
        <p:spPr>
          <a:xfrm>
            <a:off x="433349" y="5191314"/>
            <a:ext cx="3035300" cy="1138772"/>
          </a:xfrm>
          <a:prstGeom prst="roundRect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6DB1D2-CEC4-4E83-A3BA-259BAA525ACD}"/>
              </a:ext>
            </a:extLst>
          </p:cNvPr>
          <p:cNvSpPr txBox="1"/>
          <p:nvPr/>
        </p:nvSpPr>
        <p:spPr>
          <a:xfrm>
            <a:off x="369290" y="6631405"/>
            <a:ext cx="31959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</a:rPr>
              <a:t>https://www.city.takarazuka.hyogo.jp/tezuka/index.html</a:t>
            </a:r>
          </a:p>
        </p:txBody>
      </p:sp>
      <p:pic>
        <p:nvPicPr>
          <p:cNvPr id="20" name="그림 19" descr="텍스트이(가) 표시된 사진&#10;&#10;자동 생성된 설명">
            <a:extLst>
              <a:ext uri="{FF2B5EF4-FFF2-40B4-BE49-F238E27FC236}">
                <a16:creationId xmlns:a16="http://schemas.microsoft.com/office/drawing/2014/main" id="{94F1122C-1A10-42C8-9631-E2309C8635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63" y="2501"/>
            <a:ext cx="954152" cy="897357"/>
          </a:xfrm>
          <a:prstGeom prst="rect">
            <a:avLst/>
          </a:prstGeom>
        </p:spPr>
      </p:pic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B7EEB2B-35F7-4B82-8D28-FA320C48A03A}"/>
              </a:ext>
            </a:extLst>
          </p:cNvPr>
          <p:cNvSpPr/>
          <p:nvPr/>
        </p:nvSpPr>
        <p:spPr>
          <a:xfrm>
            <a:off x="4415883" y="1072176"/>
            <a:ext cx="3244723" cy="48034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67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6" grpId="0"/>
      <p:bldP spid="12" grpId="0"/>
      <p:bldP spid="16" grpId="0" animBg="1"/>
      <p:bldP spid="17" grpId="0" animBg="1"/>
      <p:bldP spid="18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애니메이션 공방의 사진">
            <a:extLst>
              <a:ext uri="{FF2B5EF4-FFF2-40B4-BE49-F238E27FC236}">
                <a16:creationId xmlns:a16="http://schemas.microsoft.com/office/drawing/2014/main" id="{8F0B1DA3-0F9D-4DDB-9534-06C5D1AEB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1" y="2197271"/>
            <a:ext cx="31432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애니메이션 공방 풍경">
            <a:extLst>
              <a:ext uri="{FF2B5EF4-FFF2-40B4-BE49-F238E27FC236}">
                <a16:creationId xmlns:a16="http://schemas.microsoft.com/office/drawing/2014/main" id="{BE587BB9-530C-4BD7-B5A9-E648AC798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01" y="2197271"/>
            <a:ext cx="3048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13D88C-0F46-44AD-A74B-D9178FFAEBD7}"/>
              </a:ext>
            </a:extLst>
          </p:cNvPr>
          <p:cNvSpPr txBox="1"/>
          <p:nvPr/>
        </p:nvSpPr>
        <p:spPr>
          <a:xfrm>
            <a:off x="1503246" y="4506771"/>
            <a:ext cx="48338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연필과 실제로 애니메이션 제작 현장에서 사용되는 동영상 용지를 사용하여 </a:t>
            </a:r>
            <a:r>
              <a:rPr lang="ko-KR" altLang="en-US" dirty="0">
                <a:solidFill>
                  <a:srgbClr val="0070C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본인</a:t>
            </a:r>
            <a:r>
              <a:rPr lang="ko-KR" altLang="en-US" b="0" i="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만의 일러스트를 </a:t>
            </a:r>
            <a:endParaRPr lang="en-US" altLang="ko-KR" b="0" i="0" dirty="0">
              <a:solidFill>
                <a:srgbClr val="0070C0"/>
              </a:solidFill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ko-KR" altLang="en-US" b="0" i="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애니메이션화</a:t>
            </a:r>
            <a:r>
              <a:rPr lang="ko-KR" altLang="en-US" b="0" i="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하는 등의 다양한 체험 가능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436A2-AC46-4C88-8605-0AB7023EA26F}"/>
              </a:ext>
            </a:extLst>
          </p:cNvPr>
          <p:cNvSpPr txBox="1"/>
          <p:nvPr/>
        </p:nvSpPr>
        <p:spPr>
          <a:xfrm>
            <a:off x="7892474" y="4568970"/>
            <a:ext cx="314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만화책</a:t>
            </a:r>
            <a:r>
              <a:rPr lang="en-US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en-US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엽서</a:t>
            </a:r>
            <a:r>
              <a:rPr lang="en-US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en-US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티셔츠 등 박물</a:t>
            </a:r>
            <a:r>
              <a:rPr lang="ko-KR" altLang="ko-KR" sz="1800" dirty="0"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관 한정 상품 등을 판매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69C8502-671D-48EE-A283-B920F5878E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354"/>
          <a:stretch/>
        </p:blipFill>
        <p:spPr>
          <a:xfrm>
            <a:off x="7419399" y="2197271"/>
            <a:ext cx="4095750" cy="2209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24D721-912D-40BE-AE94-63FA9C84ED56}"/>
              </a:ext>
            </a:extLst>
          </p:cNvPr>
          <p:cNvSpPr txBox="1"/>
          <p:nvPr/>
        </p:nvSpPr>
        <p:spPr>
          <a:xfrm>
            <a:off x="5105400" y="57150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전시 체험관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DA7027EC-B60B-46D3-8C3A-EF71AB30EED9}"/>
              </a:ext>
            </a:extLst>
          </p:cNvPr>
          <p:cNvSpPr/>
          <p:nvPr/>
        </p:nvSpPr>
        <p:spPr>
          <a:xfrm>
            <a:off x="2477667" y="1470971"/>
            <a:ext cx="2648347" cy="58670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742D88-C415-44B3-8525-B6BEC94830C8}"/>
              </a:ext>
            </a:extLst>
          </p:cNvPr>
          <p:cNvSpPr txBox="1"/>
          <p:nvPr/>
        </p:nvSpPr>
        <p:spPr>
          <a:xfrm>
            <a:off x="2563010" y="1502712"/>
            <a:ext cx="2436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애니메이션 공방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A7B6F22C-8E56-43FD-9D5A-4F92CAC69AC2}"/>
              </a:ext>
            </a:extLst>
          </p:cNvPr>
          <p:cNvSpPr/>
          <p:nvPr/>
        </p:nvSpPr>
        <p:spPr>
          <a:xfrm>
            <a:off x="8545214" y="1470971"/>
            <a:ext cx="1741691" cy="58670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133B9E-6748-420E-9DF7-0727959BBE02}"/>
              </a:ext>
            </a:extLst>
          </p:cNvPr>
          <p:cNvSpPr txBox="1"/>
          <p:nvPr/>
        </p:nvSpPr>
        <p:spPr>
          <a:xfrm>
            <a:off x="8675162" y="1502712"/>
            <a:ext cx="1846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뮤지엄 숍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E1E514E-BA69-4EB3-8E3B-3E102FD92F8B}"/>
              </a:ext>
            </a:extLst>
          </p:cNvPr>
          <p:cNvSpPr/>
          <p:nvPr/>
        </p:nvSpPr>
        <p:spPr>
          <a:xfrm>
            <a:off x="4230509" y="167268"/>
            <a:ext cx="4110606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3E93FD-6DA5-48FC-9428-729CBBA461C5}"/>
              </a:ext>
            </a:extLst>
          </p:cNvPr>
          <p:cNvSpPr txBox="1"/>
          <p:nvPr/>
        </p:nvSpPr>
        <p:spPr>
          <a:xfrm>
            <a:off x="4262555" y="189570"/>
            <a:ext cx="3190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테즈카</a:t>
            </a:r>
            <a:r>
              <a:rPr lang="ko-KR" altLang="en-US" sz="2800" dirty="0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ko-KR" altLang="en-US" sz="2800" dirty="0" err="1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오사무</a:t>
            </a:r>
            <a:r>
              <a:rPr lang="ko-KR" altLang="en-US" sz="2800" dirty="0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  <a:endParaRPr lang="en-US" altLang="ko-KR" sz="2800" dirty="0">
              <a:solidFill>
                <a:schemeClr val="accent2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FDFB9E-4E25-4920-8A37-9CD8BB7203AF}"/>
              </a:ext>
            </a:extLst>
          </p:cNvPr>
          <p:cNvSpPr txBox="1"/>
          <p:nvPr/>
        </p:nvSpPr>
        <p:spPr>
          <a:xfrm>
            <a:off x="4880412" y="613008"/>
            <a:ext cx="238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작가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&amp;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박물관 소개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F986EE2C-ADDA-4144-A2D0-BC04C2772943}"/>
              </a:ext>
            </a:extLst>
          </p:cNvPr>
          <p:cNvSpPr/>
          <p:nvPr/>
        </p:nvSpPr>
        <p:spPr>
          <a:xfrm>
            <a:off x="1503245" y="4446888"/>
            <a:ext cx="4833899" cy="1060813"/>
          </a:xfrm>
          <a:prstGeom prst="roundRect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F654F479-E6BB-46B8-8684-170026E8D214}"/>
              </a:ext>
            </a:extLst>
          </p:cNvPr>
          <p:cNvSpPr/>
          <p:nvPr/>
        </p:nvSpPr>
        <p:spPr>
          <a:xfrm>
            <a:off x="7893230" y="4484469"/>
            <a:ext cx="3148844" cy="870819"/>
          </a:xfrm>
          <a:prstGeom prst="roundRect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FF3257-B78F-4D8E-8050-56E58ED50C5B}"/>
              </a:ext>
            </a:extLst>
          </p:cNvPr>
          <p:cNvSpPr txBox="1"/>
          <p:nvPr/>
        </p:nvSpPr>
        <p:spPr>
          <a:xfrm>
            <a:off x="369290" y="6631405"/>
            <a:ext cx="31959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</a:rPr>
              <a:t>https://www.city.takarazuka.hyogo.jp/tezuka/index.html</a:t>
            </a:r>
          </a:p>
        </p:txBody>
      </p:sp>
      <p:pic>
        <p:nvPicPr>
          <p:cNvPr id="25" name="그림 24" descr="텍스트이(가) 표시된 사진&#10;&#10;자동 생성된 설명">
            <a:extLst>
              <a:ext uri="{FF2B5EF4-FFF2-40B4-BE49-F238E27FC236}">
                <a16:creationId xmlns:a16="http://schemas.microsoft.com/office/drawing/2014/main" id="{A27927D4-0875-45E4-8F08-05A8143522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63" y="2501"/>
            <a:ext cx="954152" cy="8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6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 animBg="1"/>
      <p:bldP spid="15" grpId="0"/>
      <p:bldP spid="16" grpId="0" animBg="1"/>
      <p:bldP spid="17" grpId="0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표 3">
            <a:extLst>
              <a:ext uri="{FF2B5EF4-FFF2-40B4-BE49-F238E27FC236}">
                <a16:creationId xmlns:a16="http://schemas.microsoft.com/office/drawing/2014/main" id="{0D3685A0-C6AF-403E-ACD4-2FA712F77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466655"/>
              </p:ext>
            </p:extLst>
          </p:nvPr>
        </p:nvGraphicFramePr>
        <p:xfrm>
          <a:off x="635619" y="1193182"/>
          <a:ext cx="10897475" cy="511864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61893">
                  <a:extLst>
                    <a:ext uri="{9D8B030D-6E8A-4147-A177-3AD203B41FA5}">
                      <a16:colId xmlns:a16="http://schemas.microsoft.com/office/drawing/2014/main" val="1828855269"/>
                    </a:ext>
                  </a:extLst>
                </a:gridCol>
                <a:gridCol w="2280324">
                  <a:extLst>
                    <a:ext uri="{9D8B030D-6E8A-4147-A177-3AD203B41FA5}">
                      <a16:colId xmlns:a16="http://schemas.microsoft.com/office/drawing/2014/main" val="2296652120"/>
                    </a:ext>
                  </a:extLst>
                </a:gridCol>
                <a:gridCol w="2299355">
                  <a:extLst>
                    <a:ext uri="{9D8B030D-6E8A-4147-A177-3AD203B41FA5}">
                      <a16:colId xmlns:a16="http://schemas.microsoft.com/office/drawing/2014/main" val="3735094425"/>
                    </a:ext>
                  </a:extLst>
                </a:gridCol>
                <a:gridCol w="2250431">
                  <a:extLst>
                    <a:ext uri="{9D8B030D-6E8A-4147-A177-3AD203B41FA5}">
                      <a16:colId xmlns:a16="http://schemas.microsoft.com/office/drawing/2014/main" val="736730681"/>
                    </a:ext>
                  </a:extLst>
                </a:gridCol>
                <a:gridCol w="2305472">
                  <a:extLst>
                    <a:ext uri="{9D8B030D-6E8A-4147-A177-3AD203B41FA5}">
                      <a16:colId xmlns:a16="http://schemas.microsoft.com/office/drawing/2014/main" val="2953799323"/>
                    </a:ext>
                  </a:extLst>
                </a:gridCol>
              </a:tblGrid>
              <a:tr h="72085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794219"/>
                  </a:ext>
                </a:extLst>
              </a:tr>
              <a:tr h="91837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54283"/>
                  </a:ext>
                </a:extLst>
              </a:tr>
              <a:tr h="88268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142649"/>
                  </a:ext>
                </a:extLst>
              </a:tr>
              <a:tr h="89460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748628"/>
                  </a:ext>
                </a:extLst>
              </a:tr>
              <a:tr h="83209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06674"/>
                  </a:ext>
                </a:extLst>
              </a:tr>
              <a:tr h="8700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5753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98E92D-092F-48E1-A6A1-7E967E92EE1E}"/>
              </a:ext>
            </a:extLst>
          </p:cNvPr>
          <p:cNvSpPr txBox="1"/>
          <p:nvPr/>
        </p:nvSpPr>
        <p:spPr>
          <a:xfrm>
            <a:off x="692359" y="2016401"/>
            <a:ext cx="1604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하나의 애니가</a:t>
            </a:r>
            <a:endParaRPr lang="en-US" altLang="ko-KR" sz="2000" dirty="0">
              <a:solidFill>
                <a:schemeClr val="tx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핵심 테마인가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?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8919A0-16F8-4DED-8B95-537E047577B4}"/>
              </a:ext>
            </a:extLst>
          </p:cNvPr>
          <p:cNvSpPr txBox="1"/>
          <p:nvPr/>
        </p:nvSpPr>
        <p:spPr>
          <a:xfrm>
            <a:off x="692359" y="2919650"/>
            <a:ext cx="170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어린이를 위한</a:t>
            </a:r>
            <a:endParaRPr lang="en-US" altLang="ko-KR" sz="2000" dirty="0">
              <a:solidFill>
                <a:schemeClr val="tx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곳이 따로 존재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?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9A759E-092C-4E74-A380-D2E7EC217140}"/>
              </a:ext>
            </a:extLst>
          </p:cNvPr>
          <p:cNvSpPr txBox="1"/>
          <p:nvPr/>
        </p:nvSpPr>
        <p:spPr>
          <a:xfrm>
            <a:off x="603151" y="3811746"/>
            <a:ext cx="1861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계속 새로운 영상을 제작하는가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?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810AEC-CEF0-474B-B363-CD41414A9A1A}"/>
              </a:ext>
            </a:extLst>
          </p:cNvPr>
          <p:cNvSpPr txBox="1"/>
          <p:nvPr/>
        </p:nvSpPr>
        <p:spPr>
          <a:xfrm>
            <a:off x="725812" y="4659240"/>
            <a:ext cx="1861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캐릭터 컨셉의</a:t>
            </a:r>
            <a:endParaRPr lang="en-US" altLang="ko-KR" sz="2000" dirty="0">
              <a:solidFill>
                <a:schemeClr val="tx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음식을 판매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?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8C6945-8AB7-449C-A3C2-235B1940DAA3}"/>
              </a:ext>
            </a:extLst>
          </p:cNvPr>
          <p:cNvSpPr txBox="1"/>
          <p:nvPr/>
        </p:nvSpPr>
        <p:spPr>
          <a:xfrm>
            <a:off x="580849" y="5484429"/>
            <a:ext cx="1861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박물관 한정 </a:t>
            </a:r>
            <a:endParaRPr lang="en-US" altLang="ko-KR" sz="2000" dirty="0">
              <a:solidFill>
                <a:schemeClr val="tx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r>
              <a:rPr lang="ko-KR" altLang="en-US" sz="2000" dirty="0" err="1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굿즈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판매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?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A0C5AC-36AB-4EDC-BE76-27FEEC1CA67F}"/>
              </a:ext>
            </a:extLst>
          </p:cNvPr>
          <p:cNvSpPr txBox="1"/>
          <p:nvPr/>
        </p:nvSpPr>
        <p:spPr>
          <a:xfrm>
            <a:off x="2509024" y="1185854"/>
            <a:ext cx="2017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후지코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F </a:t>
            </a:r>
            <a:r>
              <a:rPr lang="ko-KR" altLang="en-US" sz="2000" dirty="0" err="1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후지오</a:t>
            </a:r>
            <a:endParaRPr lang="en-US" altLang="ko-KR" sz="2000" dirty="0">
              <a:solidFill>
                <a:schemeClr val="tx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박물관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133E2A-37EC-416E-8DF3-B5BBFC36D738}"/>
              </a:ext>
            </a:extLst>
          </p:cNvPr>
          <p:cNvSpPr txBox="1"/>
          <p:nvPr/>
        </p:nvSpPr>
        <p:spPr>
          <a:xfrm>
            <a:off x="4828478" y="1297364"/>
            <a:ext cx="201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err="1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지브리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FA9A21-D56C-4336-854F-9F2918A3ADBE}"/>
              </a:ext>
            </a:extLst>
          </p:cNvPr>
          <p:cNvSpPr txBox="1"/>
          <p:nvPr/>
        </p:nvSpPr>
        <p:spPr>
          <a:xfrm>
            <a:off x="7081024" y="1308515"/>
            <a:ext cx="201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호빵맨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B77332-58E5-4780-ABB7-A82BA2E4219F}"/>
              </a:ext>
            </a:extLst>
          </p:cNvPr>
          <p:cNvSpPr txBox="1"/>
          <p:nvPr/>
        </p:nvSpPr>
        <p:spPr>
          <a:xfrm>
            <a:off x="9400478" y="1193182"/>
            <a:ext cx="2017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테즈카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ko-KR" altLang="en-US" sz="2000" dirty="0" err="1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오사무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endParaRPr lang="en-US" altLang="ko-KR" sz="2000" dirty="0">
              <a:solidFill>
                <a:schemeClr val="tx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박물관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6A1E86-51A3-46EE-821B-EA8C79AE336F}"/>
              </a:ext>
            </a:extLst>
          </p:cNvPr>
          <p:cNvSpPr txBox="1"/>
          <p:nvPr/>
        </p:nvSpPr>
        <p:spPr>
          <a:xfrm>
            <a:off x="3127916" y="1908679"/>
            <a:ext cx="7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빙그레 따옴체" panose="02030803000000000000" pitchFamily="18" charset="-127"/>
                <a:ea typeface="빙그레 따옴체" panose="02030803000000000000" pitchFamily="18" charset="-127"/>
              </a:rPr>
              <a:t>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6479D0-1821-41F9-B4A8-092DAF12871C}"/>
              </a:ext>
            </a:extLst>
          </p:cNvPr>
          <p:cNvSpPr txBox="1"/>
          <p:nvPr/>
        </p:nvSpPr>
        <p:spPr>
          <a:xfrm>
            <a:off x="2693018" y="2355565"/>
            <a:ext cx="1604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(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도라에몽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)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6A4D43-E999-41DC-B155-D248D66B048C}"/>
              </a:ext>
            </a:extLst>
          </p:cNvPr>
          <p:cNvSpPr txBox="1"/>
          <p:nvPr/>
        </p:nvSpPr>
        <p:spPr>
          <a:xfrm>
            <a:off x="5447370" y="1908679"/>
            <a:ext cx="7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빙그레 따옴체" panose="02030803000000000000" pitchFamily="18" charset="-127"/>
                <a:ea typeface="빙그레 따옴체" panose="02030803000000000000" pitchFamily="18" charset="-127"/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050D30-2F1C-41AB-B3CD-29950515B40B}"/>
              </a:ext>
            </a:extLst>
          </p:cNvPr>
          <p:cNvSpPr txBox="1"/>
          <p:nvPr/>
        </p:nvSpPr>
        <p:spPr>
          <a:xfrm>
            <a:off x="4990169" y="2289246"/>
            <a:ext cx="167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1600" dirty="0" err="1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지브리</a:t>
            </a:r>
            <a:r>
              <a:rPr lang="ko-KR" altLang="en-US" sz="16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스튜디오 </a:t>
            </a:r>
            <a:endParaRPr lang="en-US" altLang="ko-KR" sz="1600" dirty="0">
              <a:solidFill>
                <a:schemeClr val="tx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r>
              <a:rPr lang="ko-KR" altLang="en-US" sz="16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애니 전부</a:t>
            </a:r>
            <a:r>
              <a:rPr lang="en-US" altLang="ko-KR" sz="1600" dirty="0">
                <a:solidFill>
                  <a:schemeClr val="tx2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</a:t>
            </a:r>
            <a:endParaRPr lang="ko-KR" altLang="en-US" sz="1600" dirty="0">
              <a:solidFill>
                <a:schemeClr val="tx2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2339E1-E829-468A-BCA3-19E05578B443}"/>
              </a:ext>
            </a:extLst>
          </p:cNvPr>
          <p:cNvSpPr txBox="1"/>
          <p:nvPr/>
        </p:nvSpPr>
        <p:spPr>
          <a:xfrm>
            <a:off x="7766823" y="1908679"/>
            <a:ext cx="7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빙그레 따옴체" panose="02030803000000000000" pitchFamily="18" charset="-127"/>
                <a:ea typeface="빙그레 따옴체" panose="02030803000000000000" pitchFamily="18" charset="-127"/>
              </a:rPr>
              <a:t>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D70859-FA80-42FD-96B8-BD3161BD456A}"/>
              </a:ext>
            </a:extLst>
          </p:cNvPr>
          <p:cNvSpPr txBox="1"/>
          <p:nvPr/>
        </p:nvSpPr>
        <p:spPr>
          <a:xfrm>
            <a:off x="7343076" y="2355565"/>
            <a:ext cx="1604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(</a:t>
            </a:r>
            <a:r>
              <a:rPr lang="ko-KR" altLang="en-US" sz="2000" dirty="0" err="1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호빵맨</a:t>
            </a:r>
            <a:r>
              <a:rPr lang="en-US" altLang="ko-KR" sz="20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)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4BD0B5-E26F-4310-86F6-2CA6BE3C6B99}"/>
              </a:ext>
            </a:extLst>
          </p:cNvPr>
          <p:cNvSpPr txBox="1"/>
          <p:nvPr/>
        </p:nvSpPr>
        <p:spPr>
          <a:xfrm>
            <a:off x="10086277" y="1908679"/>
            <a:ext cx="7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빙그레 따옴체" panose="02030803000000000000" pitchFamily="18" charset="-127"/>
                <a:ea typeface="빙그레 따옴체" panose="02030803000000000000" pitchFamily="18" charset="-127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B3D5A1-0A9D-4825-BD8D-78AD708EFD42}"/>
              </a:ext>
            </a:extLst>
          </p:cNvPr>
          <p:cNvSpPr txBox="1"/>
          <p:nvPr/>
        </p:nvSpPr>
        <p:spPr>
          <a:xfrm>
            <a:off x="9517567" y="2355565"/>
            <a:ext cx="184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(</a:t>
            </a:r>
            <a:r>
              <a:rPr lang="ko-KR" altLang="en-US" dirty="0" err="1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테즈카</a:t>
            </a:r>
            <a:r>
              <a:rPr lang="ko-KR" altLang="en-US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애니 전부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)</a:t>
            </a:r>
            <a:endParaRPr lang="ko-KR" altLang="en-US" dirty="0">
              <a:solidFill>
                <a:schemeClr val="tx2">
                  <a:lumMod val="50000"/>
                </a:schemeClr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126FD3-2547-424F-8897-2F10D2542B48}"/>
              </a:ext>
            </a:extLst>
          </p:cNvPr>
          <p:cNvSpPr txBox="1"/>
          <p:nvPr/>
        </p:nvSpPr>
        <p:spPr>
          <a:xfrm>
            <a:off x="3127916" y="2815809"/>
            <a:ext cx="7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빙그레 따옴체" panose="02030803000000000000" pitchFamily="18" charset="-127"/>
                <a:ea typeface="빙그레 따옴체" panose="02030803000000000000" pitchFamily="18" charset="-127"/>
              </a:rPr>
              <a:t>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5894C2-4C91-4265-80AE-704534631BF9}"/>
              </a:ext>
            </a:extLst>
          </p:cNvPr>
          <p:cNvSpPr txBox="1"/>
          <p:nvPr/>
        </p:nvSpPr>
        <p:spPr>
          <a:xfrm>
            <a:off x="5447370" y="2815809"/>
            <a:ext cx="7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빙그레 따옴체" panose="02030803000000000000" pitchFamily="18" charset="-127"/>
                <a:ea typeface="빙그레 따옴체" panose="02030803000000000000" pitchFamily="18" charset="-127"/>
              </a:rPr>
              <a:t>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7316B9-B8DB-4839-9CB6-0AA6BB790543}"/>
              </a:ext>
            </a:extLst>
          </p:cNvPr>
          <p:cNvSpPr txBox="1"/>
          <p:nvPr/>
        </p:nvSpPr>
        <p:spPr>
          <a:xfrm>
            <a:off x="7744521" y="2815809"/>
            <a:ext cx="7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빙그레 따옴체" panose="02030803000000000000" pitchFamily="18" charset="-127"/>
                <a:ea typeface="빙그레 따옴체" panose="02030803000000000000" pitchFamily="18" charset="-127"/>
              </a:rPr>
              <a:t>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6D0A71-C2EA-49B4-BA7A-FA67621D5A99}"/>
              </a:ext>
            </a:extLst>
          </p:cNvPr>
          <p:cNvSpPr txBox="1"/>
          <p:nvPr/>
        </p:nvSpPr>
        <p:spPr>
          <a:xfrm>
            <a:off x="10086277" y="2994228"/>
            <a:ext cx="7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빙그레 따옴체" panose="02030803000000000000" pitchFamily="18" charset="-127"/>
                <a:ea typeface="빙그레 따옴체" panose="02030803000000000000" pitchFamily="18" charset="-127"/>
              </a:rPr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735F48-34BC-40B6-882F-68DB5E53B9DB}"/>
              </a:ext>
            </a:extLst>
          </p:cNvPr>
          <p:cNvSpPr txBox="1"/>
          <p:nvPr/>
        </p:nvSpPr>
        <p:spPr>
          <a:xfrm>
            <a:off x="4990169" y="3214796"/>
            <a:ext cx="1676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(</a:t>
            </a:r>
            <a:r>
              <a:rPr lang="ko-KR" altLang="en-US" sz="16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체험관</a:t>
            </a:r>
            <a:r>
              <a:rPr lang="en-US" altLang="ko-KR" sz="16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, </a:t>
            </a:r>
            <a:r>
              <a:rPr lang="ko-KR" altLang="en-US" sz="16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도서관</a:t>
            </a:r>
            <a:r>
              <a:rPr lang="en-US" altLang="ko-KR" sz="16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)</a:t>
            </a:r>
            <a:endParaRPr lang="ko-KR" altLang="en-US" sz="1600" dirty="0">
              <a:solidFill>
                <a:schemeClr val="tx2">
                  <a:lumMod val="50000"/>
                </a:schemeClr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C10896-B9BE-4CEF-B1F3-2B7871F5CFE8}"/>
              </a:ext>
            </a:extLst>
          </p:cNvPr>
          <p:cNvSpPr txBox="1"/>
          <p:nvPr/>
        </p:nvSpPr>
        <p:spPr>
          <a:xfrm>
            <a:off x="2648413" y="3214796"/>
            <a:ext cx="1676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(</a:t>
            </a:r>
            <a:r>
              <a:rPr lang="ko-KR" altLang="en-US" sz="16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어린이 체험관</a:t>
            </a:r>
            <a:r>
              <a:rPr lang="en-US" altLang="ko-KR" sz="16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)</a:t>
            </a:r>
            <a:endParaRPr lang="ko-KR" altLang="en-US" sz="1600" dirty="0">
              <a:solidFill>
                <a:schemeClr val="tx2">
                  <a:lumMod val="50000"/>
                </a:schemeClr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C25E48-8E49-4354-96A7-00EB4722ED81}"/>
              </a:ext>
            </a:extLst>
          </p:cNvPr>
          <p:cNvSpPr txBox="1"/>
          <p:nvPr/>
        </p:nvSpPr>
        <p:spPr>
          <a:xfrm>
            <a:off x="7265018" y="3214796"/>
            <a:ext cx="1676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(</a:t>
            </a:r>
            <a:r>
              <a:rPr lang="ko-KR" altLang="en-US" sz="16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박물관 모든 곳</a:t>
            </a:r>
            <a:r>
              <a:rPr lang="en-US" altLang="ko-KR" sz="16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)</a:t>
            </a:r>
            <a:endParaRPr lang="ko-KR" altLang="en-US" sz="1600" dirty="0">
              <a:solidFill>
                <a:schemeClr val="tx2">
                  <a:lumMod val="50000"/>
                </a:schemeClr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7BB7EE-AF35-4CB4-8748-4097A2474B1E}"/>
              </a:ext>
            </a:extLst>
          </p:cNvPr>
          <p:cNvSpPr txBox="1"/>
          <p:nvPr/>
        </p:nvSpPr>
        <p:spPr>
          <a:xfrm>
            <a:off x="3127916" y="3864131"/>
            <a:ext cx="7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빙그레 따옴체" panose="02030803000000000000" pitchFamily="18" charset="-127"/>
                <a:ea typeface="빙그레 따옴체" panose="02030803000000000000" pitchFamily="18" charset="-127"/>
              </a:rPr>
              <a:t>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4C42B57-1531-4188-BC57-5E8D7BE9D8B9}"/>
              </a:ext>
            </a:extLst>
          </p:cNvPr>
          <p:cNvSpPr txBox="1"/>
          <p:nvPr/>
        </p:nvSpPr>
        <p:spPr>
          <a:xfrm>
            <a:off x="5447370" y="3864131"/>
            <a:ext cx="7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빙그레 따옴체" panose="02030803000000000000" pitchFamily="18" charset="-127"/>
                <a:ea typeface="빙그레 따옴체" panose="02030803000000000000" pitchFamily="18" charset="-127"/>
              </a:rPr>
              <a:t>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DD5B597-9FCE-4039-85AB-4C5C6E04E8AC}"/>
              </a:ext>
            </a:extLst>
          </p:cNvPr>
          <p:cNvSpPr txBox="1"/>
          <p:nvPr/>
        </p:nvSpPr>
        <p:spPr>
          <a:xfrm>
            <a:off x="7744521" y="3720083"/>
            <a:ext cx="7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빙그레 따옴체" panose="02030803000000000000" pitchFamily="18" charset="-127"/>
                <a:ea typeface="빙그레 따옴체" panose="02030803000000000000" pitchFamily="18" charset="-127"/>
              </a:rPr>
              <a:t>X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6D0C73-EB78-461F-8503-19A2CC250F32}"/>
              </a:ext>
            </a:extLst>
          </p:cNvPr>
          <p:cNvSpPr txBox="1"/>
          <p:nvPr/>
        </p:nvSpPr>
        <p:spPr>
          <a:xfrm>
            <a:off x="10086277" y="3736823"/>
            <a:ext cx="7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빙그레 따옴체" panose="02030803000000000000" pitchFamily="18" charset="-127"/>
                <a:ea typeface="빙그레 따옴체" panose="02030803000000000000" pitchFamily="18" charset="-127"/>
              </a:rPr>
              <a:t>X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F676134-0311-4E9B-9AF9-E8F69E9F8B05}"/>
              </a:ext>
            </a:extLst>
          </p:cNvPr>
          <p:cNvSpPr txBox="1"/>
          <p:nvPr/>
        </p:nvSpPr>
        <p:spPr>
          <a:xfrm>
            <a:off x="7265018" y="4151499"/>
            <a:ext cx="1676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(</a:t>
            </a:r>
            <a:r>
              <a:rPr lang="ko-KR" altLang="en-US" sz="16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영상관 없음</a:t>
            </a:r>
            <a:r>
              <a:rPr lang="en-US" altLang="ko-KR" sz="16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)</a:t>
            </a:r>
            <a:endParaRPr lang="ko-KR" altLang="en-US" sz="1600" dirty="0">
              <a:solidFill>
                <a:schemeClr val="tx2">
                  <a:lumMod val="50000"/>
                </a:schemeClr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679994D-32AD-4AD4-8B02-B6DB771E3A85}"/>
              </a:ext>
            </a:extLst>
          </p:cNvPr>
          <p:cNvSpPr txBox="1"/>
          <p:nvPr/>
        </p:nvSpPr>
        <p:spPr>
          <a:xfrm>
            <a:off x="9606774" y="4151499"/>
            <a:ext cx="1676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(</a:t>
            </a:r>
            <a:r>
              <a:rPr lang="ko-KR" altLang="en-US" sz="16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영상 돌려서 사용</a:t>
            </a:r>
            <a:r>
              <a:rPr lang="en-US" altLang="ko-KR" sz="1600" dirty="0">
                <a:solidFill>
                  <a:schemeClr val="tx2">
                    <a:lumMod val="50000"/>
                  </a:schemeClr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)</a:t>
            </a:r>
            <a:endParaRPr lang="ko-KR" altLang="en-US" sz="1600" dirty="0">
              <a:solidFill>
                <a:schemeClr val="tx2">
                  <a:lumMod val="50000"/>
                </a:schemeClr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A515B2C-F335-4753-84E8-9C4E78DEC137}"/>
              </a:ext>
            </a:extLst>
          </p:cNvPr>
          <p:cNvSpPr txBox="1"/>
          <p:nvPr/>
        </p:nvSpPr>
        <p:spPr>
          <a:xfrm>
            <a:off x="3127916" y="4707635"/>
            <a:ext cx="7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빙그레 따옴체" panose="02030803000000000000" pitchFamily="18" charset="-127"/>
                <a:ea typeface="빙그레 따옴체" panose="02030803000000000000" pitchFamily="18" charset="-127"/>
              </a:rPr>
              <a:t>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F75FBFD-BEED-4C26-AE1C-C9756C58F15C}"/>
              </a:ext>
            </a:extLst>
          </p:cNvPr>
          <p:cNvSpPr txBox="1"/>
          <p:nvPr/>
        </p:nvSpPr>
        <p:spPr>
          <a:xfrm>
            <a:off x="5447370" y="4707635"/>
            <a:ext cx="7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빙그레 따옴체" panose="02030803000000000000" pitchFamily="18" charset="-127"/>
                <a:ea typeface="빙그레 따옴체" panose="02030803000000000000" pitchFamily="18" charset="-127"/>
              </a:rPr>
              <a:t>X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572A54-DB9B-4500-82A3-04A6E9A98E3F}"/>
              </a:ext>
            </a:extLst>
          </p:cNvPr>
          <p:cNvSpPr txBox="1"/>
          <p:nvPr/>
        </p:nvSpPr>
        <p:spPr>
          <a:xfrm>
            <a:off x="7766823" y="4707635"/>
            <a:ext cx="7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빙그레 따옴체" panose="02030803000000000000" pitchFamily="18" charset="-127"/>
                <a:ea typeface="빙그레 따옴체" panose="02030803000000000000" pitchFamily="18" charset="-127"/>
              </a:rPr>
              <a:t>O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3EC80F-E863-4B54-8280-1C1E6DE8F2A8}"/>
              </a:ext>
            </a:extLst>
          </p:cNvPr>
          <p:cNvSpPr txBox="1"/>
          <p:nvPr/>
        </p:nvSpPr>
        <p:spPr>
          <a:xfrm>
            <a:off x="10086277" y="4707635"/>
            <a:ext cx="7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빙그레 따옴체" panose="02030803000000000000" pitchFamily="18" charset="-127"/>
                <a:ea typeface="빙그레 따옴체" panose="02030803000000000000" pitchFamily="18" charset="-127"/>
              </a:rPr>
              <a:t>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0BAB62-140D-488E-B0BC-5643D77077B9}"/>
              </a:ext>
            </a:extLst>
          </p:cNvPr>
          <p:cNvSpPr txBox="1"/>
          <p:nvPr/>
        </p:nvSpPr>
        <p:spPr>
          <a:xfrm>
            <a:off x="3127916" y="5566279"/>
            <a:ext cx="7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빙그레 따옴체" panose="02030803000000000000" pitchFamily="18" charset="-127"/>
                <a:ea typeface="빙그레 따옴체" panose="02030803000000000000" pitchFamily="18" charset="-127"/>
              </a:rPr>
              <a:t>O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EE6B540-2F46-468A-9EE3-06A362B2873B}"/>
              </a:ext>
            </a:extLst>
          </p:cNvPr>
          <p:cNvSpPr txBox="1"/>
          <p:nvPr/>
        </p:nvSpPr>
        <p:spPr>
          <a:xfrm>
            <a:off x="5447370" y="5566279"/>
            <a:ext cx="7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빙그레 따옴체" panose="02030803000000000000" pitchFamily="18" charset="-127"/>
                <a:ea typeface="빙그레 따옴체" panose="02030803000000000000" pitchFamily="18" charset="-127"/>
              </a:rPr>
              <a:t>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469E8E5-C6DC-48FF-8B14-EDCE75D44FC4}"/>
              </a:ext>
            </a:extLst>
          </p:cNvPr>
          <p:cNvSpPr txBox="1"/>
          <p:nvPr/>
        </p:nvSpPr>
        <p:spPr>
          <a:xfrm>
            <a:off x="7766823" y="5566279"/>
            <a:ext cx="7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빙그레 따옴체" panose="02030803000000000000" pitchFamily="18" charset="-127"/>
                <a:ea typeface="빙그레 따옴체" panose="02030803000000000000" pitchFamily="18" charset="-127"/>
              </a:rPr>
              <a:t>O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3AB3840-0FA2-41C2-82A3-054339A12B69}"/>
              </a:ext>
            </a:extLst>
          </p:cNvPr>
          <p:cNvSpPr txBox="1"/>
          <p:nvPr/>
        </p:nvSpPr>
        <p:spPr>
          <a:xfrm>
            <a:off x="10086277" y="5566279"/>
            <a:ext cx="7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2">
                    <a:lumMod val="50000"/>
                  </a:schemeClr>
                </a:solidFill>
                <a:latin typeface="빙그레 따옴체" panose="02030803000000000000" pitchFamily="18" charset="-127"/>
                <a:ea typeface="빙그레 따옴체" panose="02030803000000000000" pitchFamily="18" charset="-127"/>
              </a:rPr>
              <a:t>O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B247E6C1-0AEC-4825-88E8-C742E5E68438}"/>
              </a:ext>
            </a:extLst>
          </p:cNvPr>
          <p:cNvSpPr/>
          <p:nvPr/>
        </p:nvSpPr>
        <p:spPr>
          <a:xfrm>
            <a:off x="4347995" y="167268"/>
            <a:ext cx="3804247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C0CFC5-1E36-4D5E-954E-AF93A5B8B696}"/>
              </a:ext>
            </a:extLst>
          </p:cNvPr>
          <p:cNvSpPr txBox="1"/>
          <p:nvPr/>
        </p:nvSpPr>
        <p:spPr>
          <a:xfrm>
            <a:off x="4347995" y="189570"/>
            <a:ext cx="380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rgbClr val="92D05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박물관의 차이점과 공통점</a:t>
            </a:r>
            <a:endParaRPr lang="en-US" altLang="ko-KR" sz="2800" dirty="0">
              <a:solidFill>
                <a:srgbClr val="92D05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4B6A813-C5C4-40CD-B47A-D44A9594AE87}"/>
              </a:ext>
            </a:extLst>
          </p:cNvPr>
          <p:cNvSpPr txBox="1"/>
          <p:nvPr/>
        </p:nvSpPr>
        <p:spPr>
          <a:xfrm>
            <a:off x="5289393" y="613008"/>
            <a:ext cx="202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한눈에 표로 보기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59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8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10">
            <a:extLst>
              <a:ext uri="{FF2B5EF4-FFF2-40B4-BE49-F238E27FC236}">
                <a16:creationId xmlns:a16="http://schemas.microsoft.com/office/drawing/2014/main" id="{E0114B20-E561-432D-AB34-EC71FD658763}"/>
              </a:ext>
            </a:extLst>
          </p:cNvPr>
          <p:cNvSpPr/>
          <p:nvPr/>
        </p:nvSpPr>
        <p:spPr>
          <a:xfrm>
            <a:off x="618087" y="1973764"/>
            <a:ext cx="2468075" cy="3501484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CB8F8AD-B347-440A-83AB-B58A36442CDF}"/>
              </a:ext>
            </a:extLst>
          </p:cNvPr>
          <p:cNvSpPr/>
          <p:nvPr/>
        </p:nvSpPr>
        <p:spPr>
          <a:xfrm>
            <a:off x="1278032" y="1393592"/>
            <a:ext cx="1133980" cy="12241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10">
            <a:extLst>
              <a:ext uri="{FF2B5EF4-FFF2-40B4-BE49-F238E27FC236}">
                <a16:creationId xmlns:a16="http://schemas.microsoft.com/office/drawing/2014/main" id="{EAB2502F-C558-4134-B3F9-6332F5204905}"/>
              </a:ext>
            </a:extLst>
          </p:cNvPr>
          <p:cNvSpPr/>
          <p:nvPr/>
        </p:nvSpPr>
        <p:spPr>
          <a:xfrm>
            <a:off x="3455122" y="1973764"/>
            <a:ext cx="2468075" cy="3501484"/>
          </a:xfrm>
          <a:prstGeom prst="roundRect">
            <a:avLst/>
          </a:prstGeom>
          <a:noFill/>
          <a:ln w="28575">
            <a:solidFill>
              <a:srgbClr val="A2D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09C2D98F-037F-4939-A974-1D7BA279A309}"/>
              </a:ext>
            </a:extLst>
          </p:cNvPr>
          <p:cNvSpPr/>
          <p:nvPr/>
        </p:nvSpPr>
        <p:spPr>
          <a:xfrm>
            <a:off x="4163819" y="1393592"/>
            <a:ext cx="1133980" cy="1224136"/>
          </a:xfrm>
          <a:prstGeom prst="ellipse">
            <a:avLst/>
          </a:prstGeom>
          <a:solidFill>
            <a:srgbClr val="C2E49C"/>
          </a:solidFill>
          <a:ln w="28575">
            <a:solidFill>
              <a:srgbClr val="A2D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1EE1AFFE-A4E0-4F54-A9CF-16643EFD393C}"/>
              </a:ext>
            </a:extLst>
          </p:cNvPr>
          <p:cNvSpPr/>
          <p:nvPr/>
        </p:nvSpPr>
        <p:spPr>
          <a:xfrm>
            <a:off x="6292157" y="1973764"/>
            <a:ext cx="2468075" cy="3501484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2D5745FD-7531-4B1D-974C-D9581EC1BA6E}"/>
              </a:ext>
            </a:extLst>
          </p:cNvPr>
          <p:cNvSpPr/>
          <p:nvPr/>
        </p:nvSpPr>
        <p:spPr>
          <a:xfrm>
            <a:off x="6993851" y="1393592"/>
            <a:ext cx="1133980" cy="1224136"/>
          </a:xfrm>
          <a:prstGeom prst="ellipse">
            <a:avLst/>
          </a:prstGeom>
          <a:solidFill>
            <a:srgbClr val="FFE6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0">
            <a:extLst>
              <a:ext uri="{FF2B5EF4-FFF2-40B4-BE49-F238E27FC236}">
                <a16:creationId xmlns:a16="http://schemas.microsoft.com/office/drawing/2014/main" id="{94D7DF5D-497B-4535-A68C-95E9C35FD4B4}"/>
              </a:ext>
            </a:extLst>
          </p:cNvPr>
          <p:cNvSpPr/>
          <p:nvPr/>
        </p:nvSpPr>
        <p:spPr>
          <a:xfrm>
            <a:off x="9129193" y="1973764"/>
            <a:ext cx="2468075" cy="3501484"/>
          </a:xfrm>
          <a:prstGeom prst="roundRect">
            <a:avLst/>
          </a:prstGeom>
          <a:noFill/>
          <a:ln w="28575">
            <a:solidFill>
              <a:srgbClr val="A2D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6CD6097-8983-49A3-8E2B-EFE9566C75DD}"/>
              </a:ext>
            </a:extLst>
          </p:cNvPr>
          <p:cNvSpPr/>
          <p:nvPr/>
        </p:nvSpPr>
        <p:spPr>
          <a:xfrm>
            <a:off x="9829693" y="1393592"/>
            <a:ext cx="1133980" cy="1224136"/>
          </a:xfrm>
          <a:prstGeom prst="ellipse">
            <a:avLst/>
          </a:prstGeom>
          <a:solidFill>
            <a:srgbClr val="C2E49C"/>
          </a:solidFill>
          <a:ln w="28575">
            <a:solidFill>
              <a:srgbClr val="A2D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0D8E83-C390-4F03-A2FF-F450E8C67796}"/>
              </a:ext>
            </a:extLst>
          </p:cNvPr>
          <p:cNvSpPr txBox="1"/>
          <p:nvPr/>
        </p:nvSpPr>
        <p:spPr>
          <a:xfrm>
            <a:off x="662690" y="3324749"/>
            <a:ext cx="23788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1) </a:t>
            </a:r>
            <a:r>
              <a:rPr lang="ko-KR" altLang="en-US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박물관 주변에 </a:t>
            </a:r>
            <a:r>
              <a:rPr lang="ko-KR" altLang="en-US" sz="1800" dirty="0" err="1">
                <a:solidFill>
                  <a:srgbClr val="0070C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도라에몽의</a:t>
            </a:r>
            <a:r>
              <a:rPr lang="ko-KR" altLang="en-US" sz="1800" dirty="0">
                <a:solidFill>
                  <a:srgbClr val="0070C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 도구와 마을을</a:t>
            </a:r>
            <a:r>
              <a:rPr lang="en-US" altLang="ko-KR" dirty="0">
                <a:solidFill>
                  <a:srgbClr val="0070C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70C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설치</a:t>
            </a:r>
            <a:endParaRPr lang="en-US" altLang="ko-KR" sz="1800" dirty="0">
              <a:solidFill>
                <a:srgbClr val="0070C0"/>
              </a:solidFill>
              <a:effectLst/>
              <a:latin typeface="이사만루체 Light" panose="00000300000000000000" pitchFamily="2" charset="-127"/>
              <a:ea typeface="이사만루체 Light" panose="00000300000000000000" pitchFamily="2" charset="-127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EC3EC7-89C9-4341-8C4F-FF6BE56E7F7C}"/>
              </a:ext>
            </a:extLst>
          </p:cNvPr>
          <p:cNvSpPr txBox="1"/>
          <p:nvPr/>
        </p:nvSpPr>
        <p:spPr>
          <a:xfrm>
            <a:off x="3781751" y="2925585"/>
            <a:ext cx="1850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1) </a:t>
            </a:r>
            <a:r>
              <a:rPr lang="ko-KR" altLang="en-US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체험관</a:t>
            </a:r>
            <a:r>
              <a:rPr lang="en-US" altLang="ko-KR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전시관의 이름이 </a:t>
            </a:r>
            <a:r>
              <a:rPr lang="ko-KR" altLang="en-US" sz="1800" dirty="0" err="1">
                <a:solidFill>
                  <a:srgbClr val="0070C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지브리</a:t>
            </a:r>
            <a:r>
              <a:rPr lang="ko-KR" altLang="en-US" sz="1800" dirty="0">
                <a:solidFill>
                  <a:srgbClr val="0070C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 </a:t>
            </a:r>
            <a:endParaRPr lang="en-US" altLang="ko-KR" sz="1800" dirty="0">
              <a:solidFill>
                <a:srgbClr val="0070C0"/>
              </a:solidFill>
              <a:effectLst/>
              <a:latin typeface="이사만루체 Light" panose="00000300000000000000" pitchFamily="2" charset="-127"/>
              <a:ea typeface="이사만루체 Light" panose="00000300000000000000" pitchFamily="2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en-US" sz="1800" dirty="0">
                <a:solidFill>
                  <a:srgbClr val="0070C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캐릭터의 이름</a:t>
            </a:r>
            <a:endParaRPr lang="ko-KR" altLang="en-US" dirty="0">
              <a:solidFill>
                <a:srgbClr val="0070C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ECF3A1-505C-4328-861D-5DABC0DADEE5}"/>
              </a:ext>
            </a:extLst>
          </p:cNvPr>
          <p:cNvSpPr txBox="1"/>
          <p:nvPr/>
        </p:nvSpPr>
        <p:spPr>
          <a:xfrm>
            <a:off x="3626766" y="3962648"/>
            <a:ext cx="21602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2</a:t>
            </a:r>
            <a:r>
              <a:rPr lang="en-US" altLang="ko-KR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) </a:t>
            </a:r>
            <a:r>
              <a:rPr lang="ko-KR" altLang="en-US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박물관 주변에</a:t>
            </a:r>
            <a:endParaRPr lang="en-US" altLang="ko-KR" sz="1800" dirty="0">
              <a:effectLst/>
              <a:latin typeface="이사만루체 Light" panose="00000300000000000000" pitchFamily="2" charset="-127"/>
              <a:ea typeface="이사만루체 Light" panose="00000300000000000000" pitchFamily="2" charset="-127"/>
              <a:cs typeface="Times New Roman" panose="02020603050405020304" pitchFamily="18" charset="0"/>
            </a:endParaRPr>
          </a:p>
          <a:p>
            <a:pPr algn="ctr"/>
            <a:r>
              <a:rPr lang="en-US" altLang="ko-KR" dirty="0"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70C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지브리</a:t>
            </a:r>
            <a:r>
              <a:rPr lang="ko-KR" altLang="en-US" dirty="0">
                <a:solidFill>
                  <a:srgbClr val="0070C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 관련 </a:t>
            </a:r>
            <a:endParaRPr lang="en-US" altLang="ko-KR" dirty="0">
              <a:solidFill>
                <a:srgbClr val="0070C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en-US" dirty="0">
                <a:solidFill>
                  <a:srgbClr val="0070C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동상 설치</a:t>
            </a:r>
            <a:endParaRPr lang="en-US" altLang="ko-KR" sz="1800" dirty="0">
              <a:solidFill>
                <a:srgbClr val="0070C0"/>
              </a:solidFill>
              <a:effectLst/>
              <a:latin typeface="이사만루체 Light" panose="00000300000000000000" pitchFamily="2" charset="-127"/>
              <a:ea typeface="이사만루체 Light" panose="00000300000000000000" pitchFamily="2" charset="-127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FF53DE-609C-478E-A9EC-3B7103B5F2B6}"/>
              </a:ext>
            </a:extLst>
          </p:cNvPr>
          <p:cNvSpPr txBox="1"/>
          <p:nvPr/>
        </p:nvSpPr>
        <p:spPr>
          <a:xfrm>
            <a:off x="6531667" y="2736234"/>
            <a:ext cx="20704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1) </a:t>
            </a:r>
            <a:r>
              <a:rPr lang="ko-KR" altLang="en-US" dirty="0"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모든 것이 어린이들을 위한 </a:t>
            </a:r>
            <a:endParaRPr lang="en-US" altLang="ko-KR" dirty="0">
              <a:latin typeface="이사만루체 Light" panose="00000300000000000000" pitchFamily="2" charset="-127"/>
              <a:ea typeface="이사만루체 Light" panose="00000300000000000000" pitchFamily="2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en-US" dirty="0">
                <a:solidFill>
                  <a:srgbClr val="0070C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어린이 박물관</a:t>
            </a:r>
            <a:endParaRPr lang="ko-KR" altLang="en-US" dirty="0">
              <a:solidFill>
                <a:srgbClr val="0070C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BB492F-F37F-41BB-9C45-99347FE8891E}"/>
              </a:ext>
            </a:extLst>
          </p:cNvPr>
          <p:cNvSpPr txBox="1"/>
          <p:nvPr/>
        </p:nvSpPr>
        <p:spPr>
          <a:xfrm>
            <a:off x="6391770" y="3777982"/>
            <a:ext cx="2350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2</a:t>
            </a:r>
            <a:r>
              <a:rPr lang="en-US" altLang="ko-KR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) </a:t>
            </a:r>
            <a:r>
              <a:rPr lang="ko-KR" altLang="en-US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매일</a:t>
            </a:r>
            <a:r>
              <a:rPr lang="en-US" altLang="ko-KR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매달 어린이들을 위한 </a:t>
            </a:r>
            <a:r>
              <a:rPr lang="ko-KR" altLang="en-US" sz="1800" dirty="0">
                <a:solidFill>
                  <a:srgbClr val="0070C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이벤트 개최</a:t>
            </a:r>
            <a:endParaRPr lang="en-US" altLang="ko-KR" sz="1800" dirty="0">
              <a:solidFill>
                <a:srgbClr val="0070C0"/>
              </a:solidFill>
              <a:effectLst/>
              <a:latin typeface="이사만루체 Light" panose="00000300000000000000" pitchFamily="2" charset="-127"/>
              <a:ea typeface="이사만루체 Light" panose="00000300000000000000" pitchFamily="2" charset="-127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287DBA-F1BA-4E86-8472-A1E126CC2647}"/>
              </a:ext>
            </a:extLst>
          </p:cNvPr>
          <p:cNvSpPr txBox="1"/>
          <p:nvPr/>
        </p:nvSpPr>
        <p:spPr>
          <a:xfrm>
            <a:off x="9162645" y="3234600"/>
            <a:ext cx="2468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1) </a:t>
            </a:r>
            <a:r>
              <a:rPr lang="ko-KR" altLang="en-US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작가의 애니메이션 </a:t>
            </a:r>
            <a:endParaRPr lang="en-US" altLang="ko-KR" sz="1800" dirty="0">
              <a:effectLst/>
              <a:latin typeface="이사만루체 Light" panose="00000300000000000000" pitchFamily="2" charset="-127"/>
              <a:ea typeface="이사만루체 Light" panose="00000300000000000000" pitchFamily="2" charset="-127"/>
              <a:cs typeface="Times New Roman" panose="02020603050405020304" pitchFamily="18" charset="0"/>
            </a:endParaRPr>
          </a:p>
          <a:p>
            <a:pPr algn="ctr"/>
            <a:r>
              <a:rPr lang="en-US" altLang="ko-KR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+ </a:t>
            </a:r>
          </a:p>
          <a:p>
            <a:pPr algn="ctr"/>
            <a:r>
              <a:rPr lang="ko-KR" altLang="en-US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작가의 인생을 </a:t>
            </a:r>
            <a:endParaRPr lang="en-US" altLang="ko-KR" sz="1800" dirty="0">
              <a:effectLst/>
              <a:latin typeface="이사만루체 Light" panose="00000300000000000000" pitchFamily="2" charset="-127"/>
              <a:ea typeface="이사만루체 Light" panose="00000300000000000000" pitchFamily="2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en-US" sz="1800" dirty="0">
                <a:solidFill>
                  <a:srgbClr val="0070C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동일 비율로 전시</a:t>
            </a:r>
            <a:endParaRPr lang="ko-KR" altLang="en-US" dirty="0">
              <a:solidFill>
                <a:srgbClr val="0070C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EF7D48-73B3-4928-B893-DE1DDD6164D7}"/>
              </a:ext>
            </a:extLst>
          </p:cNvPr>
          <p:cNvSpPr txBox="1"/>
          <p:nvPr/>
        </p:nvSpPr>
        <p:spPr>
          <a:xfrm>
            <a:off x="6391770" y="4542731"/>
            <a:ext cx="2350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3) </a:t>
            </a:r>
            <a:r>
              <a:rPr lang="ko-KR" altLang="en-US" sz="1800" dirty="0"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전시회가 따로 없음</a:t>
            </a:r>
            <a:endParaRPr lang="en-US" altLang="ko-KR" sz="1800" dirty="0">
              <a:effectLst/>
              <a:latin typeface="이사만루체 Light" panose="00000300000000000000" pitchFamily="2" charset="-127"/>
              <a:ea typeface="이사만루체 Light" panose="00000300000000000000" pitchFamily="2" charset="-127"/>
              <a:cs typeface="Times New Roman" panose="02020603050405020304" pitchFamily="18" charset="0"/>
            </a:endParaRPr>
          </a:p>
        </p:txBody>
      </p:sp>
      <p:pic>
        <p:nvPicPr>
          <p:cNvPr id="27" name="Picture 2" descr="스튜디오 지브리( スタジオジブリ, STUDIO GHIBLI)">
            <a:extLst>
              <a:ext uri="{FF2B5EF4-FFF2-40B4-BE49-F238E27FC236}">
                <a16:creationId xmlns:a16="http://schemas.microsoft.com/office/drawing/2014/main" id="{38D0956F-5A00-41CE-9AC1-4A96FD709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13" b="98566" l="10000" r="90000">
                        <a14:foregroundMark x1="58857" y1="39754" x2="44857" y2="75205"/>
                        <a14:foregroundMark x1="46286" y1="33197" x2="41714" y2="89139"/>
                        <a14:foregroundMark x1="41714" y1="89139" x2="63286" y2="50615"/>
                        <a14:foregroundMark x1="63286" y1="50615" x2="61286" y2="44467"/>
                        <a14:foregroundMark x1="68286" y1="43033" x2="78571" y2="86885"/>
                        <a14:foregroundMark x1="48000" y1="44467" x2="49571" y2="54508"/>
                        <a14:foregroundMark x1="50143" y1="41189" x2="47857" y2="70697"/>
                        <a14:foregroundMark x1="31714" y1="70902" x2="24857" y2="96107"/>
                        <a14:foregroundMark x1="38286" y1="67828" x2="21714" y2="92418"/>
                        <a14:foregroundMark x1="27571" y1="74180" x2="22429" y2="96107"/>
                        <a14:foregroundMark x1="31571" y1="88115" x2="43286" y2="96721"/>
                        <a14:foregroundMark x1="31143" y1="82992" x2="43000" y2="98770"/>
                        <a14:foregroundMark x1="23429" y1="79508" x2="22286" y2="96516"/>
                        <a14:foregroundMark x1="25143" y1="76025" x2="22714" y2="84426"/>
                        <a14:foregroundMark x1="37429" y1="78279" x2="44286" y2="88934"/>
                        <a14:foregroundMark x1="44286" y1="38525" x2="73143" y2="86066"/>
                        <a14:foregroundMark x1="73143" y1="86066" x2="72000" y2="97746"/>
                        <a14:foregroundMark x1="54000" y1="36475" x2="70429" y2="44672"/>
                        <a14:foregroundMark x1="47286" y1="19262" x2="51714" y2="36270"/>
                        <a14:foregroundMark x1="48714" y1="18033" x2="53000" y2="30943"/>
                        <a14:foregroundMark x1="62571" y1="13934" x2="59429" y2="26639"/>
                        <a14:foregroundMark x1="75714" y1="14959" x2="70000" y2="32172"/>
                        <a14:foregroundMark x1="63857" y1="4713" x2="63857" y2="9836"/>
                        <a14:backgroundMark x1="23857" y1="18033" x2="14714" y2="38320"/>
                        <a14:backgroundMark x1="37571" y1="16598" x2="1143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33" r="9933"/>
          <a:stretch/>
        </p:blipFill>
        <p:spPr bwMode="auto">
          <a:xfrm>
            <a:off x="4282515" y="1464629"/>
            <a:ext cx="84871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385AA56A-672E-476E-93D2-056E9452B1B2}"/>
              </a:ext>
            </a:extLst>
          </p:cNvPr>
          <p:cNvSpPr/>
          <p:nvPr/>
        </p:nvSpPr>
        <p:spPr>
          <a:xfrm>
            <a:off x="4325693" y="167268"/>
            <a:ext cx="3804247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CF6014-4741-4CCD-BD37-A24EFD6B7391}"/>
              </a:ext>
            </a:extLst>
          </p:cNvPr>
          <p:cNvSpPr txBox="1"/>
          <p:nvPr/>
        </p:nvSpPr>
        <p:spPr>
          <a:xfrm>
            <a:off x="4325693" y="189570"/>
            <a:ext cx="3786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rgbClr val="92D05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애니메이션 박물관의 특징</a:t>
            </a:r>
            <a:endParaRPr lang="en-US" altLang="ko-KR" sz="2800" dirty="0">
              <a:solidFill>
                <a:srgbClr val="92D05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158A92-9CD2-4773-BB0D-D43FA1FCD355}"/>
              </a:ext>
            </a:extLst>
          </p:cNvPr>
          <p:cNvSpPr txBox="1"/>
          <p:nvPr/>
        </p:nvSpPr>
        <p:spPr>
          <a:xfrm>
            <a:off x="5144429" y="613008"/>
            <a:ext cx="234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한눈에 나눠서 보기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31" name="그림 30" descr="텍스트이(가) 표시된 사진&#10;&#10;자동 생성된 설명">
            <a:extLst>
              <a:ext uri="{FF2B5EF4-FFF2-40B4-BE49-F238E27FC236}">
                <a16:creationId xmlns:a16="http://schemas.microsoft.com/office/drawing/2014/main" id="{81170C99-2A78-435A-8B2D-D54A276069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06" y="1536766"/>
            <a:ext cx="954152" cy="897357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7201E6FD-2DFB-4FE9-9596-62701311F3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76" y="1576083"/>
            <a:ext cx="905842" cy="85804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198F5182-03C2-4001-9C7F-593E6376A1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"/>
          <a:stretch/>
        </p:blipFill>
        <p:spPr>
          <a:xfrm>
            <a:off x="6966961" y="1563041"/>
            <a:ext cx="1085001" cy="82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9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20" grpId="0"/>
      <p:bldP spid="21" grpId="0"/>
      <p:bldP spid="22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4FB0E89-75FE-4EC8-84ED-30A264670E29}"/>
              </a:ext>
            </a:extLst>
          </p:cNvPr>
          <p:cNvSpPr/>
          <p:nvPr/>
        </p:nvSpPr>
        <p:spPr>
          <a:xfrm>
            <a:off x="4755094" y="181099"/>
            <a:ext cx="2872339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BA0638-30A4-421C-A223-714DD353E469}"/>
              </a:ext>
            </a:extLst>
          </p:cNvPr>
          <p:cNvSpPr txBox="1"/>
          <p:nvPr/>
        </p:nvSpPr>
        <p:spPr>
          <a:xfrm>
            <a:off x="4894484" y="178419"/>
            <a:ext cx="2593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chemeClr val="accent6">
                    <a:lumMod val="7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참고 사이트</a:t>
            </a:r>
            <a:endParaRPr lang="en-US" altLang="ko-KR" sz="4000" dirty="0">
              <a:solidFill>
                <a:schemeClr val="accent6">
                  <a:lumMod val="7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44408CA-65DA-4E64-8316-2DD438639CAC}"/>
              </a:ext>
            </a:extLst>
          </p:cNvPr>
          <p:cNvGrpSpPr/>
          <p:nvPr/>
        </p:nvGrpSpPr>
        <p:grpSpPr>
          <a:xfrm>
            <a:off x="895814" y="1050893"/>
            <a:ext cx="9039922" cy="1289986"/>
            <a:chOff x="895814" y="1050893"/>
            <a:chExt cx="9039922" cy="12899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C55417-1007-475A-8A60-9C7F82441009}"/>
                </a:ext>
              </a:extLst>
            </p:cNvPr>
            <p:cNvSpPr txBox="1"/>
            <p:nvPr/>
          </p:nvSpPr>
          <p:spPr>
            <a:xfrm>
              <a:off x="895814" y="1050893"/>
              <a:ext cx="3620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1) </a:t>
              </a:r>
              <a:r>
                <a:rPr lang="ko-KR" altLang="en-US" dirty="0">
                  <a:solidFill>
                    <a:schemeClr val="bg2">
                      <a:lumMod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일본 애니메이션 역사 관련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551A9-88CE-4A21-AC2D-893557E6259C}"/>
                </a:ext>
              </a:extLst>
            </p:cNvPr>
            <p:cNvSpPr txBox="1"/>
            <p:nvPr/>
          </p:nvSpPr>
          <p:spPr>
            <a:xfrm>
              <a:off x="1029628" y="1386772"/>
              <a:ext cx="89061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이사만루체 Light" panose="00000300000000000000" pitchFamily="2" charset="-127"/>
                  <a:ea typeface="이사만루체 Light" panose="00000300000000000000" pitchFamily="2" charset="-127"/>
                </a:rPr>
                <a:t>http://contest.japias.jp/tqj14/140351/history.html</a:t>
              </a:r>
            </a:p>
            <a:p>
              <a:r>
                <a: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이사만루체 Light" panose="00000300000000000000" pitchFamily="2" charset="-127"/>
                  <a:ea typeface="이사만루체 Light" panose="00000300000000000000" pitchFamily="2" charset="-127"/>
                </a:rPr>
                <a:t>https://www.suginamigaku.org/2016/09/suginami-anime-2.html</a:t>
              </a:r>
            </a:p>
            <a:p>
              <a:r>
                <a: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이사만루체 Light" panose="00000300000000000000" pitchFamily="2" charset="-127"/>
                  <a:ea typeface="이사만루체 Light" panose="00000300000000000000" pitchFamily="2" charset="-127"/>
                </a:rPr>
                <a:t>https://ja.wikipedia.org/wiki/%E3%82%A2%E3%83%8B%E3%83%A1%E3%81%AE%E6%AD%B4%E5%8F%B2</a:t>
              </a:r>
              <a:endParaRPr lang="ko-KR" altLang="en-US" sz="14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37767988-A6D6-49D6-8D8A-EC30B816266C}"/>
              </a:ext>
            </a:extLst>
          </p:cNvPr>
          <p:cNvGrpSpPr/>
          <p:nvPr/>
        </p:nvGrpSpPr>
        <p:grpSpPr>
          <a:xfrm>
            <a:off x="895814" y="2460859"/>
            <a:ext cx="5360020" cy="881400"/>
            <a:chOff x="895814" y="2442137"/>
            <a:chExt cx="5360020" cy="8814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BBDED5-1B98-4C0B-8F2E-4233B31DC576}"/>
                </a:ext>
              </a:extLst>
            </p:cNvPr>
            <p:cNvSpPr txBox="1"/>
            <p:nvPr/>
          </p:nvSpPr>
          <p:spPr>
            <a:xfrm>
              <a:off x="895814" y="2442137"/>
              <a:ext cx="3620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2) </a:t>
              </a:r>
              <a:r>
                <a:rPr lang="ko-KR" altLang="en-US" dirty="0" err="1">
                  <a:solidFill>
                    <a:schemeClr val="bg2">
                      <a:lumMod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후지코</a:t>
              </a:r>
              <a:r>
                <a:rPr lang="ko-KR" altLang="en-US" dirty="0">
                  <a:solidFill>
                    <a:schemeClr val="bg2">
                      <a:lumMod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 </a:t>
              </a:r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F </a:t>
              </a:r>
              <a:r>
                <a:rPr lang="ko-KR" altLang="en-US" dirty="0" err="1">
                  <a:solidFill>
                    <a:schemeClr val="bg2">
                      <a:lumMod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후지오</a:t>
              </a:r>
              <a:r>
                <a:rPr lang="ko-KR" altLang="en-US" dirty="0">
                  <a:solidFill>
                    <a:schemeClr val="bg2">
                      <a:lumMod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 박물관 관련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D77336-4714-4BE3-946D-352AE626161D}"/>
                </a:ext>
              </a:extLst>
            </p:cNvPr>
            <p:cNvSpPr txBox="1"/>
            <p:nvPr/>
          </p:nvSpPr>
          <p:spPr>
            <a:xfrm>
              <a:off x="1029628" y="2800317"/>
              <a:ext cx="5226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이사만루체 Light" panose="00000300000000000000" pitchFamily="2" charset="-127"/>
                  <a:ea typeface="이사만루체 Light" panose="00000300000000000000" pitchFamily="2" charset="-127"/>
                </a:rPr>
                <a:t>http://fujiko-museum.com/</a:t>
              </a:r>
            </a:p>
            <a:p>
              <a:r>
                <a: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이사만루체 Light" panose="00000300000000000000" pitchFamily="2" charset="-127"/>
                  <a:ea typeface="이사만루체 Light" panose="00000300000000000000" pitchFamily="2" charset="-127"/>
                </a:rPr>
                <a:t>https://gurutabi.gnavi.co.jp/a/a_1559/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540F6AE-05E2-4832-A324-84BCD17646F3}"/>
              </a:ext>
            </a:extLst>
          </p:cNvPr>
          <p:cNvGrpSpPr/>
          <p:nvPr/>
        </p:nvGrpSpPr>
        <p:grpSpPr>
          <a:xfrm>
            <a:off x="895814" y="3462239"/>
            <a:ext cx="10679152" cy="847947"/>
            <a:chOff x="895814" y="3423444"/>
            <a:chExt cx="10679152" cy="84794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006CBA-6D72-4B59-AE85-AB7AD7559C30}"/>
                </a:ext>
              </a:extLst>
            </p:cNvPr>
            <p:cNvSpPr txBox="1"/>
            <p:nvPr/>
          </p:nvSpPr>
          <p:spPr>
            <a:xfrm>
              <a:off x="895814" y="3423444"/>
              <a:ext cx="3620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3) </a:t>
              </a:r>
              <a:r>
                <a:rPr lang="ko-KR" altLang="en-US" dirty="0" err="1">
                  <a:solidFill>
                    <a:schemeClr val="bg2">
                      <a:lumMod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지브리</a:t>
              </a:r>
              <a:r>
                <a:rPr lang="ko-KR" altLang="en-US" dirty="0">
                  <a:solidFill>
                    <a:schemeClr val="bg2">
                      <a:lumMod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 박물관 관련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1CDBCD-21D9-4671-A103-948CEDF4FCA1}"/>
                </a:ext>
              </a:extLst>
            </p:cNvPr>
            <p:cNvSpPr txBox="1"/>
            <p:nvPr/>
          </p:nvSpPr>
          <p:spPr>
            <a:xfrm>
              <a:off x="1029628" y="3748171"/>
              <a:ext cx="10545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이사만루체 Light" panose="00000300000000000000" pitchFamily="2" charset="-127"/>
                  <a:ea typeface="이사만루체 Light" panose="00000300000000000000" pitchFamily="2" charset="-127"/>
                </a:rPr>
                <a:t>https://www.ghibli-museum.jp/</a:t>
              </a:r>
            </a:p>
            <a:p>
              <a:r>
                <a: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이사만루체 Light" panose="00000300000000000000" pitchFamily="2" charset="-127"/>
                  <a:ea typeface="이사만루체 Light" panose="00000300000000000000" pitchFamily="2" charset="-127"/>
                </a:rPr>
                <a:t>https://ja.wikipedia.org/wiki/%E5%AE%AE%E5%B4%8E%E9%A7%BF#%E4%BD%9C%E5%93%81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9777ED1-2764-460C-A99E-067629C3109F}"/>
              </a:ext>
            </a:extLst>
          </p:cNvPr>
          <p:cNvGrpSpPr/>
          <p:nvPr/>
        </p:nvGrpSpPr>
        <p:grpSpPr>
          <a:xfrm>
            <a:off x="895814" y="4430166"/>
            <a:ext cx="9653240" cy="858218"/>
            <a:chOff x="895814" y="4393605"/>
            <a:chExt cx="9653240" cy="85821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2B1AF1-AD2B-459E-AA2B-888EFC59F1C4}"/>
                </a:ext>
              </a:extLst>
            </p:cNvPr>
            <p:cNvSpPr txBox="1"/>
            <p:nvPr/>
          </p:nvSpPr>
          <p:spPr>
            <a:xfrm>
              <a:off x="1029628" y="4728603"/>
              <a:ext cx="9519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이사만루체 Light" panose="00000300000000000000" pitchFamily="2" charset="-127"/>
                  <a:ea typeface="이사만루체 Light" panose="00000300000000000000" pitchFamily="2" charset="-127"/>
                </a:rPr>
                <a:t>https://www.yokohama-anpanman.jp/</a:t>
              </a:r>
            </a:p>
            <a:p>
              <a:r>
                <a: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이사만루체 Light" panose="00000300000000000000" pitchFamily="2" charset="-127"/>
                  <a:ea typeface="이사만루체 Light" panose="00000300000000000000" pitchFamily="2" charset="-127"/>
                </a:rPr>
                <a:t>http://osakamonaurail.com/nakata/2018/10/post-175.html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1CEBE1-4DA1-4B9E-86C3-9E903A19E477}"/>
                </a:ext>
              </a:extLst>
            </p:cNvPr>
            <p:cNvSpPr txBox="1"/>
            <p:nvPr/>
          </p:nvSpPr>
          <p:spPr>
            <a:xfrm>
              <a:off x="895814" y="4393605"/>
              <a:ext cx="3620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4) </a:t>
              </a:r>
              <a:r>
                <a:rPr lang="ko-KR" altLang="en-US" dirty="0" err="1">
                  <a:solidFill>
                    <a:schemeClr val="bg2">
                      <a:lumMod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호빵맨</a:t>
              </a:r>
              <a:r>
                <a:rPr lang="ko-KR" altLang="en-US" dirty="0">
                  <a:solidFill>
                    <a:schemeClr val="bg2">
                      <a:lumMod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 박물관 관련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873F90F-7F1E-4348-9D6C-129BC7E3E241}"/>
              </a:ext>
            </a:extLst>
          </p:cNvPr>
          <p:cNvGrpSpPr/>
          <p:nvPr/>
        </p:nvGrpSpPr>
        <p:grpSpPr>
          <a:xfrm>
            <a:off x="895814" y="5408364"/>
            <a:ext cx="8069766" cy="858218"/>
            <a:chOff x="895814" y="5408364"/>
            <a:chExt cx="8069766" cy="8582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E27461-9A85-4575-9328-D769CD14FD98}"/>
                </a:ext>
              </a:extLst>
            </p:cNvPr>
            <p:cNvSpPr txBox="1"/>
            <p:nvPr/>
          </p:nvSpPr>
          <p:spPr>
            <a:xfrm>
              <a:off x="1029628" y="5743362"/>
              <a:ext cx="7935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이사만루체 Light" panose="00000300000000000000" pitchFamily="2" charset="-127"/>
                  <a:ea typeface="이사만루체 Light" panose="00000300000000000000" pitchFamily="2" charset="-127"/>
                </a:rPr>
                <a:t>https://ja.wikipedia.org/wiki/%E6%89%8B%E5%A1%9A%E6%B2%BB%E8%99%AB</a:t>
              </a:r>
            </a:p>
            <a:p>
              <a:r>
                <a: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이사만루체 Light" panose="00000300000000000000" pitchFamily="2" charset="-127"/>
                  <a:ea typeface="이사만루체 Light" panose="00000300000000000000" pitchFamily="2" charset="-127"/>
                </a:rPr>
                <a:t>https://www.city.takarazuka.hyogo.jp/tezuka/index.html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E38E4E-A732-44A7-A121-185957D1B3E1}"/>
                </a:ext>
              </a:extLst>
            </p:cNvPr>
            <p:cNvSpPr txBox="1"/>
            <p:nvPr/>
          </p:nvSpPr>
          <p:spPr>
            <a:xfrm>
              <a:off x="895814" y="5408364"/>
              <a:ext cx="3620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5) </a:t>
              </a:r>
              <a:r>
                <a:rPr lang="ko-KR" altLang="en-US" dirty="0" err="1">
                  <a:solidFill>
                    <a:schemeClr val="bg2">
                      <a:lumMod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테즈카</a:t>
              </a:r>
              <a:r>
                <a:rPr lang="ko-KR" altLang="en-US" dirty="0">
                  <a:solidFill>
                    <a:schemeClr val="bg2">
                      <a:lumMod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 </a:t>
              </a:r>
              <a:r>
                <a:rPr lang="ko-KR" altLang="en-US" dirty="0" err="1">
                  <a:solidFill>
                    <a:schemeClr val="bg2">
                      <a:lumMod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오사무</a:t>
              </a:r>
              <a:r>
                <a:rPr lang="ko-KR" altLang="en-US" dirty="0">
                  <a:solidFill>
                    <a:schemeClr val="bg2">
                      <a:lumMod val="25000"/>
                    </a:schemeClr>
                  </a:solidFill>
                  <a:latin typeface="경기천년제목 Bold" panose="02020803020101020101" pitchFamily="18" charset="-127"/>
                  <a:ea typeface="경기천년제목 Bold" panose="02020803020101020101" pitchFamily="18" charset="-127"/>
                </a:rPr>
                <a:t> 박물관 관련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565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24C23C-224E-4232-9331-F7EA1897D435}"/>
              </a:ext>
            </a:extLst>
          </p:cNvPr>
          <p:cNvSpPr txBox="1"/>
          <p:nvPr/>
        </p:nvSpPr>
        <p:spPr>
          <a:xfrm>
            <a:off x="4128547" y="2176493"/>
            <a:ext cx="4224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6">
                    <a:lumMod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끝까지 </a:t>
            </a:r>
            <a:endParaRPr lang="en-US" altLang="ko-KR" sz="4800" dirty="0">
              <a:solidFill>
                <a:schemeClr val="accent6">
                  <a:lumMod val="50000"/>
                </a:schemeClr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  <a:p>
            <a:pPr algn="ctr"/>
            <a:r>
              <a:rPr lang="ko-KR" altLang="en-US" sz="4800" dirty="0">
                <a:solidFill>
                  <a:schemeClr val="accent6">
                    <a:lumMod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봐주셔서</a:t>
            </a:r>
            <a:endParaRPr lang="en-US" altLang="ko-KR" sz="4800" dirty="0">
              <a:solidFill>
                <a:schemeClr val="accent6">
                  <a:lumMod val="50000"/>
                </a:schemeClr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  <a:p>
            <a:pPr algn="ctr"/>
            <a:r>
              <a:rPr lang="ko-KR" altLang="en-US" sz="4800" dirty="0">
                <a:solidFill>
                  <a:schemeClr val="accent6">
                    <a:lumMod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감사합니다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1F60C28A-5B75-4D70-8DC0-6A82D89EB81F}"/>
              </a:ext>
            </a:extLst>
          </p:cNvPr>
          <p:cNvSpPr/>
          <p:nvPr/>
        </p:nvSpPr>
        <p:spPr>
          <a:xfrm>
            <a:off x="4177689" y="1423794"/>
            <a:ext cx="4036742" cy="4036742"/>
          </a:xfrm>
          <a:prstGeom prst="ellipse">
            <a:avLst/>
          </a:prstGeom>
          <a:noFill/>
          <a:ln w="57150">
            <a:solidFill>
              <a:srgbClr val="A2D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83C57BED-1F3B-4346-8511-C5EEF95F4228}"/>
              </a:ext>
            </a:extLst>
          </p:cNvPr>
          <p:cNvSpPr/>
          <p:nvPr/>
        </p:nvSpPr>
        <p:spPr>
          <a:xfrm>
            <a:off x="4055025" y="1307377"/>
            <a:ext cx="4282070" cy="428207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밤하늘이(가) 표시된 사진&#10;&#10;자동 생성된 설명">
            <a:extLst>
              <a:ext uri="{FF2B5EF4-FFF2-40B4-BE49-F238E27FC236}">
                <a16:creationId xmlns:a16="http://schemas.microsoft.com/office/drawing/2014/main" id="{2975ED56-8A9F-4830-8F26-5E8C100BC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61" y="3918112"/>
            <a:ext cx="1676242" cy="167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2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화살표: U자형 1">
            <a:extLst>
              <a:ext uri="{FF2B5EF4-FFF2-40B4-BE49-F238E27FC236}">
                <a16:creationId xmlns:a16="http://schemas.microsoft.com/office/drawing/2014/main" id="{5FF6858E-E32D-42E5-9666-24F98BD06827}"/>
              </a:ext>
            </a:extLst>
          </p:cNvPr>
          <p:cNvSpPr/>
          <p:nvPr/>
        </p:nvSpPr>
        <p:spPr>
          <a:xfrm rot="5400000">
            <a:off x="4091324" y="-1261267"/>
            <a:ext cx="3010829" cy="9815430"/>
          </a:xfrm>
          <a:prstGeom prst="uturnArrow">
            <a:avLst>
              <a:gd name="adj1" fmla="val 3835"/>
              <a:gd name="adj2" fmla="val 5976"/>
              <a:gd name="adj3" fmla="val 13609"/>
              <a:gd name="adj4" fmla="val 15991"/>
              <a:gd name="adj5" fmla="val 83014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7030A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8135067-7CAE-4E94-B03B-37AE26EFEDD5}"/>
              </a:ext>
            </a:extLst>
          </p:cNvPr>
          <p:cNvSpPr/>
          <p:nvPr/>
        </p:nvSpPr>
        <p:spPr>
          <a:xfrm>
            <a:off x="4320877" y="167268"/>
            <a:ext cx="3599852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B7158-D48B-4DFB-AAFD-FD1D6EE220B6}"/>
              </a:ext>
            </a:extLst>
          </p:cNvPr>
          <p:cNvSpPr txBox="1"/>
          <p:nvPr/>
        </p:nvSpPr>
        <p:spPr>
          <a:xfrm>
            <a:off x="4389467" y="189570"/>
            <a:ext cx="3462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애니메이션의 발전 역사</a:t>
            </a:r>
            <a:endParaRPr lang="en-US" altLang="ko-KR" sz="2800" dirty="0">
              <a:solidFill>
                <a:srgbClr val="00B0F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79D4D9-F8FA-4F1C-9C45-DAB7117E0D80}"/>
              </a:ext>
            </a:extLst>
          </p:cNvPr>
          <p:cNvSpPr txBox="1"/>
          <p:nvPr/>
        </p:nvSpPr>
        <p:spPr>
          <a:xfrm>
            <a:off x="5027876" y="613008"/>
            <a:ext cx="238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한눈에 연대표 보기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8D029E43-89BB-4F39-8AEC-C4435529C2AE}"/>
              </a:ext>
            </a:extLst>
          </p:cNvPr>
          <p:cNvSpPr/>
          <p:nvPr/>
        </p:nvSpPr>
        <p:spPr>
          <a:xfrm>
            <a:off x="8552812" y="4856667"/>
            <a:ext cx="239751" cy="239751"/>
          </a:xfrm>
          <a:prstGeom prst="ellipse">
            <a:avLst/>
          </a:prstGeom>
          <a:solidFill>
            <a:srgbClr val="FFC000"/>
          </a:solidFill>
          <a:ln w="190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2663FE0F-16F1-4DA2-9455-00AFFD8C362D}"/>
              </a:ext>
            </a:extLst>
          </p:cNvPr>
          <p:cNvSpPr/>
          <p:nvPr/>
        </p:nvSpPr>
        <p:spPr>
          <a:xfrm>
            <a:off x="2965981" y="2083941"/>
            <a:ext cx="239751" cy="239751"/>
          </a:xfrm>
          <a:prstGeom prst="ellipse">
            <a:avLst/>
          </a:prstGeom>
          <a:solidFill>
            <a:srgbClr val="FFC000"/>
          </a:solidFill>
          <a:ln w="190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BC9588EB-F8F7-4A26-80E4-FA846FB8E325}"/>
              </a:ext>
            </a:extLst>
          </p:cNvPr>
          <p:cNvSpPr/>
          <p:nvPr/>
        </p:nvSpPr>
        <p:spPr>
          <a:xfrm>
            <a:off x="5669773" y="2083941"/>
            <a:ext cx="239751" cy="239751"/>
          </a:xfrm>
          <a:prstGeom prst="ellipse">
            <a:avLst/>
          </a:prstGeom>
          <a:solidFill>
            <a:srgbClr val="FFC000"/>
          </a:solidFill>
          <a:ln w="190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BD831A19-F580-4633-8609-23E59E2F88E8}"/>
              </a:ext>
            </a:extLst>
          </p:cNvPr>
          <p:cNvSpPr/>
          <p:nvPr/>
        </p:nvSpPr>
        <p:spPr>
          <a:xfrm>
            <a:off x="5000182" y="4856667"/>
            <a:ext cx="239751" cy="239751"/>
          </a:xfrm>
          <a:prstGeom prst="ellipse">
            <a:avLst/>
          </a:prstGeom>
          <a:solidFill>
            <a:srgbClr val="FFC000"/>
          </a:solidFill>
          <a:ln w="190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400A2768-8D53-4E8C-8A6C-31DC5F0C7F6D}"/>
              </a:ext>
            </a:extLst>
          </p:cNvPr>
          <p:cNvSpPr/>
          <p:nvPr/>
        </p:nvSpPr>
        <p:spPr>
          <a:xfrm>
            <a:off x="8792563" y="2083941"/>
            <a:ext cx="239751" cy="239751"/>
          </a:xfrm>
          <a:prstGeom prst="ellipse">
            <a:avLst/>
          </a:prstGeom>
          <a:solidFill>
            <a:srgbClr val="FFC000"/>
          </a:solidFill>
          <a:ln w="190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872B94C2-FF0E-4439-9774-E3D55FFD9456}"/>
              </a:ext>
            </a:extLst>
          </p:cNvPr>
          <p:cNvSpPr/>
          <p:nvPr/>
        </p:nvSpPr>
        <p:spPr>
          <a:xfrm>
            <a:off x="10320813" y="3385736"/>
            <a:ext cx="239751" cy="239751"/>
          </a:xfrm>
          <a:prstGeom prst="ellipse">
            <a:avLst/>
          </a:prstGeom>
          <a:solidFill>
            <a:srgbClr val="FFC000"/>
          </a:solidFill>
          <a:ln w="190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74E27F-6F00-4FEC-80B6-94F6FA53D853}"/>
              </a:ext>
            </a:extLst>
          </p:cNvPr>
          <p:cNvSpPr txBox="1"/>
          <p:nvPr/>
        </p:nvSpPr>
        <p:spPr>
          <a:xfrm>
            <a:off x="2634946" y="1677260"/>
            <a:ext cx="10231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1896</a:t>
            </a:r>
            <a:r>
              <a:rPr lang="ko-KR" altLang="en-US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</a:t>
            </a:r>
            <a:endParaRPr lang="en-US" altLang="ko-KR" sz="20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9F3875-E635-46A7-9EC7-099F5F3629A8}"/>
              </a:ext>
            </a:extLst>
          </p:cNvPr>
          <p:cNvSpPr txBox="1"/>
          <p:nvPr/>
        </p:nvSpPr>
        <p:spPr>
          <a:xfrm>
            <a:off x="5333538" y="1677260"/>
            <a:ext cx="10231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1900</a:t>
            </a:r>
            <a:r>
              <a:rPr lang="ko-KR" altLang="en-US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</a:t>
            </a:r>
            <a:endParaRPr lang="en-US" altLang="ko-KR" sz="20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1C0671-BFB2-4386-AF3F-4E8E8751F580}"/>
              </a:ext>
            </a:extLst>
          </p:cNvPr>
          <p:cNvSpPr txBox="1"/>
          <p:nvPr/>
        </p:nvSpPr>
        <p:spPr>
          <a:xfrm>
            <a:off x="2123664" y="2375202"/>
            <a:ext cx="2228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애니메이션 영화 기술이 </a:t>
            </a:r>
            <a:endParaRPr lang="en-US" altLang="ko-KR" sz="16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/>
            <a:r>
              <a:rPr lang="ko-KR" altLang="en-US" sz="1600" dirty="0">
                <a:solidFill>
                  <a:srgbClr val="0070C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외국에서 건너옴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76E053-CF33-4374-A3A4-535C1C5A1BAC}"/>
              </a:ext>
            </a:extLst>
          </p:cNvPr>
          <p:cNvSpPr txBox="1"/>
          <p:nvPr/>
        </p:nvSpPr>
        <p:spPr>
          <a:xfrm>
            <a:off x="4846959" y="2375202"/>
            <a:ext cx="2119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solidFill>
                  <a:srgbClr val="0070C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국산 애니메이션 영화</a:t>
            </a:r>
            <a:endParaRPr lang="en-US" altLang="ko-KR" sz="1600" dirty="0">
              <a:solidFill>
                <a:srgbClr val="0070C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/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en-US" altLang="ko-KR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'</a:t>
            </a:r>
            <a:r>
              <a:rPr lang="ko-KR" altLang="en-US" sz="1600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닛빠루의</a:t>
            </a:r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변형</a:t>
            </a:r>
            <a:r>
              <a:rPr lang="en-US" altLang="ko-KR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'</a:t>
            </a:r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제작 </a:t>
            </a:r>
            <a:endParaRPr lang="en-US" altLang="ko-KR" sz="16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8D158-96BC-44EE-B945-3701AC0591C0}"/>
              </a:ext>
            </a:extLst>
          </p:cNvPr>
          <p:cNvSpPr txBox="1"/>
          <p:nvPr/>
        </p:nvSpPr>
        <p:spPr>
          <a:xfrm>
            <a:off x="7798067" y="2375202"/>
            <a:ext cx="2382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토에이</a:t>
            </a:r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애니메이션에서 </a:t>
            </a:r>
            <a:r>
              <a:rPr lang="en-US" altLang="ko-KR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‘</a:t>
            </a:r>
            <a:r>
              <a:rPr lang="ko-KR" altLang="en-US" sz="1600" dirty="0" err="1">
                <a:solidFill>
                  <a:srgbClr val="0070C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백사전</a:t>
            </a:r>
            <a:r>
              <a:rPr lang="en-US" altLang="ko-KR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’ </a:t>
            </a:r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애니메이션 제작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46A29F-B6FA-4371-840F-BAC56AA15F1A}"/>
              </a:ext>
            </a:extLst>
          </p:cNvPr>
          <p:cNvSpPr txBox="1"/>
          <p:nvPr/>
        </p:nvSpPr>
        <p:spPr>
          <a:xfrm>
            <a:off x="7781233" y="3269757"/>
            <a:ext cx="28630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err="1">
                <a:solidFill>
                  <a:srgbClr val="0070C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테즈카</a:t>
            </a:r>
            <a:r>
              <a:rPr lang="ko-KR" altLang="en-US" sz="1600" dirty="0">
                <a:solidFill>
                  <a:srgbClr val="0070C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en-US" sz="1600" dirty="0" err="1">
                <a:solidFill>
                  <a:srgbClr val="0070C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오사무</a:t>
            </a:r>
            <a:r>
              <a:rPr lang="ko-KR" altLang="en-US" sz="1600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가</a:t>
            </a:r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endParaRPr lang="en-US" altLang="ko-KR" sz="16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/>
            <a:r>
              <a:rPr lang="ko-KR" altLang="en-US" sz="1600" dirty="0">
                <a:solidFill>
                  <a:srgbClr val="0070C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무시 프로덕션 </a:t>
            </a:r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설립 후 </a:t>
            </a:r>
            <a:endParaRPr lang="en-US" altLang="ko-KR" sz="16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/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애니메이션 명작 다수 제작</a:t>
            </a:r>
            <a:endParaRPr lang="en-US" altLang="ko-KR" sz="16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D7D0F1-3374-49C4-8897-EC5D9570585E}"/>
              </a:ext>
            </a:extLst>
          </p:cNvPr>
          <p:cNvSpPr txBox="1"/>
          <p:nvPr/>
        </p:nvSpPr>
        <p:spPr>
          <a:xfrm>
            <a:off x="7022841" y="5208955"/>
            <a:ext cx="32533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solidFill>
                  <a:srgbClr val="0070C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미야자키 하야오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가 </a:t>
            </a:r>
            <a:endParaRPr lang="en-US" altLang="ko-KR" sz="1600" dirty="0">
              <a:solidFill>
                <a:srgbClr val="000000"/>
              </a:solidFill>
              <a:effectLst/>
              <a:latin typeface="이사만루체 Light" panose="00000300000000000000" pitchFamily="2" charset="-127"/>
              <a:ea typeface="이사만루체 Light" panose="00000300000000000000" pitchFamily="2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ko-KR" sz="1600" dirty="0" err="1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토에이</a:t>
            </a:r>
            <a:r>
              <a:rPr lang="ko-KR" altLang="ko-KR" sz="1600" dirty="0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 애니메이션의 </a:t>
            </a:r>
            <a:endParaRPr lang="en-US" altLang="ko-KR" sz="1600" dirty="0">
              <a:solidFill>
                <a:srgbClr val="000000"/>
              </a:solidFill>
              <a:effectLst/>
              <a:latin typeface="이사만루체 Light" panose="00000300000000000000" pitchFamily="2" charset="-127"/>
              <a:ea typeface="이사만루체 Light" panose="00000300000000000000" pitchFamily="2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ko-KR" sz="1600" dirty="0" err="1">
                <a:solidFill>
                  <a:srgbClr val="0070C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애니메이터</a:t>
            </a:r>
            <a:r>
              <a:rPr lang="ko-KR" altLang="ko-KR" sz="1600" dirty="0" err="1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로</a:t>
            </a:r>
            <a:r>
              <a:rPr lang="ko-KR" altLang="ko-KR" sz="1600" dirty="0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 입사</a:t>
            </a:r>
            <a:endParaRPr lang="ko-KR" altLang="en-US" sz="16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44D7B3-BB4F-4DBD-B8FB-31E9A3E02890}"/>
              </a:ext>
            </a:extLst>
          </p:cNvPr>
          <p:cNvSpPr txBox="1"/>
          <p:nvPr/>
        </p:nvSpPr>
        <p:spPr>
          <a:xfrm>
            <a:off x="4604738" y="4455476"/>
            <a:ext cx="10863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0" i="0">
                <a:solidFill>
                  <a:srgbClr val="202124"/>
                </a:solidFill>
                <a:effectLst/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1985</a:t>
            </a:r>
            <a:r>
              <a:rPr lang="ko-KR" altLang="en-US" sz="2000" b="0" i="0" dirty="0">
                <a:solidFill>
                  <a:srgbClr val="202124"/>
                </a:solidFill>
                <a:effectLst/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</a:t>
            </a:r>
            <a:endParaRPr lang="ko-KR" altLang="en-US" sz="20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EA38E0-F3C9-40ED-9A52-126096B858B7}"/>
              </a:ext>
            </a:extLst>
          </p:cNvPr>
          <p:cNvSpPr txBox="1"/>
          <p:nvPr/>
        </p:nvSpPr>
        <p:spPr>
          <a:xfrm>
            <a:off x="2589199" y="5208955"/>
            <a:ext cx="4905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미야자키 하야오가 </a:t>
            </a:r>
            <a:endParaRPr lang="en-US" altLang="ko-KR" sz="1600" dirty="0">
              <a:solidFill>
                <a:srgbClr val="000000"/>
              </a:solidFill>
              <a:effectLst/>
              <a:latin typeface="이사만루체 Light" panose="00000300000000000000" pitchFamily="2" charset="-127"/>
              <a:ea typeface="이사만루체 Light" panose="00000300000000000000" pitchFamily="2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en-US" sz="1600" dirty="0" err="1">
                <a:solidFill>
                  <a:srgbClr val="0070C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지브리</a:t>
            </a:r>
            <a:r>
              <a:rPr lang="ko-KR" altLang="en-US" sz="1600" dirty="0">
                <a:solidFill>
                  <a:srgbClr val="0070C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 스튜디오 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설립 후 </a:t>
            </a:r>
            <a:endParaRPr lang="en-US" altLang="ko-KR" sz="1600" dirty="0">
              <a:solidFill>
                <a:srgbClr val="000000"/>
              </a:solidFill>
              <a:effectLst/>
              <a:latin typeface="이사만루체 Light" panose="00000300000000000000" pitchFamily="2" charset="-127"/>
              <a:ea typeface="이사만루체 Light" panose="00000300000000000000" pitchFamily="2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en-US" sz="1600" dirty="0">
                <a:solidFill>
                  <a:srgbClr val="00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애니메이션 명작 다수 제작</a:t>
            </a:r>
            <a:endParaRPr lang="ko-KR" altLang="en-US" sz="16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0FDF64-32C1-47F2-A7BA-37B94E751215}"/>
              </a:ext>
            </a:extLst>
          </p:cNvPr>
          <p:cNvSpPr txBox="1"/>
          <p:nvPr/>
        </p:nvSpPr>
        <p:spPr>
          <a:xfrm>
            <a:off x="8384149" y="1677260"/>
            <a:ext cx="12505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1956</a:t>
            </a:r>
            <a:r>
              <a:rPr lang="ko-KR" altLang="en-US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</a:t>
            </a:r>
            <a:endParaRPr lang="en-US" altLang="ko-KR" sz="20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C0C3E6-1B31-4950-8100-88FDAB01A1CF}"/>
              </a:ext>
            </a:extLst>
          </p:cNvPr>
          <p:cNvSpPr txBox="1"/>
          <p:nvPr/>
        </p:nvSpPr>
        <p:spPr>
          <a:xfrm>
            <a:off x="10549413" y="3309794"/>
            <a:ext cx="1427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1860</a:t>
            </a:r>
            <a:r>
              <a:rPr lang="ko-KR" altLang="en-US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년대</a:t>
            </a:r>
            <a:endParaRPr lang="en-US" altLang="ko-KR" sz="20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4222F6-97F7-4EFC-883F-34F796010497}"/>
              </a:ext>
            </a:extLst>
          </p:cNvPr>
          <p:cNvSpPr txBox="1"/>
          <p:nvPr/>
        </p:nvSpPr>
        <p:spPr>
          <a:xfrm>
            <a:off x="8047468" y="4455476"/>
            <a:ext cx="12322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rgbClr val="000000"/>
                </a:solidFill>
                <a:effectLst/>
                <a:latin typeface="경기천년제목 Bold" panose="02020803020101020101" pitchFamily="18" charset="-127"/>
                <a:ea typeface="경기천년제목 Bold" panose="02020803020101020101" pitchFamily="18" charset="-127"/>
                <a:cs typeface="Times New Roman" panose="02020603050405020304" pitchFamily="18" charset="0"/>
              </a:rPr>
              <a:t>1963</a:t>
            </a:r>
            <a:r>
              <a:rPr lang="ko-KR" altLang="ko-KR" sz="2000" dirty="0">
                <a:solidFill>
                  <a:srgbClr val="000000"/>
                </a:solidFill>
                <a:effectLst/>
                <a:latin typeface="경기천년제목 Bold" panose="02020803020101020101" pitchFamily="18" charset="-127"/>
                <a:ea typeface="경기천년제목 Bold" panose="02020803020101020101" pitchFamily="18" charset="-127"/>
                <a:cs typeface="Times New Roman" panose="02020603050405020304" pitchFamily="18" charset="0"/>
              </a:rPr>
              <a:t>년 </a:t>
            </a:r>
            <a:endParaRPr lang="ko-KR" altLang="en-US" sz="20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2BC2F6-F1FB-4CDE-8F76-E6486AD31209}"/>
              </a:ext>
            </a:extLst>
          </p:cNvPr>
          <p:cNvSpPr txBox="1"/>
          <p:nvPr/>
        </p:nvSpPr>
        <p:spPr>
          <a:xfrm>
            <a:off x="1327268" y="4742709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현재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2084C4-7B26-417C-8579-106409F4F49D}"/>
              </a:ext>
            </a:extLst>
          </p:cNvPr>
          <p:cNvSpPr txBox="1"/>
          <p:nvPr/>
        </p:nvSpPr>
        <p:spPr>
          <a:xfrm>
            <a:off x="428029" y="5203373"/>
            <a:ext cx="25379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그 외에도 많은 </a:t>
            </a:r>
            <a:endParaRPr lang="en-US" altLang="ko-KR" sz="1600" dirty="0">
              <a:solidFill>
                <a:srgbClr val="000000"/>
              </a:solidFill>
              <a:effectLst/>
              <a:latin typeface="이사만루체 Light" panose="00000300000000000000" pitchFamily="2" charset="-127"/>
              <a:ea typeface="이사만루체 Light" panose="00000300000000000000" pitchFamily="2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en-US" sz="1600" dirty="0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애니메이션들이 빠른 속도로 </a:t>
            </a:r>
            <a:endParaRPr lang="en-US" altLang="ko-KR" sz="1600" dirty="0">
              <a:solidFill>
                <a:srgbClr val="000000"/>
              </a:solidFill>
              <a:effectLst/>
              <a:latin typeface="이사만루체 Light" panose="00000300000000000000" pitchFamily="2" charset="-127"/>
              <a:ea typeface="이사만루체 Light" panose="00000300000000000000" pitchFamily="2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en-US" sz="1600" dirty="0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제작되고 있음</a:t>
            </a:r>
            <a:endParaRPr lang="ko-KR" altLang="en-US" sz="16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0A1489-F480-4DCA-8AFF-CB936E1AB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407" y="885783"/>
            <a:ext cx="1526348" cy="11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47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  <p:bldP spid="17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6" grpId="0"/>
      <p:bldP spid="37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D0620A4-2BB5-44FF-83AE-374F3461BA52}"/>
              </a:ext>
            </a:extLst>
          </p:cNvPr>
          <p:cNvSpPr/>
          <p:nvPr/>
        </p:nvSpPr>
        <p:spPr>
          <a:xfrm>
            <a:off x="4989952" y="167268"/>
            <a:ext cx="2380640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495479-8425-4E19-9167-41089DC4DEB6}"/>
              </a:ext>
            </a:extLst>
          </p:cNvPr>
          <p:cNvSpPr txBox="1"/>
          <p:nvPr/>
        </p:nvSpPr>
        <p:spPr>
          <a:xfrm>
            <a:off x="5012254" y="189570"/>
            <a:ext cx="235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accent4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왜 박물관인가</a:t>
            </a:r>
            <a:r>
              <a:rPr lang="en-US" altLang="ko-KR" sz="2800" dirty="0">
                <a:solidFill>
                  <a:schemeClr val="accent4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7F000-89D3-488C-B406-B0C41462E326}"/>
              </a:ext>
            </a:extLst>
          </p:cNvPr>
          <p:cNvSpPr txBox="1"/>
          <p:nvPr/>
        </p:nvSpPr>
        <p:spPr>
          <a:xfrm>
            <a:off x="1539919" y="1325907"/>
            <a:ext cx="3892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일본에게 애니메이션이란</a:t>
            </a:r>
            <a:r>
              <a:rPr lang="en-US" altLang="ko-KR" sz="2800" dirty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?</a:t>
            </a:r>
          </a:p>
        </p:txBody>
      </p:sp>
      <p:pic>
        <p:nvPicPr>
          <p:cNvPr id="5122" name="Picture 2" descr="劇場版「鬼滅の刃」無限列車編">
            <a:extLst>
              <a:ext uri="{FF2B5EF4-FFF2-40B4-BE49-F238E27FC236}">
                <a16:creationId xmlns:a16="http://schemas.microsoft.com/office/drawing/2014/main" id="{48F8CFC8-6401-4329-8DC1-C661F52CA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56" y="1953151"/>
            <a:ext cx="1744123" cy="2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映画ドラえもん のび太の新魔界大冒険- 漫画・無料試し読みなら、電子書籍ストア ブックライブ">
            <a:extLst>
              <a:ext uri="{FF2B5EF4-FFF2-40B4-BE49-F238E27FC236}">
                <a16:creationId xmlns:a16="http://schemas.microsoft.com/office/drawing/2014/main" id="{9513F6F8-99A2-44AB-B254-76D683F62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07" y="1939424"/>
            <a:ext cx="1744123" cy="248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UT-1000-073 手塚治虫 僕らの鉄腕アトム（腕組み）（手塚治虫） 1000ピース キューティーズ  の商品詳細ページです。｜日本最大級のジグソーパズル通販専門店 ジグソークラブ">
            <a:extLst>
              <a:ext uri="{FF2B5EF4-FFF2-40B4-BE49-F238E27FC236}">
                <a16:creationId xmlns:a16="http://schemas.microsoft.com/office/drawing/2014/main" id="{0296565F-5DA4-468E-A33A-4809CC503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6" y="1939424"/>
            <a:ext cx="1651115" cy="2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BA24E7-44F9-4CC6-B665-B27CFDBCF837}"/>
              </a:ext>
            </a:extLst>
          </p:cNvPr>
          <p:cNvSpPr txBox="1"/>
          <p:nvPr/>
        </p:nvSpPr>
        <p:spPr>
          <a:xfrm>
            <a:off x="966626" y="4747863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rgbClr val="0DC0FF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자랑</a:t>
            </a:r>
            <a:endParaRPr lang="en-US" altLang="ko-KR" sz="3200" dirty="0">
              <a:solidFill>
                <a:srgbClr val="0DC0FF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DFB876-B27D-4944-934C-8E4A27B7780C}"/>
              </a:ext>
            </a:extLst>
          </p:cNvPr>
          <p:cNvSpPr txBox="1"/>
          <p:nvPr/>
        </p:nvSpPr>
        <p:spPr>
          <a:xfrm>
            <a:off x="2053458" y="5532093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accent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자존심</a:t>
            </a:r>
            <a:endParaRPr lang="en-US" altLang="ko-KR" sz="3200" dirty="0">
              <a:solidFill>
                <a:schemeClr val="accent2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F06F16-65D5-4051-A8EE-E56B99493932}"/>
              </a:ext>
            </a:extLst>
          </p:cNvPr>
          <p:cNvSpPr txBox="1"/>
          <p:nvPr/>
        </p:nvSpPr>
        <p:spPr>
          <a:xfrm>
            <a:off x="3564182" y="4747863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>
                <a:solidFill>
                  <a:srgbClr val="A2D668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역사</a:t>
            </a:r>
            <a:endParaRPr lang="en-US" altLang="ko-KR" sz="3200" dirty="0">
              <a:solidFill>
                <a:srgbClr val="A2D668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F66E42-23D5-4ACA-8264-91AA33129C4F}"/>
              </a:ext>
            </a:extLst>
          </p:cNvPr>
          <p:cNvSpPr txBox="1"/>
          <p:nvPr/>
        </p:nvSpPr>
        <p:spPr>
          <a:xfrm>
            <a:off x="4881156" y="5490030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accent4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인생</a:t>
            </a:r>
            <a:endParaRPr lang="en-US" altLang="ko-KR" sz="3200" dirty="0">
              <a:solidFill>
                <a:schemeClr val="accent4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99255F-5CD5-441A-BC07-57DE75223E51}"/>
              </a:ext>
            </a:extLst>
          </p:cNvPr>
          <p:cNvSpPr txBox="1"/>
          <p:nvPr/>
        </p:nvSpPr>
        <p:spPr>
          <a:xfrm>
            <a:off x="7672258" y="4251160"/>
            <a:ext cx="3325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이러한 그들의 자랑을 기념하고 모든 사람들이 함께 즐기기</a:t>
            </a:r>
            <a:endParaRPr lang="en-US" altLang="ko-KR" sz="20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ko-KR" altLang="en-US" sz="20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위해 박물관을 설립</a:t>
            </a:r>
            <a:r>
              <a:rPr lang="en-US" altLang="ko-KR" sz="20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!</a:t>
            </a:r>
            <a:endParaRPr lang="ko-KR" altLang="en-US" sz="20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5128" name="Picture 8" descr="외관 및 관내의 사진">
            <a:extLst>
              <a:ext uri="{FF2B5EF4-FFF2-40B4-BE49-F238E27FC236}">
                <a16:creationId xmlns:a16="http://schemas.microsoft.com/office/drawing/2014/main" id="{DFC53E67-43E6-4D24-8A02-8715352B4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233018" y="2389879"/>
            <a:ext cx="1842336" cy="15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C70EC42-097F-4D87-96D1-7781967F87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835"/>
          <a:stretch/>
        </p:blipFill>
        <p:spPr>
          <a:xfrm>
            <a:off x="9202481" y="2376152"/>
            <a:ext cx="2324961" cy="1606664"/>
          </a:xfrm>
          <a:prstGeom prst="rect">
            <a:avLst/>
          </a:prstGeom>
        </p:spPr>
      </p:pic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BE6884C6-EE10-4D0A-9774-12F34374E6C7}"/>
              </a:ext>
            </a:extLst>
          </p:cNvPr>
          <p:cNvSpPr/>
          <p:nvPr/>
        </p:nvSpPr>
        <p:spPr>
          <a:xfrm>
            <a:off x="6366217" y="2898284"/>
            <a:ext cx="557561" cy="501805"/>
          </a:xfrm>
          <a:prstGeom prst="rightArrow">
            <a:avLst/>
          </a:prstGeom>
          <a:solidFill>
            <a:schemeClr val="accent4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5BC5AC-FD65-46AA-B8EB-5AB08FEF25B1}"/>
              </a:ext>
            </a:extLst>
          </p:cNvPr>
          <p:cNvSpPr txBox="1"/>
          <p:nvPr/>
        </p:nvSpPr>
        <p:spPr>
          <a:xfrm>
            <a:off x="7459758" y="5532093"/>
            <a:ext cx="3855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FF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애니메이션 강대국인 일본에 대해 더 잘 알기 위해 선정</a:t>
            </a:r>
            <a:r>
              <a:rPr lang="en-US" altLang="ko-KR" sz="2000" dirty="0">
                <a:solidFill>
                  <a:srgbClr val="FF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!</a:t>
            </a:r>
            <a:endParaRPr lang="ko-KR" altLang="en-US" sz="2000" dirty="0">
              <a:solidFill>
                <a:srgbClr val="FF0000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3E28FC-13B9-4BC0-B81D-55F8EF98D0AB}"/>
              </a:ext>
            </a:extLst>
          </p:cNvPr>
          <p:cNvSpPr txBox="1"/>
          <p:nvPr/>
        </p:nvSpPr>
        <p:spPr>
          <a:xfrm>
            <a:off x="5278242" y="613008"/>
            <a:ext cx="202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주제 선정 이유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53FDB6-92DA-42CF-BDC0-7D9E415E12BA}"/>
              </a:ext>
            </a:extLst>
          </p:cNvPr>
          <p:cNvSpPr txBox="1"/>
          <p:nvPr/>
        </p:nvSpPr>
        <p:spPr>
          <a:xfrm>
            <a:off x="736289" y="4405819"/>
            <a:ext cx="1493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8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http://www.jigsaw.jp/shop/g/gcut3505359073/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BDF7C6-D908-43FF-A9C3-CF603A50BF6A}"/>
              </a:ext>
            </a:extLst>
          </p:cNvPr>
          <p:cNvSpPr txBox="1"/>
          <p:nvPr/>
        </p:nvSpPr>
        <p:spPr>
          <a:xfrm>
            <a:off x="2575134" y="4405819"/>
            <a:ext cx="14934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https://booklive.jp/product/index/title_id/824416/vol_no/001</a:t>
            </a:r>
            <a:endParaRPr lang="ko-KR" altLang="en-US" sz="800" dirty="0">
              <a:solidFill>
                <a:schemeClr val="bg2">
                  <a:lumMod val="50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4AC7A3-3893-4647-AC40-7D4167FB46CF}"/>
              </a:ext>
            </a:extLst>
          </p:cNvPr>
          <p:cNvSpPr txBox="1"/>
          <p:nvPr/>
        </p:nvSpPr>
        <p:spPr>
          <a:xfrm>
            <a:off x="4456845" y="4405819"/>
            <a:ext cx="1493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https://www.aniplexplus.com/itemusCNvbbZ.html</a:t>
            </a:r>
            <a:endParaRPr lang="ko-KR" altLang="en-US" sz="800" dirty="0">
              <a:solidFill>
                <a:schemeClr val="bg2">
                  <a:lumMod val="50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817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8" grpId="0"/>
      <p:bldP spid="16" grpId="0" animBg="1"/>
      <p:bldP spid="19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지도이(가) 표시된 사진&#10;&#10;자동 생성된 설명">
            <a:extLst>
              <a:ext uri="{FF2B5EF4-FFF2-40B4-BE49-F238E27FC236}">
                <a16:creationId xmlns:a16="http://schemas.microsoft.com/office/drawing/2014/main" id="{D516EA5A-7914-473B-A5F6-09E3760CC0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51" y="1070213"/>
            <a:ext cx="4224496" cy="4224496"/>
          </a:xfrm>
          <a:prstGeom prst="rect">
            <a:avLst/>
          </a:prstGeom>
        </p:spPr>
      </p:pic>
      <p:cxnSp>
        <p:nvCxnSpPr>
          <p:cNvPr id="6" name="연결선: 구부러짐 5">
            <a:extLst>
              <a:ext uri="{FF2B5EF4-FFF2-40B4-BE49-F238E27FC236}">
                <a16:creationId xmlns:a16="http://schemas.microsoft.com/office/drawing/2014/main" id="{D5F0FC79-0650-4F17-AB8A-E43AD7C5A6F8}"/>
              </a:ext>
            </a:extLst>
          </p:cNvPr>
          <p:cNvCxnSpPr>
            <a:cxnSpLocks/>
            <a:stCxn id="13" idx="0"/>
            <a:endCxn id="36" idx="2"/>
          </p:cNvCxnSpPr>
          <p:nvPr/>
        </p:nvCxnSpPr>
        <p:spPr>
          <a:xfrm rot="16200000" flipV="1">
            <a:off x="3310579" y="1749312"/>
            <a:ext cx="1251624" cy="3097544"/>
          </a:xfrm>
          <a:prstGeom prst="curvedConnector3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연결선: 구부러짐 20">
            <a:extLst>
              <a:ext uri="{FF2B5EF4-FFF2-40B4-BE49-F238E27FC236}">
                <a16:creationId xmlns:a16="http://schemas.microsoft.com/office/drawing/2014/main" id="{97F48BBA-37B8-443E-925F-5832770B31C7}"/>
              </a:ext>
            </a:extLst>
          </p:cNvPr>
          <p:cNvCxnSpPr>
            <a:cxnSpLocks/>
            <a:stCxn id="12" idx="4"/>
            <a:endCxn id="32" idx="3"/>
          </p:cNvCxnSpPr>
          <p:nvPr/>
        </p:nvCxnSpPr>
        <p:spPr>
          <a:xfrm rot="5400000">
            <a:off x="4184543" y="3064113"/>
            <a:ext cx="601971" cy="2827123"/>
          </a:xfrm>
          <a:prstGeom prst="curvedConnector2">
            <a:avLst/>
          </a:prstGeom>
          <a:ln w="571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연결선: 구부러짐 24">
            <a:extLst>
              <a:ext uri="{FF2B5EF4-FFF2-40B4-BE49-F238E27FC236}">
                <a16:creationId xmlns:a16="http://schemas.microsoft.com/office/drawing/2014/main" id="{8BE93BD5-1B7A-4B2B-A5FE-1519E6F8CD43}"/>
              </a:ext>
            </a:extLst>
          </p:cNvPr>
          <p:cNvCxnSpPr>
            <a:cxnSpLocks/>
            <a:stCxn id="11" idx="4"/>
            <a:endCxn id="40" idx="1"/>
          </p:cNvCxnSpPr>
          <p:nvPr/>
        </p:nvCxnSpPr>
        <p:spPr>
          <a:xfrm rot="16200000" flipH="1">
            <a:off x="7601363" y="3589716"/>
            <a:ext cx="920630" cy="2068493"/>
          </a:xfrm>
          <a:prstGeom prst="curvedConnector2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연결선: 구부러짐 27">
            <a:extLst>
              <a:ext uri="{FF2B5EF4-FFF2-40B4-BE49-F238E27FC236}">
                <a16:creationId xmlns:a16="http://schemas.microsoft.com/office/drawing/2014/main" id="{24AB3FA5-F5AE-4A59-B538-104511757887}"/>
              </a:ext>
            </a:extLst>
          </p:cNvPr>
          <p:cNvCxnSpPr>
            <a:stCxn id="15" idx="6"/>
            <a:endCxn id="7" idx="2"/>
          </p:cNvCxnSpPr>
          <p:nvPr/>
        </p:nvCxnSpPr>
        <p:spPr>
          <a:xfrm flipV="1">
            <a:off x="7336054" y="2775067"/>
            <a:ext cx="2389474" cy="957813"/>
          </a:xfrm>
          <a:prstGeom prst="curvedConnector2">
            <a:avLst/>
          </a:prstGeom>
          <a:ln w="57150">
            <a:solidFill>
              <a:srgbClr val="A2D6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스튜디오 지브리( スタジオジブリ, STUDIO GHIBLI)">
            <a:extLst>
              <a:ext uri="{FF2B5EF4-FFF2-40B4-BE49-F238E27FC236}">
                <a16:creationId xmlns:a16="http://schemas.microsoft.com/office/drawing/2014/main" id="{7DAE29E5-EA57-4AD5-8DA9-D4E464A62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13" b="98566" l="10000" r="90000">
                        <a14:foregroundMark x1="58857" y1="39754" x2="44857" y2="75205"/>
                        <a14:foregroundMark x1="46286" y1="33197" x2="41714" y2="89139"/>
                        <a14:foregroundMark x1="41714" y1="89139" x2="63286" y2="50615"/>
                        <a14:foregroundMark x1="63286" y1="50615" x2="61286" y2="44467"/>
                        <a14:foregroundMark x1="68286" y1="43033" x2="78571" y2="86885"/>
                        <a14:foregroundMark x1="48000" y1="44467" x2="49571" y2="54508"/>
                        <a14:foregroundMark x1="50143" y1="41189" x2="47857" y2="70697"/>
                        <a14:foregroundMark x1="31714" y1="70902" x2="24857" y2="96107"/>
                        <a14:foregroundMark x1="38286" y1="67828" x2="21714" y2="92418"/>
                        <a14:foregroundMark x1="27571" y1="74180" x2="22429" y2="96107"/>
                        <a14:foregroundMark x1="31571" y1="88115" x2="43286" y2="96721"/>
                        <a14:foregroundMark x1="31143" y1="82992" x2="43000" y2="98770"/>
                        <a14:foregroundMark x1="23429" y1="79508" x2="22286" y2="96516"/>
                        <a14:foregroundMark x1="25143" y1="76025" x2="22714" y2="84426"/>
                        <a14:foregroundMark x1="37429" y1="78279" x2="44286" y2="88934"/>
                        <a14:foregroundMark x1="44286" y1="38525" x2="73143" y2="86066"/>
                        <a14:foregroundMark x1="73143" y1="86066" x2="72000" y2="97746"/>
                        <a14:foregroundMark x1="54000" y1="36475" x2="70429" y2="44672"/>
                        <a14:foregroundMark x1="47286" y1="19262" x2="51714" y2="36270"/>
                        <a14:foregroundMark x1="48714" y1="18033" x2="53000" y2="30943"/>
                        <a14:foregroundMark x1="62571" y1="13934" x2="59429" y2="26639"/>
                        <a14:foregroundMark x1="75714" y1="14959" x2="70000" y2="32172"/>
                        <a14:foregroundMark x1="63857" y1="4713" x2="63857" y2="9836"/>
                        <a14:backgroundMark x1="23857" y1="18033" x2="14714" y2="38320"/>
                        <a14:backgroundMark x1="37571" y1="16598" x2="1143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33" r="9933"/>
          <a:stretch/>
        </p:blipFill>
        <p:spPr bwMode="auto">
          <a:xfrm>
            <a:off x="8927287" y="1174466"/>
            <a:ext cx="1596481" cy="16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1FEB3611-40B3-476F-BBE9-27608AF45655}"/>
              </a:ext>
            </a:extLst>
          </p:cNvPr>
          <p:cNvSpPr/>
          <p:nvPr/>
        </p:nvSpPr>
        <p:spPr>
          <a:xfrm>
            <a:off x="4849921" y="167268"/>
            <a:ext cx="2871299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78B3A-3B08-4CA9-B3B5-AB77444FCB21}"/>
              </a:ext>
            </a:extLst>
          </p:cNvPr>
          <p:cNvSpPr txBox="1"/>
          <p:nvPr/>
        </p:nvSpPr>
        <p:spPr>
          <a:xfrm>
            <a:off x="4849921" y="189570"/>
            <a:ext cx="287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accent4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박물관 한눈에 보기</a:t>
            </a:r>
            <a:endParaRPr lang="en-US" altLang="ko-KR" sz="2800" dirty="0">
              <a:solidFill>
                <a:schemeClr val="accent4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C716D7-BA7C-49CC-998A-694226740403}"/>
              </a:ext>
            </a:extLst>
          </p:cNvPr>
          <p:cNvSpPr txBox="1"/>
          <p:nvPr/>
        </p:nvSpPr>
        <p:spPr>
          <a:xfrm>
            <a:off x="5322849" y="613008"/>
            <a:ext cx="202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일본 지도로 보기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C72750A9-55D5-493C-973E-0F328A310B54}"/>
              </a:ext>
            </a:extLst>
          </p:cNvPr>
          <p:cNvSpPr/>
          <p:nvPr/>
        </p:nvSpPr>
        <p:spPr>
          <a:xfrm>
            <a:off x="6907556" y="3923897"/>
            <a:ext cx="239751" cy="239751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A9E25F49-F663-468C-860F-62ED5C499626}"/>
              </a:ext>
            </a:extLst>
          </p:cNvPr>
          <p:cNvSpPr/>
          <p:nvPr/>
        </p:nvSpPr>
        <p:spPr>
          <a:xfrm>
            <a:off x="5779213" y="3936938"/>
            <a:ext cx="239751" cy="239751"/>
          </a:xfrm>
          <a:prstGeom prst="ellipse">
            <a:avLst/>
          </a:prstGeom>
          <a:solidFill>
            <a:srgbClr val="ED7D31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658E3AFA-0DEC-4920-B906-512586A4DC3B}"/>
              </a:ext>
            </a:extLst>
          </p:cNvPr>
          <p:cNvSpPr/>
          <p:nvPr/>
        </p:nvSpPr>
        <p:spPr>
          <a:xfrm>
            <a:off x="5365287" y="3923896"/>
            <a:ext cx="239751" cy="239751"/>
          </a:xfrm>
          <a:prstGeom prst="ellipse">
            <a:avLst/>
          </a:prstGeom>
          <a:solidFill>
            <a:srgbClr val="FFC000"/>
          </a:solidFill>
          <a:ln w="190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DF85973B-BF96-4F69-BCA5-EBA5ACFC5709}"/>
              </a:ext>
            </a:extLst>
          </p:cNvPr>
          <p:cNvSpPr/>
          <p:nvPr/>
        </p:nvSpPr>
        <p:spPr>
          <a:xfrm>
            <a:off x="7096303" y="3613004"/>
            <a:ext cx="239751" cy="239751"/>
          </a:xfrm>
          <a:prstGeom prst="ellipse">
            <a:avLst/>
          </a:prstGeom>
          <a:solidFill>
            <a:srgbClr val="A6D86E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4B7238-CC1F-4C4D-B069-2B752D320D5A}"/>
              </a:ext>
            </a:extLst>
          </p:cNvPr>
          <p:cNvSpPr txBox="1"/>
          <p:nvPr/>
        </p:nvSpPr>
        <p:spPr>
          <a:xfrm>
            <a:off x="8076131" y="547771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가나가와현</a:t>
            </a:r>
            <a:endParaRPr lang="ko-KR" altLang="en-US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D353D9-FCFE-4AD3-BCF8-A89DD91E184A}"/>
              </a:ext>
            </a:extLst>
          </p:cNvPr>
          <p:cNvSpPr txBox="1"/>
          <p:nvPr/>
        </p:nvSpPr>
        <p:spPr>
          <a:xfrm>
            <a:off x="1780466" y="554702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다카라즈카시</a:t>
            </a:r>
            <a:endParaRPr lang="ko-KR" altLang="en-US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54EF11-C612-4F04-929D-E79239F050E0}"/>
              </a:ext>
            </a:extLst>
          </p:cNvPr>
          <p:cNvSpPr txBox="1"/>
          <p:nvPr/>
        </p:nvSpPr>
        <p:spPr>
          <a:xfrm>
            <a:off x="9800869" y="2634709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도쿄 </a:t>
            </a:r>
            <a:r>
              <a:rPr lang="ko-KR" altLang="en-US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미타카시</a:t>
            </a:r>
            <a:endParaRPr lang="ko-KR" altLang="en-US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2E1A9C-1E06-4CD2-9468-AEE297FA841C}"/>
              </a:ext>
            </a:extLst>
          </p:cNvPr>
          <p:cNvSpPr txBox="1"/>
          <p:nvPr/>
        </p:nvSpPr>
        <p:spPr>
          <a:xfrm>
            <a:off x="1188920" y="261843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요코하마</a:t>
            </a:r>
            <a:endParaRPr lang="ko-KR" altLang="en-US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CA6669-6337-4944-893A-7F843569A7E3}"/>
              </a:ext>
            </a:extLst>
          </p:cNvPr>
          <p:cNvSpPr txBox="1"/>
          <p:nvPr/>
        </p:nvSpPr>
        <p:spPr>
          <a:xfrm>
            <a:off x="7413696" y="5765747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후지코</a:t>
            </a:r>
            <a:r>
              <a:rPr lang="ko-KR" altLang="en-US" sz="20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</a:t>
            </a:r>
            <a:r>
              <a:rPr lang="en-US" altLang="ko-KR" sz="20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F </a:t>
            </a:r>
            <a:r>
              <a:rPr lang="ko-KR" altLang="en-US" sz="2000" dirty="0" err="1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후지오</a:t>
            </a:r>
            <a:r>
              <a:rPr lang="ko-KR" altLang="en-US" sz="20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박물관</a:t>
            </a:r>
            <a:endParaRPr lang="en-US" altLang="ko-KR" sz="2000" dirty="0">
              <a:solidFill>
                <a:srgbClr val="00B0F0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D2F3D1-FD47-43C0-9782-D84DDF41E391}"/>
              </a:ext>
            </a:extLst>
          </p:cNvPr>
          <p:cNvSpPr txBox="1"/>
          <p:nvPr/>
        </p:nvSpPr>
        <p:spPr>
          <a:xfrm>
            <a:off x="1353741" y="5817609"/>
            <a:ext cx="243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solidFill>
                  <a:schemeClr val="accent2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테즈카</a:t>
            </a:r>
            <a:r>
              <a:rPr lang="ko-KR" altLang="en-US" sz="2000" dirty="0">
                <a:solidFill>
                  <a:schemeClr val="accent2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</a:t>
            </a:r>
            <a:r>
              <a:rPr lang="ko-KR" altLang="en-US" sz="2000" dirty="0" err="1">
                <a:solidFill>
                  <a:schemeClr val="accent2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오사무</a:t>
            </a:r>
            <a:r>
              <a:rPr lang="ko-KR" altLang="en-US" sz="2000" dirty="0">
                <a:solidFill>
                  <a:schemeClr val="accent2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박물관</a:t>
            </a:r>
            <a:endParaRPr lang="en-US" altLang="ko-KR" sz="2000" dirty="0">
              <a:solidFill>
                <a:schemeClr val="accent2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2893EE-41FC-418A-B245-98A8334F9977}"/>
              </a:ext>
            </a:extLst>
          </p:cNvPr>
          <p:cNvSpPr txBox="1"/>
          <p:nvPr/>
        </p:nvSpPr>
        <p:spPr>
          <a:xfrm>
            <a:off x="879341" y="2881227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err="1">
                <a:solidFill>
                  <a:schemeClr val="accent4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호빵맨</a:t>
            </a:r>
            <a:r>
              <a:rPr lang="ko-KR" altLang="en-US" sz="2000" dirty="0">
                <a:solidFill>
                  <a:schemeClr val="accent4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박물관</a:t>
            </a:r>
            <a:endParaRPr lang="en-US" altLang="ko-KR" sz="2000" dirty="0">
              <a:solidFill>
                <a:schemeClr val="accent4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1A9E6D-DC2E-4DC2-BF78-59E3B15F8930}"/>
              </a:ext>
            </a:extLst>
          </p:cNvPr>
          <p:cNvSpPr txBox="1"/>
          <p:nvPr/>
        </p:nvSpPr>
        <p:spPr>
          <a:xfrm>
            <a:off x="9725528" y="2916581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>
                <a:solidFill>
                  <a:srgbClr val="92D05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지브리</a:t>
            </a:r>
            <a:r>
              <a:rPr lang="ko-KR" altLang="en-US" sz="2000" dirty="0">
                <a:solidFill>
                  <a:srgbClr val="92D05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박물관</a:t>
            </a:r>
            <a:endParaRPr lang="en-US" altLang="ko-KR" sz="2000" dirty="0">
              <a:solidFill>
                <a:srgbClr val="92D050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080306-2830-4201-B687-A91245992C8C}"/>
              </a:ext>
            </a:extLst>
          </p:cNvPr>
          <p:cNvSpPr txBox="1"/>
          <p:nvPr/>
        </p:nvSpPr>
        <p:spPr>
          <a:xfrm>
            <a:off x="7413696" y="6034708"/>
            <a:ext cx="28324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</a:rPr>
              <a:t>https://www.pngfind.com/mpng/hxRhRJi_imgenes-de-doraemon-con-fondo-transparente-descarga-doraemon/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2BD3D3-AEC8-4598-8B64-57E2ED9D68A2}"/>
              </a:ext>
            </a:extLst>
          </p:cNvPr>
          <p:cNvSpPr txBox="1"/>
          <p:nvPr/>
        </p:nvSpPr>
        <p:spPr>
          <a:xfrm>
            <a:off x="9775584" y="3199374"/>
            <a:ext cx="22757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https://otonmedia.jp/post-3930/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B08AAF-8070-4521-A8E5-E2EFCB59FA65}"/>
              </a:ext>
            </a:extLst>
          </p:cNvPr>
          <p:cNvSpPr txBox="1"/>
          <p:nvPr/>
        </p:nvSpPr>
        <p:spPr>
          <a:xfrm>
            <a:off x="1099894" y="3167787"/>
            <a:ext cx="135172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http://www.ando-shinsaku.com/archives/4686924.html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627F1C-2DB3-44EC-AC2A-23C836117F30}"/>
              </a:ext>
            </a:extLst>
          </p:cNvPr>
          <p:cNvSpPr txBox="1"/>
          <p:nvPr/>
        </p:nvSpPr>
        <p:spPr>
          <a:xfrm>
            <a:off x="1621265" y="6109997"/>
            <a:ext cx="195968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https://sirita-gario.com/1189.html</a:t>
            </a:r>
          </a:p>
        </p:txBody>
      </p:sp>
      <p:pic>
        <p:nvPicPr>
          <p:cNvPr id="32" name="그림 31" descr="텍스트이(가) 표시된 사진&#10;&#10;자동 생성된 설명">
            <a:extLst>
              <a:ext uri="{FF2B5EF4-FFF2-40B4-BE49-F238E27FC236}">
                <a16:creationId xmlns:a16="http://schemas.microsoft.com/office/drawing/2014/main" id="{79FE2173-1F7F-4524-8191-3E1001750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55" y="3911441"/>
            <a:ext cx="1844211" cy="173443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E0F140FA-0DEE-42FA-8D6D-321524FB7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"/>
          <a:stretch/>
        </p:blipFill>
        <p:spPr>
          <a:xfrm>
            <a:off x="1465513" y="1276035"/>
            <a:ext cx="1844211" cy="1396237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50CA28E6-4DCC-453C-8F48-6446F0764C3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925" y="4444440"/>
            <a:ext cx="1350966" cy="127967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DD9643D-A00C-44FA-B55D-78C6C5FD3FAC}"/>
              </a:ext>
            </a:extLst>
          </p:cNvPr>
          <p:cNvSpPr txBox="1"/>
          <p:nvPr/>
        </p:nvSpPr>
        <p:spPr>
          <a:xfrm>
            <a:off x="4642218" y="4818715"/>
            <a:ext cx="206849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https://www.pngegg.com/en/png-eumkd</a:t>
            </a:r>
          </a:p>
        </p:txBody>
      </p:sp>
    </p:spTree>
    <p:extLst>
      <p:ext uri="{BB962C8B-B14F-4D97-AF65-F5344CB8AC3E}">
        <p14:creationId xmlns:p14="http://schemas.microsoft.com/office/powerpoint/2010/main" val="288700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2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9" grpId="0"/>
      <p:bldP spid="30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후지코 · F · 후지오">
            <a:extLst>
              <a:ext uri="{FF2B5EF4-FFF2-40B4-BE49-F238E27FC236}">
                <a16:creationId xmlns:a16="http://schemas.microsoft.com/office/drawing/2014/main" id="{E4FEBAE2-37A2-4FB1-ABBC-74FF2437F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5" y="2251039"/>
            <a:ext cx="2455045" cy="325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0434FD-B2E1-4D46-8EE3-B573F4E24197}"/>
              </a:ext>
            </a:extLst>
          </p:cNvPr>
          <p:cNvSpPr txBox="1"/>
          <p:nvPr/>
        </p:nvSpPr>
        <p:spPr>
          <a:xfrm>
            <a:off x="5954835" y="4929156"/>
            <a:ext cx="330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＃</a:t>
            </a:r>
            <a:r>
              <a:rPr lang="ko-KR" altLang="en-US" sz="1600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꿈</a:t>
            </a:r>
            <a:r>
              <a:rPr lang="ko-KR" altLang="en-US" sz="1600" dirty="0" err="1">
                <a:solidFill>
                  <a:srgbClr val="00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＃</a:t>
            </a:r>
            <a:r>
              <a:rPr lang="ko-KR" altLang="ko-KR" sz="1600" dirty="0" err="1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희망</a:t>
            </a:r>
            <a:r>
              <a:rPr lang="ko-KR" altLang="en-US" sz="1600" dirty="0" err="1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＃</a:t>
            </a:r>
            <a:r>
              <a:rPr lang="ko-KR" altLang="ko-KR" sz="1600" dirty="0" err="1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우정</a:t>
            </a:r>
            <a:r>
              <a:rPr lang="ko-KR" altLang="en-US" sz="1600" dirty="0" err="1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＃</a:t>
            </a:r>
            <a:r>
              <a:rPr lang="ko-KR" altLang="ko-KR" sz="1600" dirty="0" err="1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용기</a:t>
            </a:r>
            <a:r>
              <a:rPr lang="ko-KR" altLang="en-US" sz="1600" dirty="0" err="1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＃</a:t>
            </a:r>
            <a:r>
              <a:rPr lang="ko-KR" altLang="ko-KR" sz="1600" dirty="0" err="1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위대한</a:t>
            </a:r>
            <a:endParaRPr lang="en-US" altLang="ko-KR" sz="1600" dirty="0">
              <a:solidFill>
                <a:srgbClr val="000000"/>
              </a:solidFill>
              <a:effectLst/>
              <a:latin typeface="이사만루체 Light" panose="00000300000000000000" pitchFamily="2" charset="-127"/>
              <a:ea typeface="이사만루체 Light" panose="00000300000000000000" pitchFamily="2" charset="-127"/>
              <a:cs typeface="Times New Roman" panose="02020603050405020304" pitchFamily="18" charset="0"/>
            </a:endParaRPr>
          </a:p>
          <a:p>
            <a:r>
              <a:rPr lang="ko-KR" altLang="ko-KR" sz="1600" dirty="0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 </a:t>
            </a:r>
            <a:r>
              <a:rPr lang="ko-KR" altLang="ko-KR" sz="1600" dirty="0" err="1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호기심</a:t>
            </a:r>
            <a:r>
              <a:rPr lang="ko-KR" altLang="en-US" sz="1600" dirty="0" err="1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＃</a:t>
            </a:r>
            <a:r>
              <a:rPr lang="ko-KR" altLang="ko-KR" sz="1600" dirty="0" err="1">
                <a:solidFill>
                  <a:srgbClr val="000000"/>
                </a:solidFill>
                <a:effectLst/>
                <a:latin typeface="이사만루체 Light" panose="00000300000000000000" pitchFamily="2" charset="-127"/>
                <a:ea typeface="이사만루체 Light" panose="00000300000000000000" pitchFamily="2" charset="-127"/>
                <a:cs typeface="Times New Roman" panose="02020603050405020304" pitchFamily="18" charset="0"/>
              </a:rPr>
              <a:t>사람을사랑하는마음</a:t>
            </a:r>
            <a:endParaRPr lang="ko-KR" altLang="en-US" sz="16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F1E90-7194-408F-B7B3-C88D097C2532}"/>
              </a:ext>
            </a:extLst>
          </p:cNvPr>
          <p:cNvSpPr txBox="1"/>
          <p:nvPr/>
        </p:nvSpPr>
        <p:spPr>
          <a:xfrm>
            <a:off x="3180803" y="2373699"/>
            <a:ext cx="250260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Q. 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이름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?</a:t>
            </a:r>
          </a:p>
          <a:p>
            <a:pPr algn="ctr"/>
            <a:r>
              <a:rPr lang="ko-KR" altLang="en-US" dirty="0" err="1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후지코</a:t>
            </a:r>
            <a:r>
              <a:rPr lang="en-US" altLang="ko-KR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F </a:t>
            </a:r>
            <a:r>
              <a:rPr lang="ko-KR" altLang="en-US" dirty="0" err="1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후지오</a:t>
            </a:r>
            <a:endParaRPr lang="en-US" altLang="ko-KR" dirty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en-US" altLang="ko-KR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(</a:t>
            </a:r>
            <a:r>
              <a:rPr lang="ko-KR" altLang="en-US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후지모토 히로시</a:t>
            </a:r>
            <a:r>
              <a:rPr lang="en-US" altLang="ko-KR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)</a:t>
            </a:r>
          </a:p>
          <a:p>
            <a:pPr algn="ctr"/>
            <a:endParaRPr lang="en-US" altLang="ko-KR" dirty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Q. 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본인이 원하는 만화는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?</a:t>
            </a:r>
          </a:p>
          <a:p>
            <a:pPr algn="ctr"/>
            <a:r>
              <a:rPr lang="ko-KR" altLang="ko-KR" sz="1800" dirty="0">
                <a:solidFill>
                  <a:srgbClr val="00000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읽는 사람의 </a:t>
            </a:r>
            <a:r>
              <a:rPr lang="ko-KR" altLang="ko-KR" sz="1800" dirty="0">
                <a:solidFill>
                  <a:srgbClr val="0070C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마음까지 </a:t>
            </a:r>
            <a:endParaRPr lang="en-US" altLang="ko-KR" sz="1800" dirty="0">
              <a:solidFill>
                <a:srgbClr val="0070C0"/>
              </a:solidFill>
              <a:effectLst/>
              <a:latin typeface="경기천년제목 Light" panose="02020403020101020101" pitchFamily="18" charset="-127"/>
              <a:ea typeface="경기천년제목 Light" panose="0202040302010102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ko-KR" sz="1800" dirty="0">
                <a:solidFill>
                  <a:srgbClr val="0070C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웃게 해주는 만화</a:t>
            </a:r>
            <a:endParaRPr lang="ko-KR" altLang="en-US" dirty="0">
              <a:solidFill>
                <a:srgbClr val="0070C0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endParaRPr lang="en-US" altLang="ko-KR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Q. </a:t>
            </a:r>
            <a:r>
              <a:rPr lang="ko-KR" altLang="en-US" dirty="0" err="1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주요작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?</a:t>
            </a:r>
          </a:p>
          <a:p>
            <a:pPr algn="ctr"/>
            <a:r>
              <a:rPr lang="ko-KR" altLang="en-US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도라에몽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C1ABEEA-8D8C-4589-98A9-39E23ABFD965}"/>
              </a:ext>
            </a:extLst>
          </p:cNvPr>
          <p:cNvSpPr/>
          <p:nvPr/>
        </p:nvSpPr>
        <p:spPr>
          <a:xfrm>
            <a:off x="4198215" y="167268"/>
            <a:ext cx="4254411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921BB-DF0A-4438-8ED8-67D034533459}"/>
              </a:ext>
            </a:extLst>
          </p:cNvPr>
          <p:cNvSpPr txBox="1"/>
          <p:nvPr/>
        </p:nvSpPr>
        <p:spPr>
          <a:xfrm>
            <a:off x="4220518" y="189570"/>
            <a:ext cx="3446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후지코</a:t>
            </a:r>
            <a:r>
              <a:rPr lang="ko-KR" altLang="en-US" sz="2800" dirty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2800" dirty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F </a:t>
            </a:r>
            <a:r>
              <a:rPr lang="ko-KR" altLang="en-US" sz="2800" dirty="0" err="1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후지오</a:t>
            </a:r>
            <a:r>
              <a:rPr lang="ko-KR" altLang="en-US" sz="2800" dirty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  <a:endParaRPr lang="en-US" altLang="ko-KR" sz="2800" dirty="0">
              <a:solidFill>
                <a:srgbClr val="00B0F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249CD-65E3-42CC-B86C-A507378F5611}"/>
              </a:ext>
            </a:extLst>
          </p:cNvPr>
          <p:cNvSpPr txBox="1"/>
          <p:nvPr/>
        </p:nvSpPr>
        <p:spPr>
          <a:xfrm>
            <a:off x="4902714" y="613008"/>
            <a:ext cx="238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작가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&amp;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박물관 소개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5EEDF837-E954-465E-9360-88DE8B45A398}"/>
              </a:ext>
            </a:extLst>
          </p:cNvPr>
          <p:cNvSpPr/>
          <p:nvPr/>
        </p:nvSpPr>
        <p:spPr>
          <a:xfrm>
            <a:off x="1812530" y="1303175"/>
            <a:ext cx="2802300" cy="58670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04EAB8-3D3B-4423-91C1-4F77DA2E34F1}"/>
              </a:ext>
            </a:extLst>
          </p:cNvPr>
          <p:cNvSpPr txBox="1"/>
          <p:nvPr/>
        </p:nvSpPr>
        <p:spPr>
          <a:xfrm>
            <a:off x="1823680" y="1396472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Q. </a:t>
            </a:r>
            <a:r>
              <a:rPr lang="ko-KR" altLang="en-US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작가에 대해 알아보자</a:t>
            </a:r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!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2A8CD783-FDA9-43F9-8297-0020C56B0A62}"/>
              </a:ext>
            </a:extLst>
          </p:cNvPr>
          <p:cNvSpPr/>
          <p:nvPr/>
        </p:nvSpPr>
        <p:spPr>
          <a:xfrm>
            <a:off x="7459143" y="1308500"/>
            <a:ext cx="3010690" cy="58670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CA57B-4F7C-4730-B7F0-606B529F4D2F}"/>
              </a:ext>
            </a:extLst>
          </p:cNvPr>
          <p:cNvSpPr txBox="1"/>
          <p:nvPr/>
        </p:nvSpPr>
        <p:spPr>
          <a:xfrm>
            <a:off x="7470294" y="1401797"/>
            <a:ext cx="2999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Q. </a:t>
            </a:r>
            <a:r>
              <a:rPr lang="ko-KR" altLang="en-US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박물관에 대해 알아보자</a:t>
            </a:r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!</a:t>
            </a:r>
            <a:endParaRPr lang="ko-KR" altLang="en-US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9F71A8-2D04-482D-9596-69153FFA8681}"/>
              </a:ext>
            </a:extLst>
          </p:cNvPr>
          <p:cNvSpPr txBox="1"/>
          <p:nvPr/>
        </p:nvSpPr>
        <p:spPr>
          <a:xfrm>
            <a:off x="660043" y="5475419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#SF</a:t>
            </a:r>
            <a:r>
              <a:rPr lang="en-US" altLang="ko-KR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#</a:t>
            </a:r>
            <a:r>
              <a:rPr lang="ja-JP" altLang="en-US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すこしふしぎ</a:t>
            </a:r>
            <a:endParaRPr lang="ko-KR" altLang="en-US" dirty="0">
              <a:latin typeface="UD Digi Kyokasho NP-B" panose="02020700000000000000" pitchFamily="18" charset="-128"/>
              <a:ea typeface="경기천년제목 Medium" panose="02020603020101020101" pitchFamily="18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90DD0369-930C-4FD9-B71D-47ABCFB20BC0}"/>
              </a:ext>
            </a:extLst>
          </p:cNvPr>
          <p:cNvSpPr/>
          <p:nvPr/>
        </p:nvSpPr>
        <p:spPr>
          <a:xfrm>
            <a:off x="3165902" y="2086508"/>
            <a:ext cx="2517509" cy="344810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1B2FC4F8-4C5E-42FA-8120-A01BBF6E3977}"/>
              </a:ext>
            </a:extLst>
          </p:cNvPr>
          <p:cNvSpPr/>
          <p:nvPr/>
        </p:nvSpPr>
        <p:spPr>
          <a:xfrm>
            <a:off x="9165256" y="2242622"/>
            <a:ext cx="2517509" cy="302195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EEAA32-DC02-4CD0-A97E-A1084BC04DC5}"/>
              </a:ext>
            </a:extLst>
          </p:cNvPr>
          <p:cNvSpPr txBox="1"/>
          <p:nvPr/>
        </p:nvSpPr>
        <p:spPr>
          <a:xfrm>
            <a:off x="9504765" y="2451756"/>
            <a:ext cx="185339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Q. 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박물관의 컨셉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?</a:t>
            </a:r>
          </a:p>
          <a:p>
            <a:pPr algn="ctr"/>
            <a:r>
              <a:rPr lang="ko-KR" altLang="en-US" sz="18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endParaRPr lang="en-US" altLang="ko-KR" sz="18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ko-KR" altLang="en-US" sz="180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만화</a:t>
            </a:r>
            <a:endParaRPr lang="en-US" altLang="ko-KR" sz="1800" dirty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180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놀고 싶은 곳</a:t>
            </a:r>
            <a:r>
              <a:rPr lang="en-US" altLang="ko-KR" sz="180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</a:p>
          <a:p>
            <a:pPr algn="ctr"/>
            <a:r>
              <a:rPr lang="en-US" altLang="ko-KR" sz="180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SF(</a:t>
            </a:r>
            <a:r>
              <a:rPr lang="ko-KR" altLang="en-US" sz="180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조금 이상한</a:t>
            </a:r>
            <a:r>
              <a:rPr lang="en-US" altLang="ko-KR" sz="180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) </a:t>
            </a:r>
          </a:p>
          <a:p>
            <a:pPr algn="ctr"/>
            <a:r>
              <a:rPr lang="ko-KR" altLang="en-US" sz="180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커뮤니케이션</a:t>
            </a:r>
            <a:endParaRPr lang="en-US" altLang="ko-KR" sz="1800" dirty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180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새로운 발견</a:t>
            </a:r>
            <a:endParaRPr lang="en-US" altLang="ko-KR" sz="1800" dirty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180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자연공존</a:t>
            </a:r>
            <a:endParaRPr lang="en-US" altLang="ko-KR" dirty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180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환대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E598EB3-BF2B-4F2E-8B2A-7CEA35374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45" r="9458"/>
          <a:stretch/>
        </p:blipFill>
        <p:spPr>
          <a:xfrm>
            <a:off x="5936600" y="2600547"/>
            <a:ext cx="3036599" cy="23061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3BE137-E375-4F79-BB83-4086B8513E1F}"/>
              </a:ext>
            </a:extLst>
          </p:cNvPr>
          <p:cNvSpPr txBox="1"/>
          <p:nvPr/>
        </p:nvSpPr>
        <p:spPr>
          <a:xfrm>
            <a:off x="1323174" y="5858639"/>
            <a:ext cx="353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0DC0FF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후지코는 자신만의 조금 이상한 분위의 만화를 </a:t>
            </a:r>
            <a:r>
              <a:rPr lang="en-US" altLang="ko-KR" sz="1400" dirty="0">
                <a:solidFill>
                  <a:srgbClr val="0DC0FF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SF(‘</a:t>
            </a:r>
            <a:r>
              <a:rPr lang="ko-KR" altLang="en-US" sz="1400" dirty="0" err="1">
                <a:solidFill>
                  <a:srgbClr val="0DC0FF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스</a:t>
            </a:r>
            <a:r>
              <a:rPr lang="en-US" altLang="ko-KR" sz="1400" dirty="0">
                <a:solidFill>
                  <a:srgbClr val="0DC0FF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’</a:t>
            </a:r>
            <a:r>
              <a:rPr lang="ko-KR" altLang="en-US" sz="1400" dirty="0" err="1">
                <a:solidFill>
                  <a:srgbClr val="0DC0FF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코시</a:t>
            </a:r>
            <a:r>
              <a:rPr lang="en-US" altLang="ko-KR" sz="1400" dirty="0">
                <a:solidFill>
                  <a:srgbClr val="0DC0FF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’</a:t>
            </a:r>
            <a:r>
              <a:rPr lang="ko-KR" altLang="en-US" sz="1400" dirty="0">
                <a:solidFill>
                  <a:srgbClr val="0DC0FF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후</a:t>
            </a:r>
            <a:r>
              <a:rPr lang="en-US" altLang="ko-KR" sz="1400" dirty="0">
                <a:solidFill>
                  <a:srgbClr val="0DC0FF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’</a:t>
            </a:r>
            <a:r>
              <a:rPr lang="ko-KR" altLang="en-US" sz="1400" dirty="0">
                <a:solidFill>
                  <a:srgbClr val="0DC0FF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시기</a:t>
            </a:r>
            <a:r>
              <a:rPr lang="en-US" altLang="ko-KR" sz="1400" dirty="0">
                <a:solidFill>
                  <a:srgbClr val="0DC0FF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)</a:t>
            </a:r>
            <a:r>
              <a:rPr lang="ko-KR" altLang="en-US" sz="1400" dirty="0">
                <a:solidFill>
                  <a:srgbClr val="0DC0FF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라고 명칭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EBDB31E-77FD-42C3-A064-4492B097B28E}"/>
              </a:ext>
            </a:extLst>
          </p:cNvPr>
          <p:cNvCxnSpPr>
            <a:cxnSpLocks/>
          </p:cNvCxnSpPr>
          <p:nvPr/>
        </p:nvCxnSpPr>
        <p:spPr>
          <a:xfrm>
            <a:off x="1323174" y="5812809"/>
            <a:ext cx="143117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D81B701-8B91-4979-B74A-E1BCDE893E39}"/>
              </a:ext>
            </a:extLst>
          </p:cNvPr>
          <p:cNvSpPr txBox="1"/>
          <p:nvPr/>
        </p:nvSpPr>
        <p:spPr>
          <a:xfrm>
            <a:off x="7138680" y="2373509"/>
            <a:ext cx="841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구글지도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4FB7E8-0886-4276-8F99-47E5DA777C91}"/>
              </a:ext>
            </a:extLst>
          </p:cNvPr>
          <p:cNvSpPr txBox="1"/>
          <p:nvPr/>
        </p:nvSpPr>
        <p:spPr>
          <a:xfrm>
            <a:off x="892079" y="2037177"/>
            <a:ext cx="16371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http://fujiko-museum.com/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3D1F208D-26F0-4973-9132-0D0AE84191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18" y="144766"/>
            <a:ext cx="724473" cy="6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6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3" grpId="0"/>
      <p:bldP spid="14" grpId="0" animBg="1"/>
      <p:bldP spid="15" grpId="0"/>
      <p:bldP spid="3" grpId="0"/>
      <p:bldP spid="17" grpId="0" animBg="1"/>
      <p:bldP spid="24" grpId="0" animBg="1"/>
      <p:bldP spid="25" grpId="0"/>
      <p:bldP spid="20" grpId="0"/>
      <p:bldP spid="21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0CA7BD-7D40-4D31-B7AB-B3103CEC99A3}"/>
              </a:ext>
            </a:extLst>
          </p:cNvPr>
          <p:cNvSpPr/>
          <p:nvPr/>
        </p:nvSpPr>
        <p:spPr>
          <a:xfrm>
            <a:off x="4198215" y="167268"/>
            <a:ext cx="4254411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전시실 Ⅰ (상설전 회장)">
            <a:extLst>
              <a:ext uri="{FF2B5EF4-FFF2-40B4-BE49-F238E27FC236}">
                <a16:creationId xmlns:a16="http://schemas.microsoft.com/office/drawing/2014/main" id="{9D2464FA-EBA3-45CA-85FC-7384B5A77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0" y="2222845"/>
            <a:ext cx="3483455" cy="23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전시실 Ⅱ (기획전 회장)">
            <a:extLst>
              <a:ext uri="{FF2B5EF4-FFF2-40B4-BE49-F238E27FC236}">
                <a16:creationId xmlns:a16="http://schemas.microsoft.com/office/drawing/2014/main" id="{10811591-14C4-4F03-A3A9-951B128D9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11" y="2222845"/>
            <a:ext cx="3483455" cy="23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선생님의 방">
            <a:extLst>
              <a:ext uri="{FF2B5EF4-FFF2-40B4-BE49-F238E27FC236}">
                <a16:creationId xmlns:a16="http://schemas.microsoft.com/office/drawing/2014/main" id="{2F7177C9-DBB2-483D-9A4C-0E1F820DF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162" y="2212835"/>
            <a:ext cx="3483455" cy="234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8BDA33-3DA5-4929-9B96-66FBFA768BE3}"/>
              </a:ext>
            </a:extLst>
          </p:cNvPr>
          <p:cNvSpPr txBox="1"/>
          <p:nvPr/>
        </p:nvSpPr>
        <p:spPr>
          <a:xfrm>
            <a:off x="927304" y="4891665"/>
            <a:ext cx="29196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0" i="0" dirty="0" err="1">
                <a:solidFill>
                  <a:srgbClr val="020202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도라에몽의</a:t>
            </a:r>
            <a:r>
              <a:rPr lang="ko-KR" altLang="en-US" b="0" i="0" dirty="0">
                <a:solidFill>
                  <a:srgbClr val="020202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en-US" altLang="ko-KR" b="0" i="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50</a:t>
            </a:r>
            <a:r>
              <a:rPr lang="ko-KR" altLang="en-US" b="0" i="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년의 발자취</a:t>
            </a:r>
            <a:r>
              <a:rPr lang="ko-KR" altLang="en-US" b="0" i="0" dirty="0">
                <a:solidFill>
                  <a:srgbClr val="020202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를 </a:t>
            </a:r>
            <a:endParaRPr lang="en-US" altLang="ko-KR" b="0" i="0" dirty="0">
              <a:solidFill>
                <a:srgbClr val="020202"/>
              </a:solidFill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ko-KR" altLang="en-US" b="0" i="0" dirty="0">
                <a:solidFill>
                  <a:srgbClr val="020202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원화와 함께 소개하고 있는</a:t>
            </a:r>
            <a:endParaRPr lang="en-US" altLang="ko-KR" b="0" i="0" dirty="0">
              <a:solidFill>
                <a:srgbClr val="020202"/>
              </a:solidFill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ctr"/>
            <a:r>
              <a:rPr lang="ko-KR" altLang="en-US" dirty="0" err="1">
                <a:solidFill>
                  <a:srgbClr val="020202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상설전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02046F-EECC-48C3-97C3-09EBD3FD2B9D}"/>
              </a:ext>
            </a:extLst>
          </p:cNvPr>
          <p:cNvSpPr txBox="1"/>
          <p:nvPr/>
        </p:nvSpPr>
        <p:spPr>
          <a:xfrm>
            <a:off x="4608265" y="4858212"/>
            <a:ext cx="3109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1800" dirty="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도라에몽 뿐만 아니라 후지코가 그렸던 </a:t>
            </a:r>
            <a:r>
              <a:rPr lang="ko-KR" altLang="ko-KR" sz="180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다른 작품들</a:t>
            </a:r>
            <a:r>
              <a:rPr lang="ko-KR" altLang="en-US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도 함께 소개하고 있는 기획전</a:t>
            </a:r>
            <a:endParaRPr lang="ko-KR" altLang="en-US" sz="1800" dirty="0">
              <a:solidFill>
                <a:srgbClr val="000000"/>
              </a:solidFill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DB128E68-E59D-4534-92A8-BB9E6233D959}"/>
              </a:ext>
            </a:extLst>
          </p:cNvPr>
          <p:cNvSpPr/>
          <p:nvPr/>
        </p:nvSpPr>
        <p:spPr>
          <a:xfrm>
            <a:off x="1545098" y="1479557"/>
            <a:ext cx="1471207" cy="58670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6AFF5-F092-4798-B49C-99BF3523E394}"/>
              </a:ext>
            </a:extLst>
          </p:cNvPr>
          <p:cNvSpPr txBox="1"/>
          <p:nvPr/>
        </p:nvSpPr>
        <p:spPr>
          <a:xfrm>
            <a:off x="1724298" y="1511298"/>
            <a:ext cx="111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상설전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9DCA06BB-BB24-4C8C-9BDE-C7AB83DABF3B}"/>
              </a:ext>
            </a:extLst>
          </p:cNvPr>
          <p:cNvSpPr/>
          <p:nvPr/>
        </p:nvSpPr>
        <p:spPr>
          <a:xfrm>
            <a:off x="5392269" y="1479557"/>
            <a:ext cx="1471207" cy="58670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E7CB84-6F19-40BE-BAB7-A9C05A26D17D}"/>
              </a:ext>
            </a:extLst>
          </p:cNvPr>
          <p:cNvSpPr txBox="1"/>
          <p:nvPr/>
        </p:nvSpPr>
        <p:spPr>
          <a:xfrm>
            <a:off x="5571469" y="1511298"/>
            <a:ext cx="111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기획전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26464291-0305-40E2-8CC3-212D362792F1}"/>
              </a:ext>
            </a:extLst>
          </p:cNvPr>
          <p:cNvSpPr/>
          <p:nvPr/>
        </p:nvSpPr>
        <p:spPr>
          <a:xfrm>
            <a:off x="8871451" y="1479557"/>
            <a:ext cx="2013356" cy="58670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6024F0-A5CB-42BB-84A6-BC16641D8A8B}"/>
              </a:ext>
            </a:extLst>
          </p:cNvPr>
          <p:cNvSpPr txBox="1"/>
          <p:nvPr/>
        </p:nvSpPr>
        <p:spPr>
          <a:xfrm>
            <a:off x="8994896" y="1511298"/>
            <a:ext cx="183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선생님의 방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123B78-1B84-4DCF-AA50-1B9B54C6036F}"/>
              </a:ext>
            </a:extLst>
          </p:cNvPr>
          <p:cNvSpPr txBox="1"/>
          <p:nvPr/>
        </p:nvSpPr>
        <p:spPr>
          <a:xfrm>
            <a:off x="8323009" y="4858212"/>
            <a:ext cx="31779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1800" dirty="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후지코가 애용하던 작업 책상</a:t>
            </a:r>
            <a:r>
              <a:rPr lang="ko-KR" altLang="en-US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과 거대한 책장안의 방대한 자료들을 전시하고 있는 방</a:t>
            </a:r>
            <a:endParaRPr lang="ko-KR" altLang="en-US" sz="1800" dirty="0">
              <a:solidFill>
                <a:srgbClr val="000000"/>
              </a:solidFill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131C22-8F25-480E-B2D5-B7B8D32DBBD5}"/>
              </a:ext>
            </a:extLst>
          </p:cNvPr>
          <p:cNvSpPr txBox="1"/>
          <p:nvPr/>
        </p:nvSpPr>
        <p:spPr>
          <a:xfrm>
            <a:off x="4220518" y="189570"/>
            <a:ext cx="3446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후지코</a:t>
            </a:r>
            <a:r>
              <a:rPr lang="ko-KR" altLang="en-US" sz="2800" dirty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2800" dirty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F </a:t>
            </a:r>
            <a:r>
              <a:rPr lang="ko-KR" altLang="en-US" sz="2800" dirty="0" err="1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후지오</a:t>
            </a:r>
            <a:r>
              <a:rPr lang="ko-KR" altLang="en-US" sz="2800" dirty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  <a:endParaRPr lang="en-US" altLang="ko-KR" sz="2800" dirty="0">
              <a:solidFill>
                <a:srgbClr val="00B0F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E7A0A2-556B-4A87-AF92-214D6E9AB7EF}"/>
              </a:ext>
            </a:extLst>
          </p:cNvPr>
          <p:cNvSpPr txBox="1"/>
          <p:nvPr/>
        </p:nvSpPr>
        <p:spPr>
          <a:xfrm>
            <a:off x="5497340" y="613008"/>
            <a:ext cx="119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전시관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819DFB-E35C-4E54-9DB4-6FC73F22D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31"/>
          <a:stretch/>
        </p:blipFill>
        <p:spPr bwMode="auto">
          <a:xfrm>
            <a:off x="8114163" y="2370819"/>
            <a:ext cx="3498468" cy="20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4A08E8F2-1E74-4D70-8EF2-61BC2DCDE70F}"/>
              </a:ext>
            </a:extLst>
          </p:cNvPr>
          <p:cNvSpPr/>
          <p:nvPr/>
        </p:nvSpPr>
        <p:spPr>
          <a:xfrm>
            <a:off x="765513" y="4818455"/>
            <a:ext cx="3241293" cy="10486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285FB329-4842-4065-9C0C-4FBF73CD7FB3}"/>
              </a:ext>
            </a:extLst>
          </p:cNvPr>
          <p:cNvSpPr/>
          <p:nvPr/>
        </p:nvSpPr>
        <p:spPr>
          <a:xfrm>
            <a:off x="4534623" y="4818455"/>
            <a:ext cx="3241293" cy="10486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7EF090CF-B54F-41D4-9E85-C1D031259252}"/>
              </a:ext>
            </a:extLst>
          </p:cNvPr>
          <p:cNvSpPr/>
          <p:nvPr/>
        </p:nvSpPr>
        <p:spPr>
          <a:xfrm>
            <a:off x="8292585" y="4818455"/>
            <a:ext cx="3241293" cy="10486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4341D3-C034-4BF0-BAC6-712031EA8873}"/>
              </a:ext>
            </a:extLst>
          </p:cNvPr>
          <p:cNvSpPr txBox="1"/>
          <p:nvPr/>
        </p:nvSpPr>
        <p:spPr>
          <a:xfrm>
            <a:off x="369291" y="6631405"/>
            <a:ext cx="23516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8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8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http://fujiko-museum.com/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8D73BE2F-5E72-4C41-85B8-2E3E4C443F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18" y="144766"/>
            <a:ext cx="724473" cy="6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4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4" grpId="0" animBg="1"/>
      <p:bldP spid="15" grpId="0"/>
      <p:bldP spid="25" grpId="0" animBg="1"/>
      <p:bldP spid="26" grpId="0"/>
      <p:bldP spid="27" grpId="0" animBg="1"/>
      <p:bldP spid="28" grpId="0"/>
      <p:bldP spid="29" grpId="0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A8BDA33-3DA5-4929-9B96-66FBFA768BE3}"/>
              </a:ext>
            </a:extLst>
          </p:cNvPr>
          <p:cNvSpPr txBox="1"/>
          <p:nvPr/>
        </p:nvSpPr>
        <p:spPr>
          <a:xfrm>
            <a:off x="3461979" y="2048105"/>
            <a:ext cx="27186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1800" dirty="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후지코의 </a:t>
            </a:r>
            <a:r>
              <a:rPr lang="ko-KR" altLang="ko-KR" sz="180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잘라 그림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을 바탕으로 제작 된 동물들의 모형을 전시한 곳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!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02046F-EECC-48C3-97C3-09EBD3FD2B9D}"/>
              </a:ext>
            </a:extLst>
          </p:cNvPr>
          <p:cNvSpPr txBox="1"/>
          <p:nvPr/>
        </p:nvSpPr>
        <p:spPr>
          <a:xfrm>
            <a:off x="3648196" y="4816353"/>
            <a:ext cx="2316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dirty="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아이들의 안전을 배려해 </a:t>
            </a:r>
            <a:endParaRPr lang="en-US" altLang="ko-KR" sz="1800" dirty="0">
              <a:solidFill>
                <a:srgbClr val="000000"/>
              </a:solidFill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en-US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만들어진 놀이 체험관</a:t>
            </a:r>
            <a:r>
              <a:rPr lang="en-US" altLang="ko-KR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DB128E68-E59D-4534-92A8-BB9E6233D959}"/>
              </a:ext>
            </a:extLst>
          </p:cNvPr>
          <p:cNvSpPr/>
          <p:nvPr/>
        </p:nvSpPr>
        <p:spPr>
          <a:xfrm>
            <a:off x="3770391" y="1340247"/>
            <a:ext cx="2065121" cy="58670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6AFF5-F092-4798-B49C-99BF3523E394}"/>
              </a:ext>
            </a:extLst>
          </p:cNvPr>
          <p:cNvSpPr txBox="1"/>
          <p:nvPr/>
        </p:nvSpPr>
        <p:spPr>
          <a:xfrm>
            <a:off x="3893836" y="1371988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동물들의 방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9DCA06BB-BB24-4C8C-9BDE-C7AB83DABF3B}"/>
              </a:ext>
            </a:extLst>
          </p:cNvPr>
          <p:cNvSpPr/>
          <p:nvPr/>
        </p:nvSpPr>
        <p:spPr>
          <a:xfrm>
            <a:off x="3662839" y="4102807"/>
            <a:ext cx="2316324" cy="58670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E7CB84-6F19-40BE-BAB7-A9C05A26D17D}"/>
              </a:ext>
            </a:extLst>
          </p:cNvPr>
          <p:cNvSpPr txBox="1"/>
          <p:nvPr/>
        </p:nvSpPr>
        <p:spPr>
          <a:xfrm>
            <a:off x="3752830" y="4134548"/>
            <a:ext cx="213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어린이 체험관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26464291-0305-40E2-8CC3-212D362792F1}"/>
              </a:ext>
            </a:extLst>
          </p:cNvPr>
          <p:cNvSpPr/>
          <p:nvPr/>
        </p:nvSpPr>
        <p:spPr>
          <a:xfrm>
            <a:off x="9582327" y="1340247"/>
            <a:ext cx="1836160" cy="58670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6024F0-A5CB-42BB-84A6-BC16641D8A8B}"/>
              </a:ext>
            </a:extLst>
          </p:cNvPr>
          <p:cNvSpPr txBox="1"/>
          <p:nvPr/>
        </p:nvSpPr>
        <p:spPr>
          <a:xfrm>
            <a:off x="9728074" y="1371988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만화 코너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2050" name="Picture 2" descr="동물들의 방">
            <a:extLst>
              <a:ext uri="{FF2B5EF4-FFF2-40B4-BE49-F238E27FC236}">
                <a16:creationId xmlns:a16="http://schemas.microsoft.com/office/drawing/2014/main" id="{597ACEFA-FCE5-4631-98D2-36EB9AB3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6" y="1453064"/>
            <a:ext cx="2981043" cy="200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모두의 광장">
            <a:extLst>
              <a:ext uri="{FF2B5EF4-FFF2-40B4-BE49-F238E27FC236}">
                <a16:creationId xmlns:a16="http://schemas.microsoft.com/office/drawing/2014/main" id="{E50879F9-9E80-4E13-BAA3-6D9B16B4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2" y="3652024"/>
            <a:ext cx="2981043" cy="203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어린이 놀이터">
            <a:extLst>
              <a:ext uri="{FF2B5EF4-FFF2-40B4-BE49-F238E27FC236}">
                <a16:creationId xmlns:a16="http://schemas.microsoft.com/office/drawing/2014/main" id="{0B53149D-C354-4498-B98F-21286A70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94" y="4355469"/>
            <a:ext cx="3008604" cy="202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만화 코너">
            <a:extLst>
              <a:ext uri="{FF2B5EF4-FFF2-40B4-BE49-F238E27FC236}">
                <a16:creationId xmlns:a16="http://schemas.microsoft.com/office/drawing/2014/main" id="{49E4D6E3-ABC9-4EB7-89F4-7739605F0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479" y="1427744"/>
            <a:ext cx="2998168" cy="201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D62D71-E041-4001-8E59-DECC67ACE762}"/>
              </a:ext>
            </a:extLst>
          </p:cNvPr>
          <p:cNvSpPr txBox="1"/>
          <p:nvPr/>
        </p:nvSpPr>
        <p:spPr>
          <a:xfrm>
            <a:off x="9224250" y="2073558"/>
            <a:ext cx="2533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solidFill>
                  <a:srgbClr val="020202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후지코</a:t>
            </a:r>
            <a:r>
              <a:rPr lang="ko-KR" altLang="en-US" b="0" i="0" dirty="0">
                <a:solidFill>
                  <a:srgbClr val="020202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의 작품을 자유롭게 읽을 수 있는 곳</a:t>
            </a:r>
            <a:r>
              <a:rPr lang="en-US" altLang="ko-KR" b="0" i="0" dirty="0">
                <a:solidFill>
                  <a:srgbClr val="020202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!</a:t>
            </a:r>
          </a:p>
        </p:txBody>
      </p:sp>
      <p:pic>
        <p:nvPicPr>
          <p:cNvPr id="2058" name="Picture 10" descr="선생님의 일요일">
            <a:extLst>
              <a:ext uri="{FF2B5EF4-FFF2-40B4-BE49-F238E27FC236}">
                <a16:creationId xmlns:a16="http://schemas.microsoft.com/office/drawing/2014/main" id="{3190FB16-E1AD-43D1-B8D5-654723C2B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85" y="4082917"/>
            <a:ext cx="2990395" cy="201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잉크 21">
                <a:extLst>
                  <a:ext uri="{FF2B5EF4-FFF2-40B4-BE49-F238E27FC236}">
                    <a16:creationId xmlns:a16="http://schemas.microsoft.com/office/drawing/2014/main" id="{EC1C0651-A4A1-4939-8E54-B0A6CBA964CB}"/>
                  </a:ext>
                </a:extLst>
              </p14:cNvPr>
              <p14:cNvContentPartPr/>
              <p14:nvPr/>
            </p14:nvContentPartPr>
            <p14:xfrm>
              <a:off x="10621654" y="3832784"/>
              <a:ext cx="360" cy="360"/>
            </p14:xfrm>
          </p:contentPart>
        </mc:Choice>
        <mc:Fallback xmlns="">
          <p:pic>
            <p:nvPicPr>
              <p:cNvPr id="22" name="잉크 21">
                <a:extLst>
                  <a:ext uri="{FF2B5EF4-FFF2-40B4-BE49-F238E27FC236}">
                    <a16:creationId xmlns:a16="http://schemas.microsoft.com/office/drawing/2014/main" id="{EC1C0651-A4A1-4939-8E54-B0A6CBA964C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12654" y="382378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8C6B2719-F989-48F5-B4E3-8A8AA1612FFF}"/>
              </a:ext>
            </a:extLst>
          </p:cNvPr>
          <p:cNvSpPr/>
          <p:nvPr/>
        </p:nvSpPr>
        <p:spPr>
          <a:xfrm>
            <a:off x="9311839" y="4102807"/>
            <a:ext cx="2315302" cy="58670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72DCD2-C122-43FD-BABC-383D7EC21F35}"/>
              </a:ext>
            </a:extLst>
          </p:cNvPr>
          <p:cNvSpPr txBox="1"/>
          <p:nvPr/>
        </p:nvSpPr>
        <p:spPr>
          <a:xfrm>
            <a:off x="9404631" y="4162080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선생님의 일요일</a:t>
            </a:r>
            <a:endParaRPr lang="en-US" altLang="ko-KR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967091-5E89-4C0E-BDDD-90C92D1E9EE4}"/>
              </a:ext>
            </a:extLst>
          </p:cNvPr>
          <p:cNvSpPr txBox="1"/>
          <p:nvPr/>
        </p:nvSpPr>
        <p:spPr>
          <a:xfrm>
            <a:off x="9300688" y="4842083"/>
            <a:ext cx="2467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1800" dirty="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아버지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1800" dirty="0" err="1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남편으로서의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180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후지코의 추억을 전시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한 곳</a:t>
            </a:r>
            <a:r>
              <a:rPr lang="en-US" altLang="ko-KR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!</a:t>
            </a:r>
            <a:endParaRPr lang="en-US" altLang="ko-KR" sz="1800" dirty="0">
              <a:solidFill>
                <a:srgbClr val="000000"/>
              </a:solidFill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A73D28DC-F4BA-4E11-BDBB-123230433AA6}"/>
              </a:ext>
            </a:extLst>
          </p:cNvPr>
          <p:cNvSpPr/>
          <p:nvPr/>
        </p:nvSpPr>
        <p:spPr>
          <a:xfrm>
            <a:off x="4198215" y="167268"/>
            <a:ext cx="4254411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933678-1C0D-47DF-87F9-00AAA0DB690D}"/>
              </a:ext>
            </a:extLst>
          </p:cNvPr>
          <p:cNvSpPr txBox="1"/>
          <p:nvPr/>
        </p:nvSpPr>
        <p:spPr>
          <a:xfrm>
            <a:off x="4220518" y="189570"/>
            <a:ext cx="3446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후지코</a:t>
            </a:r>
            <a:r>
              <a:rPr lang="ko-KR" altLang="en-US" sz="2800" dirty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2800" dirty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F </a:t>
            </a:r>
            <a:r>
              <a:rPr lang="ko-KR" altLang="en-US" sz="2800" dirty="0" err="1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후지오</a:t>
            </a:r>
            <a:r>
              <a:rPr lang="ko-KR" altLang="en-US" sz="2800" dirty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  <a:endParaRPr lang="en-US" altLang="ko-KR" sz="2800" dirty="0">
              <a:solidFill>
                <a:srgbClr val="00B0F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B2E08E-60C4-4A53-AE5A-4210F3BA7F05}"/>
              </a:ext>
            </a:extLst>
          </p:cNvPr>
          <p:cNvSpPr txBox="1"/>
          <p:nvPr/>
        </p:nvSpPr>
        <p:spPr>
          <a:xfrm>
            <a:off x="5497340" y="613008"/>
            <a:ext cx="119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체험관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CB31AC-F62E-4331-A323-0DDD93E16A93}"/>
              </a:ext>
            </a:extLst>
          </p:cNvPr>
          <p:cNvSpPr txBox="1"/>
          <p:nvPr/>
        </p:nvSpPr>
        <p:spPr>
          <a:xfrm>
            <a:off x="9287330" y="2676620"/>
            <a:ext cx="2488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도라야끼를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들고 만화를 읽는 </a:t>
            </a:r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도라에몽이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특징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!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3AE0670-678F-4AEC-BCEB-E587A584530D}"/>
              </a:ext>
            </a:extLst>
          </p:cNvPr>
          <p:cNvSpPr txBox="1"/>
          <p:nvPr/>
        </p:nvSpPr>
        <p:spPr>
          <a:xfrm>
            <a:off x="3662839" y="5427452"/>
            <a:ext cx="2316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solidFill>
                  <a:srgbClr val="00000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종류 </a:t>
            </a:r>
            <a:r>
              <a:rPr lang="en-US" altLang="ko-KR" dirty="0">
                <a:solidFill>
                  <a:srgbClr val="00000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en-US" dirty="0">
                <a:solidFill>
                  <a:srgbClr val="00000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모두의 광장</a:t>
            </a:r>
            <a:r>
              <a:rPr lang="en-US" altLang="ko-KR" dirty="0">
                <a:solidFill>
                  <a:srgbClr val="00000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ko-KR" altLang="en-US" dirty="0">
                <a:solidFill>
                  <a:srgbClr val="00000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어린이 놀이터</a:t>
            </a:r>
            <a:endParaRPr lang="en-US" altLang="ko-KR" dirty="0">
              <a:solidFill>
                <a:srgbClr val="000000"/>
              </a:solidFill>
              <a:effectLst/>
              <a:latin typeface="경기천년제목 Light" panose="02020403020101020101" pitchFamily="18" charset="-127"/>
              <a:ea typeface="경기천년제목 Light" panose="0202040302010102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2C5F40-F9A3-4C48-A2A9-F3DDEB5D2894}"/>
              </a:ext>
            </a:extLst>
          </p:cNvPr>
          <p:cNvSpPr txBox="1"/>
          <p:nvPr/>
        </p:nvSpPr>
        <p:spPr>
          <a:xfrm>
            <a:off x="3685141" y="2929577"/>
            <a:ext cx="2143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solidFill>
                  <a:srgbClr val="00000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잘라 그림 </a:t>
            </a:r>
            <a:r>
              <a:rPr lang="en-US" altLang="ko-KR" dirty="0">
                <a:solidFill>
                  <a:srgbClr val="00000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en-US" dirty="0">
                <a:solidFill>
                  <a:srgbClr val="00000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종이를 잘라 붙여서 만든 그림</a:t>
            </a:r>
            <a:endParaRPr lang="en-US" altLang="ko-KR" dirty="0">
              <a:solidFill>
                <a:srgbClr val="000000"/>
              </a:solidFill>
              <a:effectLst/>
              <a:latin typeface="경기천년제목 Light" panose="02020403020101020101" pitchFamily="18" charset="-127"/>
              <a:ea typeface="경기천년제목 Light" panose="0202040302010102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0C59D5-E974-4024-BFF5-EFA387279509}"/>
              </a:ext>
            </a:extLst>
          </p:cNvPr>
          <p:cNvSpPr txBox="1"/>
          <p:nvPr/>
        </p:nvSpPr>
        <p:spPr>
          <a:xfrm>
            <a:off x="9632636" y="5422737"/>
            <a:ext cx="1803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solidFill>
                  <a:srgbClr val="00000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만화와 글을 통해 </a:t>
            </a:r>
            <a:endParaRPr lang="en-US" altLang="ko-KR" dirty="0">
              <a:solidFill>
                <a:srgbClr val="000000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en-US" dirty="0">
                <a:solidFill>
                  <a:srgbClr val="00000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Times New Roman" panose="02020603050405020304" pitchFamily="18" charset="0"/>
              </a:rPr>
              <a:t>감상 가능</a:t>
            </a:r>
            <a:endParaRPr lang="en-US" altLang="ko-KR" dirty="0">
              <a:solidFill>
                <a:srgbClr val="000000"/>
              </a:solidFill>
              <a:effectLst/>
              <a:latin typeface="경기천년제목 Light" panose="02020403020101020101" pitchFamily="18" charset="-127"/>
              <a:ea typeface="경기천년제목 Light" panose="0202040302010102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269FC03B-8536-4B3E-AC19-5C09F7ABD83F}"/>
              </a:ext>
            </a:extLst>
          </p:cNvPr>
          <p:cNvSpPr/>
          <p:nvPr/>
        </p:nvSpPr>
        <p:spPr>
          <a:xfrm>
            <a:off x="3526972" y="1996448"/>
            <a:ext cx="2557878" cy="162212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6D54C385-2009-4E00-832A-A00948FADDD5}"/>
              </a:ext>
            </a:extLst>
          </p:cNvPr>
          <p:cNvSpPr/>
          <p:nvPr/>
        </p:nvSpPr>
        <p:spPr>
          <a:xfrm>
            <a:off x="9258698" y="1996448"/>
            <a:ext cx="2506208" cy="138903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CD6C3EC8-E316-4D10-B428-00B160E49FC2}"/>
              </a:ext>
            </a:extLst>
          </p:cNvPr>
          <p:cNvSpPr/>
          <p:nvPr/>
        </p:nvSpPr>
        <p:spPr>
          <a:xfrm>
            <a:off x="3526972" y="4761950"/>
            <a:ext cx="2557878" cy="139352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C9E1EFE8-DCAB-40D7-953E-92C055D5FD57}"/>
              </a:ext>
            </a:extLst>
          </p:cNvPr>
          <p:cNvSpPr/>
          <p:nvPr/>
        </p:nvSpPr>
        <p:spPr>
          <a:xfrm>
            <a:off x="9311839" y="4795404"/>
            <a:ext cx="2441916" cy="138903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19AB44-DA12-46CA-BB53-BC8FD6E6749A}"/>
              </a:ext>
            </a:extLst>
          </p:cNvPr>
          <p:cNvSpPr txBox="1"/>
          <p:nvPr/>
        </p:nvSpPr>
        <p:spPr>
          <a:xfrm>
            <a:off x="369291" y="6631405"/>
            <a:ext cx="23516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8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8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http://fujiko-museum.com/</a:t>
            </a: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5130A6FD-1873-4AD2-A60B-6B5261F651E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18" y="144766"/>
            <a:ext cx="724473" cy="6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5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4" grpId="0" animBg="1"/>
      <p:bldP spid="15" grpId="0"/>
      <p:bldP spid="25" grpId="0" animBg="1"/>
      <p:bldP spid="26" grpId="0"/>
      <p:bldP spid="27" grpId="0" animBg="1"/>
      <p:bldP spid="28" grpId="0"/>
      <p:bldP spid="20" grpId="0"/>
      <p:bldP spid="23" grpId="0" animBg="1"/>
      <p:bldP spid="24" grpId="0"/>
      <p:bldP spid="30" grpId="0"/>
      <p:bldP spid="42" grpId="0"/>
      <p:bldP spid="43" grpId="0"/>
      <p:bldP spid="44" grpId="0"/>
      <p:bldP spid="45" grpId="0"/>
      <p:bldP spid="31" grpId="0" animBg="1"/>
      <p:bldP spid="32" grpId="0" animBg="1"/>
      <p:bldP spid="33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DAA062-BA26-4823-8388-C58B5FA99D47}"/>
              </a:ext>
            </a:extLst>
          </p:cNvPr>
          <p:cNvSpPr txBox="1"/>
          <p:nvPr/>
        </p:nvSpPr>
        <p:spPr>
          <a:xfrm>
            <a:off x="1004973" y="4650190"/>
            <a:ext cx="3523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0" i="0" dirty="0">
                <a:solidFill>
                  <a:srgbClr val="020202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200</a:t>
            </a:r>
            <a:r>
              <a:rPr lang="ko-KR" altLang="en-US" b="0" i="0" dirty="0">
                <a:solidFill>
                  <a:srgbClr val="020202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인치 스크린을 갖춘 영상 전시실</a:t>
            </a:r>
            <a:endParaRPr lang="en-US" altLang="ko-KR" b="0" i="0" dirty="0">
              <a:solidFill>
                <a:srgbClr val="020202"/>
              </a:solidFill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8707E-7F58-4653-B362-75518F04E865}"/>
              </a:ext>
            </a:extLst>
          </p:cNvPr>
          <p:cNvSpPr txBox="1"/>
          <p:nvPr/>
        </p:nvSpPr>
        <p:spPr>
          <a:xfrm>
            <a:off x="7158890" y="5772462"/>
            <a:ext cx="27693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2">
                    <a:lumMod val="75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hlinkClick r:id="rId2"/>
              </a:rPr>
              <a:t>https://youtu.be/KK6a1nijYNs</a:t>
            </a:r>
            <a:r>
              <a:rPr lang="en-US" altLang="ko-KR" sz="1400" dirty="0">
                <a:solidFill>
                  <a:schemeClr val="bg2">
                    <a:lumMod val="75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endParaRPr lang="ko-KR" altLang="en-US" sz="1400" dirty="0">
              <a:solidFill>
                <a:schemeClr val="bg2">
                  <a:lumMod val="75000"/>
                </a:schemeClr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3074" name="Picture 2" descr="F 극장">
            <a:extLst>
              <a:ext uri="{FF2B5EF4-FFF2-40B4-BE49-F238E27FC236}">
                <a16:creationId xmlns:a16="http://schemas.microsoft.com/office/drawing/2014/main" id="{20B34CFB-AFBC-418F-B6DE-C890F452A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98" y="2029698"/>
            <a:ext cx="3362897" cy="22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9D03B875-D414-4071-9308-5C35042725CD}"/>
              </a:ext>
            </a:extLst>
          </p:cNvPr>
          <p:cNvSpPr/>
          <p:nvPr/>
        </p:nvSpPr>
        <p:spPr>
          <a:xfrm>
            <a:off x="1740737" y="1233243"/>
            <a:ext cx="2054421" cy="58670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B7471D-F409-4EED-A9F3-27254B602B2B}"/>
              </a:ext>
            </a:extLst>
          </p:cNvPr>
          <p:cNvSpPr txBox="1"/>
          <p:nvPr/>
        </p:nvSpPr>
        <p:spPr>
          <a:xfrm>
            <a:off x="1919936" y="1264984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F</a:t>
            </a:r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극장 내부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3076" name="Picture 4" descr="Title">
            <a:extLst>
              <a:ext uri="{FF2B5EF4-FFF2-40B4-BE49-F238E27FC236}">
                <a16:creationId xmlns:a16="http://schemas.microsoft.com/office/drawing/2014/main" id="{DC8A06F9-37EC-499F-9CDA-7C0FDF8E6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62" y="3533103"/>
            <a:ext cx="2512147" cy="14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장면 사진 2_0805">
            <a:extLst>
              <a:ext uri="{FF2B5EF4-FFF2-40B4-BE49-F238E27FC236}">
                <a16:creationId xmlns:a16="http://schemas.microsoft.com/office/drawing/2014/main" id="{417F5DED-13F0-4E37-8554-ECDC212E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61" y="1987061"/>
            <a:ext cx="2512148" cy="141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091">
            <a:extLst>
              <a:ext uri="{FF2B5EF4-FFF2-40B4-BE49-F238E27FC236}">
                <a16:creationId xmlns:a16="http://schemas.microsoft.com/office/drawing/2014/main" id="{17D56ED0-5E59-42B3-BAFA-6AD045EAE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1" y="1987061"/>
            <a:ext cx="2512147" cy="14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62771EE9-3331-4284-A7A7-14C3F66D1F17}"/>
              </a:ext>
            </a:extLst>
          </p:cNvPr>
          <p:cNvSpPr/>
          <p:nvPr/>
        </p:nvSpPr>
        <p:spPr>
          <a:xfrm>
            <a:off x="6990115" y="1227335"/>
            <a:ext cx="3137252" cy="58670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9BB1EC-481A-43C8-B45C-C64156276DB9}"/>
              </a:ext>
            </a:extLst>
          </p:cNvPr>
          <p:cNvSpPr txBox="1"/>
          <p:nvPr/>
        </p:nvSpPr>
        <p:spPr>
          <a:xfrm>
            <a:off x="7168840" y="1247925"/>
            <a:ext cx="285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현재 상영중인 영상</a:t>
            </a:r>
            <a:endParaRPr lang="en-US" altLang="ko-KR" sz="28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169962-0E00-4475-BDA6-DA3FFAC5BF67}"/>
              </a:ext>
            </a:extLst>
          </p:cNvPr>
          <p:cNvSpPr txBox="1"/>
          <p:nvPr/>
        </p:nvSpPr>
        <p:spPr>
          <a:xfrm>
            <a:off x="6193373" y="4965498"/>
            <a:ext cx="4700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0" dirty="0">
                <a:solidFill>
                  <a:srgbClr val="66CCF0"/>
                </a:solidFill>
                <a:effectLst/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“</a:t>
            </a:r>
            <a:r>
              <a:rPr lang="ko-KR" altLang="en-US" b="1" i="0" dirty="0">
                <a:solidFill>
                  <a:srgbClr val="66CCF0"/>
                </a:solidFill>
                <a:effectLst/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도라에몽 </a:t>
            </a:r>
            <a:r>
              <a:rPr lang="en-US" altLang="ko-KR" b="1" i="0" dirty="0">
                <a:solidFill>
                  <a:srgbClr val="66CCF0"/>
                </a:solidFill>
                <a:effectLst/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&amp; F </a:t>
            </a:r>
            <a:r>
              <a:rPr lang="ko-KR" altLang="en-US" b="1" i="0" dirty="0">
                <a:solidFill>
                  <a:srgbClr val="66CCF0"/>
                </a:solidFill>
                <a:effectLst/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캐릭터 올 </a:t>
            </a:r>
            <a:r>
              <a:rPr lang="ko-KR" altLang="en-US" b="1" i="0" dirty="0" err="1">
                <a:solidFill>
                  <a:srgbClr val="66CCF0"/>
                </a:solidFill>
                <a:effectLst/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스타즈</a:t>
            </a:r>
            <a:r>
              <a:rPr lang="ko-KR" altLang="en-US" b="1" dirty="0">
                <a:solidFill>
                  <a:srgbClr val="66CCF0"/>
                </a:solidFill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 </a:t>
            </a:r>
            <a:endParaRPr lang="en-US" altLang="ko-KR" b="1" dirty="0">
              <a:solidFill>
                <a:srgbClr val="66CCF0"/>
              </a:solidFill>
              <a:latin typeface="포천 오성과 한음 Bold" panose="020B0803000000000000" pitchFamily="50" charset="-127"/>
              <a:ea typeface="포천 오성과 한음 Bold" panose="020B0803000000000000" pitchFamily="50" charset="-127"/>
            </a:endParaRPr>
          </a:p>
          <a:p>
            <a:pPr algn="ctr"/>
            <a:r>
              <a:rPr lang="ko-KR" altLang="en-US" b="1" i="0" dirty="0">
                <a:solidFill>
                  <a:srgbClr val="66CCF0"/>
                </a:solidFill>
                <a:effectLst/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조금 이상한 초특급 </a:t>
            </a:r>
            <a:r>
              <a:rPr lang="en-US" altLang="ko-KR" b="1" i="0" dirty="0">
                <a:solidFill>
                  <a:srgbClr val="66CCF0"/>
                </a:solidFill>
                <a:effectLst/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(</a:t>
            </a:r>
            <a:r>
              <a:rPr lang="ko-KR" altLang="en-US" b="1" i="0" dirty="0">
                <a:solidFill>
                  <a:srgbClr val="66CCF0"/>
                </a:solidFill>
                <a:effectLst/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익스프레스</a:t>
            </a:r>
            <a:r>
              <a:rPr lang="en-US" altLang="ko-KR" b="1" i="0" dirty="0">
                <a:solidFill>
                  <a:srgbClr val="66CCF0"/>
                </a:solidFill>
                <a:effectLst/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) </a:t>
            </a:r>
          </a:p>
          <a:p>
            <a:pPr algn="ctr"/>
            <a:r>
              <a:rPr lang="en-US" altLang="ko-KR" b="1" dirty="0">
                <a:solidFill>
                  <a:srgbClr val="66CCF0"/>
                </a:solidFill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10</a:t>
            </a:r>
            <a:r>
              <a:rPr lang="ko-KR" altLang="en-US" b="1" dirty="0">
                <a:solidFill>
                  <a:srgbClr val="66CCF0"/>
                </a:solidFill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주년 기념 영상</a:t>
            </a:r>
            <a:r>
              <a:rPr lang="en-US" altLang="ko-KR" b="1" dirty="0">
                <a:solidFill>
                  <a:srgbClr val="66CCF0"/>
                </a:solidFill>
                <a:latin typeface="포천 오성과 한음 Bold" panose="020B0803000000000000" pitchFamily="50" charset="-127"/>
                <a:ea typeface="포천 오성과 한음 Bold" panose="020B0803000000000000" pitchFamily="50" charset="-127"/>
              </a:rPr>
              <a:t>”</a:t>
            </a:r>
            <a:endParaRPr lang="en-US" altLang="ko-KR" b="1" i="0" dirty="0">
              <a:solidFill>
                <a:srgbClr val="66CCF0"/>
              </a:solidFill>
              <a:effectLst/>
              <a:latin typeface="포천 오성과 한음 Bold" panose="020B0803000000000000" pitchFamily="50" charset="-127"/>
              <a:ea typeface="포천 오성과 한음 Bold" panose="020B0803000000000000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E29973E8-F418-4E8D-8792-36FB5DA181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9650" y="3533103"/>
            <a:ext cx="2512147" cy="1410667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A009408A-9BAA-4151-9BAE-C39DED1F10B2}"/>
              </a:ext>
            </a:extLst>
          </p:cNvPr>
          <p:cNvSpPr/>
          <p:nvPr/>
        </p:nvSpPr>
        <p:spPr>
          <a:xfrm>
            <a:off x="4198215" y="167268"/>
            <a:ext cx="4254411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7F3893-1D45-4AF3-A372-06EF47404FB0}"/>
              </a:ext>
            </a:extLst>
          </p:cNvPr>
          <p:cNvSpPr txBox="1"/>
          <p:nvPr/>
        </p:nvSpPr>
        <p:spPr>
          <a:xfrm>
            <a:off x="4220518" y="189570"/>
            <a:ext cx="3446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후지코</a:t>
            </a:r>
            <a:r>
              <a:rPr lang="ko-KR" altLang="en-US" sz="2800" dirty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2800" dirty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F </a:t>
            </a:r>
            <a:r>
              <a:rPr lang="ko-KR" altLang="en-US" sz="2800" dirty="0" err="1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후지오</a:t>
            </a:r>
            <a:r>
              <a:rPr lang="ko-KR" altLang="en-US" sz="2800" dirty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박물관</a:t>
            </a:r>
            <a:endParaRPr lang="en-US" altLang="ko-KR" sz="2800" dirty="0">
              <a:solidFill>
                <a:srgbClr val="00B0F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FD9AB0-14C0-464F-93A7-7BE1D4FC80FD}"/>
              </a:ext>
            </a:extLst>
          </p:cNvPr>
          <p:cNvSpPr txBox="1"/>
          <p:nvPr/>
        </p:nvSpPr>
        <p:spPr>
          <a:xfrm>
            <a:off x="5497340" y="613008"/>
            <a:ext cx="119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~F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극장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~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2E92B-56A0-43CB-B550-8F724A912BBF}"/>
              </a:ext>
            </a:extLst>
          </p:cNvPr>
          <p:cNvSpPr txBox="1"/>
          <p:nvPr/>
        </p:nvSpPr>
        <p:spPr>
          <a:xfrm>
            <a:off x="7961062" y="6002182"/>
            <a:ext cx="1180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▲영상보기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!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81650DF1-69FD-40F6-9072-767EF51AF310}"/>
              </a:ext>
            </a:extLst>
          </p:cNvPr>
          <p:cNvSpPr/>
          <p:nvPr/>
        </p:nvSpPr>
        <p:spPr>
          <a:xfrm>
            <a:off x="885434" y="4496909"/>
            <a:ext cx="3753473" cy="141066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77F448-D186-49DB-BF7B-7AB6D746CE58}"/>
              </a:ext>
            </a:extLst>
          </p:cNvPr>
          <p:cNvSpPr txBox="1"/>
          <p:nvPr/>
        </p:nvSpPr>
        <p:spPr>
          <a:xfrm>
            <a:off x="369291" y="6631405"/>
            <a:ext cx="23516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8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8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http://fujiko-museum.com/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FD014E06-6C4B-46BD-AB4C-29A2DDBC3C0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18" y="144766"/>
            <a:ext cx="724473" cy="6862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2E24AC0-9387-4CA4-BD62-D3DF04B4D347}"/>
              </a:ext>
            </a:extLst>
          </p:cNvPr>
          <p:cNvSpPr txBox="1"/>
          <p:nvPr/>
        </p:nvSpPr>
        <p:spPr>
          <a:xfrm>
            <a:off x="732072" y="5129658"/>
            <a:ext cx="3977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dirty="0" err="1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후지코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F </a:t>
            </a:r>
            <a:r>
              <a:rPr lang="ko-KR" altLang="en-US" sz="1800" dirty="0" err="1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후지오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박물관에서만 </a:t>
            </a:r>
            <a:endParaRPr lang="en-US" altLang="ko-KR" sz="1800" dirty="0">
              <a:solidFill>
                <a:srgbClr val="000000"/>
              </a:solidFill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ko-KR" sz="1800" dirty="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볼 수 있는 </a:t>
            </a:r>
            <a:r>
              <a:rPr lang="ko-KR" altLang="ko-KR" sz="1800" dirty="0">
                <a:solidFill>
                  <a:srgbClr val="0070C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오리지널 단편 영상</a:t>
            </a:r>
            <a:r>
              <a:rPr lang="ko-KR" altLang="ko-KR" sz="1800" dirty="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을 상영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Times New Roman" panose="02020603050405020304" pitchFamily="18" charset="0"/>
              </a:rPr>
              <a:t>!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706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/>
      <p:bldP spid="15" grpId="0" animBg="1"/>
      <p:bldP spid="16" grpId="0"/>
      <p:bldP spid="9" grpId="0"/>
      <p:bldP spid="2" grpId="0"/>
      <p:bldP spid="19" grpId="0" animBg="1"/>
      <p:bldP spid="2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2142</Words>
  <Application>Microsoft Office PowerPoint</Application>
  <PresentationFormat>와이드스크린</PresentationFormat>
  <Paragraphs>458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41" baseType="lpstr">
      <vt:lpstr>UD Digi Kyokasho NP-B</vt:lpstr>
      <vt:lpstr>Arial</vt:lpstr>
      <vt:lpstr>경기천년제목 Medium</vt:lpstr>
      <vt:lpstr>이사만루체 Medium</vt:lpstr>
      <vt:lpstr>이사만루체 Bold</vt:lpstr>
      <vt:lpstr>이사만루체 Light</vt:lpstr>
      <vt:lpstr>빙그레 따옴체</vt:lpstr>
      <vt:lpstr>경기천년제목 Bold</vt:lpstr>
      <vt:lpstr>포천 오성과 한음 Bold</vt:lpstr>
      <vt:lpstr>경기천년제목 Light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김가영</dc:creator>
  <cp:lastModifiedBy>김가영</cp:lastModifiedBy>
  <cp:revision>277</cp:revision>
  <dcterms:created xsi:type="dcterms:W3CDTF">2021-09-23T02:50:43Z</dcterms:created>
  <dcterms:modified xsi:type="dcterms:W3CDTF">2021-09-29T00:59:14Z</dcterms:modified>
</cp:coreProperties>
</file>