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6" r:id="rId3"/>
    <p:sldId id="277" r:id="rId4"/>
    <p:sldId id="258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D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ceJ6JHdsl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74FE9C-0D3D-4C51-B22E-2A7D6AD549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일본의 교육제도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6F43F2C-F3F3-4313-85B5-25CEC5C4AC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err="1"/>
              <a:t>일본어일본학과</a:t>
            </a:r>
            <a:r>
              <a:rPr lang="ko-KR" altLang="en-US" dirty="0"/>
              <a:t> </a:t>
            </a:r>
            <a:r>
              <a:rPr lang="en-US" altLang="ko-KR" dirty="0"/>
              <a:t>1</a:t>
            </a:r>
            <a:r>
              <a:rPr lang="ko-KR" altLang="en-US" dirty="0"/>
              <a:t>학년 이지수</a:t>
            </a:r>
          </a:p>
        </p:txBody>
      </p:sp>
    </p:spTree>
    <p:extLst>
      <p:ext uri="{BB962C8B-B14F-4D97-AF65-F5344CB8AC3E}">
        <p14:creationId xmlns:p14="http://schemas.microsoft.com/office/powerpoint/2010/main" val="216014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010B240-141B-44E6-9FA3-46555F79D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latinLnBrk="0">
              <a:lnSpc>
                <a:spcPct val="150000"/>
              </a:lnSpc>
              <a:spcAft>
                <a:spcPts val="800"/>
              </a:spcAft>
            </a:pPr>
            <a:r>
              <a:rPr lang="ko-KR" altLang="en-US" sz="2400" dirty="0"/>
              <a:t>한국 대학 진학률</a:t>
            </a:r>
            <a:r>
              <a:rPr lang="en-US" altLang="ko-KR" sz="2400" dirty="0"/>
              <a:t>: 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한국은</a:t>
            </a:r>
            <a:r>
              <a:rPr lang="en-US" altLang="ko-KR" sz="2400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고교 대학진학률은 고등학교를 졸업한 학생 중 대학에 졸업한 학생의 비율</a:t>
            </a:r>
            <a:endParaRPr lang="en-US" altLang="ko-KR" sz="2400" dirty="0">
              <a:effectLst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 latinLnBrk="0">
              <a:lnSpc>
                <a:spcPct val="150000"/>
              </a:lnSpc>
              <a:spcAft>
                <a:spcPts val="800"/>
              </a:spcAft>
            </a:pP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재수생 등의 비율은 제외한 수치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2019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년 진학률인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70.4%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보다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2.1% 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상승한 모습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9316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215958E-06EE-4272-8262-28947A599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/>
              <a:t>취업률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0080C31-13C2-42BE-B188-72CBAFB1D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dirty="0"/>
              <a:t>일본 취업률</a:t>
            </a:r>
            <a:r>
              <a:rPr lang="en-US" altLang="ko-KR" sz="2400" dirty="0"/>
              <a:t>: 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일본의 남성 취업률은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82.5%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로 높은 수준인데 반해 여성 취업률은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66.0%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로 낮은 수준이라는 점을 알 수가 있다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80840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1A6731A-4361-496A-AEE9-E829D61FF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latinLnBrk="0">
              <a:lnSpc>
                <a:spcPct val="150000"/>
              </a:lnSpc>
              <a:spcAft>
                <a:spcPts val="800"/>
              </a:spcAft>
            </a:pPr>
            <a:r>
              <a:rPr lang="ko-KR" altLang="en-US" sz="2400" dirty="0"/>
              <a:t>한국 취업률</a:t>
            </a:r>
            <a:r>
              <a:rPr lang="en-US" altLang="ko-KR" sz="2400" dirty="0"/>
              <a:t>: 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한국은 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2020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년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10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월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15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세 이상 취업자는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2,708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만 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8,000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명으로 전년동월대비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42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만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1,000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명 감소하였고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</a:p>
          <a:p>
            <a:pPr algn="just" latinLnBrk="0">
              <a:lnSpc>
                <a:spcPct val="150000"/>
              </a:lnSpc>
              <a:spcAft>
                <a:spcPts val="800"/>
              </a:spcAft>
            </a:pP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고용률은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60.4%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로 전년동월대비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1.3% 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하락하였습니다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 </a:t>
            </a:r>
          </a:p>
          <a:p>
            <a:pPr algn="just" latinLnBrk="0">
              <a:lnSpc>
                <a:spcPct val="150000"/>
              </a:lnSpc>
              <a:spcAft>
                <a:spcPts val="800"/>
              </a:spcAft>
            </a:pP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15~64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세 고용률은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65.9%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로 전년동월대비</a:t>
            </a: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1.4% 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하락하였습니다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</a:t>
            </a:r>
            <a:endParaRPr lang="ko-KR" altLang="ko-KR" sz="14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9149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A7D05D-3FBC-45B1-BAE6-8AC0B1D88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 latinLnBrk="1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b="1" kern="100" dirty="0" err="1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유토리</a:t>
            </a:r>
            <a:r>
              <a:rPr lang="ko-KR" altLang="ko-KR" sz="32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교육</a:t>
            </a:r>
            <a:br>
              <a:rPr lang="ko-KR" altLang="ko-KR" sz="16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</a:b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07224B0-CEBC-4C02-8CC0-BC644B89C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ko-KR" sz="2400" dirty="0" err="1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유토리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교육의 목적</a:t>
            </a:r>
            <a:r>
              <a:rPr lang="en-US" altLang="ko-KR" sz="2400" dirty="0">
                <a:ea typeface="맑은 고딕" panose="020B0503020000020004" pitchFamily="50" charset="-127"/>
                <a:cs typeface="Times New Roman" panose="02020603050405020304" pitchFamily="18" charset="0"/>
              </a:rPr>
              <a:t>: 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자녀의 학습 의욕을 높이는 교육 환경 </a:t>
            </a:r>
            <a:r>
              <a:rPr lang="ko-KR" altLang="en-US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조성</a:t>
            </a:r>
            <a:endParaRPr lang="en-US" altLang="ko-KR" sz="2400" dirty="0">
              <a:effectLst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ko-KR" altLang="ko-KR" sz="2400" dirty="0" err="1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유토리세대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: 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초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중학교를 </a:t>
            </a:r>
            <a:r>
              <a:rPr lang="ko-KR" altLang="ko-KR" sz="2400" dirty="0" err="1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유토리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교육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받은 사람</a:t>
            </a:r>
            <a:endParaRPr lang="en-US" altLang="ko-KR" sz="2400" dirty="0">
              <a:effectLst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ea typeface="맑은 고딕" panose="020B0503020000020004" pitchFamily="50" charset="-127"/>
                <a:cs typeface="Times New Roman" panose="02020603050405020304" pitchFamily="18" charset="0"/>
              </a:rPr>
              <a:t>(</a:t>
            </a:r>
            <a:r>
              <a:rPr lang="en-US" altLang="ko-KR" sz="24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1987~2000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년 사이에 태어난 사람들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)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7412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4FDC1D-C163-40A5-9375-66D88F087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atinLnBrk="0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 err="1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유토리</a:t>
            </a:r>
            <a:r>
              <a:rPr lang="ko-KR" altLang="ko-KR" sz="36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세대의 특징</a:t>
            </a:r>
            <a:b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</a:b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04FB8AA-5C09-472B-A4E6-4A8025369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latinLnBrk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1. 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자주성이 없어 맡은 일 이외는 하지 않는다</a:t>
            </a:r>
          </a:p>
          <a:p>
            <a:pPr algn="just" latinLnBrk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2. 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커뮤니케이션 능력이 낮고 협조성이 없다</a:t>
            </a:r>
          </a:p>
          <a:p>
            <a:pPr algn="just" latinLnBrk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3. 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정신력이 약하고 사소한 일로 그만둔다</a:t>
            </a:r>
          </a:p>
          <a:p>
            <a:pPr algn="just" latinLnBrk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4. 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사생활을 중시하여 회식을 거절한다</a:t>
            </a:r>
          </a:p>
          <a:p>
            <a:pPr algn="just" latinLnBrk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5. </a:t>
            </a:r>
            <a:r>
              <a:rPr lang="ko-KR" altLang="ko-KR" sz="24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상태에 대한 관심이 적어 상승 지향이 낮다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64458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236AD8-F413-4152-A456-6A900F989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err="1"/>
              <a:t>유토리</a:t>
            </a:r>
            <a:r>
              <a:rPr lang="ko-KR" altLang="en-US" b="1" dirty="0"/>
              <a:t> 교육에 관한 영상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0725624-F760-4550-B3F9-128D8E5F1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>
                <a:hlinkClick r:id="rId2"/>
              </a:rPr>
              <a:t>(11) 【</a:t>
            </a:r>
            <a:r>
              <a:rPr lang="ja-JP" altLang="en-US" dirty="0">
                <a:hlinkClick r:id="rId2"/>
              </a:rPr>
              <a:t>未来教育</a:t>
            </a:r>
            <a:r>
              <a:rPr lang="en-US" altLang="ja-JP" dirty="0">
                <a:hlinkClick r:id="rId2"/>
              </a:rPr>
              <a:t>】『</a:t>
            </a:r>
            <a:r>
              <a:rPr lang="ja-JP" altLang="en-US" dirty="0">
                <a:hlinkClick r:id="rId2"/>
              </a:rPr>
              <a:t>ゆとり教育の誤解⑴学力低下？していない</a:t>
            </a:r>
            <a:r>
              <a:rPr lang="en-US" altLang="ja-JP" dirty="0">
                <a:hlinkClick r:id="rId2"/>
              </a:rPr>
              <a:t>』</a:t>
            </a:r>
            <a:r>
              <a:rPr lang="ja-JP" altLang="en-US" dirty="0">
                <a:hlinkClick r:id="rId2"/>
              </a:rPr>
              <a:t>辻村哲夫（元文部科学省初等中等教育局長）／</a:t>
            </a:r>
            <a:r>
              <a:rPr lang="en-US" altLang="ja-JP" dirty="0">
                <a:hlinkClick r:id="rId2"/>
              </a:rPr>
              <a:t>OECD</a:t>
            </a:r>
            <a:r>
              <a:rPr lang="ja-JP" altLang="en-US" dirty="0">
                <a:hlinkClick r:id="rId2"/>
              </a:rPr>
              <a:t>生徒の学習到達度調査（</a:t>
            </a:r>
            <a:r>
              <a:rPr lang="en-US" altLang="ja-JP" dirty="0">
                <a:hlinkClick r:id="rId2"/>
              </a:rPr>
              <a:t>PISA</a:t>
            </a:r>
            <a:r>
              <a:rPr lang="ja-JP" altLang="en-US" dirty="0">
                <a:hlinkClick r:id="rId2"/>
              </a:rPr>
              <a:t>）／鈴木 敏恵（一級建築士） </a:t>
            </a:r>
            <a:r>
              <a:rPr lang="en-US" altLang="ja-JP" dirty="0">
                <a:hlinkClick r:id="rId2"/>
              </a:rPr>
              <a:t>- YouTube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19231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EAC3FE-D7CF-4AC1-9D1B-89047F7D9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200" b="1" dirty="0">
                <a:solidFill>
                  <a:schemeClr val="tx1"/>
                </a:solidFill>
              </a:rPr>
              <a:t>일본의 교육제도에 관하여</a:t>
            </a:r>
            <a:endParaRPr lang="ko-KR" altLang="en-US" b="1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A45A42C-9861-4A03-BBCC-5A4396226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나는 이번 레포트를 쓰면서 진로와 관련된 주제를 하면 좋겠다고 말씀하시는 </a:t>
            </a:r>
            <a:r>
              <a:rPr lang="en-US" altLang="ko-KR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 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교수님의 말을 듣고 나는 교사가 되고 싶으니까 일본의 교육제도에 제도에 대해 한번 알아보는 것도 좋을 거 같아 주제를 선정 하게 되었다 일본과 한국의 교육 제도는 비슷한 것도 있고 아닌 것도 있었다 하지만 비슷한 게 더 많아서 놀라웠고 신기한 </a:t>
            </a:r>
            <a:r>
              <a:rPr lang="ko-KR" altLang="ko-KR" kern="100" dirty="0" err="1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유토리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교육 </a:t>
            </a:r>
            <a:r>
              <a:rPr lang="ko-KR" altLang="ko-KR" kern="100" dirty="0" err="1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이라는게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우리나라의 자유학기제와 비슷하지만</a:t>
            </a: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 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좀 달라서</a:t>
            </a:r>
            <a:r>
              <a:rPr lang="en-US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 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차이점이 </a:t>
            </a:r>
            <a:r>
              <a:rPr lang="ko-KR" altLang="ko-KR" kern="100" dirty="0" err="1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뭔지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궁금했고 과제를 하는 데 있어서 진로와 </a:t>
            </a:r>
            <a:r>
              <a:rPr lang="ko-KR" altLang="ko-KR" kern="100" dirty="0" err="1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관련된거</a:t>
            </a:r>
            <a:r>
              <a:rPr lang="ko-KR" altLang="ko-KR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다 보니 도움도 되었고 주제를 잘 선정한 것 같아 기뻤다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42740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4AB4131-4C8A-4C90-B158-FFDAFFE20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200" b="1" dirty="0">
                <a:solidFill>
                  <a:schemeClr val="tx1"/>
                </a:solidFill>
              </a:rPr>
              <a:t>참고 문헌 및 사이트</a:t>
            </a:r>
            <a:endParaRPr lang="ko-KR" altLang="en-US" b="1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E03E2F2-940B-413B-BCE0-3CE1112D8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latinLnBrk="1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[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일본의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학기제도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] 3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学期制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- Cross Currentshttp://www.crosscurrents.hawaii.edu › content</a:t>
            </a:r>
            <a:endParaRPr lang="ko-KR" altLang="ko-KR" sz="14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l" latinLnBrk="1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[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한국의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학기제도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] 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外務省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: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大韓民国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-</a:t>
            </a:r>
            <a:r>
              <a:rPr lang="en-US" altLang="ko-KR" sz="2000" kern="100" dirty="0" err="1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MinistryofForeignAffairsofJapanhttps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://www.mofa.go.jp › </a:t>
            </a:r>
            <a:r>
              <a:rPr lang="en-US" altLang="ko-KR" sz="2000" kern="100" dirty="0" err="1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mofaj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› kids › </a:t>
            </a:r>
            <a:r>
              <a:rPr lang="en-US" altLang="ko-KR" sz="2000" kern="100" dirty="0" err="1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kuni</a:t>
            </a:r>
            <a:endParaRPr lang="ko-KR" altLang="ko-KR" sz="14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l" latinLnBrk="1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[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의무교육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] https://www.mext.go.jp › </a:t>
            </a:r>
            <a:r>
              <a:rPr lang="en-US" altLang="ko-KR" sz="2000" kern="100" dirty="0" err="1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b_menu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› </a:t>
            </a:r>
            <a:r>
              <a:rPr lang="en-US" altLang="ko-KR" sz="2000" kern="100" dirty="0" err="1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kihon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› about</a:t>
            </a:r>
            <a:endParaRPr lang="ko-KR" altLang="ko-KR" sz="14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l" latinLnBrk="1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[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일본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센터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시험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] 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大学入試</a:t>
            </a:r>
            <a:r>
              <a:rPr lang="ja-JP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センター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試験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- Wikipedia</a:t>
            </a:r>
            <a:endParaRPr lang="ko-KR" altLang="ko-KR" sz="14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13632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3CCB84E-E063-4F95-8EC1-EFF09DCAD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04068"/>
          </a:xfrm>
        </p:spPr>
        <p:txBody>
          <a:bodyPr>
            <a:normAutofit fontScale="92500" lnSpcReduction="20000"/>
          </a:bodyPr>
          <a:lstStyle/>
          <a:p>
            <a:pPr algn="l" latinLnBrk="1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[</a:t>
            </a:r>
            <a:r>
              <a:rPr lang="ko-KR" altLang="ko-KR" sz="2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한국</a:t>
            </a:r>
            <a:r>
              <a:rPr lang="ko-KR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수능</a:t>
            </a:r>
            <a:r>
              <a:rPr lang="ko-KR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시험</a:t>
            </a:r>
            <a:r>
              <a:rPr lang="en-US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: </a:t>
            </a:r>
            <a:r>
              <a:rPr lang="ko-KR" altLang="ko-KR" sz="2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대학수학능력시험</a:t>
            </a:r>
            <a:r>
              <a:rPr lang="en-US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] (wikipedia.org)</a:t>
            </a:r>
            <a:endParaRPr lang="ko-KR" altLang="ko-KR" sz="22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l" latinLnBrk="1">
              <a:lnSpc>
                <a:spcPct val="107000"/>
              </a:lnSpc>
              <a:spcAft>
                <a:spcPts val="800"/>
              </a:spcAft>
            </a:pPr>
            <a:r>
              <a:rPr lang="ko-KR" altLang="ko-KR" sz="2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대학수학능력시험</a:t>
            </a:r>
            <a:r>
              <a:rPr lang="en-US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- </a:t>
            </a:r>
            <a:r>
              <a:rPr lang="ko-KR" altLang="ko-KR" sz="2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나무위키</a:t>
            </a:r>
            <a:r>
              <a:rPr lang="en-US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(</a:t>
            </a:r>
            <a:r>
              <a:rPr lang="en-US" altLang="ko-KR" sz="2200" kern="100" dirty="0" err="1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namu.wiki</a:t>
            </a:r>
            <a:r>
              <a:rPr lang="en-US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)</a:t>
            </a:r>
            <a:endParaRPr lang="ko-KR" altLang="ko-KR" sz="22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l" latinLnBrk="1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[</a:t>
            </a:r>
            <a:r>
              <a:rPr lang="ko-KR" altLang="ko-KR" sz="2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일본</a:t>
            </a:r>
            <a:r>
              <a:rPr lang="ko-KR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대학</a:t>
            </a:r>
            <a:r>
              <a:rPr lang="ko-KR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진학률</a:t>
            </a:r>
            <a:r>
              <a:rPr lang="en-US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] https://univ-journal.jp › </a:t>
            </a:r>
            <a:r>
              <a:rPr lang="ja-JP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トピックス</a:t>
            </a:r>
            <a:r>
              <a:rPr lang="en-US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› </a:t>
            </a:r>
            <a:r>
              <a:rPr lang="ko-KR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調査結果</a:t>
            </a:r>
            <a:endParaRPr lang="ko-KR" altLang="ko-KR" sz="22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l" latinLnBrk="1">
              <a:lnSpc>
                <a:spcPct val="107000"/>
              </a:lnSpc>
              <a:spcAft>
                <a:spcPts val="800"/>
              </a:spcAft>
            </a:pPr>
            <a:r>
              <a:rPr lang="ja-JP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大学進学率、過去最高の</a:t>
            </a:r>
            <a:r>
              <a:rPr lang="en-US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54.4</a:t>
            </a:r>
            <a:r>
              <a:rPr lang="ja-JP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％ 短大など合計で</a:t>
            </a:r>
            <a:r>
              <a:rPr lang="en-US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8</a:t>
            </a:r>
            <a:r>
              <a:rPr lang="ja-JP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割越え</a:t>
            </a:r>
            <a:endParaRPr lang="ko-KR" altLang="ko-KR" sz="22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l" latinLnBrk="1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[</a:t>
            </a:r>
            <a:r>
              <a:rPr lang="ja-JP" altLang="ko-KR" sz="2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한국</a:t>
            </a:r>
            <a:r>
              <a:rPr lang="ja-JP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ko-KR" sz="2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대학</a:t>
            </a:r>
            <a:r>
              <a:rPr lang="ja-JP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ko-KR" sz="2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진학률</a:t>
            </a:r>
            <a:r>
              <a:rPr lang="en-US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] https://www.veritas-a.com › news › </a:t>
            </a:r>
            <a:r>
              <a:rPr lang="en-US" altLang="ko-KR" sz="2200" kern="100" dirty="0" err="1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articleView</a:t>
            </a:r>
            <a:endParaRPr lang="ko-KR" altLang="ko-KR" sz="22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l" latinLnBrk="1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[</a:t>
            </a:r>
            <a:r>
              <a:rPr lang="ja-JP" altLang="ko-KR" sz="2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한국</a:t>
            </a:r>
            <a:r>
              <a:rPr lang="ja-JP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ko-KR" sz="2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취업률</a:t>
            </a:r>
            <a:r>
              <a:rPr lang="en-US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] http://www.gri.re.kr/%EA%B8%B0%ED%83%80-4/?pageid=13&amp;uid=21372&amp;mod=document</a:t>
            </a:r>
            <a:endParaRPr lang="ko-KR" altLang="ko-KR" sz="22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l" latinLnBrk="1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2020</a:t>
            </a:r>
            <a:r>
              <a:rPr lang="ja-JP" altLang="ko-KR" sz="2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년</a:t>
            </a:r>
            <a:r>
              <a:rPr lang="en-US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10</a:t>
            </a:r>
            <a:r>
              <a:rPr lang="ja-JP" altLang="ko-KR" sz="2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월</a:t>
            </a:r>
            <a:r>
              <a:rPr lang="ja-JP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ko-KR" sz="2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고용동향</a:t>
            </a:r>
            <a:r>
              <a:rPr lang="en-US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- </a:t>
            </a:r>
            <a:r>
              <a:rPr lang="ja-JP" altLang="ko-KR" sz="2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대한민국</a:t>
            </a:r>
            <a:r>
              <a:rPr lang="ja-JP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ko-KR" sz="22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정책브리핑</a:t>
            </a:r>
            <a:r>
              <a:rPr lang="en-US" altLang="ko-KR" sz="22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https://www.korea.kr › news › </a:t>
            </a:r>
            <a:r>
              <a:rPr lang="en-US" altLang="ko-KR" sz="2200" kern="100" dirty="0" err="1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policyBriefingView</a:t>
            </a:r>
            <a:endParaRPr lang="ko-KR" altLang="ko-KR" sz="22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964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E80CC35-AEDD-4684-9E29-4776A62D7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latinLnBrk="1">
              <a:lnSpc>
                <a:spcPct val="107000"/>
              </a:lnSpc>
              <a:spcAft>
                <a:spcPts val="800"/>
              </a:spcAft>
            </a:pPr>
            <a:r>
              <a:rPr lang="en-US" altLang="ko-KR" sz="18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[</a:t>
            </a:r>
            <a:r>
              <a:rPr lang="ja-JP" altLang="ko-KR" sz="18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유토리</a:t>
            </a:r>
            <a:r>
              <a:rPr lang="ja-JP" altLang="ko-KR" sz="18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ko-KR" sz="18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맑은 고딕" panose="020B0503020000020004" pitchFamily="50" charset="-127"/>
              </a:rPr>
              <a:t>교육</a:t>
            </a:r>
            <a:r>
              <a:rPr lang="en-US" altLang="ko-KR" sz="18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]</a:t>
            </a:r>
            <a:endParaRPr lang="ko-KR" altLang="ko-KR" sz="18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l" latinLnBrk="1">
              <a:lnSpc>
                <a:spcPct val="107000"/>
              </a:lnSpc>
              <a:spcAft>
                <a:spcPts val="800"/>
              </a:spcAft>
            </a:pPr>
            <a:r>
              <a:rPr lang="ja-JP" altLang="ko-KR" sz="18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「ゆとり教育」のメリットとデメリット。「ゆとり教育」と</a:t>
            </a:r>
            <a:r>
              <a:rPr lang="en-US" altLang="ko-KR" sz="18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...https://www.kobetsu.co.jp › </a:t>
            </a:r>
            <a:r>
              <a:rPr lang="ja-JP" altLang="ko-KR" sz="18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まなビタミン</a:t>
            </a:r>
            <a:r>
              <a:rPr lang="en-US" altLang="ko-KR" sz="18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› </a:t>
            </a:r>
            <a:r>
              <a:rPr lang="ja-JP" altLang="ko-KR" sz="18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まなビタミン</a:t>
            </a:r>
            <a:r>
              <a:rPr lang="en-US" altLang="ko-KR" sz="18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Box</a:t>
            </a:r>
            <a:endParaRPr lang="ko-KR" altLang="ko-KR" sz="18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l" latinLnBrk="1">
              <a:lnSpc>
                <a:spcPct val="107000"/>
              </a:lnSpc>
              <a:spcAft>
                <a:spcPts val="800"/>
              </a:spcAft>
            </a:pPr>
            <a:r>
              <a:rPr lang="en-US" altLang="ko-KR" sz="18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https://job-koken.jp/column/yutori-mentor/</a:t>
            </a:r>
            <a:endParaRPr lang="ko-KR" altLang="ko-KR" sz="18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l" latinLnBrk="1">
              <a:lnSpc>
                <a:spcPct val="107000"/>
              </a:lnSpc>
              <a:spcAft>
                <a:spcPts val="800"/>
              </a:spcAft>
            </a:pPr>
            <a:r>
              <a:rPr lang="en-US" altLang="ko-KR" sz="18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(11) </a:t>
            </a:r>
            <a:r>
              <a:rPr lang="ja-JP" altLang="ko-KR" sz="18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【未来教育】『ゆとり教育の誤解⑴学力低下？していない』辻村哲夫（元文部科学省初等中等教育局長）／</a:t>
            </a:r>
            <a:r>
              <a:rPr lang="en-US" altLang="ko-KR" sz="18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OECD</a:t>
            </a:r>
            <a:r>
              <a:rPr lang="ja-JP" altLang="ko-KR" sz="18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生徒の学習到達度調査（</a:t>
            </a:r>
            <a:r>
              <a:rPr lang="en-US" altLang="ko-KR" sz="18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PISA</a:t>
            </a:r>
            <a:r>
              <a:rPr lang="ja-JP" altLang="ko-KR" sz="18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）／鈴木 敏恵（一級建築士）</a:t>
            </a:r>
            <a:r>
              <a:rPr lang="en-US" altLang="ko-KR" sz="1800" kern="100" dirty="0">
                <a:effectLst/>
                <a:latin typeface="맑은 고딕" panose="020B0503020000020004" pitchFamily="50" charset="-127"/>
                <a:ea typeface="Yu Mincho" panose="02020400000000000000" pitchFamily="18" charset="-128"/>
                <a:cs typeface="Times New Roman" panose="02020603050405020304" pitchFamily="18" charset="0"/>
              </a:rPr>
              <a:t> - YouTube</a:t>
            </a:r>
            <a:endParaRPr lang="ko-KR" altLang="ko-KR" sz="18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7104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390B1B5-5EDC-437E-BB92-0A6BFA2A2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85469"/>
            <a:ext cx="9603275" cy="1049235"/>
          </a:xfrm>
        </p:spPr>
        <p:txBody>
          <a:bodyPr/>
          <a:lstStyle/>
          <a:p>
            <a:pPr algn="ctr"/>
            <a:r>
              <a:rPr lang="ko-KR" altLang="en-US" b="1" dirty="0"/>
              <a:t>목차</a:t>
            </a:r>
          </a:p>
        </p:txBody>
      </p:sp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5A451753-BBC2-4D07-B71B-81655B242113}"/>
              </a:ext>
            </a:extLst>
          </p:cNvPr>
          <p:cNvSpPr/>
          <p:nvPr/>
        </p:nvSpPr>
        <p:spPr>
          <a:xfrm>
            <a:off x="1504254" y="1990725"/>
            <a:ext cx="2718033" cy="381924"/>
          </a:xfrm>
          <a:prstGeom prst="roundRect">
            <a:avLst/>
          </a:prstGeom>
          <a:solidFill>
            <a:srgbClr val="79D5B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2400" dirty="0">
                <a:solidFill>
                  <a:schemeClr val="tx1"/>
                </a:solidFill>
              </a:rPr>
              <a:t>1.</a:t>
            </a:r>
            <a:r>
              <a:rPr lang="ko-KR" altLang="en-US" sz="2400" dirty="0">
                <a:solidFill>
                  <a:schemeClr val="tx1"/>
                </a:solidFill>
              </a:rPr>
              <a:t>학기제도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9EF4D6-691C-4846-B566-33BD7C7839C0}"/>
              </a:ext>
            </a:extLst>
          </p:cNvPr>
          <p:cNvSpPr txBox="1"/>
          <p:nvPr/>
        </p:nvSpPr>
        <p:spPr>
          <a:xfrm>
            <a:off x="1304488" y="2598315"/>
            <a:ext cx="2860646" cy="11340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dirty="0"/>
              <a:t>1) </a:t>
            </a:r>
            <a:r>
              <a:rPr lang="ko-KR" altLang="en-US" sz="2400" dirty="0"/>
              <a:t>일본의 학기제도</a:t>
            </a:r>
            <a:endParaRPr lang="en-US" altLang="ko-KR" sz="2400" dirty="0"/>
          </a:p>
          <a:p>
            <a:pPr>
              <a:lnSpc>
                <a:spcPct val="150000"/>
              </a:lnSpc>
            </a:pPr>
            <a:r>
              <a:rPr lang="en-US" altLang="ko-KR" sz="2400" dirty="0"/>
              <a:t>2) </a:t>
            </a:r>
            <a:r>
              <a:rPr lang="ko-KR" altLang="en-US" sz="2400" dirty="0"/>
              <a:t>한국의 학기제도</a:t>
            </a: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121937EB-80C1-4412-AD29-F7D665BEE752}"/>
              </a:ext>
            </a:extLst>
          </p:cNvPr>
          <p:cNvSpPr/>
          <p:nvPr/>
        </p:nvSpPr>
        <p:spPr>
          <a:xfrm>
            <a:off x="4812578" y="2544573"/>
            <a:ext cx="2718033" cy="381924"/>
          </a:xfrm>
          <a:prstGeom prst="roundRect">
            <a:avLst/>
          </a:prstGeom>
          <a:solidFill>
            <a:srgbClr val="79D5B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2400" dirty="0">
                <a:solidFill>
                  <a:schemeClr val="tx1"/>
                </a:solidFill>
              </a:rPr>
              <a:t>2.</a:t>
            </a:r>
            <a:r>
              <a:rPr lang="ko-KR" altLang="en-US" sz="2400" dirty="0">
                <a:solidFill>
                  <a:schemeClr val="tx1"/>
                </a:solidFill>
              </a:rPr>
              <a:t>의무교육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5AA668-FF55-4DF1-9362-1A5F1A4C7788}"/>
              </a:ext>
            </a:extLst>
          </p:cNvPr>
          <p:cNvSpPr txBox="1"/>
          <p:nvPr/>
        </p:nvSpPr>
        <p:spPr>
          <a:xfrm>
            <a:off x="4708062" y="3171213"/>
            <a:ext cx="2860646" cy="11340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arenR"/>
            </a:pPr>
            <a:r>
              <a:rPr lang="ko-KR" altLang="en-US" sz="2400" dirty="0"/>
              <a:t>일본의 의무교육</a:t>
            </a:r>
            <a:endParaRPr lang="en-US" altLang="ko-KR" sz="2400" dirty="0"/>
          </a:p>
          <a:p>
            <a:pPr>
              <a:lnSpc>
                <a:spcPct val="150000"/>
              </a:lnSpc>
            </a:pPr>
            <a:r>
              <a:rPr lang="en-US" altLang="ko-KR" sz="2400" dirty="0"/>
              <a:t>2)  </a:t>
            </a:r>
            <a:r>
              <a:rPr lang="ko-KR" altLang="en-US" sz="2400" dirty="0"/>
              <a:t>한국의 의무교육</a:t>
            </a: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C42BB15A-B3DB-4E36-8457-53C48411E1F6}"/>
              </a:ext>
            </a:extLst>
          </p:cNvPr>
          <p:cNvSpPr/>
          <p:nvPr/>
        </p:nvSpPr>
        <p:spPr>
          <a:xfrm>
            <a:off x="8156905" y="3210187"/>
            <a:ext cx="2718033" cy="381924"/>
          </a:xfrm>
          <a:prstGeom prst="roundRect">
            <a:avLst/>
          </a:prstGeom>
          <a:solidFill>
            <a:srgbClr val="79D5B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2400" dirty="0">
                <a:solidFill>
                  <a:schemeClr val="tx1"/>
                </a:solidFill>
              </a:rPr>
              <a:t>3.</a:t>
            </a:r>
            <a:r>
              <a:rPr lang="ko-KR" altLang="en-US" sz="2400" dirty="0">
                <a:solidFill>
                  <a:schemeClr val="tx1"/>
                </a:solidFill>
              </a:rPr>
              <a:t>대입제도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C62B88-8C18-4FA8-ABCA-A8A62C2D065B}"/>
              </a:ext>
            </a:extLst>
          </p:cNvPr>
          <p:cNvSpPr txBox="1"/>
          <p:nvPr/>
        </p:nvSpPr>
        <p:spPr>
          <a:xfrm>
            <a:off x="8042864" y="3827302"/>
            <a:ext cx="2860646" cy="2242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dirty="0"/>
              <a:t>1) </a:t>
            </a:r>
            <a:r>
              <a:rPr lang="ko-KR" altLang="en-US" sz="2400" dirty="0"/>
              <a:t>일본의 대입제도</a:t>
            </a:r>
            <a:endParaRPr lang="en-US" altLang="ko-KR" sz="2400" dirty="0"/>
          </a:p>
          <a:p>
            <a:pPr>
              <a:lnSpc>
                <a:spcPct val="150000"/>
              </a:lnSpc>
            </a:pPr>
            <a:r>
              <a:rPr lang="en-US" altLang="ko-KR" sz="2400" dirty="0"/>
              <a:t>2) </a:t>
            </a:r>
            <a:r>
              <a:rPr lang="ko-KR" altLang="en-US" sz="2400" dirty="0"/>
              <a:t>한국의 대입제도</a:t>
            </a:r>
            <a:endParaRPr lang="en-US" altLang="ko-KR" sz="2400" dirty="0"/>
          </a:p>
          <a:p>
            <a:pPr>
              <a:lnSpc>
                <a:spcPct val="150000"/>
              </a:lnSpc>
            </a:pPr>
            <a:r>
              <a:rPr lang="en-US" altLang="ko-KR" sz="2400" dirty="0"/>
              <a:t>3) </a:t>
            </a:r>
            <a:r>
              <a:rPr lang="ko-KR" altLang="en-US" sz="2400" dirty="0"/>
              <a:t>대학 진학률</a:t>
            </a:r>
            <a:endParaRPr lang="en-US" altLang="ko-KR" sz="2400" dirty="0"/>
          </a:p>
          <a:p>
            <a:pPr>
              <a:lnSpc>
                <a:spcPct val="150000"/>
              </a:lnSpc>
            </a:pPr>
            <a:r>
              <a:rPr lang="en-US" altLang="ko-KR" sz="2400" dirty="0"/>
              <a:t>4) </a:t>
            </a:r>
            <a:r>
              <a:rPr lang="ko-KR" altLang="en-US" sz="2400" dirty="0"/>
              <a:t>취업률</a:t>
            </a:r>
          </a:p>
        </p:txBody>
      </p:sp>
    </p:spTree>
    <p:extLst>
      <p:ext uri="{BB962C8B-B14F-4D97-AF65-F5344CB8AC3E}">
        <p14:creationId xmlns:p14="http://schemas.microsoft.com/office/powerpoint/2010/main" val="1809534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  <p:bldP spid="6" grpId="0" animBg="1"/>
      <p:bldP spid="7" grpId="0"/>
      <p:bldP spid="8" grpId="0" animBg="1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63ED033-EE50-471E-B40C-C13B0C5AB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o-KR" altLang="en-US" sz="3200" dirty="0"/>
              <a:t>이상으로 마치겠습니다</a:t>
            </a:r>
            <a:r>
              <a:rPr lang="en-US" altLang="ko-KR" sz="3200" dirty="0"/>
              <a:t>. </a:t>
            </a:r>
            <a:r>
              <a:rPr lang="ko-KR" altLang="en-US" sz="3200" dirty="0"/>
              <a:t>감사합니다</a:t>
            </a:r>
            <a:r>
              <a:rPr lang="en-US" altLang="ko-KR" sz="3200" dirty="0"/>
              <a:t>.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810365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33A72B-C970-4342-B011-17C5B28B4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7C315AB-D091-4303-AECB-E9D7ECFC5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65129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667687-74FF-4442-B710-EF0689823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CE53C81-858F-4284-9D67-3244D699C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26841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832DD79-6D63-4EFF-9B5C-180077798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4A43690-1CBB-4582-AEFE-33AA6AD70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85833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EEE6FF1-B365-470A-B208-055F81FA5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34A90F5-43D0-4FB8-8A5C-FD6DC1411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81324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E9F8468-E03D-4183-92E4-A2719C7A6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F351EE5-7CED-4020-A97C-B74968E68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00713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77D1358-4185-4268-AC54-2C6FA9416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171FD7F-3476-450E-9BEC-625E58310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7855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303A76-A49E-45F5-9000-E1798C22F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705A4C3-817D-40B1-982A-114629A2E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68642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F38481-ABBE-4779-A605-C59D784BD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515E9E1-8D30-4D67-9D90-C479795CC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7702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93BDDE8A-14AE-4A36-9E89-2C32357D85F4}"/>
              </a:ext>
            </a:extLst>
          </p:cNvPr>
          <p:cNvSpPr/>
          <p:nvPr/>
        </p:nvSpPr>
        <p:spPr>
          <a:xfrm>
            <a:off x="4695388" y="2806906"/>
            <a:ext cx="4353362" cy="394282"/>
          </a:xfrm>
          <a:prstGeom prst="roundRect">
            <a:avLst/>
          </a:prstGeom>
          <a:solidFill>
            <a:srgbClr val="79D5B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2400" dirty="0">
                <a:solidFill>
                  <a:schemeClr val="tx1"/>
                </a:solidFill>
              </a:rPr>
              <a:t>5.</a:t>
            </a:r>
            <a:r>
              <a:rPr lang="ko-KR" altLang="en-US" sz="2400" dirty="0">
                <a:solidFill>
                  <a:schemeClr val="tx1"/>
                </a:solidFill>
              </a:rPr>
              <a:t>일본의 교육제도에 관하여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7E74A4-A638-40DB-8E39-176AF5A041D7}"/>
              </a:ext>
            </a:extLst>
          </p:cNvPr>
          <p:cNvSpPr txBox="1"/>
          <p:nvPr/>
        </p:nvSpPr>
        <p:spPr>
          <a:xfrm>
            <a:off x="4695387" y="3415719"/>
            <a:ext cx="3444307" cy="11352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arenR"/>
            </a:pPr>
            <a:r>
              <a:rPr lang="ko-KR" altLang="en-US" sz="2400" dirty="0"/>
              <a:t>나의 의견</a:t>
            </a:r>
            <a:endParaRPr lang="en-US" altLang="ko-KR" sz="2400" dirty="0"/>
          </a:p>
          <a:p>
            <a:pPr>
              <a:lnSpc>
                <a:spcPct val="150000"/>
              </a:lnSpc>
            </a:pPr>
            <a:endParaRPr lang="ko-KR" altLang="en-US" sz="2400" dirty="0"/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6C76AFE8-C090-4B4C-9BB8-D4E096416173}"/>
              </a:ext>
            </a:extLst>
          </p:cNvPr>
          <p:cNvSpPr/>
          <p:nvPr/>
        </p:nvSpPr>
        <p:spPr>
          <a:xfrm>
            <a:off x="8025822" y="4133415"/>
            <a:ext cx="4019872" cy="394282"/>
          </a:xfrm>
          <a:prstGeom prst="roundRect">
            <a:avLst/>
          </a:prstGeom>
          <a:solidFill>
            <a:srgbClr val="79D5B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2400" dirty="0">
                <a:solidFill>
                  <a:schemeClr val="tx1"/>
                </a:solidFill>
              </a:rPr>
              <a:t>6.</a:t>
            </a:r>
            <a:r>
              <a:rPr lang="ko-KR" altLang="en-US" sz="2400" dirty="0"/>
              <a:t> </a:t>
            </a:r>
            <a:r>
              <a:rPr lang="ko-KR" altLang="en-US" sz="2400" dirty="0">
                <a:solidFill>
                  <a:schemeClr val="tx1"/>
                </a:solidFill>
              </a:rPr>
              <a:t>참고 문헌 및 사이트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A62442-66E4-47E9-97A9-05604C7353CB}"/>
              </a:ext>
            </a:extLst>
          </p:cNvPr>
          <p:cNvSpPr txBox="1"/>
          <p:nvPr/>
        </p:nvSpPr>
        <p:spPr>
          <a:xfrm>
            <a:off x="8025821" y="4733140"/>
            <a:ext cx="3489465" cy="580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dirty="0"/>
              <a:t>1) </a:t>
            </a:r>
            <a:r>
              <a:rPr lang="ko-KR" altLang="en-US" sz="2400" dirty="0"/>
              <a:t>참고 문헌 및 사이트</a:t>
            </a: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FEB4FB35-1ACF-42BF-88E9-6E4E50E178EB}"/>
              </a:ext>
            </a:extLst>
          </p:cNvPr>
          <p:cNvSpPr/>
          <p:nvPr/>
        </p:nvSpPr>
        <p:spPr>
          <a:xfrm>
            <a:off x="1011747" y="2149943"/>
            <a:ext cx="3131180" cy="394282"/>
          </a:xfrm>
          <a:prstGeom prst="roundRect">
            <a:avLst/>
          </a:prstGeom>
          <a:solidFill>
            <a:srgbClr val="79D5B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2400" dirty="0">
                <a:solidFill>
                  <a:schemeClr val="tx1"/>
                </a:solidFill>
              </a:rPr>
              <a:t>4.</a:t>
            </a:r>
            <a:r>
              <a:rPr lang="ko-KR" altLang="en-US" sz="2400" dirty="0" err="1">
                <a:solidFill>
                  <a:schemeClr val="tx1"/>
                </a:solidFill>
              </a:rPr>
              <a:t>유토리</a:t>
            </a:r>
            <a:r>
              <a:rPr lang="ko-KR" altLang="en-US" sz="2400" dirty="0">
                <a:solidFill>
                  <a:schemeClr val="tx1"/>
                </a:solidFill>
              </a:rPr>
              <a:t> 교육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81BDC5-D56B-4B9E-8E60-9B44AC023E41}"/>
              </a:ext>
            </a:extLst>
          </p:cNvPr>
          <p:cNvSpPr txBox="1"/>
          <p:nvPr/>
        </p:nvSpPr>
        <p:spPr>
          <a:xfrm>
            <a:off x="1011746" y="2749668"/>
            <a:ext cx="3295471" cy="11340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arenR"/>
            </a:pPr>
            <a:r>
              <a:rPr lang="ko-KR" altLang="en-US" sz="2400" dirty="0" err="1"/>
              <a:t>유토리</a:t>
            </a:r>
            <a:r>
              <a:rPr lang="ko-KR" altLang="en-US" sz="2400" dirty="0"/>
              <a:t> 교육의 의의</a:t>
            </a:r>
            <a:endParaRPr lang="en-US" altLang="ko-KR" sz="2400" dirty="0"/>
          </a:p>
          <a:p>
            <a:pPr>
              <a:lnSpc>
                <a:spcPct val="150000"/>
              </a:lnSpc>
            </a:pPr>
            <a:r>
              <a:rPr lang="en-US" altLang="ko-KR" sz="2400" dirty="0"/>
              <a:t>2)  </a:t>
            </a:r>
            <a:r>
              <a:rPr lang="ko-KR" altLang="en-US" sz="2400" dirty="0" err="1"/>
              <a:t>유토리</a:t>
            </a:r>
            <a:r>
              <a:rPr lang="ko-KR" altLang="en-US" sz="2400" dirty="0"/>
              <a:t> 교육의 특징</a:t>
            </a:r>
            <a:endParaRPr lang="en-US" altLang="ko-KR" sz="2400" dirty="0"/>
          </a:p>
        </p:txBody>
      </p:sp>
    </p:spTree>
    <p:extLst>
      <p:ext uri="{BB962C8B-B14F-4D97-AF65-F5344CB8AC3E}">
        <p14:creationId xmlns:p14="http://schemas.microsoft.com/office/powerpoint/2010/main" val="2703724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 animBg="1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590E795-A744-4FA8-9F75-75EB4ED59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ko-KR" sz="3200" b="1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학기제도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EED7D4F-82B4-4B84-8AC8-493599B1F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1) </a:t>
            </a:r>
            <a:r>
              <a:rPr lang="ko-KR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일본 학기제도</a:t>
            </a:r>
            <a:r>
              <a:rPr lang="en-US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:  </a:t>
            </a:r>
            <a:r>
              <a:rPr lang="en-US" altLang="ko-KR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4</a:t>
            </a:r>
            <a:r>
              <a:rPr lang="ko-KR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월</a:t>
            </a:r>
            <a:r>
              <a:rPr lang="en-US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~</a:t>
            </a:r>
            <a:r>
              <a:rPr lang="ko-KR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3</a:t>
            </a:r>
            <a:r>
              <a:rPr lang="ko-KR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월</a:t>
            </a:r>
            <a:r>
              <a:rPr lang="en-US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3</a:t>
            </a:r>
            <a:r>
              <a:rPr lang="ko-KR" altLang="ko-KR" dirty="0" err="1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학기제</a:t>
            </a:r>
            <a:r>
              <a:rPr lang="en-US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 4</a:t>
            </a:r>
            <a:r>
              <a:rPr lang="ko-KR" altLang="en-US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월 시작 </a:t>
            </a:r>
            <a:r>
              <a:rPr lang="en-US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7</a:t>
            </a:r>
            <a:r>
              <a:rPr lang="ko-KR" altLang="en-US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월 후반 끝</a:t>
            </a:r>
            <a:endParaRPr lang="en-US" altLang="ko-KR" dirty="0">
              <a:effectLst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ko-KR" alt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초</a:t>
            </a:r>
            <a:r>
              <a:rPr lang="en-US" altLang="ko-KR" dirty="0"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중</a:t>
            </a:r>
            <a:r>
              <a:rPr lang="en-US" altLang="ko-KR" dirty="0"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고 </a:t>
            </a:r>
            <a:r>
              <a:rPr lang="en-US" altLang="ko-KR" dirty="0">
                <a:ea typeface="맑은 고딕" panose="020B0503020000020004" pitchFamily="50" charset="-127"/>
                <a:cs typeface="Times New Roman" panose="02020603050405020304" pitchFamily="18" charset="0"/>
              </a:rPr>
              <a:t>7</a:t>
            </a:r>
            <a:r>
              <a:rPr lang="ko-KR" alt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월 </a:t>
            </a:r>
            <a:r>
              <a:rPr lang="en-US" altLang="ko-KR" dirty="0">
                <a:ea typeface="맑은 고딕" panose="020B0503020000020004" pitchFamily="50" charset="-127"/>
                <a:cs typeface="Times New Roman" panose="02020603050405020304" pitchFamily="18" charset="0"/>
              </a:rPr>
              <a:t>20</a:t>
            </a:r>
            <a:r>
              <a:rPr lang="ko-KR" alt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일</a:t>
            </a:r>
            <a:r>
              <a:rPr lang="en-US" altLang="ko-KR" dirty="0">
                <a:ea typeface="맑은 고딕" panose="020B0503020000020004" pitchFamily="50" charset="-127"/>
                <a:cs typeface="Times New Roman" panose="02020603050405020304" pitchFamily="18" charset="0"/>
              </a:rPr>
              <a:t>~8</a:t>
            </a:r>
            <a:r>
              <a:rPr lang="ko-KR" alt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월</a:t>
            </a:r>
            <a:r>
              <a:rPr lang="en-US" altLang="ko-KR" dirty="0">
                <a:ea typeface="맑은 고딕" panose="020B0503020000020004" pitchFamily="50" charset="-127"/>
                <a:cs typeface="Times New Roman" panose="02020603050405020304" pitchFamily="18" charset="0"/>
              </a:rPr>
              <a:t> 30</a:t>
            </a:r>
            <a:r>
              <a:rPr lang="ko-KR" alt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일 여름방학</a:t>
            </a:r>
            <a:endParaRPr lang="en-US" altLang="ko-KR" dirty="0"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ko-KR" dirty="0"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ko-KR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2) </a:t>
            </a:r>
            <a:r>
              <a:rPr lang="ko-KR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한국의 학기제도</a:t>
            </a:r>
            <a:r>
              <a:rPr lang="en-US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:  </a:t>
            </a:r>
            <a:r>
              <a:rPr lang="ko-KR" altLang="en-US" dirty="0"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3</a:t>
            </a:r>
            <a:r>
              <a:rPr lang="ko-KR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월</a:t>
            </a:r>
            <a:r>
              <a:rPr lang="en-US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~</a:t>
            </a:r>
            <a:r>
              <a:rPr lang="en-US" altLang="ko-KR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2</a:t>
            </a:r>
            <a:r>
              <a:rPr lang="ko-KR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월</a:t>
            </a:r>
            <a:r>
              <a:rPr lang="en-US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끝</a:t>
            </a:r>
            <a:r>
              <a:rPr lang="en-US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2</a:t>
            </a:r>
            <a:r>
              <a:rPr lang="ko-KR" altLang="en-US" dirty="0" err="1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학기제</a:t>
            </a:r>
            <a:r>
              <a:rPr lang="ko-KR" altLang="en-US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endParaRPr lang="en-US" altLang="ko-KR" dirty="0">
              <a:effectLst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ko-KR" altLang="en-US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초</a:t>
            </a:r>
            <a:r>
              <a:rPr lang="en-US" altLang="ko-KR" dirty="0">
                <a:latin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en-US" dirty="0">
                <a:latin typeface="맑은 고딕" panose="020B0503020000020004" pitchFamily="50" charset="-127"/>
                <a:cs typeface="Times New Roman" panose="02020603050405020304" pitchFamily="18" charset="0"/>
              </a:rPr>
              <a:t>중</a:t>
            </a:r>
            <a:r>
              <a:rPr lang="en-US" altLang="ko-KR" dirty="0">
                <a:latin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en-US" dirty="0">
                <a:latin typeface="맑은 고딕" panose="020B0503020000020004" pitchFamily="50" charset="-127"/>
                <a:cs typeface="Times New Roman" panose="02020603050405020304" pitchFamily="18" charset="0"/>
              </a:rPr>
              <a:t>고 </a:t>
            </a:r>
            <a:r>
              <a:rPr lang="en-US" altLang="ko-KR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12</a:t>
            </a:r>
            <a:r>
              <a:rPr lang="ko-KR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월말</a:t>
            </a:r>
            <a:r>
              <a:rPr lang="en-US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~ 2</a:t>
            </a:r>
            <a:r>
              <a:rPr lang="ko-KR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월</a:t>
            </a:r>
            <a:r>
              <a:rPr lang="en-US" altLang="ko-KR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en-US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겨울방학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2962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087C7BB-B04F-4C68-8D99-7458538A1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/>
              <a:t>의무교육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CA19C61-EFAD-49B1-8011-88D543CEC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/>
              <a:t>일본의 의무교육</a:t>
            </a:r>
            <a:endParaRPr lang="en-US" altLang="ko-KR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dirty="0"/>
              <a:t>초등학교 의무교육</a:t>
            </a:r>
            <a:endParaRPr lang="en-US" altLang="ko-KR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dirty="0"/>
              <a:t>중학교 의무교육</a:t>
            </a:r>
            <a:endParaRPr lang="en-US" altLang="ko-KR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dirty="0"/>
              <a:t>고등학교 자율교육</a:t>
            </a:r>
            <a:endParaRPr lang="en-US" altLang="ko-KR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dirty="0"/>
              <a:t>대학교 자율교육</a:t>
            </a:r>
          </a:p>
        </p:txBody>
      </p:sp>
    </p:spTree>
    <p:extLst>
      <p:ext uri="{BB962C8B-B14F-4D97-AF65-F5344CB8AC3E}">
        <p14:creationId xmlns:p14="http://schemas.microsoft.com/office/powerpoint/2010/main" val="1361864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EEA20FA-1DE8-4EDA-B162-7BE539720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87157"/>
            <a:ext cx="9603275" cy="345061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/>
              <a:t>한국의 의무교육</a:t>
            </a:r>
            <a:endParaRPr lang="en-US" altLang="ko-KR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dirty="0"/>
              <a:t>초등학교 의무교육</a:t>
            </a:r>
            <a:endParaRPr lang="en-US" altLang="ko-KR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dirty="0"/>
              <a:t>중학교 의무교육</a:t>
            </a:r>
            <a:endParaRPr lang="en-US" altLang="ko-KR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dirty="0"/>
              <a:t>고등학교 자율교육</a:t>
            </a:r>
            <a:endParaRPr lang="en-US" altLang="ko-KR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dirty="0"/>
              <a:t>대학교 자율교육</a:t>
            </a:r>
          </a:p>
          <a:p>
            <a:pPr>
              <a:lnSpc>
                <a:spcPct val="150000"/>
              </a:lnSpc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26514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063A294-53E8-4A3F-BDA5-5DC3CB68F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/>
              <a:t>대입제도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5DFD35C-5FEA-4471-9056-17A5137EA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20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1) </a:t>
            </a:r>
            <a:r>
              <a:rPr lang="ko-KR" altLang="ko-KR" sz="20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일본 대입 센터 시험</a:t>
            </a:r>
            <a:r>
              <a:rPr lang="en-US" altLang="ko-KR" sz="20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: </a:t>
            </a:r>
            <a:r>
              <a:rPr lang="ko-KR" altLang="ko-KR" sz="20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대입센터시험은</a:t>
            </a:r>
            <a:r>
              <a:rPr lang="en-US" altLang="ko-KR" sz="20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1990</a:t>
            </a:r>
            <a:r>
              <a:rPr lang="ko-KR" altLang="ko-KR" sz="20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년부터</a:t>
            </a:r>
            <a:r>
              <a:rPr lang="en-US" altLang="ko-KR" sz="20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2020</a:t>
            </a:r>
            <a:r>
              <a:rPr lang="ko-KR" altLang="ko-KR" sz="20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년까지 </a:t>
            </a:r>
            <a:endParaRPr lang="en-US" altLang="ko-KR" sz="2000" dirty="0">
              <a:effectLst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ko-KR" altLang="ko-KR" sz="20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독립행정법인 대학입시센터</a:t>
            </a:r>
            <a:r>
              <a:rPr lang="en-US" altLang="ko-KR" sz="20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(DNC)</a:t>
            </a:r>
            <a:r>
              <a:rPr lang="ko-KR" altLang="ko-KR" sz="20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가 예년</a:t>
            </a:r>
            <a:r>
              <a:rPr lang="en-US" altLang="ko-KR" sz="20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1</a:t>
            </a:r>
            <a:r>
              <a:rPr lang="ko-KR" altLang="ko-KR" sz="20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월</a:t>
            </a:r>
            <a:r>
              <a:rPr lang="en-US" altLang="ko-KR" sz="20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13</a:t>
            </a:r>
            <a:r>
              <a:rPr lang="ko-KR" altLang="ko-KR" sz="20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일 이후 첫 토요일과 일요일 </a:t>
            </a:r>
            <a:endParaRPr lang="en-US" altLang="ko-KR" sz="2000" dirty="0">
              <a:effectLst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ko-KR" sz="20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이틀에 걸쳐 실시하던 일본 대학의 공통입학시험이다</a:t>
            </a:r>
            <a:r>
              <a:rPr lang="en-US" altLang="ko-KR" sz="20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. </a:t>
            </a:r>
          </a:p>
          <a:p>
            <a:pPr algn="l" latinLnBrk="1">
              <a:lnSpc>
                <a:spcPct val="150000"/>
              </a:lnSpc>
              <a:spcAft>
                <a:spcPts val="800"/>
              </a:spcAft>
            </a:pP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1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일차시에는 국어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사회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수학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A, 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수학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B 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등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3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개 과목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10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개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2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일차는 외국어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이과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A, 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이과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B, 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이과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C 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등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2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개 과목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8</a:t>
            </a:r>
            <a:r>
              <a:rPr lang="ko-KR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개가 각각 실시된다</a:t>
            </a:r>
            <a:r>
              <a:rPr lang="en-US" altLang="ko-KR" sz="20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</a:t>
            </a:r>
            <a:endParaRPr lang="ko-KR" altLang="ko-KR" sz="14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59353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62BCA36-614B-416D-9AE0-D3C3934E9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dirty="0"/>
              <a:t>2) </a:t>
            </a:r>
            <a:r>
              <a:rPr lang="ko-KR" altLang="en-US" dirty="0"/>
              <a:t>한국 대입 수능 시험</a:t>
            </a:r>
            <a:r>
              <a:rPr lang="en-US" altLang="ko-KR" dirty="0"/>
              <a:t>: </a:t>
            </a:r>
            <a:r>
              <a:rPr lang="ko-KR" altLang="en-US" dirty="0"/>
              <a:t>대학수학능력시험인 수능은 </a:t>
            </a:r>
            <a:r>
              <a:rPr lang="en-US" altLang="ko-KR" dirty="0"/>
              <a:t>1994</a:t>
            </a:r>
            <a:r>
              <a:rPr lang="ko-KR" altLang="en-US" dirty="0"/>
              <a:t>학년도부터 대한민국의 대학 입시에 도입한 시험으로</a:t>
            </a:r>
            <a:r>
              <a:rPr lang="en-US" altLang="ko-KR" dirty="0"/>
              <a:t>, </a:t>
            </a:r>
            <a:r>
              <a:rPr lang="ko-KR" altLang="en-US" dirty="0"/>
              <a:t>대학에 진학할 수 있는 능력을 시험한다</a:t>
            </a:r>
            <a:r>
              <a:rPr lang="en-US" altLang="ko-KR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dirty="0"/>
              <a:t>국어</a:t>
            </a:r>
            <a:r>
              <a:rPr lang="en-US" altLang="ko-KR" dirty="0"/>
              <a:t>, </a:t>
            </a:r>
            <a:r>
              <a:rPr lang="ko-KR" altLang="en-US" dirty="0"/>
              <a:t>수학</a:t>
            </a:r>
            <a:r>
              <a:rPr lang="en-US" altLang="ko-KR" dirty="0"/>
              <a:t>, </a:t>
            </a:r>
            <a:r>
              <a:rPr lang="ko-KR" altLang="en-US" dirty="0"/>
              <a:t>영어</a:t>
            </a:r>
            <a:r>
              <a:rPr lang="en-US" altLang="ko-KR" dirty="0"/>
              <a:t>,  </a:t>
            </a:r>
            <a:r>
              <a:rPr lang="ko-KR" altLang="en-US" dirty="0"/>
              <a:t>한국사</a:t>
            </a:r>
            <a:r>
              <a:rPr lang="en-US" altLang="ko-KR" dirty="0"/>
              <a:t>, </a:t>
            </a:r>
            <a:r>
              <a:rPr lang="ko-KR" altLang="en-US" dirty="0"/>
              <a:t>탐구영역</a:t>
            </a:r>
            <a:r>
              <a:rPr lang="en-US" altLang="ko-KR" dirty="0"/>
              <a:t>, </a:t>
            </a:r>
            <a:r>
              <a:rPr lang="ko-KR" altLang="en-US" dirty="0"/>
              <a:t>제</a:t>
            </a:r>
            <a:r>
              <a:rPr lang="en-US" altLang="ko-KR" dirty="0"/>
              <a:t>2</a:t>
            </a:r>
            <a:r>
              <a:rPr lang="ko-KR" altLang="en-US" dirty="0"/>
              <a:t>외국어 응시</a:t>
            </a:r>
          </a:p>
        </p:txBody>
      </p:sp>
      <p:pic>
        <p:nvPicPr>
          <p:cNvPr id="4" name="그림 3" descr="aaf66df38993637f43b4b8ec65cb4ac4785772a17e2f6cc2f5ea58cb8f8ea5d63bd9b413f40687775cafa41d04b164dbf375e3a45a57eb4468d78e96ba4991bb03144e87303dbdf9fdf9b440a20f1a501c474522ad364d97e9bb99ee3e2452dda6b5d84e0630ba70f16">
            <a:extLst>
              <a:ext uri="{FF2B5EF4-FFF2-40B4-BE49-F238E27FC236}">
                <a16:creationId xmlns:a16="http://schemas.microsoft.com/office/drawing/2014/main" id="{C19BE383-AF42-4B69-A3A6-B1EF90046B9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725" y="4057650"/>
            <a:ext cx="4581525" cy="194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482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CC9D3EC-3783-4752-BE4F-951498BEA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ko-KR" sz="3200" b="1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대학 진학률</a:t>
            </a:r>
            <a:endParaRPr lang="ko-KR" altLang="en-US" b="1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6438F-9361-4A70-BFDD-4882AD271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dirty="0"/>
              <a:t>일본 대학 진학률</a:t>
            </a:r>
            <a:r>
              <a:rPr lang="en-US" altLang="ko-KR" sz="2400" dirty="0"/>
              <a:t>: 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일본은 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2020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년도 대학진학률이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54.4%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에 달해 사상 최고치 기록</a:t>
            </a:r>
            <a:endParaRPr lang="en-US" altLang="ko-KR" sz="2400" dirty="0">
              <a:effectLst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ko-KR" altLang="ko-KR" sz="2400" dirty="0" err="1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문부과학성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학교기본조사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전년도 대비로는</a:t>
            </a:r>
            <a:r>
              <a:rPr lang="en-US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 0.7%</a:t>
            </a:r>
            <a:r>
              <a:rPr lang="ko-KR" altLang="ko-KR" sz="2400" dirty="0"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포인트 상승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62143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갤러리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TM10001114[[fn=갤러리]]</Template>
  <TotalTime>416</TotalTime>
  <Words>1003</Words>
  <Application>Microsoft Office PowerPoint</Application>
  <PresentationFormat>와이드스크린</PresentationFormat>
  <Paragraphs>86</Paragraphs>
  <Slides>28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28</vt:i4>
      </vt:variant>
    </vt:vector>
  </HeadingPairs>
  <TitlesOfParts>
    <vt:vector size="32" baseType="lpstr">
      <vt:lpstr>맑은 고딕</vt:lpstr>
      <vt:lpstr>Arial</vt:lpstr>
      <vt:lpstr>Gill Sans MT</vt:lpstr>
      <vt:lpstr>갤러리</vt:lpstr>
      <vt:lpstr>일본의 교육제도</vt:lpstr>
      <vt:lpstr>목차</vt:lpstr>
      <vt:lpstr>PowerPoint 프레젠테이션</vt:lpstr>
      <vt:lpstr>학기제도</vt:lpstr>
      <vt:lpstr>의무교육</vt:lpstr>
      <vt:lpstr>PowerPoint 프레젠테이션</vt:lpstr>
      <vt:lpstr>대입제도</vt:lpstr>
      <vt:lpstr>PowerPoint 프레젠테이션</vt:lpstr>
      <vt:lpstr>대학 진학률</vt:lpstr>
      <vt:lpstr>PowerPoint 프레젠테이션</vt:lpstr>
      <vt:lpstr>취업률</vt:lpstr>
      <vt:lpstr>PowerPoint 프레젠테이션</vt:lpstr>
      <vt:lpstr>유토리 교육 </vt:lpstr>
      <vt:lpstr>유토리 세대의 특징 </vt:lpstr>
      <vt:lpstr>유토리 교육에 관한 영상</vt:lpstr>
      <vt:lpstr>일본의 교육제도에 관하여</vt:lpstr>
      <vt:lpstr>참고 문헌 및 사이트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교육제도</dc:title>
  <dc:creator>이 지수</dc:creator>
  <cp:lastModifiedBy>이 지수</cp:lastModifiedBy>
  <cp:revision>5</cp:revision>
  <dcterms:created xsi:type="dcterms:W3CDTF">2021-09-26T07:42:25Z</dcterms:created>
  <dcterms:modified xsi:type="dcterms:W3CDTF">2021-09-28T16:57:11Z</dcterms:modified>
</cp:coreProperties>
</file>