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8" r:id="rId4"/>
    <p:sldId id="279" r:id="rId5"/>
    <p:sldId id="259" r:id="rId6"/>
    <p:sldId id="280" r:id="rId7"/>
    <p:sldId id="28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6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E4719-79AC-40CC-AAC0-C3917A1C9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D846C0-04C2-4729-9FF9-7DAE0A5F5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5C6BC1-218B-48F0-957C-C9FB4C88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8459C-2A5B-4B06-8EF5-5B2334F6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AE4D53-CC2B-4572-A013-49379F55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87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6E4CBF-0AD2-49FC-9D07-A4E9679F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E6E04D-4F9A-437C-803D-1121F4CC8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D3C77A-AB7C-415E-8E7A-EBCBC752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D55D03-DB3F-4873-8303-F5D19DFC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10E410-A6AF-4F2E-AA4C-B05A62CD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66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F1246CB-356E-4BB7-8D53-C22B4C86E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C39343-744F-45BF-B70D-B9DEC5A98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7B50F5-FBC7-45EC-A78D-DE353548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19B7F-8593-4092-83F0-0B141F83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C224AC-FE47-42BE-B9F4-E342E85A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8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2B08DB-2A54-44CA-AFBB-9E2001A1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BD3225-2E0C-427B-9984-F6B4CE28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FE1327-F93E-4291-8799-92F9EAF2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0DA31E-FB14-4C7B-BB00-9C605B7E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9BB179-D6B8-4355-940C-FC66485C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2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865F90-B214-4EE3-8BEA-5EFE14B6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CA40C8-FF11-4CA2-85C2-06B91C6D1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F16C19-2CD6-4906-AD5B-318CCBD8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40C3BD-10F0-4146-9037-70DE7F05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A03CA0-2E4C-4DC9-A5E9-1CE871F7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6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FFF4D-5D62-4202-895F-8DF7676A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47BB91-F8B5-4A76-837C-32EDDD9E1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779538-8765-4020-8D01-F40BF1FBF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BC29D5-9009-4CC0-9546-3D0C7D90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F4A341-F258-4EBE-82B8-36E4DD3E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802B08-45F6-49C6-84D8-34B78EF3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6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B3AB1-BDF1-4806-9439-D9CC136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276F68-AC14-4B85-8034-25CA34CA5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C2FF09-27E6-4E8C-B1CB-E85FA40A0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3A6DAC-5D9D-41F0-A534-712120342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594521-0699-44FE-99BD-ECD08BC66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FF028E5-3AE6-41E2-83EC-94799C4F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B09C1F-82CE-4418-9413-BE5D74B2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109780A-B6C5-44BC-A579-7AA869DE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3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96B6BD-8429-4C71-B047-599B937A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3BED141-6BF1-4EEE-B9B0-DC6B65EB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5DAB7C-F67E-4CF6-895B-0FFA6305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64915B-15DB-4904-B463-D349A267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4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D0ED7EE-61D3-4D3A-85E5-245CC3D9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08732F-AB30-4405-83BE-CC6C4414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45DE2-8FD4-40C3-B872-02F84117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4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F9A7A-30A3-47B8-8093-51376709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17CDD4-9702-40FD-A8C3-4CAA3B25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8740F7-2891-4E79-BFD2-93538795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9457D7-FCB9-4CC0-98D2-D394D8B4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F546CE-4733-4EB1-854A-3D67EF69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079DA6-D47C-44BD-816A-4AF1D755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60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07E01-ADF9-411B-A806-25331000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159E3B-1725-4B29-B0FC-6C669C2B4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7CB747-57AC-4E41-A3F1-A92F95024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78434-5EC1-452B-9BEE-835BE86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91049D-1159-4E5B-8CDD-42E71F0A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AB7654-DF72-4C58-8B31-5CC0BA19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8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BE50DE-6287-44F9-9BDA-DF0ED377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26222A-9130-4E9E-AECD-EC9B1250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1E93CF-0EC1-45D2-98C1-498112922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C882-8853-40F1-A1BF-02EF0B1C3D46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39AC5-B933-4F8B-9336-B1882266C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C8715D-90B9-4C43-A515-3D5EC79F3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C4BE-09A3-48DB-BB0D-6B91772E5E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0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ja.wikipedia.org/wiki/%E9%A3%B2%E6%96%9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hyperlink" Target="https://ja.wikipedia.org/wiki/%E9%A7%90%E8%BB%8A%E5%A0%B4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6%96%99%E9%87%91" TargetMode="External"/><Relationship Id="rId5" Type="http://schemas.openxmlformats.org/officeDocument/2006/relationships/hyperlink" Target="https://ja.wikipedia.org/wiki/%E9%A7%90%E8%BB%8A" TargetMode="External"/><Relationship Id="rId4" Type="http://schemas.openxmlformats.org/officeDocument/2006/relationships/hyperlink" Target="https://ja.wikipedia.org/wiki/%E4%BD%BF%E7%94%A8%E8%80%8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1%8A%E5%B9%B4%E7%8E%89#cite_note-1" TargetMode="External"/><Relationship Id="rId2" Type="http://schemas.openxmlformats.org/officeDocument/2006/relationships/hyperlink" Target="https://ja.wikipedia.org/wiki/%E6%AD%B3%E6%9A%A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hyperlink" Target="https://ja.wikipedia.org/wiki/%E5%B9%B4%E8%B3%8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mdRoC8PrAHg&amp;t=6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F5F921A-8F9D-4791-B3BA-1C6B4385D86A}"/>
              </a:ext>
            </a:extLst>
          </p:cNvPr>
          <p:cNvSpPr txBox="1">
            <a:spLocks/>
          </p:cNvSpPr>
          <p:nvPr/>
        </p:nvSpPr>
        <p:spPr>
          <a:xfrm>
            <a:off x="-517216" y="952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>
                <a:latin typeface="Blackadder ITC" panose="04020505051007020D02" pitchFamily="82" charset="0"/>
              </a:rPr>
              <a:t>일보의 절차</a:t>
            </a:r>
            <a:r>
              <a:rPr lang="en-US" altLang="ko-KR" b="1" dirty="0">
                <a:latin typeface="Blackadder ITC" panose="04020505051007020D02" pitchFamily="82" charset="0"/>
              </a:rPr>
              <a:t> </a:t>
            </a:r>
            <a:r>
              <a:rPr lang="ko-KR" altLang="en-US" b="1" dirty="0">
                <a:latin typeface="Blackadder ITC" panose="04020505051007020D02" pitchFamily="82" charset="0"/>
              </a:rPr>
              <a:t>의식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D9815-E12A-49BB-89DC-AF46B2DB7E57}"/>
              </a:ext>
            </a:extLst>
          </p:cNvPr>
          <p:cNvSpPr txBox="1">
            <a:spLocks/>
          </p:cNvSpPr>
          <p:nvPr/>
        </p:nvSpPr>
        <p:spPr>
          <a:xfrm>
            <a:off x="4054784" y="2666661"/>
            <a:ext cx="3000097" cy="833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latin typeface="Arial Rounded MT Bold" panose="020F0704030504030204" pitchFamily="34" charset="0"/>
              </a:rPr>
              <a:t>22045547~</a:t>
            </a:r>
            <a:r>
              <a:rPr lang="ko-KR" altLang="en-US" b="1" dirty="0" err="1">
                <a:latin typeface="Arial Rounded MT Bold" panose="020F0704030504030204" pitchFamily="34" charset="0"/>
                <a:ea typeface="+mj-ea"/>
              </a:rPr>
              <a:t>레티퀸</a:t>
            </a:r>
            <a:endParaRPr lang="ko-KR" altLang="en-US" b="1" dirty="0">
              <a:latin typeface="Arial Rounded MT Bold" panose="020F070403050403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06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C3EE657-A401-460A-91B1-811BCC568A05}"/>
              </a:ext>
            </a:extLst>
          </p:cNvPr>
          <p:cNvSpPr txBox="1">
            <a:spLocks/>
          </p:cNvSpPr>
          <p:nvPr/>
        </p:nvSpPr>
        <p:spPr>
          <a:xfrm>
            <a:off x="1051449" y="1384990"/>
            <a:ext cx="4337482" cy="61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장례식과 이별은 친구와 지인들에게 알리고 장남이 거행한다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FB743EE-182C-4D72-8F8D-B9C1F92D57AA}"/>
              </a:ext>
            </a:extLst>
          </p:cNvPr>
          <p:cNvSpPr txBox="1">
            <a:spLocks/>
          </p:cNvSpPr>
          <p:nvPr/>
        </p:nvSpPr>
        <p:spPr>
          <a:xfrm>
            <a:off x="1082937" y="2359510"/>
            <a:ext cx="4337482" cy="611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800"/>
              </a:spcAft>
            </a:pPr>
            <a:r>
              <a:rPr lang="ko-KR" altLang="en-US" sz="17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 죽은 사람은 흰색 기모노를 입고 모든 것이 흰색이어야 한다</a:t>
            </a:r>
            <a:r>
              <a:rPr lang="en-US" altLang="ko-KR" sz="17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.</a:t>
            </a:r>
            <a:endParaRPr lang="ko-KR" altLang="en-US" sz="1700" b="0" i="0" u="none" strike="noStrike" dirty="0"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 fontAlgn="base">
              <a:spcBef>
                <a:spcPts val="0"/>
              </a:spcBef>
              <a:spcAft>
                <a:spcPts val="800"/>
              </a:spcAft>
            </a:pPr>
            <a:endParaRPr lang="ko-KR" altLang="en-US" sz="1800" b="0" i="0" u="none" strike="noStrike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AF4B5D9-B248-43F2-B555-9E62F3B97332}"/>
              </a:ext>
            </a:extLst>
          </p:cNvPr>
          <p:cNvSpPr txBox="1">
            <a:spLocks/>
          </p:cNvSpPr>
          <p:nvPr/>
        </p:nvSpPr>
        <p:spPr>
          <a:xfrm>
            <a:off x="6320993" y="4340257"/>
            <a:ext cx="4337482" cy="61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맑은 고딕" panose="020B0503020000020004" pitchFamily="50" charset="-127"/>
              </a:rPr>
              <a:t>참석자는 검은색 옷을 입어야 한다</a:t>
            </a:r>
            <a:r>
              <a:rPr lang="en-US" altLang="ko-KR" sz="16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맑은 고딕" panose="020B0503020000020004" pitchFamily="50" charset="-127"/>
              </a:rPr>
              <a:t>. </a:t>
            </a:r>
            <a:r>
              <a:rPr lang="ko-KR" altLang="en-US" sz="16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맑은 고딕" panose="020B0503020000020004" pitchFamily="50" charset="-127"/>
              </a:rPr>
              <a:t>남자라         면 검은 조끼</a:t>
            </a:r>
            <a:r>
              <a:rPr lang="en-US" altLang="ko-KR" sz="16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맑은 고딕" panose="020B0503020000020004" pitchFamily="50" charset="-127"/>
              </a:rPr>
              <a:t>, </a:t>
            </a:r>
            <a:r>
              <a:rPr lang="ko-KR" altLang="en-US" sz="1600" b="0" i="0" u="none" strike="noStrike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맑은 고딕" panose="020B0503020000020004" pitchFamily="50" charset="-127"/>
              </a:rPr>
              <a:t>여자라면 검은 드레스</a:t>
            </a:r>
            <a:endParaRPr lang="ko-KR" altLang="en-US" sz="1600" dirty="0">
              <a:latin typeface="Berlin Sans FB" panose="020E0602020502020306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6A9DEF6-B0CA-40CE-983A-09D7090B5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8" y="3121502"/>
            <a:ext cx="3327138" cy="366029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C22B1C1-39F1-4CA4-98CB-364A013A5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93" y="941072"/>
            <a:ext cx="4170378" cy="20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80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52DD9C5-F1CC-4B57-AD75-2BCE74764125}"/>
              </a:ext>
            </a:extLst>
          </p:cNvPr>
          <p:cNvSpPr txBox="1">
            <a:spLocks/>
          </p:cNvSpPr>
          <p:nvPr/>
        </p:nvSpPr>
        <p:spPr>
          <a:xfrm>
            <a:off x="824141" y="1137553"/>
            <a:ext cx="9429568" cy="1854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부의금 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부의금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香奠모두 표기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 불교 등의 장례식 에서 죽은 영전 등에 올리는 금품을 말한다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향료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이라고도한다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US" altLang="ko-KR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altLang="ko-KR" sz="1600" dirty="0">
                <a:latin typeface="+mj-lt"/>
              </a:rPr>
              <a:t>"</a:t>
            </a:r>
            <a:r>
              <a:rPr lang="ko-KR" altLang="en-US" sz="1600" dirty="0">
                <a:latin typeface="+mj-lt"/>
              </a:rPr>
              <a:t>향</a:t>
            </a:r>
            <a:r>
              <a:rPr lang="en-US" altLang="ko-KR" sz="1600" dirty="0">
                <a:latin typeface="+mj-lt"/>
              </a:rPr>
              <a:t>"</a:t>
            </a:r>
            <a:r>
              <a:rPr lang="ko-KR" altLang="en-US" sz="1600" dirty="0">
                <a:latin typeface="+mj-lt"/>
              </a:rPr>
              <a:t>의 글자가 사용되는 것은</a:t>
            </a:r>
            <a:r>
              <a:rPr lang="en-US" altLang="ko-KR" sz="1600" dirty="0">
                <a:latin typeface="+mj-lt"/>
              </a:rPr>
              <a:t>, </a:t>
            </a:r>
            <a:r>
              <a:rPr lang="ko-KR" altLang="en-US" sz="1600" dirty="0">
                <a:latin typeface="+mj-lt"/>
              </a:rPr>
              <a:t>향 </a:t>
            </a:r>
            <a:r>
              <a:rPr lang="en-US" altLang="ko-KR" sz="1600" dirty="0">
                <a:latin typeface="+mj-lt"/>
              </a:rPr>
              <a:t>· </a:t>
            </a:r>
            <a:r>
              <a:rPr lang="ko-KR" altLang="en-US" sz="1600" dirty="0">
                <a:latin typeface="+mj-lt"/>
              </a:rPr>
              <a:t>향 대신에 바치는 의미이며</a:t>
            </a:r>
            <a:r>
              <a:rPr lang="en-US" altLang="ko-KR" sz="1600" dirty="0">
                <a:latin typeface="+mj-lt"/>
              </a:rPr>
              <a:t>, "</a:t>
            </a:r>
            <a:r>
              <a:rPr lang="ko-KR" altLang="en-US" sz="1600" dirty="0">
                <a:latin typeface="+mj-lt"/>
              </a:rPr>
              <a:t>奠</a:t>
            </a:r>
            <a:r>
              <a:rPr lang="en-US" altLang="ko-KR" sz="1600" dirty="0">
                <a:latin typeface="+mj-lt"/>
              </a:rPr>
              <a:t>"</a:t>
            </a:r>
            <a:r>
              <a:rPr lang="ko-KR" altLang="en-US" sz="1600" dirty="0">
                <a:latin typeface="+mj-lt"/>
              </a:rPr>
              <a:t>는 영전에 바치는 금품의 의미이다</a:t>
            </a:r>
            <a:r>
              <a:rPr lang="en-US" altLang="ko-KR" sz="1600" dirty="0">
                <a:latin typeface="+mj-lt"/>
              </a:rPr>
              <a:t>. </a:t>
            </a:r>
            <a:r>
              <a:rPr lang="ko-KR" altLang="en-US" sz="1600" dirty="0">
                <a:latin typeface="+mj-lt"/>
              </a:rPr>
              <a:t>보통</a:t>
            </a:r>
            <a:r>
              <a:rPr lang="en-US" altLang="ko-KR" sz="1600" dirty="0">
                <a:latin typeface="+mj-lt"/>
              </a:rPr>
              <a:t>, </a:t>
            </a:r>
            <a:r>
              <a:rPr lang="ko-KR" altLang="en-US" sz="1600" dirty="0">
                <a:latin typeface="+mj-lt"/>
              </a:rPr>
              <a:t>부의금은 부의금 봉투 </a:t>
            </a:r>
            <a:r>
              <a:rPr lang="en-US" altLang="ko-KR" sz="1600" dirty="0">
                <a:latin typeface="+mj-lt"/>
              </a:rPr>
              <a:t>(</a:t>
            </a:r>
            <a:r>
              <a:rPr lang="ko-KR" altLang="en-US" sz="1600" dirty="0">
                <a:latin typeface="+mj-lt"/>
              </a:rPr>
              <a:t>不祝儀봉투</a:t>
            </a:r>
            <a:r>
              <a:rPr lang="en-US" altLang="ko-KR" sz="1600" dirty="0">
                <a:latin typeface="+mj-lt"/>
              </a:rPr>
              <a:t>)</a:t>
            </a:r>
            <a:r>
              <a:rPr lang="ko-KR" altLang="en-US" sz="1600" dirty="0">
                <a:latin typeface="+mj-lt"/>
              </a:rPr>
              <a:t>에 넣어 장례 </a:t>
            </a:r>
            <a:r>
              <a:rPr lang="en-US" altLang="ko-KR" sz="1600" dirty="0">
                <a:latin typeface="+mj-lt"/>
              </a:rPr>
              <a:t>(</a:t>
            </a:r>
            <a:r>
              <a:rPr lang="ko-KR" altLang="en-US" sz="1600" dirty="0">
                <a:latin typeface="+mj-lt"/>
              </a:rPr>
              <a:t>장례 또는 추도식</a:t>
            </a:r>
            <a:r>
              <a:rPr lang="en-US" altLang="ko-KR" sz="1600" dirty="0">
                <a:latin typeface="+mj-lt"/>
              </a:rPr>
              <a:t>)</a:t>
            </a:r>
            <a:r>
              <a:rPr lang="ko-KR" altLang="en-US" sz="1600" dirty="0">
                <a:latin typeface="+mj-lt"/>
              </a:rPr>
              <a:t>시에 유족에 </a:t>
            </a:r>
            <a:r>
              <a:rPr lang="ko-KR" altLang="en-US" sz="1600" dirty="0" err="1">
                <a:latin typeface="+mj-lt"/>
              </a:rPr>
              <a:t>건네진다</a:t>
            </a:r>
            <a:r>
              <a:rPr lang="en-US" altLang="ko-KR" sz="1600" dirty="0"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C8D16E-8EF5-485E-B84F-222B6EC4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21" y="2750828"/>
            <a:ext cx="5429297" cy="38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2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EF7543-F560-4AD3-9FBC-6A31626A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거리문화</a:t>
            </a:r>
            <a:endParaRPr lang="ko-KR" altLang="en-US" sz="3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0C4F3AF-AD7A-45A1-8546-42ECC5F17CD5}"/>
              </a:ext>
            </a:extLst>
          </p:cNvPr>
          <p:cNvSpPr txBox="1">
            <a:spLocks/>
          </p:cNvSpPr>
          <p:nvPr/>
        </p:nvSpPr>
        <p:spPr>
          <a:xfrm>
            <a:off x="531734" y="3608265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가장 많은 것은 </a:t>
            </a:r>
            <a:r>
              <a:rPr lang="ko-KR" altLang="en-US" sz="1600" i="0" u="none" strike="noStrike" dirty="0">
                <a:effectLst/>
                <a:latin typeface="Arial" panose="020B0604020202020204" pitchFamily="34" charset="0"/>
                <a:hlinkClick r:id="rId2" tooltip="음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음료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 </a:t>
            </a:r>
            <a:r>
              <a:rPr lang="ko-KR" altLang="en-US" sz="1600" i="0" dirty="0" err="1">
                <a:effectLst/>
                <a:latin typeface="Arial" panose="020B0604020202020204" pitchFamily="34" charset="0"/>
              </a:rPr>
              <a:t>를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 판매하는 것임</a:t>
            </a:r>
            <a:endParaRPr lang="ko-KR" altLang="en-US" sz="2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25181D6-5CB2-4314-A2BF-D430E5AD313E}"/>
              </a:ext>
            </a:extLst>
          </p:cNvPr>
          <p:cNvSpPr txBox="1">
            <a:spLocks/>
          </p:cNvSpPr>
          <p:nvPr/>
        </p:nvSpPr>
        <p:spPr>
          <a:xfrm>
            <a:off x="380258" y="2442570"/>
            <a:ext cx="4674648" cy="91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일본에서는 도시를 가로 지르는 다양한 자동 판매기가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설치되어있음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3497CB-964D-4FA7-A28E-26F87623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58" y="1690688"/>
            <a:ext cx="5484437" cy="3647151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9A963C4-ACE6-4204-BA54-000F4419AF25}"/>
              </a:ext>
            </a:extLst>
          </p:cNvPr>
          <p:cNvSpPr txBox="1">
            <a:spLocks/>
          </p:cNvSpPr>
          <p:nvPr/>
        </p:nvSpPr>
        <p:spPr>
          <a:xfrm>
            <a:off x="621990" y="1390327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b="1" dirty="0"/>
              <a:t>자동 판매기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14881CC-382D-4786-8039-3790D4388C08}"/>
              </a:ext>
            </a:extLst>
          </p:cNvPr>
          <p:cNvSpPr txBox="1">
            <a:spLocks/>
          </p:cNvSpPr>
          <p:nvPr/>
        </p:nvSpPr>
        <p:spPr>
          <a:xfrm>
            <a:off x="531734" y="4584363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일본 전국의 설치 대수는 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800 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만대가 넘는다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057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A4F38-D0E9-461B-9B8B-1F3463D3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3778188" cy="1001520"/>
          </a:xfrm>
        </p:spPr>
        <p:txBody>
          <a:bodyPr>
            <a:normAutofit/>
          </a:bodyPr>
          <a:lstStyle/>
          <a:p>
            <a:r>
              <a:rPr lang="ko-KR" alt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코인 주차</a:t>
            </a:r>
            <a:br>
              <a:rPr lang="ko-KR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ko-KR" altLang="en-US" sz="24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C73F61A-A48E-43BC-A1DB-FE11557E9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71" y="3919045"/>
            <a:ext cx="3819388" cy="2546258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E3EAD3-449A-43F9-93BB-D7CF3923B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7" y="1015596"/>
            <a:ext cx="3877729" cy="2903449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D8D0623B-C3FD-411F-B4F9-9E5743C7C5D3}"/>
              </a:ext>
            </a:extLst>
          </p:cNvPr>
          <p:cNvSpPr txBox="1">
            <a:spLocks/>
          </p:cNvSpPr>
          <p:nvPr/>
        </p:nvSpPr>
        <p:spPr>
          <a:xfrm>
            <a:off x="511491" y="1795601"/>
            <a:ext cx="4674648" cy="8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0" i="0" dirty="0">
                <a:effectLst/>
                <a:latin typeface="+mj-lt"/>
              </a:rPr>
              <a:t>불특정 다수의 </a:t>
            </a:r>
            <a:r>
              <a:rPr lang="ko-KR" altLang="en-US" sz="1600" b="0" i="0" u="none" strike="noStrike" dirty="0">
                <a:effectLst/>
                <a:latin typeface="+mj-lt"/>
                <a:hlinkClick r:id="rId4" tooltip="사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이용자</a:t>
            </a:r>
            <a:r>
              <a:rPr lang="ko-KR" altLang="en-US" sz="1600" b="0" i="0" dirty="0">
                <a:effectLst/>
                <a:latin typeface="+mj-lt"/>
              </a:rPr>
              <a:t> 가 빈 </a:t>
            </a:r>
            <a:r>
              <a:rPr lang="ko-KR" altLang="en-US" sz="1600" b="0" i="0" dirty="0" err="1">
                <a:effectLst/>
                <a:latin typeface="+mj-lt"/>
              </a:rPr>
              <a:t>차실에</a:t>
            </a:r>
            <a:r>
              <a:rPr lang="ko-KR" altLang="en-US" sz="1600" b="0" i="0" dirty="0">
                <a:effectLst/>
                <a:latin typeface="+mj-lt"/>
              </a:rPr>
              <a:t> </a:t>
            </a:r>
            <a:r>
              <a:rPr lang="ko-KR" altLang="en-US" sz="1600" b="0" i="0" u="none" strike="noStrike" dirty="0">
                <a:effectLst/>
                <a:latin typeface="+mj-lt"/>
                <a:hlinkClick r:id="rId5" tooltip="주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주차</a:t>
            </a:r>
            <a:r>
              <a:rPr lang="ko-KR" altLang="en-US" sz="1600" b="0" i="0" dirty="0">
                <a:effectLst/>
                <a:latin typeface="+mj-lt"/>
              </a:rPr>
              <a:t> 하고 이용한 시간만큼의 </a:t>
            </a:r>
            <a:r>
              <a:rPr lang="ko-KR" altLang="en-US" sz="1600" b="0" i="0" u="none" strike="noStrike" dirty="0">
                <a:effectLst/>
                <a:latin typeface="+mj-lt"/>
                <a:hlinkClick r:id="rId6" tooltip="요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요금</a:t>
            </a:r>
            <a:r>
              <a:rPr lang="ko-KR" altLang="en-US" sz="1600" b="0" i="0" dirty="0">
                <a:effectLst/>
                <a:latin typeface="+mj-lt"/>
              </a:rPr>
              <a:t> 을 지불 </a:t>
            </a:r>
            <a:r>
              <a:rPr lang="ko-KR" altLang="en-US" sz="1600" b="0" i="0" u="none" strike="noStrike" dirty="0">
                <a:effectLst/>
                <a:latin typeface="+mj-lt"/>
                <a:hlinkClick r:id="rId7" tooltip="주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주차장</a:t>
            </a:r>
            <a:r>
              <a:rPr lang="ko-KR" altLang="en-US" sz="1600" b="0" i="0" dirty="0">
                <a:effectLst/>
                <a:latin typeface="+mj-lt"/>
              </a:rPr>
              <a:t>임</a:t>
            </a:r>
            <a:r>
              <a:rPr lang="en-US" altLang="ko-KR" sz="1600" b="0" i="0" dirty="0">
                <a:effectLst/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5CC6995F-6448-42FA-B65C-148F97971001}"/>
              </a:ext>
            </a:extLst>
          </p:cNvPr>
          <p:cNvSpPr txBox="1">
            <a:spLocks/>
          </p:cNvSpPr>
          <p:nvPr/>
        </p:nvSpPr>
        <p:spPr>
          <a:xfrm>
            <a:off x="7151090" y="4636034"/>
            <a:ext cx="4508477" cy="120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동전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주차장과 이름이 붙어 있지만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최근에는 신용 카드 나 전자 화폐 를 사용할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수있는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주차장과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기업용 후불 서비스를 </a:t>
            </a:r>
            <a:r>
              <a:rPr lang="ko-KR" alt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실시하고있는</a:t>
            </a:r>
            <a:r>
              <a:rPr lang="ko-KR" alt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사업자도 많음</a:t>
            </a:r>
            <a:r>
              <a:rPr lang="en-US" altLang="ko-K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6891E74-CAC2-4ACA-9D72-EFE06FD061CB}"/>
              </a:ext>
            </a:extLst>
          </p:cNvPr>
          <p:cNvSpPr txBox="1">
            <a:spLocks/>
          </p:cNvSpPr>
          <p:nvPr/>
        </p:nvSpPr>
        <p:spPr>
          <a:xfrm>
            <a:off x="449347" y="2623507"/>
            <a:ext cx="4674648" cy="100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0" i="0" dirty="0">
                <a:effectLst/>
                <a:latin typeface="+mj-lt"/>
              </a:rPr>
              <a:t>야외 및 실내의 유형이 잠금 장치와 주차 시설의 출입구 게이트와 </a:t>
            </a:r>
            <a:r>
              <a:rPr lang="ko-KR" altLang="en-US" sz="1600" b="0" i="0" dirty="0" err="1">
                <a:effectLst/>
                <a:latin typeface="+mj-lt"/>
              </a:rPr>
              <a:t>정산기</a:t>
            </a:r>
            <a:r>
              <a:rPr lang="ko-KR" altLang="en-US" sz="1600" b="0" i="0" dirty="0">
                <a:effectLst/>
                <a:latin typeface="+mj-lt"/>
              </a:rPr>
              <a:t> </a:t>
            </a:r>
            <a:r>
              <a:rPr lang="ko-KR" altLang="en-US" sz="1600" b="0" i="0" dirty="0" err="1">
                <a:effectLst/>
                <a:latin typeface="+mj-lt"/>
              </a:rPr>
              <a:t>를</a:t>
            </a:r>
            <a:r>
              <a:rPr lang="ko-KR" altLang="en-US" sz="1600" b="0" i="0" dirty="0">
                <a:effectLst/>
                <a:latin typeface="+mj-lt"/>
              </a:rPr>
              <a:t> 연동시켜 차량 및 요금 관리함</a:t>
            </a:r>
            <a:r>
              <a:rPr lang="en-US" altLang="ko-KR" sz="1600" b="0" i="0" dirty="0">
                <a:effectLst/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741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B1A2B-5612-4180-BAD2-136F4AC1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328"/>
            <a:ext cx="10515600" cy="1325563"/>
          </a:xfrm>
        </p:spPr>
        <p:txBody>
          <a:bodyPr/>
          <a:lstStyle/>
          <a:p>
            <a:r>
              <a:rPr lang="ko-KR" altLang="en-US" sz="2400" b="1" i="0" dirty="0">
                <a:effectLst/>
                <a:latin typeface="Arial" panose="020B0604020202020204" pitchFamily="34" charset="0"/>
              </a:rPr>
              <a:t>현금 자동 입출금기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F0A776C-EF8B-4FB8-963E-35D1F70E5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7" y="695082"/>
            <a:ext cx="3213715" cy="214038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CEBC23-370A-4E45-8B33-7A2011E8D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65" y="2966221"/>
            <a:ext cx="2767058" cy="3689411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05F1C53-06A2-4B5F-9C22-09349237BCB7}"/>
              </a:ext>
            </a:extLst>
          </p:cNvPr>
          <p:cNvSpPr txBox="1">
            <a:spLocks/>
          </p:cNvSpPr>
          <p:nvPr/>
        </p:nvSpPr>
        <p:spPr>
          <a:xfrm>
            <a:off x="838200" y="2057901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소매점 이나 공공 시설 등에 폭넓게 </a:t>
            </a:r>
            <a:r>
              <a:rPr lang="ko-KR" altLang="en-US" sz="1600" i="0" dirty="0" err="1">
                <a:effectLst/>
                <a:latin typeface="Arial" panose="020B0604020202020204" pitchFamily="34" charset="0"/>
              </a:rPr>
              <a:t>설치되어있다</a:t>
            </a:r>
            <a:endParaRPr lang="ko-KR" altLang="en-US" sz="24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940A55EE-66C5-4A6E-91FD-1DF3F541DF37}"/>
              </a:ext>
            </a:extLst>
          </p:cNvPr>
          <p:cNvSpPr txBox="1">
            <a:spLocks/>
          </p:cNvSpPr>
          <p:nvPr/>
        </p:nvSpPr>
        <p:spPr>
          <a:xfrm>
            <a:off x="838199" y="3316490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 예금 이외의 거래와 현금 을 통하지 않고 거래도 널리 취급하도록 진화하고 </a:t>
            </a:r>
            <a:r>
              <a:rPr lang="ko-KR" altLang="en-US" sz="1600" i="0" dirty="0" err="1">
                <a:effectLst/>
                <a:latin typeface="Arial" panose="020B0604020202020204" pitchFamily="34" charset="0"/>
              </a:rPr>
              <a:t>있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7546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EB629-60CF-47B0-89FD-39E27A8F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/>
              <a:t>선문</a:t>
            </a:r>
            <a:r>
              <a:rPr lang="en-US" altLang="ko-KR" sz="3600" b="1" dirty="0"/>
              <a:t>~</a:t>
            </a:r>
            <a:r>
              <a:rPr lang="ko-KR" altLang="en-US" sz="3600" b="1" dirty="0"/>
              <a:t>의례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5288A55-326A-45CD-BF69-824BECA64C1F}"/>
              </a:ext>
            </a:extLst>
          </p:cNvPr>
          <p:cNvSpPr txBox="1">
            <a:spLocks/>
          </p:cNvSpPr>
          <p:nvPr/>
        </p:nvSpPr>
        <p:spPr>
          <a:xfrm>
            <a:off x="1282084" y="1547628"/>
            <a:ext cx="3778188" cy="1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병 방문</a:t>
            </a:r>
            <a:br>
              <a:rPr lang="ko-K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ko-KR" altLang="en-US" sz="2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E239BC0-E4C5-4BC2-ACB6-F52FD30E0892}"/>
              </a:ext>
            </a:extLst>
          </p:cNvPr>
          <p:cNvSpPr txBox="1">
            <a:spLocks/>
          </p:cNvSpPr>
          <p:nvPr/>
        </p:nvSpPr>
        <p:spPr>
          <a:xfrm>
            <a:off x="1282084" y="2471553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일반적으로 재난이나 사고에 의한 부상을 입은 사람과 병자의 근원을 찾아 위로하는 행위를 가리키는 단어로 사용되고 있음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5614594-95D4-441A-B5D6-A64CDCA62662}"/>
              </a:ext>
            </a:extLst>
          </p:cNvPr>
          <p:cNvSpPr txBox="1">
            <a:spLocks/>
          </p:cNvSpPr>
          <p:nvPr/>
        </p:nvSpPr>
        <p:spPr>
          <a:xfrm>
            <a:off x="1282084" y="3728245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병문안시에 전달 된 물품이나 편지 외에 일본에는 여름과 겨울에 엽서를 보내 서로 풍습이 그 인사도 문병함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0165716-841C-4542-B724-50965FAE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46" y="2021354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BC937D6-FB0A-4859-8BBE-E4B3DD90D92B}"/>
              </a:ext>
            </a:extLst>
          </p:cNvPr>
          <p:cNvSpPr txBox="1">
            <a:spLocks/>
          </p:cNvSpPr>
          <p:nvPr/>
        </p:nvSpPr>
        <p:spPr>
          <a:xfrm>
            <a:off x="1282083" y="2491881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일반적으로 경사의 답례품이나 선물에 부응 장식임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82FDF4C-C0F0-46FA-A3B7-5BE5FE9B266A}"/>
              </a:ext>
            </a:extLst>
          </p:cNvPr>
          <p:cNvSpPr txBox="1">
            <a:spLocks/>
          </p:cNvSpPr>
          <p:nvPr/>
        </p:nvSpPr>
        <p:spPr>
          <a:xfrm>
            <a:off x="1282084" y="3964481"/>
            <a:ext cx="4191185" cy="121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또한 한어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"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정사각형의 색종이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는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i="0" dirty="0" err="1">
                <a:effectLst/>
                <a:latin typeface="Arial" panose="020B0604020202020204" pitchFamily="34" charset="0"/>
              </a:rPr>
              <a:t>해야지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라고 읽고 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"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熨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열 주름을 편다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)"+ "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두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(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국자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)",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즉 옛날 다리미 인火熨斗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火熨斗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)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을 가리킨다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.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현대 중국 에도 정사각형의 색종이 는 다림질을 의미함</a:t>
            </a:r>
            <a:endParaRPr lang="ko-KR" alt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2BC7BEF-B5E5-4389-AF06-B57DAC9C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61" y="1022890"/>
            <a:ext cx="3868148" cy="27678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3CD052-D9B3-4C88-A03F-F64DE8B41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13" y="3659171"/>
            <a:ext cx="3837996" cy="28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5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35107B-1DAE-481A-B882-AAE8A22B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/>
              <a:t>답례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C5FD6C1B-D88F-48E6-AC07-21D08C2FBAF5}"/>
              </a:ext>
            </a:extLst>
          </p:cNvPr>
          <p:cNvSpPr txBox="1">
            <a:spLocks/>
          </p:cNvSpPr>
          <p:nvPr/>
        </p:nvSpPr>
        <p:spPr>
          <a:xfrm>
            <a:off x="1282081" y="3734755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보통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부의금은 부의금 봉투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不祝儀봉투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)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에 넣어 장례 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장례 또는 추도식</a:t>
            </a:r>
            <a:r>
              <a:rPr lang="en-US" altLang="ko-KR" sz="1600" i="0" dirty="0">
                <a:effectLst/>
                <a:latin typeface="Arial" panose="020B0604020202020204" pitchFamily="34" charset="0"/>
              </a:rPr>
              <a:t>)</a:t>
            </a:r>
            <a:r>
              <a:rPr lang="ko-KR" altLang="en-US" sz="1600" i="0" dirty="0">
                <a:effectLst/>
                <a:latin typeface="Arial" panose="020B0604020202020204" pitchFamily="34" charset="0"/>
              </a:rPr>
              <a:t>시에 유족에 </a:t>
            </a:r>
            <a:r>
              <a:rPr lang="ko-KR" altLang="en-US" sz="1600" i="0" dirty="0" err="1">
                <a:effectLst/>
                <a:latin typeface="Arial" panose="020B0604020202020204" pitchFamily="34" charset="0"/>
              </a:rPr>
              <a:t>건네</a:t>
            </a:r>
            <a:r>
              <a:rPr lang="ko-KR" altLang="en-US" sz="1600" dirty="0" err="1">
                <a:latin typeface="Arial" panose="020B0604020202020204" pitchFamily="34" charset="0"/>
              </a:rPr>
              <a:t>짐</a:t>
            </a:r>
            <a:r>
              <a:rPr lang="en-US" altLang="ko-KR" sz="1600" dirty="0"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FD1BC18-23A6-4E21-BB84-E7496090A88C}"/>
              </a:ext>
            </a:extLst>
          </p:cNvPr>
          <p:cNvSpPr txBox="1">
            <a:spLocks/>
          </p:cNvSpPr>
          <p:nvPr/>
        </p:nvSpPr>
        <p:spPr>
          <a:xfrm>
            <a:off x="1282080" y="2533025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Arial" panose="020B0604020202020204" pitchFamily="34" charset="0"/>
              </a:rPr>
              <a:t>불교 등의 장례식 에서 죽은 영전 등에 올리는 금품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D0FFA9-1A75-4A25-B513-899CE383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08" y="2398079"/>
            <a:ext cx="5238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3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D1759CA-9A3A-4FBF-815A-BE47DB7A79E5}"/>
              </a:ext>
            </a:extLst>
          </p:cNvPr>
          <p:cNvSpPr txBox="1">
            <a:spLocks/>
          </p:cNvSpPr>
          <p:nvPr/>
        </p:nvSpPr>
        <p:spPr>
          <a:xfrm>
            <a:off x="909222" y="824105"/>
            <a:ext cx="3778188" cy="1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새뱃돈</a:t>
            </a:r>
            <a:br>
              <a:rPr lang="ko-K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ko-KR" altLang="en-US" sz="2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794F81F-BAE6-4B25-8204-DFA8DECB9936}"/>
              </a:ext>
            </a:extLst>
          </p:cNvPr>
          <p:cNvSpPr txBox="1">
            <a:spLocks/>
          </p:cNvSpPr>
          <p:nvPr/>
        </p:nvSpPr>
        <p:spPr>
          <a:xfrm>
            <a:off x="1282083" y="2491881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i="0" dirty="0">
                <a:effectLst/>
                <a:latin typeface="+mj-lt"/>
              </a:rPr>
              <a:t> 새해 </a:t>
            </a:r>
            <a:r>
              <a:rPr lang="ko-KR" altLang="en-US" sz="1600" i="0" dirty="0" err="1">
                <a:effectLst/>
                <a:latin typeface="+mj-lt"/>
              </a:rPr>
              <a:t>를</a:t>
            </a:r>
            <a:r>
              <a:rPr lang="ko-KR" altLang="en-US" sz="1600" i="0" dirty="0">
                <a:effectLst/>
                <a:latin typeface="+mj-lt"/>
              </a:rPr>
              <a:t> 축하하기 위해 주어지는 금품</a:t>
            </a:r>
            <a:r>
              <a:rPr lang="en-US" altLang="ko-KR" sz="1600" i="0" dirty="0">
                <a:effectLst/>
                <a:latin typeface="+mj-lt"/>
              </a:rPr>
              <a:t>. </a:t>
            </a:r>
            <a:r>
              <a:rPr lang="ko-KR" altLang="en-US" sz="1600" i="0" dirty="0">
                <a:effectLst/>
                <a:latin typeface="+mj-lt"/>
              </a:rPr>
              <a:t>단순히 나이 구슬</a:t>
            </a:r>
            <a:endParaRPr lang="ko-KR" altLang="en-US" sz="2400" dirty="0"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585B9EC-27BA-45E1-B339-F7FE82A4CBE3}"/>
              </a:ext>
            </a:extLst>
          </p:cNvPr>
          <p:cNvSpPr txBox="1">
            <a:spLocks/>
          </p:cNvSpPr>
          <p:nvPr/>
        </p:nvSpPr>
        <p:spPr>
          <a:xfrm>
            <a:off x="5899951" y="4366549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b="0" i="0" u="none" strike="noStrike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연말</a:t>
            </a:r>
            <a:r>
              <a:rPr lang="ko-KR" altLang="en-US" sz="1600" b="0" i="0" dirty="0">
                <a:effectLst/>
                <a:latin typeface="+mj-lt"/>
              </a:rPr>
              <a:t> 과 달리 상사의 사람이 </a:t>
            </a:r>
            <a:r>
              <a:rPr lang="ko-KR" altLang="en-US" sz="1600" b="0" i="0" dirty="0" err="1">
                <a:effectLst/>
                <a:latin typeface="+mj-lt"/>
              </a:rPr>
              <a:t>아랫</a:t>
            </a:r>
            <a:r>
              <a:rPr lang="ko-KR" altLang="en-US" sz="1600" b="0" i="0" dirty="0">
                <a:effectLst/>
                <a:latin typeface="+mj-lt"/>
              </a:rPr>
              <a:t> 사람에게 주는 것이 특징 </a:t>
            </a:r>
            <a:r>
              <a:rPr lang="en-US" altLang="ko-KR" sz="1600" b="0" i="0" u="none" strike="noStrike" baseline="30000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ko-KR" altLang="en-US" sz="1600" b="0" i="0" dirty="0">
                <a:effectLst/>
                <a:latin typeface="+mj-lt"/>
              </a:rPr>
              <a:t> </a:t>
            </a:r>
            <a:r>
              <a:rPr lang="en-US" altLang="ko-KR" sz="1600" b="0" i="0" dirty="0">
                <a:effectLst/>
                <a:latin typeface="+mj-lt"/>
              </a:rPr>
              <a:t>. </a:t>
            </a:r>
            <a:r>
              <a:rPr lang="ko-KR" altLang="en-US" sz="1600" b="0" i="0" dirty="0">
                <a:effectLst/>
                <a:latin typeface="+mj-lt"/>
              </a:rPr>
              <a:t>반대로 </a:t>
            </a:r>
            <a:r>
              <a:rPr lang="ko-KR" altLang="en-US" sz="1600" b="0" i="0" dirty="0" err="1">
                <a:effectLst/>
                <a:latin typeface="+mj-lt"/>
              </a:rPr>
              <a:t>아랫</a:t>
            </a:r>
            <a:r>
              <a:rPr lang="ko-KR" altLang="en-US" sz="1600" b="0" i="0" dirty="0">
                <a:effectLst/>
                <a:latin typeface="+mj-lt"/>
              </a:rPr>
              <a:t> 사람이 윗사람 사람에게 주는 경우는 </a:t>
            </a:r>
            <a:r>
              <a:rPr lang="ko-KR" altLang="en-US" sz="1600" b="0" i="0" u="none" strike="noStrike" dirty="0">
                <a:effectLst/>
                <a:latin typeface="+mj-lt"/>
                <a:hlinkClick r:id="rId4" tooltip="연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연하</a:t>
            </a:r>
            <a:r>
              <a:rPr lang="ko-KR" altLang="en-US" sz="1600" b="0" i="0" dirty="0">
                <a:effectLst/>
                <a:latin typeface="+mj-lt"/>
              </a:rPr>
              <a:t> </a:t>
            </a:r>
            <a:r>
              <a:rPr lang="en-US" altLang="ko-KR" sz="1600" b="0" i="0" dirty="0">
                <a:effectLst/>
                <a:latin typeface="+mj-lt"/>
              </a:rPr>
              <a:t>(</a:t>
            </a:r>
            <a:r>
              <a:rPr lang="ko-KR" altLang="en-US" sz="1600" b="0" i="0" dirty="0">
                <a:effectLst/>
                <a:latin typeface="+mj-lt"/>
              </a:rPr>
              <a:t>안녕 연하</a:t>
            </a:r>
            <a:r>
              <a:rPr lang="en-US" altLang="ko-KR" sz="1600" b="0" i="0" dirty="0">
                <a:effectLst/>
                <a:latin typeface="+mj-lt"/>
              </a:rPr>
              <a:t>)</a:t>
            </a:r>
            <a:r>
              <a:rPr lang="ko-KR" altLang="en-US" sz="1600" b="0" i="0" dirty="0">
                <a:effectLst/>
                <a:latin typeface="+mj-lt"/>
              </a:rPr>
              <a:t>함</a:t>
            </a:r>
            <a:r>
              <a:rPr lang="en-US" altLang="ko-KR" sz="1600" b="0" i="0" dirty="0">
                <a:effectLst/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A2500A9-255C-4A14-A8A4-6025DDBF9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02" y="1324865"/>
            <a:ext cx="3778188" cy="27001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D4E65B-AD17-4A86-9B41-24978E6A9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78" y="3467520"/>
            <a:ext cx="4401956" cy="25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0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C310DB9-094B-4A6C-A906-C734E8E28A42}"/>
              </a:ext>
            </a:extLst>
          </p:cNvPr>
          <p:cNvSpPr txBox="1">
            <a:spLocks/>
          </p:cNvSpPr>
          <p:nvPr/>
        </p:nvSpPr>
        <p:spPr>
          <a:xfrm>
            <a:off x="909222" y="824105"/>
            <a:ext cx="3778188" cy="1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화재 병문안</a:t>
            </a:r>
            <a:br>
              <a:rPr lang="ko-KR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ko-KR" altLang="en-US" sz="24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6D2BCD4-4948-44F8-AD35-D8D59EFDAF1D}"/>
              </a:ext>
            </a:extLst>
          </p:cNvPr>
          <p:cNvSpPr txBox="1">
            <a:spLocks/>
          </p:cNvSpPr>
          <p:nvPr/>
        </p:nvSpPr>
        <p:spPr>
          <a:xfrm>
            <a:off x="1308715" y="2279434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b="0" i="0" u="none" strike="noStrike" dirty="0">
                <a:effectLst/>
                <a:latin typeface="+mj-lt"/>
              </a:rPr>
              <a:t>본래 사람을 방문하는 것 또는 일본의 고어로 순회하는 것</a:t>
            </a:r>
            <a:r>
              <a:rPr lang="en-US" altLang="ko-KR" sz="1600" b="0" i="0" u="none" strike="noStrike" dirty="0">
                <a:effectLst/>
                <a:latin typeface="+mj-lt"/>
              </a:rPr>
              <a:t>, </a:t>
            </a:r>
            <a:r>
              <a:rPr lang="ko-KR" altLang="en-US" sz="1600" b="0" i="0" u="none" strike="noStrike" dirty="0">
                <a:effectLst/>
                <a:latin typeface="+mj-lt"/>
              </a:rPr>
              <a:t>즉 돌아 보는 의미</a:t>
            </a:r>
            <a:endParaRPr lang="ko-KR" altLang="en-US" sz="1600" dirty="0"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E6F35B7-449A-45B9-919C-9DF3FAD450F5}"/>
              </a:ext>
            </a:extLst>
          </p:cNvPr>
          <p:cNvSpPr txBox="1">
            <a:spLocks/>
          </p:cNvSpPr>
          <p:nvPr/>
        </p:nvSpPr>
        <p:spPr>
          <a:xfrm>
            <a:off x="1308715" y="3536518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600" b="0" i="0" u="none" strike="noStrike" dirty="0">
                <a:effectLst/>
                <a:latin typeface="+mj-lt"/>
              </a:rPr>
              <a:t>일반적으로 재난이나 사고에 의한 부상을 입은 사람과 병자의 근원을 찾아 위로하는 행위를 가리키는 단어로 사용되고 있음</a:t>
            </a:r>
            <a:endParaRPr lang="ko-KR" altLang="en-US" sz="1600" dirty="0"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62EE6E-880D-46C4-8A67-03067F20842F}"/>
              </a:ext>
            </a:extLst>
          </p:cNvPr>
          <p:cNvSpPr txBox="1">
            <a:spLocks/>
          </p:cNvSpPr>
          <p:nvPr/>
        </p:nvSpPr>
        <p:spPr>
          <a:xfrm>
            <a:off x="1308714" y="5098681"/>
            <a:ext cx="4191185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600" b="0" i="0" u="none" strike="noStrike" dirty="0">
                <a:effectLst/>
                <a:latin typeface="+mj-lt"/>
              </a:rPr>
              <a:t>"</a:t>
            </a:r>
            <a:r>
              <a:rPr lang="ko-KR" altLang="en-US" sz="1600" b="0" i="0" u="none" strike="noStrike" dirty="0" err="1">
                <a:effectLst/>
                <a:latin typeface="+mj-lt"/>
              </a:rPr>
              <a:t>병문안을받는</a:t>
            </a:r>
            <a:r>
              <a:rPr lang="ko-KR" altLang="en-US" sz="1600" b="0" i="0" u="none" strike="noStrike" dirty="0">
                <a:effectLst/>
                <a:latin typeface="+mj-lt"/>
              </a:rPr>
              <a:t> </a:t>
            </a:r>
            <a:r>
              <a:rPr lang="en-US" altLang="ko-KR" sz="1600" b="0" i="0" u="none" strike="noStrike" dirty="0">
                <a:effectLst/>
                <a:latin typeface="+mj-lt"/>
              </a:rPr>
              <a:t>'</a:t>
            </a:r>
            <a:r>
              <a:rPr lang="ko-KR" altLang="en-US" sz="1600" b="0" i="0" u="none" strike="noStrike" dirty="0">
                <a:effectLst/>
                <a:latin typeface="+mj-lt"/>
              </a:rPr>
              <a:t>처럼 전달되는 편지 </a:t>
            </a:r>
            <a:r>
              <a:rPr lang="en-US" altLang="ko-KR" sz="1600" b="0" i="0" u="none" strike="noStrike" dirty="0">
                <a:effectLst/>
                <a:latin typeface="+mj-lt"/>
              </a:rPr>
              <a:t>(</a:t>
            </a:r>
            <a:r>
              <a:rPr lang="ko-KR" altLang="en-US" sz="1600" b="0" i="0" u="none" strike="noStrike" dirty="0">
                <a:effectLst/>
                <a:latin typeface="+mj-lt"/>
              </a:rPr>
              <a:t>見舞い状</a:t>
            </a:r>
            <a:r>
              <a:rPr lang="en-US" altLang="ko-KR" sz="1600" b="0" i="0" u="none" strike="noStrike" dirty="0">
                <a:effectLst/>
                <a:latin typeface="+mj-lt"/>
              </a:rPr>
              <a:t>) </a:t>
            </a:r>
            <a:r>
              <a:rPr lang="ko-KR" altLang="en-US" sz="1600" b="0" i="0" u="none" strike="noStrike" dirty="0">
                <a:effectLst/>
                <a:latin typeface="+mj-lt"/>
              </a:rPr>
              <a:t>및 물품 </a:t>
            </a:r>
            <a:r>
              <a:rPr lang="en-US" altLang="ko-KR" sz="1600" b="0" i="0" u="none" strike="noStrike" dirty="0">
                <a:effectLst/>
                <a:latin typeface="+mj-lt"/>
              </a:rPr>
              <a:t>( </a:t>
            </a:r>
            <a:r>
              <a:rPr lang="ko-KR" altLang="en-US" sz="1600" b="0" i="0" u="none" strike="noStrike" dirty="0">
                <a:effectLst/>
                <a:latin typeface="+mj-lt"/>
              </a:rPr>
              <a:t>문병 제품 </a:t>
            </a:r>
            <a:r>
              <a:rPr lang="en-US" altLang="ko-KR" sz="1600" b="0" i="0" u="none" strike="noStrike" dirty="0">
                <a:effectLst/>
                <a:latin typeface="+mj-lt"/>
              </a:rPr>
              <a:t>)</a:t>
            </a:r>
            <a:r>
              <a:rPr lang="ko-KR" altLang="en-US" sz="1600" b="0" i="0" u="none" strike="noStrike" dirty="0">
                <a:effectLst/>
                <a:latin typeface="+mj-lt"/>
              </a:rPr>
              <a:t>도 꽂을 </a:t>
            </a:r>
            <a:r>
              <a:rPr lang="ko-KR" altLang="en-US" sz="1600" b="0" i="0" u="none" strike="noStrike" dirty="0" err="1">
                <a:effectLst/>
                <a:latin typeface="+mj-lt"/>
              </a:rPr>
              <a:t>수있다</a:t>
            </a:r>
            <a:r>
              <a:rPr lang="en-US" altLang="ko-KR" sz="1600" b="0" i="0" u="none" strike="noStrike" dirty="0">
                <a:effectLst/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BBDB5A2-C896-479E-BFFD-859290AD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6" y="2000466"/>
            <a:ext cx="4818380" cy="36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1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45AB23-E52A-465B-A332-9179F00A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412750"/>
            <a:ext cx="10515600" cy="1325563"/>
          </a:xfrm>
          <a:noFill/>
        </p:spPr>
        <p:txBody>
          <a:bodyPr/>
          <a:lstStyle/>
          <a:p>
            <a:r>
              <a:rPr lang="ko-KR" altLang="en-US" b="1" dirty="0">
                <a:latin typeface="Blackadder ITC" panose="04020505051007020D02" pitchFamily="82" charset="0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5E32B8-8F32-4588-8AF9-3C3BAA64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310884"/>
            <a:ext cx="2733675" cy="64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일본의 결혼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108566-6DC8-4A5B-9FA5-E0486D912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738313"/>
            <a:ext cx="2838450" cy="189324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915290F-F6FE-4DE9-A9FA-DCF9A395C806}"/>
              </a:ext>
            </a:extLst>
          </p:cNvPr>
          <p:cNvSpPr txBox="1">
            <a:spLocks/>
          </p:cNvSpPr>
          <p:nvPr/>
        </p:nvSpPr>
        <p:spPr>
          <a:xfrm>
            <a:off x="523875" y="5650178"/>
            <a:ext cx="2733675" cy="64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2 </a:t>
            </a:r>
            <a:r>
              <a:rPr lang="ko-KR" altLang="en-US" dirty="0"/>
              <a:t>일본의 </a:t>
            </a:r>
            <a:r>
              <a:rPr lang="ko-KR" altLang="en-US" dirty="0" err="1"/>
              <a:t>장레식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B658EFF-B309-437B-AB4C-65E55E1E6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1" y="3943390"/>
            <a:ext cx="2838449" cy="2027463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6EF9034A-7FFD-47DD-B524-05D19D99CB2C}"/>
              </a:ext>
            </a:extLst>
          </p:cNvPr>
          <p:cNvSpPr txBox="1">
            <a:spLocks/>
          </p:cNvSpPr>
          <p:nvPr/>
        </p:nvSpPr>
        <p:spPr>
          <a:xfrm>
            <a:off x="6234112" y="3271670"/>
            <a:ext cx="2838450" cy="110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+mj-lt"/>
              </a:rPr>
              <a:t>생활 용품 일 용품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49E96BFE-E65C-430F-B758-4EE4F8BEF7A0}"/>
              </a:ext>
            </a:extLst>
          </p:cNvPr>
          <p:cNvSpPr txBox="1">
            <a:spLocks/>
          </p:cNvSpPr>
          <p:nvPr/>
        </p:nvSpPr>
        <p:spPr>
          <a:xfrm>
            <a:off x="6610349" y="5685210"/>
            <a:ext cx="2733675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4. </a:t>
            </a:r>
            <a:r>
              <a:rPr lang="ko-KR" altLang="en-US" dirty="0"/>
              <a:t>선물</a:t>
            </a:r>
            <a:r>
              <a:rPr lang="en-US" altLang="ko-KR" dirty="0"/>
              <a:t>.</a:t>
            </a:r>
            <a:r>
              <a:rPr lang="ko-KR" altLang="en-US" dirty="0"/>
              <a:t>의례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0DD1F4D-6985-4900-B437-79DD3064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1" y="3952234"/>
            <a:ext cx="2838449" cy="20562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1E9966-685E-4792-A0A8-D021DE46C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1" y="1679970"/>
            <a:ext cx="2809874" cy="1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61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229470-98AB-4F98-A658-E612FB4D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/>
              <a:t>결혼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9B4E5-CA74-4583-84F5-B522114C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209800" cy="469900"/>
          </a:xfrm>
        </p:spPr>
        <p:txBody>
          <a:bodyPr>
            <a:normAutofit/>
          </a:bodyPr>
          <a:lstStyle/>
          <a:p>
            <a:r>
              <a:rPr lang="ko-KR" altLang="en-US" sz="2000" b="1" dirty="0"/>
              <a:t>결혼 상담소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119F73-1DC0-4718-A123-01D89A83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81" y="1690688"/>
            <a:ext cx="5429250" cy="2654300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966766B-CACB-4F78-BBA7-CD510F983CF0}"/>
              </a:ext>
            </a:extLst>
          </p:cNvPr>
          <p:cNvSpPr txBox="1">
            <a:spLocks/>
          </p:cNvSpPr>
          <p:nvPr/>
        </p:nvSpPr>
        <p:spPr>
          <a:xfrm>
            <a:off x="495300" y="2430462"/>
            <a:ext cx="4552950" cy="65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/>
              <a:t>독신 남녀의 </a:t>
            </a:r>
            <a:r>
              <a:rPr lang="en-US" altLang="ko-KR" sz="1600" dirty="0"/>
              <a:t>“</a:t>
            </a:r>
            <a:r>
              <a:rPr lang="ko-KR" altLang="en-US" sz="1600" dirty="0"/>
              <a:t>만남</a:t>
            </a:r>
            <a:r>
              <a:rPr lang="en-US" altLang="ko-KR" sz="1600" dirty="0"/>
              <a:t>“ </a:t>
            </a:r>
            <a:r>
              <a:rPr lang="ko-KR" altLang="en-US" sz="1600" dirty="0"/>
              <a:t>또는 회원들에게 </a:t>
            </a:r>
            <a:r>
              <a:rPr lang="en-US" altLang="ko-KR" sz="1600" dirty="0"/>
              <a:t>“</a:t>
            </a:r>
            <a:r>
              <a:rPr lang="ko-KR" altLang="en-US" sz="1600" dirty="0"/>
              <a:t>결혼</a:t>
            </a:r>
            <a:r>
              <a:rPr lang="en-US" altLang="ko-KR" sz="1600" dirty="0"/>
              <a:t>“ </a:t>
            </a:r>
            <a:r>
              <a:rPr lang="ko-KR" altLang="en-US" sz="1600" dirty="0"/>
              <a:t>해달라고 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E094441-A517-46B8-B9DD-50793FFF8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29075"/>
            <a:ext cx="4572000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F97078-8492-4203-90EB-3B076A44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98" y="3998254"/>
            <a:ext cx="3833802" cy="1259545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최근 저택 결혼식 </a:t>
            </a:r>
            <a:r>
              <a:rPr lang="en-US" altLang="ko-KR" sz="1600" dirty="0"/>
              <a:t>"</a:t>
            </a:r>
            <a:r>
              <a:rPr lang="ko-KR" altLang="en-US" sz="1600" dirty="0"/>
              <a:t>와 여객선 에서 실시하는 </a:t>
            </a:r>
            <a:r>
              <a:rPr lang="en-US" altLang="ko-KR" sz="1600" dirty="0"/>
              <a:t>'</a:t>
            </a:r>
            <a:r>
              <a:rPr lang="ko-KR" altLang="en-US" sz="1600" dirty="0"/>
              <a:t>선상 결혼식</a:t>
            </a:r>
            <a:r>
              <a:rPr lang="en-US" altLang="ko-KR" sz="1600" dirty="0"/>
              <a:t>＇</a:t>
            </a:r>
            <a:r>
              <a:rPr lang="ko-KR" altLang="en-US" sz="1600" dirty="0"/>
              <a:t>등 함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BF4FFE8-C3B8-415F-AB0F-19DC02A6E23A}"/>
              </a:ext>
            </a:extLst>
          </p:cNvPr>
          <p:cNvSpPr txBox="1">
            <a:spLocks/>
          </p:cNvSpPr>
          <p:nvPr/>
        </p:nvSpPr>
        <p:spPr>
          <a:xfrm>
            <a:off x="838200" y="580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 b="1" dirty="0"/>
              <a:t>결혼식장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D989E0-55EB-4E66-957E-0F00DB1A6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09" y="571939"/>
            <a:ext cx="1690924" cy="25363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C902BC-90A4-4BF3-8D91-752C9E96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33" y="571939"/>
            <a:ext cx="3550383" cy="253638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09D720-475D-4213-8B8B-6471C99A9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16" y="580535"/>
            <a:ext cx="3011008" cy="25363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61A7FD6-EBE6-411C-9914-FD5BC48D4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" y="3544833"/>
            <a:ext cx="3384070" cy="257483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63D631C-864A-40BC-A342-06683C11C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6" y="3544833"/>
            <a:ext cx="3516674" cy="2344449"/>
          </a:xfrm>
          <a:prstGeom prst="rect">
            <a:avLst/>
          </a:prstGeom>
        </p:spPr>
      </p:pic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1AE0054D-FFFB-4D71-8E2E-3AB82B74BF08}"/>
              </a:ext>
            </a:extLst>
          </p:cNvPr>
          <p:cNvSpPr txBox="1">
            <a:spLocks/>
          </p:cNvSpPr>
          <p:nvPr/>
        </p:nvSpPr>
        <p:spPr>
          <a:xfrm>
            <a:off x="685800" y="2119313"/>
            <a:ext cx="2809875" cy="77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 보통 본래의 교회 </a:t>
            </a:r>
            <a:r>
              <a:rPr lang="en-US" altLang="ko-KR" sz="1600" dirty="0"/>
              <a:t>, </a:t>
            </a:r>
            <a:r>
              <a:rPr lang="ko-KR" altLang="en-US" sz="1600" dirty="0"/>
              <a:t>신사 </a:t>
            </a:r>
            <a:r>
              <a:rPr lang="en-US" altLang="ko-KR" sz="1600" dirty="0"/>
              <a:t>, </a:t>
            </a:r>
            <a:r>
              <a:rPr lang="ko-KR" altLang="en-US" sz="1600" dirty="0"/>
              <a:t>사원에서 함</a:t>
            </a:r>
          </a:p>
        </p:txBody>
      </p:sp>
    </p:spTree>
    <p:extLst>
      <p:ext uri="{BB962C8B-B14F-4D97-AF65-F5344CB8AC3E}">
        <p14:creationId xmlns:p14="http://schemas.microsoft.com/office/powerpoint/2010/main" val="917494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848EFF-0070-42E8-8CE0-C3D816D1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3886200" cy="765176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그리스도 식</a:t>
            </a:r>
            <a:r>
              <a:rPr lang="en-US" altLang="ko-KR" sz="1600" dirty="0"/>
              <a:t>, </a:t>
            </a:r>
            <a:r>
              <a:rPr lang="ko-KR" altLang="en-US" sz="1600" dirty="0"/>
              <a:t>신전 식</a:t>
            </a:r>
            <a:r>
              <a:rPr lang="en-US" altLang="ko-KR" sz="1600" dirty="0"/>
              <a:t>, </a:t>
            </a:r>
            <a:r>
              <a:rPr lang="ko-KR" altLang="en-US" sz="1600" dirty="0"/>
              <a:t>남의 식</a:t>
            </a:r>
            <a:r>
              <a:rPr lang="en-US" altLang="ko-KR" sz="1600" dirty="0"/>
              <a:t>, </a:t>
            </a:r>
            <a:r>
              <a:rPr lang="ko-KR" altLang="en-US" sz="1600" dirty="0"/>
              <a:t>불전 식 등</a:t>
            </a:r>
            <a:r>
              <a:rPr lang="en-US" altLang="ko-KR" sz="1600" dirty="0"/>
              <a:t>…</a:t>
            </a:r>
            <a:endParaRPr lang="ko-KR" altLang="en-US" sz="16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A69683C-0283-4B40-A8D1-6BD31C58F13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 b="1" dirty="0"/>
              <a:t>결혼식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3B1BAFA-9E4B-42BF-8D91-C07C77E7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1023331"/>
            <a:ext cx="3810000" cy="2540000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676AA44-CBF4-400A-93D4-FB3AEAB0C044}"/>
              </a:ext>
            </a:extLst>
          </p:cNvPr>
          <p:cNvSpPr txBox="1">
            <a:spLocks/>
          </p:cNvSpPr>
          <p:nvPr/>
        </p:nvSpPr>
        <p:spPr>
          <a:xfrm>
            <a:off x="838200" y="2852738"/>
            <a:ext cx="3886200" cy="76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대부분 불교식이나 기독교</a:t>
            </a:r>
            <a:r>
              <a:rPr lang="en-US" altLang="ko-KR" sz="1600" dirty="0"/>
              <a:t>,</a:t>
            </a:r>
            <a:r>
              <a:rPr lang="ko-KR" altLang="en-US" sz="1600" dirty="0"/>
              <a:t>천주교식으로 함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6E8B8653-A5A1-4C4C-97FC-C00396009ED9}"/>
              </a:ext>
            </a:extLst>
          </p:cNvPr>
          <p:cNvSpPr txBox="1">
            <a:spLocks/>
          </p:cNvSpPr>
          <p:nvPr/>
        </p:nvSpPr>
        <p:spPr>
          <a:xfrm>
            <a:off x="838200" y="4014788"/>
            <a:ext cx="3886200" cy="76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신랑</a:t>
            </a:r>
            <a:r>
              <a:rPr lang="en-US" altLang="ko-KR" sz="1600" dirty="0"/>
              <a:t>, </a:t>
            </a:r>
            <a:r>
              <a:rPr lang="ko-KR" altLang="en-US" sz="1600" dirty="0"/>
              <a:t>신부 외에 중매인</a:t>
            </a:r>
            <a:r>
              <a:rPr lang="en-US" altLang="ko-KR" sz="1600" dirty="0"/>
              <a:t>,</a:t>
            </a:r>
            <a:r>
              <a:rPr lang="ko-KR" altLang="en-US" sz="1600" dirty="0"/>
              <a:t> 양친</a:t>
            </a:r>
            <a:r>
              <a:rPr lang="en-US" altLang="ko-KR" sz="1600" dirty="0"/>
              <a:t>,</a:t>
            </a:r>
            <a:r>
              <a:rPr lang="ko-KR" altLang="en-US" sz="1600" dirty="0"/>
              <a:t>친척만 참가할 수 있음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9B8FCBB-87CD-4D10-89DF-4CE6451A2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29" y="3617914"/>
            <a:ext cx="380809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33D8F4-1994-4020-A08F-01148903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4518" cy="420425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결혼식 후 멀리 있는 친척을 방문함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51F693D-554C-424C-A468-1A92004314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 b="1" dirty="0"/>
              <a:t>신혼여행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482EA9B-D2EC-48BF-B93B-74AED8FF63F9}"/>
              </a:ext>
            </a:extLst>
          </p:cNvPr>
          <p:cNvSpPr txBox="1">
            <a:spLocks/>
          </p:cNvSpPr>
          <p:nvPr/>
        </p:nvSpPr>
        <p:spPr>
          <a:xfrm>
            <a:off x="838200" y="2940975"/>
            <a:ext cx="4044518" cy="87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+mj-lt"/>
              </a:rPr>
              <a:t>또한 일본에서는 신혼 부부가 </a:t>
            </a:r>
            <a:r>
              <a:rPr lang="ko-KR" altLang="en-US" sz="1600" dirty="0" err="1">
                <a:latin typeface="+mj-lt"/>
              </a:rPr>
              <a:t>박공의</a:t>
            </a:r>
            <a:r>
              <a:rPr lang="ko-KR" altLang="en-US" sz="1600" dirty="0">
                <a:latin typeface="+mj-lt"/>
              </a:rPr>
              <a:t> 친정을 방문하는 「</a:t>
            </a:r>
            <a:r>
              <a:rPr lang="ko-KR" altLang="en-US" sz="1600" dirty="0" err="1">
                <a:latin typeface="+mj-lt"/>
              </a:rPr>
              <a:t>귀향」의</a:t>
            </a:r>
            <a:r>
              <a:rPr lang="ko-KR" altLang="en-US" sz="1600" dirty="0">
                <a:latin typeface="+mj-lt"/>
              </a:rPr>
              <a:t> 풍습이 있음</a:t>
            </a:r>
            <a:r>
              <a:rPr lang="en-US" altLang="ko-KR" sz="1600" dirty="0">
                <a:latin typeface="+mj-lt"/>
              </a:rPr>
              <a:t>.</a:t>
            </a:r>
          </a:p>
          <a:p>
            <a:endParaRPr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D8A34A0-CCE8-499D-86E7-CC0BB1376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24" y="1831296"/>
            <a:ext cx="2652616" cy="2712360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3D50CBA-8FB3-4BD4-A944-2DC4792E9509}"/>
              </a:ext>
            </a:extLst>
          </p:cNvPr>
          <p:cNvSpPr txBox="1">
            <a:spLocks/>
          </p:cNvSpPr>
          <p:nvPr/>
        </p:nvSpPr>
        <p:spPr>
          <a:xfrm>
            <a:off x="838199" y="4119150"/>
            <a:ext cx="4124417" cy="87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종래부터 유럽에는 </a:t>
            </a:r>
            <a:r>
              <a:rPr lang="en-US" altLang="ko-KR" sz="1600" dirty="0"/>
              <a:t>'Bridal tour "</a:t>
            </a:r>
            <a:r>
              <a:rPr lang="ko-KR" altLang="en-US" sz="1600" dirty="0"/>
              <a:t>의 관습이 있었음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234D3E0-F720-43D1-ACC1-CE5DE5762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40" y="1843088"/>
            <a:ext cx="2712360" cy="27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2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68375B-54A5-4182-A908-6EDAFDE6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10807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hlinkClick r:id="rId2"/>
              </a:rPr>
              <a:t>일본의 결혼식 영상</a:t>
            </a:r>
            <a:endParaRPr lang="ko-KR" altLang="en-US" sz="2800" b="1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8A7CB7B-E0A0-48E0-B558-A02E95D64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2" y="2209006"/>
            <a:ext cx="5039554" cy="3353594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7B380F4-1B46-4D53-B0A9-387C09536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36" y="2209006"/>
            <a:ext cx="5172639" cy="33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3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B9A84-12BC-4C7E-87D8-193AEFD0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/>
              <a:t>장례식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6E0AA6-CA03-44D4-BE66-11CA3ED5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0208"/>
            <a:ext cx="2857500" cy="80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/>
              <a:t>장례식장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87169622-EE64-4793-B3E8-0D0FA08FB0EF}"/>
              </a:ext>
            </a:extLst>
          </p:cNvPr>
          <p:cNvSpPr txBox="1">
            <a:spLocks/>
          </p:cNvSpPr>
          <p:nvPr/>
        </p:nvSpPr>
        <p:spPr>
          <a:xfrm>
            <a:off x="1404937" y="2600719"/>
            <a:ext cx="2790825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의식 이 행해지는 장소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83A35EC-F864-4109-B666-6E59FA2F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592262"/>
            <a:ext cx="3333750" cy="2500313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E4D28C-2631-402C-AC44-FAA554504B52}"/>
              </a:ext>
            </a:extLst>
          </p:cNvPr>
          <p:cNvSpPr txBox="1">
            <a:spLocks/>
          </p:cNvSpPr>
          <p:nvPr/>
        </p:nvSpPr>
        <p:spPr>
          <a:xfrm>
            <a:off x="1404937" y="3242078"/>
            <a:ext cx="2790825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보통 신사에서 진행함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E0A6A39-FB0C-4A5A-949D-30577E66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4092575"/>
            <a:ext cx="3200400" cy="2400300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E9DD9A04-B3CF-46AF-9664-11A2608BF6EB}"/>
              </a:ext>
            </a:extLst>
          </p:cNvPr>
          <p:cNvSpPr txBox="1">
            <a:spLocks/>
          </p:cNvSpPr>
          <p:nvPr/>
        </p:nvSpPr>
        <p:spPr>
          <a:xfrm>
            <a:off x="6586539" y="4661303"/>
            <a:ext cx="2790825" cy="461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의식의 장소로 이용하는 경우가 있음</a:t>
            </a:r>
          </a:p>
        </p:txBody>
      </p:sp>
    </p:spTree>
    <p:extLst>
      <p:ext uri="{BB962C8B-B14F-4D97-AF65-F5344CB8AC3E}">
        <p14:creationId xmlns:p14="http://schemas.microsoft.com/office/powerpoint/2010/main" val="373984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8FC93AD-3B04-4C40-AEDA-5801AB8489DC}"/>
              </a:ext>
            </a:extLst>
          </p:cNvPr>
          <p:cNvSpPr txBox="1">
            <a:spLocks/>
          </p:cNvSpPr>
          <p:nvPr/>
        </p:nvSpPr>
        <p:spPr>
          <a:xfrm>
            <a:off x="1213374" y="1115051"/>
            <a:ext cx="2857500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b="1" dirty="0"/>
              <a:t>자세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DF106D-EC17-4C18-A689-08B4EB80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95" y="1516688"/>
            <a:ext cx="4221480" cy="2804160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4C83E72-5E26-4A2C-8421-44F54B0E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74" y="1918326"/>
            <a:ext cx="4337482" cy="1042155"/>
          </a:xfrm>
        </p:spPr>
        <p:txBody>
          <a:bodyPr>
            <a:normAutofit/>
          </a:bodyPr>
          <a:lstStyle/>
          <a:p>
            <a:r>
              <a:rPr lang="ko-KR" altLang="en-US" sz="1600" dirty="0">
                <a:latin typeface="+mj-lt"/>
              </a:rPr>
              <a:t>죽은 자에게 그 사람의 명복 을 빌고 열리고  독경 을 말하며</a:t>
            </a:r>
            <a:r>
              <a:rPr lang="en-US" altLang="ko-KR" sz="1600" dirty="0">
                <a:latin typeface="+mj-lt"/>
              </a:rPr>
              <a:t>,</a:t>
            </a:r>
            <a:r>
              <a:rPr lang="ko-KR" altLang="en-US" sz="1600" dirty="0">
                <a:latin typeface="+mj-lt"/>
              </a:rPr>
              <a:t>追福</a:t>
            </a:r>
            <a:r>
              <a:rPr lang="en-US" altLang="ko-KR" sz="1600" dirty="0">
                <a:latin typeface="+mj-lt"/>
              </a:rPr>
              <a:t>· </a:t>
            </a:r>
            <a:r>
              <a:rPr lang="ko-KR" altLang="en-US" sz="1600" dirty="0">
                <a:latin typeface="+mj-lt"/>
              </a:rPr>
              <a:t>추가 부천이라고 도함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E9856ED-9695-4C41-8092-501CC4FE5B4F}"/>
              </a:ext>
            </a:extLst>
          </p:cNvPr>
          <p:cNvSpPr txBox="1">
            <a:spLocks/>
          </p:cNvSpPr>
          <p:nvPr/>
        </p:nvSpPr>
        <p:spPr>
          <a:xfrm>
            <a:off x="1213374" y="2960481"/>
            <a:ext cx="4337482" cy="5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+mj-lt"/>
              </a:rPr>
              <a:t>죽은 연장자에 명복을 빈다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9A71FF-6AE7-413C-8D57-1759CEEA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83" y="4427380"/>
            <a:ext cx="4191792" cy="2195362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BD44319-E155-443F-B9E2-A5B8A71B682F}"/>
              </a:ext>
            </a:extLst>
          </p:cNvPr>
          <p:cNvSpPr txBox="1">
            <a:spLocks/>
          </p:cNvSpPr>
          <p:nvPr/>
        </p:nvSpPr>
        <p:spPr>
          <a:xfrm>
            <a:off x="1213374" y="3906303"/>
            <a:ext cx="4337482" cy="83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+mj-lt"/>
              </a:rPr>
              <a:t> 점차 공양 의 수를 가리 키고 후 일반적으로 죽음을 애도 의식을 </a:t>
            </a:r>
            <a:r>
              <a:rPr lang="ko-KR" altLang="en-US" sz="1600" dirty="0" err="1">
                <a:latin typeface="+mj-lt"/>
              </a:rPr>
              <a:t>바른다하게</a:t>
            </a:r>
            <a:r>
              <a:rPr lang="ko-KR" altLang="en-US" sz="1600" dirty="0">
                <a:latin typeface="+mj-lt"/>
              </a:rPr>
              <a:t> 되었음</a:t>
            </a:r>
          </a:p>
        </p:txBody>
      </p:sp>
    </p:spTree>
    <p:extLst>
      <p:ext uri="{BB962C8B-B14F-4D97-AF65-F5344CB8AC3E}">
        <p14:creationId xmlns:p14="http://schemas.microsoft.com/office/powerpoint/2010/main" val="3273814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603</Words>
  <Application>Microsoft Office PowerPoint</Application>
  <PresentationFormat>와이드스크린</PresentationFormat>
  <Paragraphs>65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Arial Rounded MT Bold</vt:lpstr>
      <vt:lpstr>Berlin Sans FB</vt:lpstr>
      <vt:lpstr>Blackadder ITC</vt:lpstr>
      <vt:lpstr>Office 테마</vt:lpstr>
      <vt:lpstr>PowerPoint 프레젠테이션</vt:lpstr>
      <vt:lpstr>목차</vt:lpstr>
      <vt:lpstr>결혼</vt:lpstr>
      <vt:lpstr>PowerPoint 프레젠테이션</vt:lpstr>
      <vt:lpstr>PowerPoint 프레젠테이션</vt:lpstr>
      <vt:lpstr>PowerPoint 프레젠테이션</vt:lpstr>
      <vt:lpstr>일본의 결혼식 영상</vt:lpstr>
      <vt:lpstr>장례식</vt:lpstr>
      <vt:lpstr>PowerPoint 프레젠테이션</vt:lpstr>
      <vt:lpstr>PowerPoint 프레젠테이션</vt:lpstr>
      <vt:lpstr>PowerPoint 프레젠테이션</vt:lpstr>
      <vt:lpstr>거리문화</vt:lpstr>
      <vt:lpstr>코인 주차 </vt:lpstr>
      <vt:lpstr>현금 자동 입출금기</vt:lpstr>
      <vt:lpstr>선문~의례</vt:lpstr>
      <vt:lpstr>PowerPoint 프레젠테이션</vt:lpstr>
      <vt:lpstr>답례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thi quynh le</dc:creator>
  <cp:lastModifiedBy>thi quynh le</cp:lastModifiedBy>
  <cp:revision>1</cp:revision>
  <dcterms:created xsi:type="dcterms:W3CDTF">2021-09-29T02:44:35Z</dcterms:created>
  <dcterms:modified xsi:type="dcterms:W3CDTF">2021-09-29T02:57:35Z</dcterms:modified>
</cp:coreProperties>
</file>