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60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63"/>
    <p:restoredTop sz="95990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presProps" Target="presProps.xml"  /><Relationship Id="rId22" Type="http://schemas.openxmlformats.org/officeDocument/2006/relationships/viewProps" Target="viewProps.xml"  /><Relationship Id="rId23" Type="http://schemas.openxmlformats.org/officeDocument/2006/relationships/theme" Target="theme/theme1.xml"  /><Relationship Id="rId24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" type="title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C41-C.jp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357290" y="2511192"/>
            <a:ext cx="6429420" cy="846370"/>
          </a:xfrm>
        </p:spPr>
        <p:txBody>
          <a:bodyPr>
            <a:normAutofit lnSpcReduction="0"/>
          </a:bodyPr>
          <a:lstStyle>
            <a:lvl1pPr algn="ctr">
              <a:defRPr sz="4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00" y="2082564"/>
            <a:ext cx="6429600" cy="425242"/>
          </a:xfrm>
        </p:spPr>
        <p:txBody>
          <a:bodyPr>
            <a:normAutofit fontScale="91050" lnSpcReduction="0"/>
          </a:bodyPr>
          <a:lstStyle>
            <a:lvl1pPr marL="0" indent="0" algn="ctr">
              <a:buNone/>
              <a:tabLst>
                <a:tab pos="533400" algn="l"/>
              </a:tabLst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214314" y="6303528"/>
            <a:ext cx="12858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/>
            <a:fld id="{8AA7806D-7369-486F-A31B-D04A14EE0E80}" type="datetime1">
              <a:rPr lang="ko-KR" altLang="en-US"/>
              <a:pPr/>
              <a:t>2010-07-28</a:t>
            </a:fld>
            <a:endParaRPr lang="ko-KR" altLang="en-US"/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1"/>
          </p:nvPr>
        </p:nvSpPr>
        <p:spPr>
          <a:xfrm>
            <a:off x="4219580" y="6303528"/>
            <a:ext cx="7048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26" name="바닥글 개체 틀 25"/>
          <p:cNvSpPr>
            <a:spLocks noGrp="1"/>
          </p:cNvSpPr>
          <p:nvPr>
            <p:ph type="ftr" sz="quarter" idx="12"/>
          </p:nvPr>
        </p:nvSpPr>
        <p:spPr>
          <a:xfrm>
            <a:off x="7000892" y="6303528"/>
            <a:ext cx="197166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/>
            <a:fld id="{435DB368-5620-4018-8D70-EE7A63E5ABCC}" type="datetime1">
              <a:rPr lang="ko-KR" altLang="en-US"/>
              <a:pPr/>
              <a:t>2010-07-28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4E1ADB1-91BF-44FF-8ADB-00B2212F53B6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image" Target="../media/image2.jpeg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N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C41-P.jpg"/>
          <p:cNvPicPr>
            <a:picLocks noChangeAspect="1"/>
          </p:cNvPicPr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297307" y="49642"/>
            <a:ext cx="8541891" cy="751296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91633" y="868118"/>
            <a:ext cx="8538962" cy="531907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91633" y="6241163"/>
            <a:ext cx="150019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/>
            <a:fld id="{EA73D174-AE14-4FE3-80F1-40B8FF7CDBC4}" type="datetime1">
              <a:rPr lang="ko-KR" altLang="en-US"/>
              <a:pPr/>
              <a:t>2010-07-28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858935" y="6245927"/>
            <a:ext cx="197166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494314" y="6241163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/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2"/>
    <p:sldLayoutId id="2147483695" r:id="rId3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ln w="15875"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1" hangingPunct="1">
        <a:spcBef>
          <a:spcPct val="20000"/>
        </a:spcBef>
        <a:buClr>
          <a:srgbClr val="5c2c04"/>
        </a:buClr>
        <a:buSzPct val="80000"/>
        <a:buFont typeface="Wingdings"/>
        <a:buChar char="p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30225" indent="-21590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757238" indent="-19685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90600" indent="-214313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285875" indent="-214313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611313" indent="-261938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Tahoma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1970088" indent="-271463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Tahoma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2328863" indent="-271463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Tahoma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2689225" indent="-27305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Tahoma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73wcbyooobU" TargetMode="External" /><Relationship Id="rId3" Type="http://schemas.openxmlformats.org/officeDocument/2006/relationships/hyperlink" Target="https://youtu.be/xv1kDzwE_Mc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 idx="0"/>
          </p:nvPr>
        </p:nvSpPr>
        <p:spPr>
          <a:xfrm>
            <a:off x="1357290" y="2708910"/>
            <a:ext cx="6429420" cy="846370"/>
          </a:xfrm>
        </p:spPr>
        <p:txBody>
          <a:bodyPr/>
          <a:lstStyle/>
          <a:p>
            <a:pPr>
              <a:defRPr/>
            </a:pPr>
            <a:r>
              <a:rPr lang="ko-KR" altLang="en-US" b="1"/>
              <a:t>일본의 교육문화</a:t>
            </a:r>
            <a:endParaRPr lang="ko-KR" altLang="en-US" b="1"/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>
          <a:xfrm>
            <a:off x="1357200" y="3501009"/>
            <a:ext cx="6429600" cy="425242"/>
          </a:xfrm>
        </p:spPr>
        <p:txBody>
          <a:bodyPr>
            <a:normAutofit fontScale="91050"/>
          </a:bodyPr>
          <a:lstStyle/>
          <a:p>
            <a:pPr>
              <a:defRPr/>
            </a:pPr>
            <a:r>
              <a:rPr lang="en-US" altLang="ko-KR"/>
              <a:t>22101410</a:t>
            </a:r>
            <a:r>
              <a:rPr lang="ko-KR" altLang="en-US"/>
              <a:t> 김한서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중학교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633" y="868118"/>
            <a:ext cx="8538962" cy="47262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b="1"/>
              <a:t>중학교 교육 목표</a:t>
            </a:r>
            <a:endParaRPr lang="ko-KR" altLang="en-US" b="1"/>
          </a:p>
        </p:txBody>
      </p:sp>
      <p:sp>
        <p:nvSpPr>
          <p:cNvPr id="4" name=""/>
          <p:cNvSpPr txBox="1"/>
          <p:nvPr/>
        </p:nvSpPr>
        <p:spPr>
          <a:xfrm>
            <a:off x="291633" y="1484757"/>
            <a:ext cx="3272241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1.</a:t>
            </a:r>
            <a:r>
              <a:rPr lang="ko-KR" altLang="en-US">
                <a:solidFill>
                  <a:srgbClr val="000000"/>
                </a:solidFill>
              </a:rPr>
              <a:t>초등학교 교육목표 더욱 달성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5" name=""/>
          <p:cNvCxnSpPr/>
          <p:nvPr/>
        </p:nvCxnSpPr>
        <p:spPr>
          <a:xfrm>
            <a:off x="3779901" y="1665351"/>
            <a:ext cx="792099" cy="158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"/>
          <p:cNvSpPr txBox="1"/>
          <p:nvPr/>
        </p:nvSpPr>
        <p:spPr>
          <a:xfrm>
            <a:off x="4788026" y="1484757"/>
            <a:ext cx="3888487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국가 사회 형성자로서 필요한 자질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395477" y="2495233"/>
            <a:ext cx="4608577" cy="362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2.</a:t>
            </a:r>
            <a:r>
              <a:rPr lang="ko-KR" altLang="en-US">
                <a:solidFill>
                  <a:srgbClr val="000000"/>
                </a:solidFill>
              </a:rPr>
              <a:t>직업의 기초적 지식 기능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근로 존증 태도 기름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8" name=""/>
          <p:cNvCxnSpPr/>
          <p:nvPr/>
        </p:nvCxnSpPr>
        <p:spPr>
          <a:xfrm>
            <a:off x="5004054" y="2674810"/>
            <a:ext cx="792099" cy="158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"/>
          <p:cNvSpPr txBox="1"/>
          <p:nvPr/>
        </p:nvSpPr>
        <p:spPr>
          <a:xfrm>
            <a:off x="5400103" y="3501771"/>
            <a:ext cx="2808351" cy="35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공정한 판단력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395477" y="3497199"/>
            <a:ext cx="3168397" cy="3638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3.</a:t>
            </a:r>
            <a:r>
              <a:rPr lang="ko-KR" altLang="en-US">
                <a:solidFill>
                  <a:srgbClr val="000000"/>
                </a:solidFill>
              </a:rPr>
              <a:t>학교 내외 사회적 활동 촉진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1" name=""/>
          <p:cNvCxnSpPr/>
          <p:nvPr/>
        </p:nvCxnSpPr>
        <p:spPr>
          <a:xfrm>
            <a:off x="3779901" y="3643439"/>
            <a:ext cx="792099" cy="158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"/>
          <p:cNvSpPr txBox="1"/>
          <p:nvPr/>
        </p:nvSpPr>
        <p:spPr>
          <a:xfrm>
            <a:off x="6022244" y="2493645"/>
            <a:ext cx="2808351" cy="35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000000"/>
                </a:solidFill>
                <a:effectLst/>
              </a:rPr>
              <a:t>장래 진로선택 능력 기름</a:t>
            </a:r>
            <a:endParaRPr lang="ko-KR" altLang="en-US">
              <a:solidFill>
                <a:srgbClr val="000000"/>
              </a:solidFill>
              <a:effectLst/>
            </a:endParaRPr>
          </a:p>
        </p:txBody>
      </p:sp>
      <p:sp>
        <p:nvSpPr>
          <p:cNvPr id="14" name="내용 개체 틀 2"/>
          <p:cNvSpPr>
            <a:spLocks noGrp="1"/>
          </p:cNvSpPr>
          <p:nvPr/>
        </p:nvSpPr>
        <p:spPr>
          <a:xfrm>
            <a:off x="395478" y="4293108"/>
            <a:ext cx="8538962" cy="47262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c2c04"/>
              </a:buClr>
              <a:buSzPct val="80000"/>
              <a:buFont typeface="Wingdings"/>
              <a:buNone/>
              <a:defRPr/>
            </a:pPr>
            <a:r>
              <a:rPr kumimoji="0" lang="ko-KR" altLang="en-US" sz="2400" b="1" i="0" u="none" strike="noStrike" kern="1200" cap="none" spc="0" normalizeH="0" baseline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교육 과정</a:t>
            </a:r>
            <a:endParaRPr kumimoji="0" lang="ko-KR" altLang="en-US" sz="2400" b="1" i="0" u="none" strike="noStrike" kern="1200" cap="none" spc="0" normalizeH="0" baseline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539496" y="4869180"/>
            <a:ext cx="7920990" cy="3676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필수과목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 선택교과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 도덕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 특별활동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 종합적인 학습의 시간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 animBg="1"/>
      <p:bldP spid="12" grpId="5" animBg="1"/>
      <p:bldP spid="9" grpId="6" animBg="1"/>
      <p:bldP spid="10" grpId="7" animBg="1"/>
      <p:bldP spid="11" grpId="8" animBg="1"/>
      <p:bldP spid="14" grpId="9" animBg="1"/>
      <p:bldP spid="15" grpId="1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50648" y="2821722"/>
            <a:ext cx="8541891" cy="751296"/>
          </a:xfrm>
        </p:spPr>
        <p:txBody>
          <a:bodyPr/>
          <a:lstStyle/>
          <a:p>
            <a:pPr algn="ctr">
              <a:defRPr/>
            </a:pPr>
            <a:r>
              <a:rPr lang="ko-KR" altLang="en-US"/>
              <a:t>고등학교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고등학교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297307" y="1081849"/>
            <a:ext cx="2186432" cy="936117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특징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63761" y="1120711"/>
            <a:ext cx="3816477" cy="3640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고도 보통교육 및 전문교육 실시 목적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"/>
          <p:cNvSpPr/>
          <p:nvPr/>
        </p:nvSpPr>
        <p:spPr>
          <a:xfrm>
            <a:off x="2967560" y="1582483"/>
            <a:ext cx="2484300" cy="870966"/>
          </a:xfrm>
          <a:prstGeom prst="ellipse">
            <a:avLst/>
          </a:prstGeom>
          <a:solidFill>
            <a:schemeClr val="lt1"/>
          </a:solidFill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보통교육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"/>
          <p:cNvSpPr/>
          <p:nvPr/>
        </p:nvSpPr>
        <p:spPr>
          <a:xfrm>
            <a:off x="6065522" y="1549907"/>
            <a:ext cx="2538982" cy="870966"/>
          </a:xfrm>
          <a:prstGeom prst="ellipse">
            <a:avLst/>
          </a:prstGeom>
          <a:solidFill>
            <a:schemeClr val="lt1"/>
          </a:solidFill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전문교육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0" name=""/>
          <p:cNvCxnSpPr>
            <a:stCxn id="8" idx="4"/>
            <a:endCxn id="12" idx="0"/>
          </p:cNvCxnSpPr>
          <p:nvPr/>
        </p:nvCxnSpPr>
        <p:spPr>
          <a:xfrm rot="16200000" flipH="1">
            <a:off x="3937962" y="2725197"/>
            <a:ext cx="54349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"/>
          <p:cNvCxnSpPr>
            <a:endCxn id="14" idx="0"/>
          </p:cNvCxnSpPr>
          <p:nvPr/>
        </p:nvCxnSpPr>
        <p:spPr>
          <a:xfrm rot="16200000" flipH="1" flipV="1">
            <a:off x="7074313" y="2654903"/>
            <a:ext cx="540067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"/>
          <p:cNvSpPr/>
          <p:nvPr/>
        </p:nvSpPr>
        <p:spPr>
          <a:xfrm>
            <a:off x="2850544" y="2996946"/>
            <a:ext cx="2718334" cy="1008126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국어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지리역사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수학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이과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세계사등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4" name=""/>
          <p:cNvSpPr/>
          <p:nvPr/>
        </p:nvSpPr>
        <p:spPr>
          <a:xfrm>
            <a:off x="6084188" y="2924937"/>
            <a:ext cx="2520315" cy="1512189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농업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공업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상업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수산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간호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정보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복지등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5" name=""/>
          <p:cNvCxnSpPr>
            <a:stCxn id="12" idx="2"/>
            <a:endCxn id="16" idx="0"/>
          </p:cNvCxnSpPr>
          <p:nvPr/>
        </p:nvCxnSpPr>
        <p:spPr>
          <a:xfrm rot="16200000" flipH="1">
            <a:off x="3782158" y="4432624"/>
            <a:ext cx="864108" cy="900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"/>
          <p:cNvSpPr/>
          <p:nvPr/>
        </p:nvSpPr>
        <p:spPr>
          <a:xfrm>
            <a:off x="2850544" y="4869180"/>
            <a:ext cx="2736340" cy="14401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국어</a:t>
            </a:r>
            <a:r>
              <a:rPr lang="en-US" altLang="ko-KR">
                <a:solidFill>
                  <a:srgbClr val="000000"/>
                </a:solidFill>
              </a:rPr>
              <a:t>A</a:t>
            </a:r>
            <a:r>
              <a:rPr lang="en-US" altLang="ko-KR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ko-KR">
                <a:solidFill>
                  <a:srgbClr val="000000"/>
                </a:solidFill>
              </a:rPr>
              <a:t>B,</a:t>
            </a:r>
            <a:r>
              <a:rPr lang="ko-KR" altLang="en-US">
                <a:solidFill>
                  <a:srgbClr val="000000"/>
                </a:solidFill>
              </a:rPr>
              <a:t>세계사</a:t>
            </a:r>
            <a:r>
              <a:rPr lang="en-US" altLang="ko-KR">
                <a:solidFill>
                  <a:srgbClr val="000000"/>
                </a:solidFill>
              </a:rPr>
              <a:t>A</a:t>
            </a:r>
            <a:r>
              <a:rPr lang="en-US" altLang="ko-KR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ko-KR">
                <a:solidFill>
                  <a:srgbClr val="000000"/>
                </a:solidFill>
              </a:rPr>
              <a:t>B</a:t>
            </a:r>
            <a:r>
              <a:rPr lang="ko-KR" altLang="en-US">
                <a:solidFill>
                  <a:srgbClr val="000000"/>
                </a:solidFill>
              </a:rPr>
              <a:t>등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2850544" y="4163758"/>
            <a:ext cx="2772347" cy="5467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500">
                <a:solidFill>
                  <a:srgbClr val="ff0000"/>
                </a:solidFill>
              </a:rPr>
              <a:t>수업은 교과목의 하위 과목에 따라 이루어짐</a:t>
            </a:r>
            <a:endParaRPr lang="ko-KR" altLang="en-US" sz="1500">
              <a:solidFill>
                <a:srgbClr val="ff0000"/>
              </a:solidFill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7424" y="2996946"/>
            <a:ext cx="2448323" cy="163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  <p:bldP spid="12" grpId="2" animBg="1"/>
      <p:bldP spid="15" grpId="3" animBg="1"/>
      <p:bldP spid="16" grpId="4" animBg="1"/>
      <p:bldP spid="17" grpId="5" animBg="1"/>
      <p:bldP spid="9" grpId="6" animBg="1"/>
      <p:bldP spid="11" grpId="7" animBg="1"/>
      <p:bldP spid="14" grpId="8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고등학교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297307" y="1081849"/>
            <a:ext cx="2186432" cy="936117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특징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99766" y="1229772"/>
            <a:ext cx="5904738" cy="64027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교육과정에 수업하는 시간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계절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방법 차이에 따라 전일제과정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정시제과정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통신제과정 나뉨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"/>
          <p:cNvSpPr/>
          <p:nvPr/>
        </p:nvSpPr>
        <p:spPr>
          <a:xfrm>
            <a:off x="3419855" y="2348865"/>
            <a:ext cx="2304288" cy="72009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정시제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"/>
          <p:cNvSpPr/>
          <p:nvPr/>
        </p:nvSpPr>
        <p:spPr>
          <a:xfrm>
            <a:off x="395478" y="2348865"/>
            <a:ext cx="2304288" cy="72009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전일제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"/>
          <p:cNvSpPr/>
          <p:nvPr/>
        </p:nvSpPr>
        <p:spPr>
          <a:xfrm>
            <a:off x="6300215" y="2348865"/>
            <a:ext cx="2304288" cy="72009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통신제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9" name=""/>
          <p:cNvCxnSpPr>
            <a:stCxn id="7" idx="4"/>
          </p:cNvCxnSpPr>
          <p:nvPr/>
        </p:nvCxnSpPr>
        <p:spPr>
          <a:xfrm rot="16200000" flipH="1">
            <a:off x="1295590" y="3320986"/>
            <a:ext cx="5040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"/>
          <p:cNvCxnSpPr/>
          <p:nvPr/>
        </p:nvCxnSpPr>
        <p:spPr>
          <a:xfrm rot="16200000" flipH="1">
            <a:off x="4319968" y="3320986"/>
            <a:ext cx="5040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"/>
          <p:cNvCxnSpPr/>
          <p:nvPr/>
        </p:nvCxnSpPr>
        <p:spPr>
          <a:xfrm rot="16200000" flipH="1">
            <a:off x="7200327" y="3320986"/>
            <a:ext cx="5040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"/>
          <p:cNvSpPr/>
          <p:nvPr/>
        </p:nvSpPr>
        <p:spPr>
          <a:xfrm>
            <a:off x="503491" y="3573018"/>
            <a:ext cx="2088260" cy="23762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평일아침 </a:t>
            </a:r>
            <a:r>
              <a:rPr lang="en-US" altLang="ko-KR">
                <a:solidFill>
                  <a:srgbClr val="000000"/>
                </a:solidFill>
              </a:rPr>
              <a:t>8</a:t>
            </a:r>
            <a:r>
              <a:rPr lang="ko-KR" altLang="en-US">
                <a:solidFill>
                  <a:srgbClr val="000000"/>
                </a:solidFill>
              </a:rPr>
              <a:t>시</a:t>
            </a:r>
            <a:r>
              <a:rPr lang="en-US" altLang="ko-KR">
                <a:solidFill>
                  <a:srgbClr val="000000"/>
                </a:solidFill>
              </a:rPr>
              <a:t>~</a:t>
            </a:r>
            <a:r>
              <a:rPr lang="ko-KR" altLang="en-US">
                <a:solidFill>
                  <a:srgbClr val="000000"/>
                </a:solidFill>
              </a:rPr>
              <a:t>오후</a:t>
            </a:r>
            <a:r>
              <a:rPr lang="en-US" altLang="ko-KR">
                <a:solidFill>
                  <a:srgbClr val="000000"/>
                </a:solidFill>
              </a:rPr>
              <a:t>4</a:t>
            </a:r>
            <a:r>
              <a:rPr lang="ko-KR" altLang="en-US">
                <a:solidFill>
                  <a:srgbClr val="000000"/>
                </a:solidFill>
              </a:rPr>
              <a:t>시</a:t>
            </a:r>
            <a:r>
              <a:rPr lang="en-US" altLang="ko-KR">
                <a:solidFill>
                  <a:srgbClr val="000000"/>
                </a:solidFill>
              </a:rPr>
              <a:t>30</a:t>
            </a:r>
            <a:r>
              <a:rPr lang="ko-KR" altLang="en-US">
                <a:solidFill>
                  <a:srgbClr val="000000"/>
                </a:solidFill>
              </a:rPr>
              <a:t>분정도 까지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defRPr/>
            </a:pPr>
            <a:endParaRPr lang="ko-KR" altLang="en-US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일반적인 고등학교 모습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4" name=""/>
          <p:cNvSpPr/>
          <p:nvPr/>
        </p:nvSpPr>
        <p:spPr>
          <a:xfrm>
            <a:off x="3527869" y="3573018"/>
            <a:ext cx="2088260" cy="23762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야간 및 특별한 시간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계절수업 등 과정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defRPr/>
            </a:pPr>
            <a:endParaRPr lang="ko-KR" altLang="en-US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직장가진 학생이 퇴근후 야간에 학습하기 위해 만들어진 과정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" name=""/>
          <p:cNvSpPr/>
          <p:nvPr/>
        </p:nvSpPr>
        <p:spPr>
          <a:xfrm>
            <a:off x="6408228" y="3573018"/>
            <a:ext cx="2088260" cy="23762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전일제 과정과 달리 정해진 수업에 등교할 필요</a:t>
            </a:r>
            <a:r>
              <a:rPr lang="en-US" altLang="ko-KR">
                <a:solidFill>
                  <a:srgbClr val="000000"/>
                </a:solidFill>
              </a:rPr>
              <a:t>X</a:t>
            </a:r>
            <a:endParaRPr lang="en-US" altLang="ko-KR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ko-KR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자택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학습센터등에서 배움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  <p:bldP spid="12" grpId="2" animBg="1"/>
      <p:bldP spid="6" grpId="3" animBg="1"/>
      <p:bldP spid="10" grpId="4" animBg="1"/>
      <p:bldP spid="14" grpId="5" animBg="1"/>
      <p:bldP spid="8" grpId="6" animBg="1"/>
      <p:bldP spid="11" grpId="7" animBg="1"/>
      <p:bldP spid="15" grpId="8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고등학교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633" y="868118"/>
            <a:ext cx="8538962" cy="47262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/>
              <a:t>고등학교 교육목표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395478" y="1845945"/>
            <a:ext cx="2330450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1.</a:t>
            </a:r>
            <a:r>
              <a:rPr lang="ko-KR" altLang="en-US">
                <a:solidFill>
                  <a:srgbClr val="000000"/>
                </a:solidFill>
              </a:rPr>
              <a:t>보통교육 성과 확충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5" name=""/>
          <p:cNvCxnSpPr/>
          <p:nvPr/>
        </p:nvCxnSpPr>
        <p:spPr>
          <a:xfrm>
            <a:off x="3275838" y="2026539"/>
            <a:ext cx="8641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"/>
          <p:cNvSpPr txBox="1"/>
          <p:nvPr/>
        </p:nvSpPr>
        <p:spPr>
          <a:xfrm>
            <a:off x="4572000" y="1843659"/>
            <a:ext cx="3744468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인간성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창조성 건강한 신체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395478" y="2847975"/>
            <a:ext cx="2330450" cy="364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2.</a:t>
            </a:r>
            <a:r>
              <a:rPr lang="ko-KR" altLang="en-US">
                <a:solidFill>
                  <a:srgbClr val="000000"/>
                </a:solidFill>
              </a:rPr>
              <a:t>국가 및 사회 형성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8" name=""/>
          <p:cNvCxnSpPr/>
          <p:nvPr/>
        </p:nvCxnSpPr>
        <p:spPr>
          <a:xfrm>
            <a:off x="3275838" y="3030474"/>
            <a:ext cx="8641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"/>
          <p:cNvSpPr txBox="1"/>
          <p:nvPr/>
        </p:nvSpPr>
        <p:spPr>
          <a:xfrm>
            <a:off x="4572000" y="2847975"/>
            <a:ext cx="3024378" cy="364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필요한 자질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97307" y="3784473"/>
            <a:ext cx="2664333" cy="364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3.</a:t>
            </a:r>
            <a:r>
              <a:rPr lang="ko-KR" altLang="en-US">
                <a:solidFill>
                  <a:srgbClr val="000000"/>
                </a:solidFill>
              </a:rPr>
              <a:t>개성 확립 위한 노력함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1" name=""/>
          <p:cNvCxnSpPr/>
          <p:nvPr/>
        </p:nvCxnSpPr>
        <p:spPr>
          <a:xfrm>
            <a:off x="3275838" y="3966781"/>
            <a:ext cx="8641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"/>
          <p:cNvSpPr txBox="1"/>
          <p:nvPr/>
        </p:nvSpPr>
        <p:spPr>
          <a:xfrm>
            <a:off x="4572000" y="3856482"/>
            <a:ext cx="3384423" cy="364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사회에 대한 넓고 깊은 이해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395478" y="4797171"/>
            <a:ext cx="2520315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4.</a:t>
            </a:r>
            <a:r>
              <a:rPr lang="ko-KR" altLang="en-US">
                <a:solidFill>
                  <a:srgbClr val="000000"/>
                </a:solidFill>
              </a:rPr>
              <a:t>비판력 기름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4" name=""/>
          <p:cNvCxnSpPr/>
          <p:nvPr/>
        </p:nvCxnSpPr>
        <p:spPr>
          <a:xfrm>
            <a:off x="3275838" y="4977193"/>
            <a:ext cx="8641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"/>
          <p:cNvSpPr txBox="1"/>
          <p:nvPr/>
        </p:nvSpPr>
        <p:spPr>
          <a:xfrm>
            <a:off x="4572000" y="4797171"/>
            <a:ext cx="3384423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사회발전 기여 하는 태도 기름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 animBg="1"/>
      <p:bldP spid="9" grpId="5" animBg="1"/>
      <p:bldP spid="10" grpId="6" animBg="1"/>
      <p:bldP spid="11" grpId="7" animBg="1"/>
      <p:bldP spid="12" grpId="8" animBg="1"/>
      <p:bldP spid="13" grpId="9" animBg="1"/>
      <p:bldP spid="14" grpId="10" animBg="1"/>
      <p:bldP spid="15" grpId="11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7276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01054" y="3053352"/>
            <a:ext cx="8541891" cy="751296"/>
          </a:xfrm>
        </p:spPr>
        <p:txBody>
          <a:bodyPr/>
          <a:lstStyle/>
          <a:p>
            <a:pPr algn="ctr">
              <a:defRPr/>
            </a:pPr>
            <a:r>
              <a:rPr lang="ko-KR" altLang="en-US"/>
              <a:t>대학교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대학교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297307" y="1081849"/>
            <a:ext cx="2186432" cy="936117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특징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99766" y="1186433"/>
            <a:ext cx="3384423" cy="36423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학술중심으로 널리 지식 전수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2699766" y="1844802"/>
            <a:ext cx="3528441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전문적인 교육 연구 실시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699766" y="2492883"/>
            <a:ext cx="4752594" cy="3669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일본대학 교육 기원은 서양 기원의 고육 주류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302519" y="3429000"/>
            <a:ext cx="8538962" cy="472621"/>
          </a:xfrm>
        </p:spPr>
        <p:txBody>
          <a:bodyPr vert="horz" lIns="91440" tIns="45720" rIns="91440" bIns="45720"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/>
              <a:t>대학교 교육목표</a:t>
            </a:r>
            <a:endParaRPr lang="ko-KR" altLang="en-US"/>
          </a:p>
        </p:txBody>
      </p:sp>
      <p:sp>
        <p:nvSpPr>
          <p:cNvPr id="11" name=""/>
          <p:cNvSpPr txBox="1"/>
          <p:nvPr/>
        </p:nvSpPr>
        <p:spPr>
          <a:xfrm>
            <a:off x="3203829" y="4149090"/>
            <a:ext cx="2736342" cy="36347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</a:rPr>
              <a:t>1.</a:t>
            </a:r>
            <a:r>
              <a:rPr lang="ko-KR" altLang="en-US">
                <a:solidFill>
                  <a:srgbClr val="000000"/>
                </a:solidFill>
              </a:rPr>
              <a:t>광범위한 지식 획득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2879788" y="4797171"/>
            <a:ext cx="3384423" cy="36747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</a:rPr>
              <a:t>2.</a:t>
            </a:r>
            <a:r>
              <a:rPr lang="ko-KR" altLang="en-US">
                <a:solidFill>
                  <a:srgbClr val="000000"/>
                </a:solidFill>
              </a:rPr>
              <a:t>여러 분야의 전문적인 연구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2074608" y="5510022"/>
            <a:ext cx="4994783" cy="36728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</a:rPr>
              <a:t>3.</a:t>
            </a:r>
            <a:r>
              <a:rPr lang="ko-KR" altLang="en-US">
                <a:solidFill>
                  <a:srgbClr val="000000"/>
                </a:solidFill>
              </a:rPr>
              <a:t>심화된 지식 유연한 사고력 가진 지식인 육성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8" grpId="2" animBg="1"/>
      <p:bldP spid="10" grpId="3" animBg="1"/>
      <p:bldP spid="11" grpId="4" animBg="1"/>
      <p:bldP spid="12" grpId="5" animBg="1"/>
      <p:bldP spid="13" grpId="6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대학교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633" y="868118"/>
            <a:ext cx="8538962" cy="54463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/>
              <a:t>일본의 유명한 대학교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1633" y="1806321"/>
            <a:ext cx="4208358" cy="2726436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49544" y="1806321"/>
            <a:ext cx="4089653" cy="2726436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4749544" y="4941189"/>
            <a:ext cx="4150426" cy="63588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교토 대학교</a:t>
            </a:r>
            <a:endParaRPr lang="ko-KR" alt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교토에 위치한 국립 연구중심 종합대학교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91633" y="4941189"/>
            <a:ext cx="4418645" cy="63588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도쿄 대학교</a:t>
            </a:r>
            <a:endParaRPr lang="ko-KR" alt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도쿄에 위치한 연구 중심의 국립 종합대학교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영상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2519" y="2020262"/>
            <a:ext cx="8538962" cy="10486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한국 유학생의 일본고등학교 브이로그 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hlinkClick r:id="rId2"/>
              </a:rPr>
              <a:t>https://youtu.be/73wcbyooobU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  <p:sp>
        <p:nvSpPr>
          <p:cNvPr id="5" name="내용 개체 틀 2"/>
          <p:cNvSpPr/>
          <p:nvPr/>
        </p:nvSpPr>
        <p:spPr>
          <a:xfrm>
            <a:off x="302518" y="3532451"/>
            <a:ext cx="8538962" cy="104869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c2c04"/>
              </a:buClr>
              <a:buSzPct val="80000"/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일본 고등학교 체육대회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c2c04"/>
              </a:buClr>
              <a:buSzPct val="80000"/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https://youtu.be/xv1kDzwE_Mc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c2c04"/>
              </a:buClr>
              <a:buSzPct val="80000"/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 b="1"/>
              <a:t>목차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2518" y="1088974"/>
            <a:ext cx="8538962" cy="89984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>
              <a:latin typeface="맑은 고딕"/>
              <a:ea typeface="맑은 고딕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000000"/>
                </a:solidFill>
                <a:latin typeface="맑은 고딕"/>
                <a:ea typeface="맑은 고딕"/>
              </a:rPr>
              <a:t>Ⅰ</a:t>
            </a:r>
            <a:r>
              <a:rPr lang="en-US" altLang="ko-KR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r>
              <a:rPr lang="ko-KR" altLang="en-US">
                <a:solidFill>
                  <a:srgbClr val="000000"/>
                </a:solidFill>
                <a:latin typeface="맑은 고딕"/>
                <a:ea typeface="맑은 고딕"/>
              </a:rPr>
              <a:t>일본 학교의 학습방법</a:t>
            </a:r>
            <a:endParaRPr lang="ko-KR" altLang="en-US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indent="0">
              <a:buNone/>
              <a:defRPr/>
            </a:pPr>
            <a:endParaRPr lang="en-US" altLang="ko-KR">
              <a:latin typeface="맑은 고딕"/>
              <a:ea typeface="맑은 고딕"/>
            </a:endParaRPr>
          </a:p>
          <a:p>
            <a:pPr marL="0" indent="0">
              <a:buNone/>
              <a:defRPr/>
            </a:pPr>
            <a:endParaRPr lang="en-US" altLang="ko-KR">
              <a:latin typeface="맑은 고딕"/>
              <a:ea typeface="맑은 고딕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348998" y="2472690"/>
            <a:ext cx="8641080" cy="4522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>
                <a:solidFill>
                  <a:srgbClr val="000000"/>
                </a:solidFill>
                <a:latin typeface="맑은 고딕"/>
                <a:ea typeface="맑은 고딕"/>
              </a:rPr>
              <a:t>Ⅱ</a:t>
            </a:r>
            <a:r>
              <a:rPr lang="en-US" altLang="ko-KR" sz="240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r>
              <a:rPr lang="ko-KR" altLang="en-US" sz="2400">
                <a:solidFill>
                  <a:srgbClr val="000000"/>
                </a:solidFill>
                <a:latin typeface="맑은 고딕"/>
                <a:ea typeface="맑은 고딕"/>
              </a:rPr>
              <a:t>초등학교</a:t>
            </a:r>
            <a:endParaRPr lang="ko-KR" altLang="en-US" sz="240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348998" y="3429000"/>
            <a:ext cx="8446003" cy="4522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>
                <a:solidFill>
                  <a:srgbClr val="000000"/>
                </a:solidFill>
                <a:latin typeface="맑은 고딕"/>
                <a:ea typeface="맑은 고딕"/>
              </a:rPr>
              <a:t>Ⅲ</a:t>
            </a:r>
            <a:r>
              <a:rPr lang="en-US" altLang="ko-KR" sz="240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r>
              <a:rPr lang="ko-KR" altLang="en-US" sz="2400">
                <a:solidFill>
                  <a:srgbClr val="000000"/>
                </a:solidFill>
                <a:latin typeface="맑은 고딕"/>
                <a:ea typeface="맑은 고딕"/>
              </a:rPr>
              <a:t>중학교</a:t>
            </a:r>
            <a:endParaRPr lang="ko-KR" altLang="en-US" sz="240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20374" y="4416933"/>
            <a:ext cx="8544174" cy="4522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Ⅳ</a:t>
            </a:r>
            <a:r>
              <a:rPr lang="en-US" altLang="ko-KR" sz="2400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.</a:t>
            </a:r>
            <a:r>
              <a:rPr lang="ko-KR" altLang="en-US" sz="2400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고등학교</a:t>
            </a:r>
            <a:endParaRPr lang="ko-KR" altLang="en-US" sz="2400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420375" y="5431537"/>
            <a:ext cx="8569703" cy="4530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400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Ⅴ</a:t>
            </a:r>
            <a:r>
              <a:rPr lang="en-US" altLang="ko-KR" sz="2400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.</a:t>
            </a:r>
            <a:r>
              <a:rPr lang="ko-KR" altLang="en-US" sz="2400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대학교</a:t>
            </a:r>
            <a:endParaRPr lang="ko-KR" altLang="en-US" sz="2400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  <p:bldP spid="6" grpId="3" animBg="1"/>
      <p:bldP spid="7" grpId="4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일본의 학습방법 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297307" y="1178433"/>
            <a:ext cx="8541891" cy="45034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400" b="1">
                <a:solidFill>
                  <a:srgbClr val="000000"/>
                </a:solidFill>
                <a:latin typeface="맑은 고딕"/>
                <a:ea typeface="맑은 고딕"/>
              </a:rPr>
              <a:t>종합적인 학습시간</a:t>
            </a:r>
            <a:endParaRPr lang="ko-KR" altLang="en-US" sz="24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6" name=""/>
          <p:cNvSpPr/>
          <p:nvPr/>
        </p:nvSpPr>
        <p:spPr>
          <a:xfrm>
            <a:off x="3203829" y="3645027"/>
            <a:ext cx="1800225" cy="8641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자발적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"/>
          <p:cNvSpPr/>
          <p:nvPr/>
        </p:nvSpPr>
        <p:spPr>
          <a:xfrm>
            <a:off x="5292090" y="3320986"/>
            <a:ext cx="3312414" cy="1512189"/>
          </a:xfrm>
          <a:prstGeom prst="ellipse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횡단적</a:t>
            </a:r>
            <a:r>
              <a:rPr lang="en-US" altLang="ko-KR">
                <a:solidFill>
                  <a:srgbClr val="000000"/>
                </a:solidFill>
                <a:sym typeface="Wingdings"/>
              </a:rPr>
              <a:t></a:t>
            </a:r>
            <a:r>
              <a:rPr lang="ko-KR" altLang="en-US">
                <a:solidFill>
                  <a:srgbClr val="000000"/>
                </a:solidFill>
                <a:sym typeface="Wingdings"/>
              </a:rPr>
              <a:t>종합적인 과제학습 실시</a:t>
            </a:r>
            <a:endParaRPr lang="ko-KR" altLang="en-US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8" name=""/>
          <p:cNvSpPr/>
          <p:nvPr/>
        </p:nvSpPr>
        <p:spPr>
          <a:xfrm>
            <a:off x="297307" y="3429000"/>
            <a:ext cx="2330450" cy="1296162"/>
          </a:xfrm>
          <a:prstGeom prst="ellipse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학생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611505" y="2169033"/>
            <a:ext cx="7920990" cy="3958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>
                <a:solidFill>
                  <a:srgbClr val="000000"/>
                </a:solidFill>
              </a:rPr>
              <a:t>초등학교</a:t>
            </a:r>
            <a:r>
              <a:rPr lang="en-US" altLang="ko-KR" sz="2000">
                <a:solidFill>
                  <a:srgbClr val="000000"/>
                </a:solidFill>
              </a:rPr>
              <a:t>,</a:t>
            </a:r>
            <a:r>
              <a:rPr lang="ko-KR" altLang="en-US" sz="2000">
                <a:solidFill>
                  <a:srgbClr val="000000"/>
                </a:solidFill>
              </a:rPr>
              <a:t>중학교</a:t>
            </a:r>
            <a:r>
              <a:rPr lang="en-US" altLang="ko-KR" sz="2000">
                <a:solidFill>
                  <a:srgbClr val="000000"/>
                </a:solidFill>
              </a:rPr>
              <a:t>,</a:t>
            </a:r>
            <a:r>
              <a:rPr lang="ko-KR" altLang="en-US" sz="2000">
                <a:solidFill>
                  <a:srgbClr val="000000"/>
                </a:solidFill>
              </a:rPr>
              <a:t>고등학교</a:t>
            </a:r>
            <a:r>
              <a:rPr lang="en-US" altLang="ko-KR" sz="2000">
                <a:solidFill>
                  <a:srgbClr val="000000"/>
                </a:solidFill>
              </a:rPr>
              <a:t>,</a:t>
            </a:r>
            <a:r>
              <a:rPr lang="ko-KR" altLang="en-US" sz="2000">
                <a:solidFill>
                  <a:srgbClr val="000000"/>
                </a:solidFill>
              </a:rPr>
              <a:t>중등교육학교</a:t>
            </a:r>
            <a:r>
              <a:rPr lang="en-US" altLang="ko-KR" sz="2000">
                <a:solidFill>
                  <a:srgbClr val="000000"/>
                </a:solidFill>
              </a:rPr>
              <a:t>,</a:t>
            </a:r>
            <a:r>
              <a:rPr lang="ko-KR" altLang="en-US" sz="2000">
                <a:solidFill>
                  <a:srgbClr val="000000"/>
                </a:solidFill>
              </a:rPr>
              <a:t>특별지원학교 </a:t>
            </a:r>
            <a:r>
              <a:rPr lang="en-US" altLang="ko-KR" sz="2000">
                <a:solidFill>
                  <a:srgbClr val="000000"/>
                </a:solidFill>
              </a:rPr>
              <a:t>2000</a:t>
            </a:r>
            <a:r>
              <a:rPr lang="ko-KR" altLang="en-US" sz="2000">
                <a:solidFill>
                  <a:srgbClr val="000000"/>
                </a:solidFill>
              </a:rPr>
              <a:t>년 부터 실행</a:t>
            </a:r>
            <a:endParaRPr lang="ko-KR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1" animBg="1"/>
      <p:bldP spid="7" grpId="2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일본의 학습방법 </a:t>
            </a:r>
            <a:endParaRPr lang="ko-KR" altLang="en-US"/>
          </a:p>
        </p:txBody>
      </p:sp>
      <p:sp>
        <p:nvSpPr>
          <p:cNvPr id="5" name=""/>
          <p:cNvSpPr txBox="1"/>
          <p:nvPr/>
        </p:nvSpPr>
        <p:spPr>
          <a:xfrm>
            <a:off x="297307" y="1178433"/>
            <a:ext cx="8541891" cy="45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>
                <a:solidFill>
                  <a:srgbClr val="000000"/>
                </a:solidFill>
                <a:latin typeface="맑은 고딕"/>
                <a:ea typeface="맑은 고딕"/>
              </a:rPr>
              <a:t>종합적인 학습시간</a:t>
            </a:r>
            <a:endParaRPr lang="ko-KR" altLang="en-US" sz="24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7" name=""/>
          <p:cNvSpPr/>
          <p:nvPr/>
        </p:nvSpPr>
        <p:spPr>
          <a:xfrm>
            <a:off x="5292090" y="1844802"/>
            <a:ext cx="2736342" cy="1008126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목표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"/>
          <p:cNvSpPr/>
          <p:nvPr/>
        </p:nvSpPr>
        <p:spPr>
          <a:xfrm>
            <a:off x="755523" y="1844802"/>
            <a:ext cx="2736342" cy="1008126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취지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539496" y="4149090"/>
            <a:ext cx="2952369" cy="362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독창성 살린 교육 활동실시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539495" y="3501009"/>
            <a:ext cx="3024378" cy="364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아동의 흥미</a:t>
            </a:r>
            <a:r>
              <a:rPr lang="en-US" altLang="ko-KR">
                <a:solidFill>
                  <a:srgbClr val="000000"/>
                </a:solidFill>
                <a:sym typeface="Wingdings"/>
              </a:rPr>
              <a:t></a:t>
            </a:r>
            <a:r>
              <a:rPr lang="ko-KR" altLang="en-US">
                <a:solidFill>
                  <a:srgbClr val="000000"/>
                </a:solidFill>
                <a:sym typeface="Wingdings"/>
              </a:rPr>
              <a:t>관심등 	기반 학습</a:t>
            </a:r>
            <a:endParaRPr lang="ko-KR" altLang="en-US">
              <a:solidFill>
                <a:srgbClr val="000000"/>
              </a:solidFill>
              <a:sym typeface="Wingdings"/>
            </a:endParaRPr>
          </a:p>
        </p:txBody>
      </p:sp>
      <p:cxnSp>
        <p:nvCxnSpPr>
          <p:cNvPr id="15" name=""/>
          <p:cNvCxnSpPr>
            <a:stCxn id="9" idx="2"/>
          </p:cNvCxnSpPr>
          <p:nvPr/>
        </p:nvCxnSpPr>
        <p:spPr>
          <a:xfrm rot="16200000" flipH="1">
            <a:off x="1835658" y="3140964"/>
            <a:ext cx="5760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"/>
          <p:cNvSpPr txBox="1"/>
          <p:nvPr/>
        </p:nvSpPr>
        <p:spPr>
          <a:xfrm>
            <a:off x="6732270" y="3503295"/>
            <a:ext cx="2736342" cy="362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문제해결 능력 기르는것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7" name=""/>
          <p:cNvCxnSpPr/>
          <p:nvPr/>
        </p:nvCxnSpPr>
        <p:spPr>
          <a:xfrm rot="16200000" flipH="1">
            <a:off x="6444234" y="3140964"/>
            <a:ext cx="5760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"/>
          <p:cNvSpPr txBox="1"/>
          <p:nvPr/>
        </p:nvSpPr>
        <p:spPr>
          <a:xfrm>
            <a:off x="6732270" y="4147566"/>
            <a:ext cx="2700338" cy="3638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자신의 삶의 방법을 생각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3851910" y="3505581"/>
            <a:ext cx="2808351" cy="35966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1.</a:t>
            </a:r>
            <a:r>
              <a:rPr lang="ko-KR" altLang="en-US">
                <a:solidFill>
                  <a:srgbClr val="000000"/>
                </a:solidFill>
              </a:rPr>
              <a:t>스스로 생각 주체적 판단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0" name=""/>
          <p:cNvCxnSpPr/>
          <p:nvPr/>
        </p:nvCxnSpPr>
        <p:spPr>
          <a:xfrm flipV="1">
            <a:off x="6444234" y="3682174"/>
            <a:ext cx="288036" cy="1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"/>
          <p:cNvSpPr txBox="1"/>
          <p:nvPr/>
        </p:nvSpPr>
        <p:spPr>
          <a:xfrm>
            <a:off x="3851910" y="4149090"/>
            <a:ext cx="2808351" cy="3638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2.</a:t>
            </a:r>
            <a:r>
              <a:rPr lang="ko-KR" altLang="en-US">
                <a:solidFill>
                  <a:srgbClr val="000000"/>
                </a:solidFill>
              </a:rPr>
              <a:t>창조적 임하는 태도 기름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2" name=""/>
          <p:cNvCxnSpPr/>
          <p:nvPr/>
        </p:nvCxnSpPr>
        <p:spPr>
          <a:xfrm flipV="1">
            <a:off x="6444234" y="4328350"/>
            <a:ext cx="288036" cy="1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"/>
          <p:cNvSpPr txBox="1"/>
          <p:nvPr/>
        </p:nvSpPr>
        <p:spPr>
          <a:xfrm>
            <a:off x="3851910" y="4793742"/>
            <a:ext cx="2736342" cy="3669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3.</a:t>
            </a:r>
            <a:r>
              <a:rPr lang="ko-KR" altLang="en-US">
                <a:solidFill>
                  <a:srgbClr val="000000"/>
                </a:solidFill>
              </a:rPr>
              <a:t>익힌지식 생활에서 살림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4" name=""/>
          <p:cNvCxnSpPr/>
          <p:nvPr/>
        </p:nvCxnSpPr>
        <p:spPr>
          <a:xfrm flipV="1">
            <a:off x="6444234" y="5012055"/>
            <a:ext cx="288036" cy="1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"/>
          <p:cNvSpPr txBox="1"/>
          <p:nvPr/>
        </p:nvSpPr>
        <p:spPr>
          <a:xfrm>
            <a:off x="6876859" y="4793742"/>
            <a:ext cx="2159698" cy="3669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종합적 작용함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1" animBg="1"/>
      <p:bldP spid="16" grpId="2" animBg="1"/>
      <p:bldP spid="19" grpId="3" animBg="1"/>
      <p:bldP spid="20" grpId="4" animBg="1"/>
      <p:bldP spid="18" grpId="5" animBg="1"/>
      <p:bldP spid="21" grpId="6" animBg="1"/>
      <p:bldP spid="22" grpId="7" animBg="1"/>
      <p:bldP spid="23" grpId="8" animBg="1"/>
      <p:bldP spid="24" grpId="9" animBg="1"/>
      <p:bldP spid="25" grpId="1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7276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01054" y="3053352"/>
            <a:ext cx="8541891" cy="751296"/>
          </a:xfrm>
          <a:noFill/>
        </p:spPr>
        <p:txBody>
          <a:bodyPr/>
          <a:lstStyle/>
          <a:p>
            <a:pPr algn="ctr">
              <a:defRPr/>
            </a:pPr>
            <a:r>
              <a:rPr lang="ko-KR" altLang="en-US" b="1">
                <a:solidFill>
                  <a:schemeClr val="lt1"/>
                </a:solidFill>
              </a:rPr>
              <a:t>초등학교</a:t>
            </a:r>
            <a:endParaRPr lang="ko-KR" altLang="en-US" b="1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초등학교</a:t>
            </a:r>
            <a:endParaRPr lang="ko-KR" altLang="en-US"/>
          </a:p>
        </p:txBody>
      </p:sp>
      <p:sp>
        <p:nvSpPr>
          <p:cNvPr id="5" name=""/>
          <p:cNvSpPr/>
          <p:nvPr/>
        </p:nvSpPr>
        <p:spPr>
          <a:xfrm>
            <a:off x="297307" y="1081849"/>
            <a:ext cx="2186432" cy="936117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특징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2627757" y="1183005"/>
            <a:ext cx="3456432" cy="3669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남녀별 반문화 존재</a:t>
            </a:r>
            <a:r>
              <a:rPr lang="en-US" altLang="ko-KR">
                <a:solidFill>
                  <a:srgbClr val="000000"/>
                </a:solidFill>
              </a:rPr>
              <a:t>-</a:t>
            </a:r>
            <a:r>
              <a:rPr lang="ko-KR" altLang="en-US">
                <a:solidFill>
                  <a:srgbClr val="000000"/>
                </a:solidFill>
              </a:rPr>
              <a:t>여학교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남학교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627757" y="1836991"/>
            <a:ext cx="3312414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의무교육 </a:t>
            </a:r>
            <a:r>
              <a:rPr lang="en-US" altLang="ko-KR">
                <a:solidFill>
                  <a:srgbClr val="000000"/>
                </a:solidFill>
              </a:rPr>
              <a:t>6</a:t>
            </a:r>
            <a:r>
              <a:rPr lang="ko-KR" altLang="en-US">
                <a:solidFill>
                  <a:srgbClr val="000000"/>
                </a:solidFill>
              </a:rPr>
              <a:t>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627757" y="2492883"/>
            <a:ext cx="4248531" cy="364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만</a:t>
            </a:r>
            <a:r>
              <a:rPr lang="en-US" altLang="ko-KR">
                <a:solidFill>
                  <a:srgbClr val="000000"/>
                </a:solidFill>
              </a:rPr>
              <a:t>6</a:t>
            </a:r>
            <a:r>
              <a:rPr lang="ko-KR" altLang="en-US">
                <a:solidFill>
                  <a:srgbClr val="000000"/>
                </a:solidFill>
              </a:rPr>
              <a:t>세 생일이후 </a:t>
            </a:r>
            <a:r>
              <a:rPr lang="en-US" altLang="ko-KR">
                <a:solidFill>
                  <a:srgbClr val="000000"/>
                </a:solidFill>
              </a:rPr>
              <a:t>4</a:t>
            </a:r>
            <a:r>
              <a:rPr lang="ko-KR" altLang="en-US">
                <a:solidFill>
                  <a:srgbClr val="000000"/>
                </a:solidFill>
              </a:rPr>
              <a:t>월</a:t>
            </a:r>
            <a:r>
              <a:rPr lang="en-US" altLang="ko-KR">
                <a:solidFill>
                  <a:srgbClr val="000000"/>
                </a:solidFill>
              </a:rPr>
              <a:t>1</a:t>
            </a:r>
            <a:r>
              <a:rPr lang="ko-KR" altLang="en-US">
                <a:solidFill>
                  <a:srgbClr val="000000"/>
                </a:solidFill>
              </a:rPr>
              <a:t>일 입학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627757" y="3494722"/>
            <a:ext cx="3960495" cy="360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교과용 도서 경어체</a:t>
            </a:r>
            <a:r>
              <a:rPr lang="en-US" altLang="ko-KR">
                <a:solidFill>
                  <a:srgbClr val="000000"/>
                </a:solidFill>
              </a:rPr>
              <a:t>-...</a:t>
            </a:r>
            <a:r>
              <a:rPr lang="ko-KR" altLang="en-US">
                <a:solidFill>
                  <a:srgbClr val="000000"/>
                </a:solidFill>
              </a:rPr>
              <a:t>입니다</a:t>
            </a:r>
            <a:r>
              <a:rPr lang="en-US" altLang="ko-KR">
                <a:solidFill>
                  <a:srgbClr val="000000"/>
                </a:solidFill>
              </a:rPr>
              <a:t>...</a:t>
            </a:r>
            <a:r>
              <a:rPr lang="ko-KR" altLang="en-US">
                <a:solidFill>
                  <a:srgbClr val="000000"/>
                </a:solidFill>
              </a:rPr>
              <a:t>였습니다</a:t>
            </a:r>
            <a:r>
              <a:rPr lang="en-US" altLang="ko-KR">
                <a:solidFill>
                  <a:srgbClr val="000000"/>
                </a:solidFill>
              </a:rPr>
              <a:t>.</a:t>
            </a:r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0065" y="2198941"/>
            <a:ext cx="1720915" cy="1994471"/>
          </a:xfrm>
          <a:prstGeom prst="rect">
            <a:avLst/>
          </a:prstGeom>
        </p:spPr>
      </p:pic>
      <p:sp>
        <p:nvSpPr>
          <p:cNvPr id="13" name=""/>
          <p:cNvSpPr txBox="1"/>
          <p:nvPr/>
        </p:nvSpPr>
        <p:spPr>
          <a:xfrm>
            <a:off x="2609763" y="4513707"/>
            <a:ext cx="3672459" cy="64350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동아리 활동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클럽 활동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 필수</a:t>
            </a:r>
            <a:endParaRPr lang="ko-KR" alt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합창단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밴드 연극동아리 등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7092315" y="3494722"/>
            <a:ext cx="1944243" cy="360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훈육으로서의 의미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2627757" y="5510022"/>
            <a:ext cx="1296161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문화제 활동 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6084189" y="4517517"/>
            <a:ext cx="2232279" cy="3638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학습지도요령 규정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4932045" y="5510022"/>
            <a:ext cx="2808351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학습성과와 연극 발표 메인</a:t>
            </a: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2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1281" y="4835461"/>
            <a:ext cx="2438481" cy="1371981"/>
          </a:xfrm>
          <a:prstGeom prst="rect">
            <a:avLst/>
          </a:prstGeom>
        </p:spPr>
      </p:pic>
      <p:cxnSp>
        <p:nvCxnSpPr>
          <p:cNvPr id="23" name=""/>
          <p:cNvCxnSpPr/>
          <p:nvPr/>
        </p:nvCxnSpPr>
        <p:spPr>
          <a:xfrm>
            <a:off x="6660261" y="3675221"/>
            <a:ext cx="36004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"/>
          <p:cNvCxnSpPr/>
          <p:nvPr/>
        </p:nvCxnSpPr>
        <p:spPr>
          <a:xfrm>
            <a:off x="5580126" y="4699444"/>
            <a:ext cx="36004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"/>
          <p:cNvCxnSpPr/>
          <p:nvPr/>
        </p:nvCxnSpPr>
        <p:spPr>
          <a:xfrm>
            <a:off x="4211955" y="5691568"/>
            <a:ext cx="360045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10" grpId="2" animBg="1"/>
      <p:bldP spid="11" grpId="3" animBg="1"/>
      <p:bldP spid="15" grpId="4" animBg="1"/>
      <p:bldP spid="23" grpId="5" animBg="1"/>
      <p:bldP spid="13" grpId="6" animBg="1"/>
      <p:bldP spid="18" grpId="7" animBg="1"/>
      <p:bldP spid="24" grpId="8" animBg="1"/>
      <p:bldP spid="16" grpId="9" animBg="1"/>
      <p:bldP spid="20" grpId="10" animBg="1"/>
      <p:bldP spid="25" grpId="1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초등학교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611504" y="1139190"/>
            <a:ext cx="7560945" cy="42100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200" b="1">
                <a:solidFill>
                  <a:srgbClr val="000000"/>
                </a:solidFill>
              </a:rPr>
              <a:t>의무교육으로 이루어지는 보통교육의 목표</a:t>
            </a:r>
            <a:endParaRPr lang="ko-KR" altLang="en-US" sz="2200" b="1">
              <a:solidFill>
                <a:srgbClr val="000000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369315" y="1844802"/>
            <a:ext cx="2376297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1.</a:t>
            </a:r>
            <a:r>
              <a:rPr lang="ko-KR" altLang="en-US">
                <a:solidFill>
                  <a:srgbClr val="000000"/>
                </a:solidFill>
              </a:rPr>
              <a:t>학교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사회 생활 근거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6" name=""/>
          <p:cNvCxnSpPr/>
          <p:nvPr/>
        </p:nvCxnSpPr>
        <p:spPr>
          <a:xfrm>
            <a:off x="4391977" y="2026348"/>
            <a:ext cx="6480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"/>
          <p:cNvSpPr txBox="1"/>
          <p:nvPr/>
        </p:nvSpPr>
        <p:spPr>
          <a:xfrm>
            <a:off x="5580126" y="1844802"/>
            <a:ext cx="3456432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이해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협동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자율 정신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369315" y="2492883"/>
            <a:ext cx="2304288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2.</a:t>
            </a:r>
            <a:r>
              <a:rPr lang="ko-KR" altLang="en-US">
                <a:solidFill>
                  <a:srgbClr val="000000"/>
                </a:solidFill>
              </a:rPr>
              <a:t>국가 현황 전통 이해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0" name=""/>
          <p:cNvCxnSpPr/>
          <p:nvPr/>
        </p:nvCxnSpPr>
        <p:spPr>
          <a:xfrm>
            <a:off x="4391977" y="2673858"/>
            <a:ext cx="6480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/>
          <p:cNvSpPr txBox="1"/>
          <p:nvPr/>
        </p:nvSpPr>
        <p:spPr>
          <a:xfrm>
            <a:off x="5580126" y="2492883"/>
            <a:ext cx="2736342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국제협조정신 함양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369315" y="3210306"/>
            <a:ext cx="2304288" cy="36271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3.</a:t>
            </a:r>
            <a:r>
              <a:rPr lang="ko-KR" altLang="en-US">
                <a:solidFill>
                  <a:srgbClr val="000000"/>
                </a:solidFill>
              </a:rPr>
              <a:t>의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식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주 산업 이해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3" name=""/>
          <p:cNvCxnSpPr/>
          <p:nvPr/>
        </p:nvCxnSpPr>
        <p:spPr>
          <a:xfrm>
            <a:off x="4391977" y="3391662"/>
            <a:ext cx="6480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"/>
          <p:cNvSpPr txBox="1"/>
          <p:nvPr/>
        </p:nvSpPr>
        <p:spPr>
          <a:xfrm>
            <a:off x="5580126" y="3138297"/>
            <a:ext cx="2160270" cy="364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기초적 기능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369315" y="3859149"/>
            <a:ext cx="3060382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4.</a:t>
            </a:r>
            <a:r>
              <a:rPr lang="ko-KR" altLang="en-US">
                <a:solidFill>
                  <a:srgbClr val="000000"/>
                </a:solidFill>
              </a:rPr>
              <a:t>일상생활 필요한 국어 이해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6" name=""/>
          <p:cNvCxnSpPr/>
          <p:nvPr/>
        </p:nvCxnSpPr>
        <p:spPr>
          <a:xfrm>
            <a:off x="4391977" y="4040124"/>
            <a:ext cx="6480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"/>
          <p:cNvSpPr txBox="1"/>
          <p:nvPr/>
        </p:nvSpPr>
        <p:spPr>
          <a:xfrm>
            <a:off x="5580126" y="3859149"/>
            <a:ext cx="3744468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사용 능력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369315" y="4506849"/>
            <a:ext cx="3610292" cy="362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5.</a:t>
            </a:r>
            <a:r>
              <a:rPr lang="ko-KR" altLang="en-US">
                <a:solidFill>
                  <a:srgbClr val="000000"/>
                </a:solidFill>
              </a:rPr>
              <a:t>일상생활 필요한 수량적 관계이해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9" name=""/>
          <p:cNvCxnSpPr/>
          <p:nvPr/>
        </p:nvCxnSpPr>
        <p:spPr>
          <a:xfrm>
            <a:off x="4391977" y="4688014"/>
            <a:ext cx="6480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"/>
          <p:cNvSpPr txBox="1"/>
          <p:nvPr/>
        </p:nvSpPr>
        <p:spPr>
          <a:xfrm>
            <a:off x="5580126" y="4506849"/>
            <a:ext cx="2880360" cy="362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처리 능력 기름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1" name=""/>
          <p:cNvCxnSpPr/>
          <p:nvPr/>
        </p:nvCxnSpPr>
        <p:spPr>
          <a:xfrm>
            <a:off x="4391977" y="5337238"/>
            <a:ext cx="6480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"/>
          <p:cNvSpPr txBox="1"/>
          <p:nvPr/>
        </p:nvSpPr>
        <p:spPr>
          <a:xfrm>
            <a:off x="369315" y="5157216"/>
            <a:ext cx="3482594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6.</a:t>
            </a:r>
            <a:r>
              <a:rPr lang="ko-KR" altLang="en-US">
                <a:solidFill>
                  <a:srgbClr val="000000"/>
                </a:solidFill>
              </a:rPr>
              <a:t>생활을 위한 습관 기름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5580126" y="5157216"/>
            <a:ext cx="288036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심신의 조화적 발달 도모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369315" y="5805297"/>
            <a:ext cx="4464558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7.</a:t>
            </a:r>
            <a:r>
              <a:rPr lang="ko-KR" altLang="en-US">
                <a:solidFill>
                  <a:srgbClr val="000000"/>
                </a:solidFill>
              </a:rPr>
              <a:t>생활 밝고 풍요롭게 하는 예체능 이해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5" name=""/>
          <p:cNvCxnSpPr/>
          <p:nvPr/>
        </p:nvCxnSpPr>
        <p:spPr>
          <a:xfrm>
            <a:off x="4391977" y="5986272"/>
            <a:ext cx="6480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"/>
          <p:cNvSpPr txBox="1"/>
          <p:nvPr/>
        </p:nvSpPr>
        <p:spPr>
          <a:xfrm>
            <a:off x="5580126" y="5805297"/>
            <a:ext cx="2952369" cy="3653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기초적 기능 기름</a:t>
            </a:r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8" grpId="2" animBg="1"/>
      <p:bldP spid="9" grpId="3" animBg="1"/>
      <p:bldP spid="10" grpId="4" animBg="1"/>
      <p:bldP spid="11" grpId="5" animBg="1"/>
      <p:bldP spid="12" grpId="6" animBg="1"/>
      <p:bldP spid="13" grpId="7" animBg="1"/>
      <p:bldP spid="14" grpId="8" animBg="1"/>
      <p:bldP spid="15" grpId="9" animBg="1"/>
      <p:bldP spid="16" grpId="10" animBg="1"/>
      <p:bldP spid="17" grpId="11" animBg="1"/>
      <p:bldP spid="18" grpId="12" animBg="1"/>
      <p:bldP spid="19" grpId="13" animBg="1"/>
      <p:bldP spid="20" grpId="14" animBg="1"/>
      <p:bldP spid="21" grpId="15" animBg="1"/>
      <p:bldP spid="22" grpId="16" animBg="1"/>
      <p:bldP spid="23" grpId="17" animBg="1"/>
      <p:bldP spid="24" grpId="18" animBg="1"/>
      <p:bldP spid="25" grpId="19" animBg="1"/>
      <p:bldP spid="26" grpId="2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7276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01054" y="3053352"/>
            <a:ext cx="8541891" cy="751296"/>
          </a:xfrm>
        </p:spPr>
        <p:txBody>
          <a:bodyPr/>
          <a:lstStyle/>
          <a:p>
            <a:pPr algn="ctr">
              <a:defRPr/>
            </a:pPr>
            <a:r>
              <a:rPr lang="ko-KR" altLang="en-US"/>
              <a:t>중학교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중학교</a:t>
            </a:r>
            <a:endParaRPr lang="ko-KR" altLang="en-US"/>
          </a:p>
        </p:txBody>
      </p:sp>
      <p:sp>
        <p:nvSpPr>
          <p:cNvPr id="4" name=""/>
          <p:cNvSpPr/>
          <p:nvPr/>
        </p:nvSpPr>
        <p:spPr>
          <a:xfrm>
            <a:off x="297307" y="1081849"/>
            <a:ext cx="2186432" cy="936117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</a:rPr>
              <a:t>특징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99766" y="1120711"/>
            <a:ext cx="2448306" cy="3640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교과마다 전문교원 담당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6" name=""/>
          <p:cNvCxnSpPr>
            <a:stCxn id="5" idx="3"/>
          </p:cNvCxnSpPr>
          <p:nvPr/>
        </p:nvCxnSpPr>
        <p:spPr>
          <a:xfrm>
            <a:off x="5148072" y="1302734"/>
            <a:ext cx="504063" cy="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"/>
          <p:cNvSpPr txBox="1"/>
          <p:nvPr/>
        </p:nvSpPr>
        <p:spPr>
          <a:xfrm>
            <a:off x="5796153" y="1120711"/>
            <a:ext cx="1728216" cy="3640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교과 담임제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699766" y="1836419"/>
            <a:ext cx="172821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정기고사 존재 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9" name=""/>
          <p:cNvCxnSpPr/>
          <p:nvPr/>
        </p:nvCxnSpPr>
        <p:spPr>
          <a:xfrm>
            <a:off x="5148072" y="2026348"/>
            <a:ext cx="504063" cy="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"/>
          <p:cNvSpPr txBox="1"/>
          <p:nvPr/>
        </p:nvSpPr>
        <p:spPr>
          <a:xfrm>
            <a:off x="5796153" y="1844802"/>
            <a:ext cx="2448306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성적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학습모습 내신반영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699766" y="2492883"/>
            <a:ext cx="2448306" cy="36271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지정 교복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체육복 존재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2699766" y="3140964"/>
            <a:ext cx="2232279" cy="362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1</a:t>
            </a:r>
            <a:r>
              <a:rPr lang="ko-KR" altLang="en-US">
                <a:solidFill>
                  <a:srgbClr val="000000"/>
                </a:solidFill>
              </a:rPr>
              <a:t>학년</a:t>
            </a:r>
            <a:r>
              <a:rPr lang="en-US" altLang="ko-KR">
                <a:solidFill>
                  <a:srgbClr val="000000"/>
                </a:solidFill>
              </a:rPr>
              <a:t>:12</a:t>
            </a:r>
            <a:r>
              <a:rPr lang="ko-KR" altLang="en-US">
                <a:solidFill>
                  <a:srgbClr val="000000"/>
                </a:solidFill>
              </a:rPr>
              <a:t>살</a:t>
            </a:r>
            <a:r>
              <a:rPr lang="en-US" altLang="ko-KR">
                <a:solidFill>
                  <a:srgbClr val="000000"/>
                </a:solidFill>
              </a:rPr>
              <a:t>~13</a:t>
            </a:r>
            <a:r>
              <a:rPr lang="ko-KR" altLang="en-US">
                <a:solidFill>
                  <a:srgbClr val="000000"/>
                </a:solidFill>
              </a:rPr>
              <a:t>살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4572000" y="3140964"/>
            <a:ext cx="2232279" cy="36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2</a:t>
            </a:r>
            <a:r>
              <a:rPr lang="ko-KR" altLang="en-US">
                <a:solidFill>
                  <a:srgbClr val="000000"/>
                </a:solidFill>
              </a:rPr>
              <a:t>학년</a:t>
            </a:r>
            <a:r>
              <a:rPr lang="en-US" altLang="ko-KR">
                <a:solidFill>
                  <a:srgbClr val="000000"/>
                </a:solidFill>
              </a:rPr>
              <a:t>:13</a:t>
            </a:r>
            <a:r>
              <a:rPr lang="ko-KR" altLang="en-US">
                <a:solidFill>
                  <a:srgbClr val="000000"/>
                </a:solidFill>
              </a:rPr>
              <a:t>살</a:t>
            </a:r>
            <a:r>
              <a:rPr lang="en-US" altLang="ko-KR">
                <a:solidFill>
                  <a:srgbClr val="000000"/>
                </a:solidFill>
              </a:rPr>
              <a:t>~14</a:t>
            </a:r>
            <a:r>
              <a:rPr lang="ko-KR" altLang="en-US">
                <a:solidFill>
                  <a:srgbClr val="000000"/>
                </a:solidFill>
              </a:rPr>
              <a:t>살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6408229" y="3140964"/>
            <a:ext cx="2232279" cy="36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3</a:t>
            </a:r>
            <a:r>
              <a:rPr lang="ko-KR" altLang="en-US">
                <a:solidFill>
                  <a:srgbClr val="000000"/>
                </a:solidFill>
              </a:rPr>
              <a:t>학년</a:t>
            </a:r>
            <a:r>
              <a:rPr lang="en-US" altLang="ko-KR">
                <a:solidFill>
                  <a:srgbClr val="000000"/>
                </a:solidFill>
              </a:rPr>
              <a:t>:14</a:t>
            </a:r>
            <a:r>
              <a:rPr lang="ko-KR" altLang="en-US">
                <a:solidFill>
                  <a:srgbClr val="000000"/>
                </a:solidFill>
              </a:rPr>
              <a:t>살</a:t>
            </a:r>
            <a:r>
              <a:rPr lang="en-US" altLang="ko-KR">
                <a:solidFill>
                  <a:srgbClr val="000000"/>
                </a:solidFill>
              </a:rPr>
              <a:t>~15</a:t>
            </a:r>
            <a:r>
              <a:rPr lang="ko-KR" altLang="en-US">
                <a:solidFill>
                  <a:srgbClr val="000000"/>
                </a:solidFill>
              </a:rPr>
              <a:t>살</a:t>
            </a: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6506" y="2492883"/>
            <a:ext cx="2237232" cy="1573054"/>
          </a:xfrm>
          <a:prstGeom prst="rect">
            <a:avLst/>
          </a:prstGeom>
        </p:spPr>
      </p:pic>
      <p:sp>
        <p:nvSpPr>
          <p:cNvPr id="17" name=""/>
          <p:cNvSpPr txBox="1"/>
          <p:nvPr/>
        </p:nvSpPr>
        <p:spPr>
          <a:xfrm>
            <a:off x="2699766" y="3789045"/>
            <a:ext cx="1800225" cy="36614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필수과목 존재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4769360" y="3789045"/>
            <a:ext cx="4267198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국어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사회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수학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과학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음악</a:t>
            </a:r>
            <a:r>
              <a:rPr lang="en-US" altLang="ko-KR">
                <a:solidFill>
                  <a:srgbClr val="000000"/>
                </a:solidFill>
              </a:rPr>
              <a:t>,</a:t>
            </a:r>
            <a:r>
              <a:rPr lang="ko-KR" altLang="en-US">
                <a:solidFill>
                  <a:srgbClr val="000000"/>
                </a:solidFill>
              </a:rPr>
              <a:t>체육 기술가정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19" name=""/>
          <p:cNvCxnSpPr/>
          <p:nvPr/>
        </p:nvCxnSpPr>
        <p:spPr>
          <a:xfrm>
            <a:off x="4211955" y="3972115"/>
            <a:ext cx="504063" cy="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"/>
          <p:cNvSpPr txBox="1"/>
          <p:nvPr/>
        </p:nvSpPr>
        <p:spPr>
          <a:xfrm>
            <a:off x="2771775" y="4509135"/>
            <a:ext cx="1800225" cy="3657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외국어도 이수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1" name=""/>
          <p:cNvCxnSpPr/>
          <p:nvPr/>
        </p:nvCxnSpPr>
        <p:spPr>
          <a:xfrm>
            <a:off x="5148072" y="4692015"/>
            <a:ext cx="504063" cy="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"/>
          <p:cNvSpPr txBox="1"/>
          <p:nvPr/>
        </p:nvSpPr>
        <p:spPr>
          <a:xfrm>
            <a:off x="5796153" y="4509135"/>
            <a:ext cx="244830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원칙적으로 영어 취급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2699766" y="5157216"/>
            <a:ext cx="2880360" cy="3653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특별활동 학생회 존재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5292090" y="5157216"/>
            <a:ext cx="3851910" cy="3653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보다나은 학교생활 형성및 참여가 목표</a:t>
            </a:r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5" name=""/>
          <p:cNvCxnSpPr/>
          <p:nvPr/>
        </p:nvCxnSpPr>
        <p:spPr>
          <a:xfrm>
            <a:off x="4860036" y="5339905"/>
            <a:ext cx="504063" cy="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"/>
          <p:cNvSpPr txBox="1"/>
          <p:nvPr/>
        </p:nvSpPr>
        <p:spPr>
          <a:xfrm>
            <a:off x="2699766" y="5805297"/>
            <a:ext cx="3960495" cy="35966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000000"/>
                </a:solidFill>
              </a:rPr>
              <a:t>초등학교와 마찬가지로 문화제 존재</a:t>
            </a: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2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6604" y="4437126"/>
            <a:ext cx="2356239" cy="1387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  <p:bldP spid="8" grpId="3" animBg="1"/>
      <p:bldP spid="9" grpId="4" animBg="1"/>
      <p:bldP spid="10" grpId="5" animBg="1"/>
      <p:bldP spid="11" grpId="6" animBg="1"/>
      <p:bldP spid="12" grpId="7" animBg="1"/>
      <p:bldP spid="13" grpId="8" animBg="1"/>
      <p:bldP spid="14" grpId="9" animBg="1"/>
      <p:bldP spid="17" grpId="10" animBg="1"/>
      <p:bldP spid="18" grpId="11" animBg="1"/>
      <p:bldP spid="19" grpId="12" animBg="1"/>
      <p:bldP spid="20" grpId="13" animBg="1"/>
      <p:bldP spid="21" grpId="14" animBg="1"/>
      <p:bldP spid="22" grpId="15" animBg="1"/>
      <p:bldP spid="23" grpId="16" animBg="1"/>
      <p:bldP spid="24" grpId="17" animBg="1"/>
      <p:bldP spid="25" grpId="18" animBg="1"/>
      <p:bldP spid="26" grpId="19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공책">
  <a:themeElements>
    <a:clrScheme name="공책">
      <a:dk1>
        <a:srgbClr val="233e5e"/>
      </a:dk1>
      <a:lt1>
        <a:sysClr val="window" lastClr="ffffff"/>
      </a:lt1>
      <a:dk2>
        <a:srgbClr val="72695e"/>
      </a:dk2>
      <a:lt2>
        <a:srgbClr val="efeee9"/>
      </a:lt2>
      <a:accent1>
        <a:srgbClr val="497dbb"/>
      </a:accent1>
      <a:accent2>
        <a:srgbClr val="7fc068"/>
      </a:accent2>
      <a:accent3>
        <a:srgbClr val="eee460"/>
      </a:accent3>
      <a:accent4>
        <a:srgbClr val="f69d54"/>
      </a:accent4>
      <a:accent5>
        <a:srgbClr val="bd5951"/>
      </a:accent5>
      <a:accent6>
        <a:srgbClr val="bfb6a5"/>
      </a:accent6>
      <a:hlink>
        <a:srgbClr val="0d057b"/>
      </a:hlink>
      <a:folHlink>
        <a:srgbClr val="510957"/>
      </a:folHlink>
    </a:clrScheme>
    <a:fontScheme name="공책">
      <a:majorFont>
        <a:latin typeface="Tahoma"/>
        <a:ea typeface="한컴 윤고딕 240"/>
        <a:cs typeface=""/>
      </a:majorFont>
      <a:minorFont>
        <a:latin typeface="Tahoma"/>
        <a:ea typeface="한컴 윤고딕 230"/>
        <a:cs typeface=""/>
      </a:minorFont>
    </a:fontScheme>
    <a:fmtScheme name="공책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한글과컴퓨터</ep:Company>
  <ep:Words>380</ep:Words>
  <ep:PresentationFormat/>
  <ep:Paragraphs>137</ep:Paragraphs>
  <ep:Slides>18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공책</vt:lpstr>
      <vt:lpstr>일본의 교육문화</vt:lpstr>
      <vt:lpstr>목차</vt:lpstr>
      <vt:lpstr>일본의 학습방법</vt:lpstr>
      <vt:lpstr>일본의 학습방법</vt:lpstr>
      <vt:lpstr>초등학교</vt:lpstr>
      <vt:lpstr>초등학교</vt:lpstr>
      <vt:lpstr>초등학교</vt:lpstr>
      <vt:lpstr>중학교</vt:lpstr>
      <vt:lpstr>중학교</vt:lpstr>
      <vt:lpstr>중학교</vt:lpstr>
      <vt:lpstr>고등학교</vt:lpstr>
      <vt:lpstr>고등학교</vt:lpstr>
      <vt:lpstr>고등학교</vt:lpstr>
      <vt:lpstr>고등학교</vt:lpstr>
      <vt:lpstr>대학교</vt:lpstr>
      <vt:lpstr>대학교</vt:lpstr>
      <vt:lpstr>대학교</vt:lpstr>
      <vt:lpstr>영상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ontentStatus>화면 슬라이드 쇼(4:3)</cp:contentStatus>
  <dcterms:created xsi:type="dcterms:W3CDTF">2010-07-28T14:33:52.027</dcterms:created>
  <cp:lastModifiedBy>kim29</cp:lastModifiedBy>
  <dcterms:modified xsi:type="dcterms:W3CDTF">2021-09-30T11:14:29.183</dcterms:modified>
  <cp:revision>118</cp:revision>
  <dc:title>일본의 교육문화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