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42" r:id="rId2"/>
  </p:sldMasterIdLst>
  <p:sldIdLst>
    <p:sldId id="256" r:id="rId3"/>
    <p:sldId id="258" r:id="rId4"/>
    <p:sldId id="260" r:id="rId5"/>
    <p:sldId id="297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B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9183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315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684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151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069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873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50134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401531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60344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82575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48413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1938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5429730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14762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910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947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3249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7114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7213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180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139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2294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9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1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1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3t2Kd-EW1Vw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07AE81-C05D-4760-A99A-DCAA672C5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6496" y="2201780"/>
            <a:ext cx="8879008" cy="1227220"/>
          </a:xfrm>
        </p:spPr>
        <p:txBody>
          <a:bodyPr anchor="b">
            <a:noAutofit/>
          </a:bodyPr>
          <a:lstStyle/>
          <a:p>
            <a:r>
              <a:rPr lang="ko-KR" altLang="en-US" sz="6500" b="1" dirty="0">
                <a:solidFill>
                  <a:schemeClr val="tx1"/>
                </a:solidFill>
              </a:rPr>
              <a:t>최장기 총리 아베 신조</a:t>
            </a:r>
            <a:endParaRPr lang="ko-KR" altLang="en-US" sz="6500" dirty="0">
              <a:solidFill>
                <a:schemeClr val="tx1"/>
              </a:solidFill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1F8FE154-F79A-4513-9663-1AEAC6D8BE1B}"/>
              </a:ext>
            </a:extLst>
          </p:cNvPr>
          <p:cNvSpPr txBox="1">
            <a:spLocks/>
          </p:cNvSpPr>
          <p:nvPr/>
        </p:nvSpPr>
        <p:spPr>
          <a:xfrm>
            <a:off x="6636160" y="4539832"/>
            <a:ext cx="3899344" cy="108488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3200" dirty="0"/>
              <a:t>21*114*4 </a:t>
            </a:r>
            <a:r>
              <a:rPr lang="ko-KR" altLang="en-US" sz="3200" dirty="0" err="1"/>
              <a:t>일본어일본학과</a:t>
            </a:r>
            <a:r>
              <a:rPr lang="ko-KR" altLang="en-US" sz="3200" dirty="0"/>
              <a:t> </a:t>
            </a:r>
            <a:endParaRPr lang="en-US" altLang="ko-KR" sz="3200" dirty="0"/>
          </a:p>
          <a:p>
            <a:pPr algn="r"/>
            <a:r>
              <a:rPr lang="ko-KR" altLang="en-US" sz="3200" dirty="0"/>
              <a:t>강준</a:t>
            </a:r>
            <a:r>
              <a:rPr lang="en-US" altLang="ko-KR" sz="3200" dirty="0"/>
              <a:t>*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3434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4762502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 </a:t>
            </a:r>
            <a:r>
              <a:rPr lang="ko-KR" altLang="en-US" sz="4000" dirty="0"/>
              <a:t>아베 신조의 연혁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2.3 </a:t>
            </a:r>
            <a:r>
              <a:rPr lang="ko-KR" altLang="en-US" sz="3200" dirty="0"/>
              <a:t>아베 신조 총리 취임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- 2006</a:t>
            </a:r>
            <a:r>
              <a:rPr lang="ko-KR" altLang="en-US" sz="2500" dirty="0"/>
              <a:t>년 만</a:t>
            </a:r>
            <a:r>
              <a:rPr lang="en-US" altLang="ko-KR" sz="2500" dirty="0"/>
              <a:t>52</a:t>
            </a:r>
            <a:r>
              <a:rPr lang="ko-KR" altLang="en-US" sz="2500" dirty="0"/>
              <a:t>세로 최연소 총리 취임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7812600" y="1796747"/>
            <a:ext cx="3782250" cy="3789406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11813" y="345677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한국</a:t>
            </a:r>
            <a:r>
              <a:rPr lang="en-US" altLang="ko-KR" sz="2500" dirty="0"/>
              <a:t>, </a:t>
            </a:r>
            <a:r>
              <a:rPr lang="ko-KR" altLang="en-US" sz="2500" dirty="0"/>
              <a:t>중국과 정상회담 실시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일본 총리 최초 한국 국립 현충원 참배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첫 재임 기간 동안 스캔들이 터짐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1CF70268-8598-4083-8C5E-9B7AD64D8334}"/>
              </a:ext>
            </a:extLst>
          </p:cNvPr>
          <p:cNvSpPr txBox="1">
            <a:spLocks/>
          </p:cNvSpPr>
          <p:nvPr/>
        </p:nvSpPr>
        <p:spPr>
          <a:xfrm>
            <a:off x="2931533" y="550261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내각 </a:t>
            </a:r>
            <a:r>
              <a:rPr lang="ko-KR" altLang="en-US" sz="2500" dirty="0" err="1">
                <a:solidFill>
                  <a:srgbClr val="FF0000"/>
                </a:solidFill>
              </a:rPr>
              <a:t>지지률</a:t>
            </a:r>
            <a:r>
              <a:rPr lang="ko-KR" altLang="en-US" sz="2500" dirty="0">
                <a:solidFill>
                  <a:srgbClr val="FF0000"/>
                </a:solidFill>
              </a:rPr>
              <a:t> 크게 하락</a:t>
            </a:r>
            <a:r>
              <a:rPr lang="en-US" altLang="ko-KR" sz="2500" dirty="0">
                <a:solidFill>
                  <a:srgbClr val="FF0000"/>
                </a:solidFill>
              </a:rPr>
              <a:t>, </a:t>
            </a:r>
            <a:r>
              <a:rPr lang="ko-KR" altLang="en-US" sz="2500" dirty="0">
                <a:solidFill>
                  <a:srgbClr val="FF0000"/>
                </a:solidFill>
              </a:rPr>
              <a:t>총리 사퇴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94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 animBg="1"/>
      <p:bldP spid="10" grpId="0"/>
      <p:bldP spid="13" grpId="0"/>
      <p:bldP spid="15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4762502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 </a:t>
            </a:r>
            <a:r>
              <a:rPr lang="ko-KR" altLang="en-US" sz="4000" dirty="0"/>
              <a:t>아베 신조의 연혁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2.3 </a:t>
            </a:r>
            <a:r>
              <a:rPr lang="ko-KR" altLang="en-US" sz="3200" dirty="0"/>
              <a:t>아베 신조 총리 취임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- 2012</a:t>
            </a:r>
            <a:r>
              <a:rPr lang="ko-KR" altLang="en-US" sz="2500" dirty="0"/>
              <a:t>년 </a:t>
            </a:r>
            <a:r>
              <a:rPr lang="en-US" altLang="ko-KR" sz="2500" dirty="0"/>
              <a:t>96</a:t>
            </a:r>
            <a:r>
              <a:rPr lang="ko-KR" altLang="en-US" sz="2500" dirty="0"/>
              <a:t>대 총리직 재취임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11813" y="345677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중의원 해산 후 총선거를 통해 압승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극우행보의 시작</a:t>
            </a:r>
            <a:r>
              <a:rPr lang="en-US" altLang="ko-KR" sz="2500" dirty="0"/>
              <a:t>, </a:t>
            </a:r>
            <a:r>
              <a:rPr lang="ko-KR" altLang="en-US" sz="2500" dirty="0"/>
              <a:t>야스쿠니 참배 선언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양적 완화의 시작으로 아베 </a:t>
            </a:r>
            <a:r>
              <a:rPr lang="ko-KR" altLang="en-US" sz="2500" dirty="0" err="1"/>
              <a:t>노믹스</a:t>
            </a:r>
            <a:r>
              <a:rPr lang="ko-KR" altLang="en-US" sz="2500" dirty="0"/>
              <a:t> 실시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1CF70268-8598-4083-8C5E-9B7AD64D8334}"/>
              </a:ext>
            </a:extLst>
          </p:cNvPr>
          <p:cNvSpPr txBox="1">
            <a:spLocks/>
          </p:cNvSpPr>
          <p:nvPr/>
        </p:nvSpPr>
        <p:spPr>
          <a:xfrm>
            <a:off x="2931533" y="550261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경제 부양 정책으로 </a:t>
            </a:r>
            <a:r>
              <a:rPr lang="ko-KR" altLang="en-US" sz="2500" dirty="0" err="1">
                <a:solidFill>
                  <a:srgbClr val="FF0000"/>
                </a:solidFill>
              </a:rPr>
              <a:t>지지률</a:t>
            </a:r>
            <a:r>
              <a:rPr lang="ko-KR" altLang="en-US" sz="2500" dirty="0">
                <a:solidFill>
                  <a:srgbClr val="FF0000"/>
                </a:solidFill>
              </a:rPr>
              <a:t> 상승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6" name="사각형: 잘린 대각선 방향 모서리 15">
            <a:extLst>
              <a:ext uri="{FF2B5EF4-FFF2-40B4-BE49-F238E27FC236}">
                <a16:creationId xmlns:a16="http://schemas.microsoft.com/office/drawing/2014/main" id="{F8C5F24F-48F9-4AA9-90A8-3B79E48E83C1}"/>
              </a:ext>
            </a:extLst>
          </p:cNvPr>
          <p:cNvSpPr/>
          <p:nvPr/>
        </p:nvSpPr>
        <p:spPr>
          <a:xfrm>
            <a:off x="7812600" y="1709557"/>
            <a:ext cx="3782250" cy="3789406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150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0" grpId="0"/>
      <p:bldP spid="13" grpId="0"/>
      <p:bldP spid="15" grpId="0"/>
      <p:bldP spid="12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3. </a:t>
            </a:r>
            <a:r>
              <a:rPr lang="ko-KR" altLang="en-US" sz="4000" dirty="0"/>
              <a:t>아베 신조의 정견과 정책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3.1 </a:t>
            </a:r>
            <a:r>
              <a:rPr lang="ko-KR" altLang="en-US" sz="3200" dirty="0"/>
              <a:t>아베 신조의 국가관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아름다운 나라를 강조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사회 전반적인 개혁을 통한 발전 추구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일본의 세계화를 추진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인재와 산업의 중요함을 피력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2D55BFDB-009C-4582-8AC5-A588E00C70B2}"/>
              </a:ext>
            </a:extLst>
          </p:cNvPr>
          <p:cNvSpPr txBox="1">
            <a:spLocks/>
          </p:cNvSpPr>
          <p:nvPr/>
        </p:nvSpPr>
        <p:spPr>
          <a:xfrm>
            <a:off x="2460478" y="5485571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경제 부흥을 위해 아베 </a:t>
            </a:r>
            <a:r>
              <a:rPr lang="ko-KR" altLang="en-US" sz="2500" dirty="0" err="1">
                <a:solidFill>
                  <a:srgbClr val="FF0000"/>
                </a:solidFill>
              </a:rPr>
              <a:t>노믹스</a:t>
            </a:r>
            <a:r>
              <a:rPr lang="ko-KR" altLang="en-US" sz="2500" dirty="0">
                <a:solidFill>
                  <a:srgbClr val="FF0000"/>
                </a:solidFill>
              </a:rPr>
              <a:t> 실시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3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3. </a:t>
            </a:r>
            <a:r>
              <a:rPr lang="ko-KR" altLang="en-US" sz="4000" dirty="0"/>
              <a:t>아베 신조의 정견과 정책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3.1 </a:t>
            </a:r>
            <a:r>
              <a:rPr lang="ko-KR" altLang="en-US" sz="3200" dirty="0"/>
              <a:t>아베 신조의 국가관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의료 선진국을 위해 최첨단 인프라 확충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친화적 비즈니스 국가 환경 조성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기업의 국경을 없애는 글로벌 기업화 추진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의원 정수 삭감을 통해 세비 절약</a:t>
            </a:r>
          </a:p>
        </p:txBody>
      </p:sp>
    </p:spTree>
    <p:extLst>
      <p:ext uri="{BB962C8B-B14F-4D97-AF65-F5344CB8AC3E}">
        <p14:creationId xmlns:p14="http://schemas.microsoft.com/office/powerpoint/2010/main" val="152873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3. </a:t>
            </a:r>
            <a:r>
              <a:rPr lang="ko-KR" altLang="en-US" sz="4000" dirty="0"/>
              <a:t>아베 신조의 정견과 정책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3.2 </a:t>
            </a:r>
            <a:r>
              <a:rPr lang="ko-KR" altLang="en-US" sz="3200" dirty="0"/>
              <a:t>외국인 정책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중국인 공비 유학생 대폭 확충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- 2014</a:t>
            </a:r>
            <a:r>
              <a:rPr lang="ko-KR" altLang="en-US" sz="2500" dirty="0"/>
              <a:t>년 출입국 관리 개정안 결정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난민과 이민 관련 법안 개정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고급 인력 유치를 위한 영주권 개정</a:t>
            </a:r>
          </a:p>
        </p:txBody>
      </p:sp>
    </p:spTree>
    <p:extLst>
      <p:ext uri="{BB962C8B-B14F-4D97-AF65-F5344CB8AC3E}">
        <p14:creationId xmlns:p14="http://schemas.microsoft.com/office/powerpoint/2010/main" val="9489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3. </a:t>
            </a:r>
            <a:r>
              <a:rPr lang="ko-KR" altLang="en-US" sz="4000" dirty="0"/>
              <a:t>아베 신조의 정견과 정책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3.3 </a:t>
            </a:r>
            <a:r>
              <a:rPr lang="ko-KR" altLang="en-US" sz="3200" dirty="0"/>
              <a:t>저출산 정책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일본 사회 저출산</a:t>
            </a:r>
            <a:r>
              <a:rPr lang="en-US" altLang="ko-KR" sz="2500" dirty="0"/>
              <a:t>, </a:t>
            </a:r>
            <a:r>
              <a:rPr lang="ko-KR" altLang="en-US" sz="2500" dirty="0"/>
              <a:t>고령화 시대 진입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교육 무상화 정책을 시행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</a:t>
            </a:r>
            <a:r>
              <a:rPr lang="ko-KR" altLang="en-US" sz="2500" dirty="0"/>
              <a:t> 저소득 가정 지원 강화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출산율 </a:t>
            </a:r>
            <a:r>
              <a:rPr lang="en-US" altLang="ko-KR" sz="2500" dirty="0"/>
              <a:t>1.8 </a:t>
            </a:r>
            <a:r>
              <a:rPr lang="ko-KR" altLang="en-US" sz="2500" dirty="0"/>
              <a:t>달성을 위한 대책 마련</a:t>
            </a:r>
          </a:p>
        </p:txBody>
      </p:sp>
    </p:spTree>
    <p:extLst>
      <p:ext uri="{BB962C8B-B14F-4D97-AF65-F5344CB8AC3E}">
        <p14:creationId xmlns:p14="http://schemas.microsoft.com/office/powerpoint/2010/main" val="163996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4. </a:t>
            </a:r>
            <a:r>
              <a:rPr lang="ko-KR" altLang="en-US" sz="4000" dirty="0"/>
              <a:t>아베 신조의 외교와 안보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4.1 </a:t>
            </a:r>
            <a:r>
              <a:rPr lang="ko-KR" altLang="en-US" sz="3200" dirty="0"/>
              <a:t>외교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가치관 외교</a:t>
            </a:r>
            <a:r>
              <a:rPr lang="en-US" altLang="ko-KR" sz="2500" dirty="0"/>
              <a:t>, </a:t>
            </a:r>
            <a:r>
              <a:rPr lang="ko-KR" altLang="en-US" sz="2500" dirty="0"/>
              <a:t>주장하는 외교가 기본 노선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자유 민주주의 고리 안에서 가치 공유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경제와 안보를 함께 도모해서 국익 증강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아시아 내 경제 </a:t>
            </a:r>
            <a:r>
              <a:rPr lang="ko-KR" altLang="en-US" sz="2500" dirty="0" err="1"/>
              <a:t>네크워크망</a:t>
            </a:r>
            <a:r>
              <a:rPr lang="ko-KR" altLang="en-US" sz="2500" dirty="0"/>
              <a:t> 구축</a:t>
            </a:r>
          </a:p>
        </p:txBody>
      </p:sp>
    </p:spTree>
    <p:extLst>
      <p:ext uri="{BB962C8B-B14F-4D97-AF65-F5344CB8AC3E}">
        <p14:creationId xmlns:p14="http://schemas.microsoft.com/office/powerpoint/2010/main" val="169606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4. </a:t>
            </a:r>
            <a:r>
              <a:rPr lang="ko-KR" altLang="en-US" sz="4000" dirty="0"/>
              <a:t>아베 신조의 외교와 안보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4.2 </a:t>
            </a:r>
            <a:r>
              <a:rPr lang="ko-KR" altLang="en-US" sz="3200" dirty="0"/>
              <a:t>안보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국가 안정 보장 회의</a:t>
            </a:r>
            <a:r>
              <a:rPr lang="en-US" altLang="ko-KR" sz="2500" dirty="0"/>
              <a:t>(NSC) </a:t>
            </a:r>
            <a:r>
              <a:rPr lang="ko-KR" altLang="en-US" sz="2500" dirty="0"/>
              <a:t>추진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자위대 방위력 강화</a:t>
            </a:r>
            <a:r>
              <a:rPr lang="en-US" altLang="ko-KR" sz="2500" dirty="0"/>
              <a:t>  </a:t>
            </a:r>
            <a:endParaRPr lang="ko-KR" altLang="en-US" sz="2500" dirty="0"/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전쟁 가능국을 위한 헌법 개정 노력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미국</a:t>
            </a:r>
            <a:r>
              <a:rPr lang="en-US" altLang="ko-KR" sz="2500" dirty="0"/>
              <a:t>,</a:t>
            </a:r>
            <a:r>
              <a:rPr lang="ko-KR" altLang="en-US" sz="2500" dirty="0"/>
              <a:t>일본</a:t>
            </a:r>
            <a:r>
              <a:rPr lang="en-US" altLang="ko-KR" sz="2500" dirty="0"/>
              <a:t>,</a:t>
            </a:r>
            <a:r>
              <a:rPr lang="ko-KR" altLang="en-US" sz="2500" dirty="0"/>
              <a:t>호주</a:t>
            </a:r>
            <a:r>
              <a:rPr lang="en-US" altLang="ko-KR" sz="2500" dirty="0"/>
              <a:t>,</a:t>
            </a:r>
            <a:r>
              <a:rPr lang="ko-KR" altLang="en-US" sz="2500" dirty="0"/>
              <a:t>인도 군사 동맹</a:t>
            </a:r>
          </a:p>
        </p:txBody>
      </p:sp>
    </p:spTree>
    <p:extLst>
      <p:ext uri="{BB962C8B-B14F-4D97-AF65-F5344CB8AC3E}">
        <p14:creationId xmlns:p14="http://schemas.microsoft.com/office/powerpoint/2010/main" val="346865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45829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4. </a:t>
            </a:r>
            <a:r>
              <a:rPr lang="ko-KR" altLang="en-US" sz="4000" dirty="0"/>
              <a:t>아베 신조의 외교와 안보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4.2 </a:t>
            </a:r>
            <a:r>
              <a:rPr lang="ko-KR" altLang="en-US" sz="3200" dirty="0"/>
              <a:t>안보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자위대 평화 유지 활동</a:t>
            </a:r>
            <a:r>
              <a:rPr lang="en-US" altLang="ko-KR" sz="2500" dirty="0"/>
              <a:t>(PKO) </a:t>
            </a:r>
            <a:r>
              <a:rPr lang="ko-KR" altLang="en-US" sz="2500" dirty="0"/>
              <a:t>확대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654833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정보전을 위한 위성 레이더 발사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3" y="4551870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'</a:t>
            </a:r>
            <a:r>
              <a:rPr lang="ko-KR" altLang="en-US" sz="2500" dirty="0"/>
              <a:t>핵무기 없는 세계</a:t>
            </a:r>
            <a:r>
              <a:rPr lang="en-US" altLang="ko-KR" sz="2500" dirty="0"/>
              <a:t>’ </a:t>
            </a:r>
            <a:r>
              <a:rPr lang="ko-KR" altLang="en-US" sz="2500" dirty="0"/>
              <a:t>국제 사회 결의 표명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2500" dirty="0"/>
          </a:p>
        </p:txBody>
      </p:sp>
    </p:spTree>
    <p:extLst>
      <p:ext uri="{BB962C8B-B14F-4D97-AF65-F5344CB8AC3E}">
        <p14:creationId xmlns:p14="http://schemas.microsoft.com/office/powerpoint/2010/main" val="241947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97368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5. </a:t>
            </a:r>
            <a:r>
              <a:rPr lang="ko-KR" altLang="en-US" sz="4000" dirty="0"/>
              <a:t>아베 신조의 발언과 스캔들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5.1 </a:t>
            </a:r>
            <a:r>
              <a:rPr lang="ko-KR" altLang="en-US" sz="3200" dirty="0"/>
              <a:t>아베 신조의 과격 발언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“</a:t>
            </a:r>
            <a:r>
              <a:rPr lang="ko-KR" altLang="en-US" sz="2500" dirty="0"/>
              <a:t>한일도서 협정은 국가 배신 행위</a:t>
            </a:r>
            <a:r>
              <a:rPr lang="en-US" altLang="ko-KR" sz="2500" dirty="0"/>
              <a:t>”</a:t>
            </a:r>
            <a:endParaRPr lang="ko-KR" altLang="en-US" sz="2500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“</a:t>
            </a:r>
            <a:r>
              <a:rPr lang="ko-KR" altLang="en-US" sz="2500" dirty="0"/>
              <a:t>일본도 원폭을 보유 및 사용</a:t>
            </a:r>
            <a:r>
              <a:rPr lang="en-US" altLang="ko-KR" sz="2500" dirty="0"/>
              <a:t>"</a:t>
            </a:r>
            <a:endParaRPr lang="ko-KR" altLang="en-US" sz="2500" dirty="0"/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“</a:t>
            </a:r>
            <a:r>
              <a:rPr lang="ko-KR" altLang="en-US" sz="2500" dirty="0"/>
              <a:t>호국 영령을 위해 야스쿠니 참배는 필요</a:t>
            </a:r>
            <a:r>
              <a:rPr lang="en-US" altLang="ko-KR" sz="2500" dirty="0"/>
              <a:t>"</a:t>
            </a:r>
            <a:endParaRPr lang="ko-KR" altLang="en-US" sz="2500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“</a:t>
            </a:r>
            <a:r>
              <a:rPr lang="ko-KR" altLang="en-US" sz="2500" dirty="0"/>
              <a:t>야스쿠니 참배 간섭은 심각한 내정 간섭</a:t>
            </a:r>
            <a:r>
              <a:rPr lang="en-US" altLang="ko-KR" sz="2500" dirty="0"/>
              <a:t>"</a:t>
            </a:r>
            <a:endParaRPr lang="ko-KR" altLang="en-US" sz="2500" dirty="0"/>
          </a:p>
        </p:txBody>
      </p:sp>
    </p:spTree>
    <p:extLst>
      <p:ext uri="{BB962C8B-B14F-4D97-AF65-F5344CB8AC3E}">
        <p14:creationId xmlns:p14="http://schemas.microsoft.com/office/powerpoint/2010/main" val="86413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127" y="365760"/>
            <a:ext cx="10515600" cy="581437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400" u="sng" dirty="0"/>
              <a:t>최장기 임기를 지낸 아베 총리</a:t>
            </a:r>
            <a:endParaRPr lang="en-US" altLang="ko-KR" sz="5400" u="sng" dirty="0"/>
          </a:p>
          <a:p>
            <a:pPr marL="0" indent="0">
              <a:buNone/>
            </a:pPr>
            <a:endParaRPr lang="en-US" altLang="ko-KR" sz="4000" dirty="0"/>
          </a:p>
          <a:p>
            <a:pPr marL="742950" indent="-742950">
              <a:buAutoNum type="arabicPeriod"/>
            </a:pPr>
            <a:r>
              <a:rPr lang="ko-KR" altLang="en-US" sz="4000" dirty="0"/>
              <a:t>아베 신조의 출생과 가계</a:t>
            </a:r>
            <a:endParaRPr lang="en-US" altLang="ko-KR" sz="4000" dirty="0"/>
          </a:p>
          <a:p>
            <a:pPr marL="742950" indent="-742950">
              <a:buAutoNum type="arabicPeriod"/>
            </a:pPr>
            <a:endParaRPr lang="en-US" altLang="ko-KR" sz="4000" dirty="0"/>
          </a:p>
          <a:p>
            <a:pPr marL="742950" indent="-742950">
              <a:buAutoNum type="arabicPeriod"/>
            </a:pPr>
            <a:r>
              <a:rPr lang="ko-KR" altLang="en-US" sz="4000" dirty="0"/>
              <a:t>아베 신조의 연혁</a:t>
            </a:r>
            <a:endParaRPr lang="en-US" altLang="ko-KR" sz="4000" dirty="0"/>
          </a:p>
          <a:p>
            <a:pPr marL="742950" indent="-742950">
              <a:buAutoNum type="arabicPeriod"/>
            </a:pPr>
            <a:endParaRPr lang="en-US" altLang="ko-KR" sz="4000" dirty="0"/>
          </a:p>
          <a:p>
            <a:pPr marL="742950" indent="-742950">
              <a:buAutoNum type="arabicPeriod"/>
            </a:pPr>
            <a:r>
              <a:rPr lang="ko-KR" altLang="en-US" sz="4000" dirty="0"/>
              <a:t>아베 신조의 정견과 정책</a:t>
            </a:r>
            <a:endParaRPr lang="en-US" altLang="ko-KR" sz="4000" dirty="0"/>
          </a:p>
          <a:p>
            <a:pPr marL="742950" indent="-742950">
              <a:buAutoNum type="arabicPeriod"/>
            </a:pPr>
            <a:endParaRPr lang="en-US" altLang="ko-KR" sz="4000" dirty="0"/>
          </a:p>
          <a:p>
            <a:pPr marL="742950" indent="-742950">
              <a:buAutoNum type="arabicPeriod"/>
            </a:pPr>
            <a:r>
              <a:rPr lang="ko-KR" altLang="en-US" sz="4000" dirty="0"/>
              <a:t>아베 내각의 외교와 안보</a:t>
            </a:r>
            <a:endParaRPr lang="en-US" altLang="ko-KR" sz="4000" dirty="0"/>
          </a:p>
          <a:p>
            <a:pPr marL="742950" indent="-742950">
              <a:buAutoNum type="arabicPeriod"/>
            </a:pPr>
            <a:endParaRPr lang="en-US" altLang="ko-KR" sz="4000" dirty="0"/>
          </a:p>
          <a:p>
            <a:pPr marL="742950" indent="-742950">
              <a:buAutoNum type="arabicPeriod"/>
            </a:pPr>
            <a:r>
              <a:rPr lang="ko-KR" altLang="en-US" sz="4000" dirty="0"/>
              <a:t>아베 신조의 발언과 스캔들</a:t>
            </a: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29890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7529967" y="1517276"/>
            <a:ext cx="3942367" cy="4184624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6973689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5. </a:t>
            </a:r>
            <a:r>
              <a:rPr lang="ko-KR" altLang="en-US" sz="4000" dirty="0"/>
              <a:t>아베 신조의 발언과 스캔들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5.2 </a:t>
            </a:r>
            <a:r>
              <a:rPr lang="ko-KR" altLang="en-US" sz="3200" dirty="0"/>
              <a:t>아베 신조의 스캔들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 err="1"/>
              <a:t>벛꽃</a:t>
            </a:r>
            <a:r>
              <a:rPr lang="ko-KR" altLang="en-US" sz="2500" dirty="0"/>
              <a:t> 모임 스캔들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280160" y="3451797"/>
            <a:ext cx="6993177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국가 행사 사유화</a:t>
            </a:r>
            <a:r>
              <a:rPr lang="en-US" altLang="ko-KR" sz="2500" dirty="0">
                <a:solidFill>
                  <a:srgbClr val="FF0000"/>
                </a:solidFill>
              </a:rPr>
              <a:t>, </a:t>
            </a:r>
            <a:r>
              <a:rPr lang="ko-KR" altLang="en-US" sz="2500" dirty="0">
                <a:solidFill>
                  <a:srgbClr val="FF0000"/>
                </a:solidFill>
              </a:rPr>
              <a:t>지지자들 친목회로 변질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</a:t>
            </a:r>
            <a:r>
              <a:rPr lang="ko-KR" altLang="en-US" sz="2500" dirty="0"/>
              <a:t> 사학재단 스캔들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280160" y="4815481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사학재단과 유착</a:t>
            </a:r>
            <a:r>
              <a:rPr lang="en-US" altLang="ko-KR" sz="2500" dirty="0">
                <a:solidFill>
                  <a:srgbClr val="FF0000"/>
                </a:solidFill>
              </a:rPr>
              <a:t>, </a:t>
            </a:r>
            <a:r>
              <a:rPr lang="ko-KR" altLang="en-US" sz="2500" dirty="0">
                <a:solidFill>
                  <a:srgbClr val="FF0000"/>
                </a:solidFill>
              </a:rPr>
              <a:t>재무성이 공문서 조작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4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0" grpId="0"/>
      <p:bldP spid="13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394491" y="1425106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6328962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 </a:t>
            </a:r>
            <a:r>
              <a:rPr lang="ko-KR" altLang="en-US" sz="4000" dirty="0"/>
              <a:t>아베 신조의 출생과 가계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아베 신조는 누구인가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아베 </a:t>
            </a:r>
            <a:r>
              <a:rPr lang="ko-KR" altLang="en-US" sz="2500" dirty="0" err="1"/>
              <a:t>신타로와</a:t>
            </a:r>
            <a:r>
              <a:rPr lang="ko-KR" altLang="en-US" sz="2500" dirty="0"/>
              <a:t> 기시 요코의 둘째 아들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394491" y="4027044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7" y="345677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화려한 정계 집안에서 출생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외할아버지는 자민당 체제 설립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아버지는 </a:t>
            </a:r>
            <a:r>
              <a:rPr lang="ko-KR" altLang="en-US" sz="2500" dirty="0" err="1"/>
              <a:t>친한파</a:t>
            </a:r>
            <a:r>
              <a:rPr lang="ko-KR" altLang="en-US" sz="2500" dirty="0"/>
              <a:t> 정치인</a:t>
            </a:r>
          </a:p>
        </p:txBody>
      </p:sp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C6523317-565E-4224-BBA8-165A7B540DFC}"/>
              </a:ext>
            </a:extLst>
          </p:cNvPr>
          <p:cNvSpPr txBox="1">
            <a:spLocks/>
          </p:cNvSpPr>
          <p:nvPr/>
        </p:nvSpPr>
        <p:spPr>
          <a:xfrm>
            <a:off x="1002294" y="5538780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 </a:t>
            </a:r>
            <a:r>
              <a:rPr lang="en-US" altLang="ko-KR" sz="2500" u="sng" dirty="0">
                <a:solidFill>
                  <a:srgbClr val="FF0000"/>
                </a:solidFill>
              </a:rPr>
              <a:t>(</a:t>
            </a:r>
            <a:r>
              <a:rPr lang="ko-KR" altLang="en-US" sz="2500" u="sng" dirty="0">
                <a:solidFill>
                  <a:srgbClr val="FF0000"/>
                </a:solidFill>
              </a:rPr>
              <a:t>아베 신조는 외가의 영향을 받음</a:t>
            </a:r>
            <a:r>
              <a:rPr lang="en-US" altLang="ko-KR" sz="2500" u="sng" dirty="0">
                <a:solidFill>
                  <a:srgbClr val="FF0000"/>
                </a:solidFill>
              </a:rPr>
              <a:t>)</a:t>
            </a:r>
            <a:endParaRPr lang="ko-KR" altLang="en-US" sz="25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88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10" grpId="0"/>
      <p:bldP spid="13" grpId="0"/>
      <p:bldP spid="15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4912131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</a:t>
            </a:r>
            <a:r>
              <a:rPr lang="ko-KR" altLang="en-US" sz="4000" dirty="0"/>
              <a:t>아베 신조의 성격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46779" y="2261312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진중하고 열성적</a:t>
            </a:r>
            <a:endParaRPr lang="ko-KR" altLang="en-US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404006" y="1769408"/>
            <a:ext cx="2785696" cy="4531639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311D561D-6563-4709-A87F-0CEFB0C11F38}"/>
              </a:ext>
            </a:extLst>
          </p:cNvPr>
          <p:cNvSpPr txBox="1">
            <a:spLocks/>
          </p:cNvSpPr>
          <p:nvPr/>
        </p:nvSpPr>
        <p:spPr>
          <a:xfrm>
            <a:off x="2052472" y="5221253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스캔들 장관을 옹호하여 </a:t>
            </a:r>
            <a:r>
              <a:rPr lang="ko-KR" altLang="en-US" sz="2500" dirty="0" err="1">
                <a:solidFill>
                  <a:srgbClr val="FF0000"/>
                </a:solidFill>
              </a:rPr>
              <a:t>지지률</a:t>
            </a:r>
            <a:r>
              <a:rPr lang="ko-KR" altLang="en-US" sz="2500" dirty="0">
                <a:solidFill>
                  <a:srgbClr val="FF0000"/>
                </a:solidFill>
              </a:rPr>
              <a:t> 하락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0614851-017D-42F6-9B56-73A63B28FCF2}"/>
              </a:ext>
            </a:extLst>
          </p:cNvPr>
          <p:cNvSpPr txBox="1">
            <a:spLocks/>
          </p:cNvSpPr>
          <p:nvPr/>
        </p:nvSpPr>
        <p:spPr>
          <a:xfrm>
            <a:off x="746779" y="3319853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온화한 성격으로 보수 진형의 </a:t>
            </a:r>
            <a:r>
              <a:rPr lang="ko-KR" altLang="en-US" sz="3200" dirty="0" err="1"/>
              <a:t>리더상</a:t>
            </a:r>
            <a:endParaRPr lang="ko-KR" altLang="en-US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388658D8-0FEC-401F-844C-AEF909BD8BFE}"/>
              </a:ext>
            </a:extLst>
          </p:cNvPr>
          <p:cNvSpPr txBox="1">
            <a:spLocks/>
          </p:cNvSpPr>
          <p:nvPr/>
        </p:nvSpPr>
        <p:spPr>
          <a:xfrm>
            <a:off x="746778" y="4410684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온건한 성격 탓에 인간관계 정리 부족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898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12" grpId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5604145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아베 신조의 좌우명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46778" y="2261312"/>
            <a:ext cx="5604145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지성만으로 움직이지 않을 것</a:t>
            </a:r>
            <a:endParaRPr lang="ko-KR" altLang="en-US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404006" y="1769408"/>
            <a:ext cx="2785696" cy="3500861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0614851-017D-42F6-9B56-73A63B28FCF2}"/>
              </a:ext>
            </a:extLst>
          </p:cNvPr>
          <p:cNvSpPr txBox="1">
            <a:spLocks/>
          </p:cNvSpPr>
          <p:nvPr/>
        </p:nvSpPr>
        <p:spPr>
          <a:xfrm>
            <a:off x="746779" y="3319853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초심을 잃지 않을 것</a:t>
            </a:r>
            <a:endParaRPr lang="ko-KR" altLang="en-US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388658D8-0FEC-401F-844C-AEF909BD8BFE}"/>
              </a:ext>
            </a:extLst>
          </p:cNvPr>
          <p:cNvSpPr txBox="1">
            <a:spLocks/>
          </p:cNvSpPr>
          <p:nvPr/>
        </p:nvSpPr>
        <p:spPr>
          <a:xfrm>
            <a:off x="746778" y="4410684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모든 것이 과하지 않을 것</a:t>
            </a:r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51E6864-A8D6-4D4F-88C5-F11048816648}"/>
              </a:ext>
            </a:extLst>
          </p:cNvPr>
          <p:cNvSpPr txBox="1">
            <a:spLocks/>
          </p:cNvSpPr>
          <p:nvPr/>
        </p:nvSpPr>
        <p:spPr>
          <a:xfrm>
            <a:off x="8126697" y="5667322"/>
            <a:ext cx="3340314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>
                <a:solidFill>
                  <a:srgbClr val="FF0000"/>
                </a:solidFill>
              </a:rPr>
              <a:t>(</a:t>
            </a:r>
            <a:r>
              <a:rPr lang="ko-KR" altLang="en-US" sz="3200" dirty="0">
                <a:solidFill>
                  <a:srgbClr val="FF0000"/>
                </a:solidFill>
              </a:rPr>
              <a:t>요시다 쇼인 존경</a:t>
            </a:r>
            <a:r>
              <a:rPr lang="en-US" altLang="ko-KR" sz="3200" dirty="0">
                <a:solidFill>
                  <a:srgbClr val="FF0000"/>
                </a:solidFill>
              </a:rPr>
              <a:t>)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25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16" grpId="0"/>
      <p:bldP spid="18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3" y="479596"/>
            <a:ext cx="7788335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아베가 존경하는 요시다 쇼인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746779" y="2261312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근대 최고의 사상가</a:t>
            </a:r>
            <a:endParaRPr lang="ko-KR" altLang="en-US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0614851-017D-42F6-9B56-73A63B28FCF2}"/>
              </a:ext>
            </a:extLst>
          </p:cNvPr>
          <p:cNvSpPr txBox="1">
            <a:spLocks/>
          </p:cNvSpPr>
          <p:nvPr/>
        </p:nvSpPr>
        <p:spPr>
          <a:xfrm>
            <a:off x="746779" y="3319853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극우 민족주의의 </a:t>
            </a:r>
            <a:r>
              <a:rPr lang="ko-KR" altLang="en-US" sz="3200" dirty="0" err="1"/>
              <a:t>시초격</a:t>
            </a:r>
            <a:endParaRPr lang="ko-KR" altLang="en-US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388658D8-0FEC-401F-844C-AEF909BD8BFE}"/>
              </a:ext>
            </a:extLst>
          </p:cNvPr>
          <p:cNvSpPr txBox="1">
            <a:spLocks/>
          </p:cNvSpPr>
          <p:nvPr/>
        </p:nvSpPr>
        <p:spPr>
          <a:xfrm>
            <a:off x="746778" y="4410684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조선침략의 정한론을 주장</a:t>
            </a:r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851E6864-A8D6-4D4F-88C5-F11048816648}"/>
              </a:ext>
            </a:extLst>
          </p:cNvPr>
          <p:cNvSpPr txBox="1">
            <a:spLocks/>
          </p:cNvSpPr>
          <p:nvPr/>
        </p:nvSpPr>
        <p:spPr>
          <a:xfrm>
            <a:off x="3150750" y="5253542"/>
            <a:ext cx="3649244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>
                <a:solidFill>
                  <a:srgbClr val="FF0000"/>
                </a:solidFill>
              </a:rPr>
              <a:t>(</a:t>
            </a:r>
            <a:r>
              <a:rPr lang="ko-KR" altLang="en-US" sz="3200" dirty="0">
                <a:solidFill>
                  <a:srgbClr val="FF0000"/>
                </a:solidFill>
              </a:rPr>
              <a:t>아베 신조에게 영향</a:t>
            </a:r>
            <a:r>
              <a:rPr lang="en-US" altLang="ko-KR" sz="3200" dirty="0">
                <a:solidFill>
                  <a:srgbClr val="FF0000"/>
                </a:solidFill>
              </a:rPr>
              <a:t>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" name="온라인 미디어 1" title="あなたが『本当にやりたいこと』の見つけ方｜吉田松陰">
            <a:hlinkClick r:id="" action="ppaction://media"/>
            <a:extLst>
              <a:ext uri="{FF2B5EF4-FFF2-40B4-BE49-F238E27FC236}">
                <a16:creationId xmlns:a16="http://schemas.microsoft.com/office/drawing/2014/main" id="{09B69568-9294-4C48-A00F-ED89C3C4F0D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381702" y="1699375"/>
            <a:ext cx="4277494" cy="3459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5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8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394491" y="1425106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4762502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 </a:t>
            </a:r>
            <a:r>
              <a:rPr lang="ko-KR" altLang="en-US" sz="4000" dirty="0"/>
              <a:t>아베 신조의 연혁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2.1 </a:t>
            </a:r>
            <a:r>
              <a:rPr lang="ko-KR" altLang="en-US" sz="3200" dirty="0"/>
              <a:t>정계 입문까지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도쿄 출생으로 유년기 형사와 야구선수가 꿈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394491" y="4027044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02294" y="345179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 err="1"/>
              <a:t>세이케이</a:t>
            </a:r>
            <a:r>
              <a:rPr lang="ko-KR" altLang="en-US" sz="2500" dirty="0"/>
              <a:t> 대학 법학부 정치학과 졸업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미국 유학길에 올랐지만 학사 자격 취득 실패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고베 제강 입사</a:t>
            </a:r>
            <a:r>
              <a:rPr lang="en-US" altLang="ko-KR" sz="2500" dirty="0"/>
              <a:t>, </a:t>
            </a:r>
            <a:r>
              <a:rPr lang="ko-KR" altLang="en-US" sz="2500" dirty="0" err="1"/>
              <a:t>가코가와</a:t>
            </a:r>
            <a:r>
              <a:rPr lang="ko-KR" altLang="en-US" sz="2500" dirty="0"/>
              <a:t> 제철소 본사 근무 </a:t>
            </a:r>
          </a:p>
        </p:txBody>
      </p:sp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C6523317-565E-4224-BBA8-165A7B540DFC}"/>
              </a:ext>
            </a:extLst>
          </p:cNvPr>
          <p:cNvSpPr txBox="1">
            <a:spLocks/>
          </p:cNvSpPr>
          <p:nvPr/>
        </p:nvSpPr>
        <p:spPr>
          <a:xfrm>
            <a:off x="2109098" y="5538780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 </a:t>
            </a:r>
            <a:r>
              <a:rPr lang="en-US" altLang="ko-KR" sz="2500" u="sng" dirty="0">
                <a:solidFill>
                  <a:srgbClr val="FF0000"/>
                </a:solidFill>
              </a:rPr>
              <a:t>(</a:t>
            </a:r>
            <a:r>
              <a:rPr lang="ko-KR" altLang="en-US" sz="2500" u="sng" dirty="0">
                <a:solidFill>
                  <a:srgbClr val="FF0000"/>
                </a:solidFill>
              </a:rPr>
              <a:t>아베 신조는 이 시절을 원점이라고 칭함</a:t>
            </a:r>
            <a:r>
              <a:rPr lang="en-US" altLang="ko-KR" sz="2500" u="sng" dirty="0">
                <a:solidFill>
                  <a:srgbClr val="FF0000"/>
                </a:solidFill>
              </a:rPr>
              <a:t>)</a:t>
            </a:r>
            <a:endParaRPr lang="ko-KR" altLang="en-US" sz="25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01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10" grpId="0"/>
      <p:bldP spid="13" grpId="0"/>
      <p:bldP spid="15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4762502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 </a:t>
            </a:r>
            <a:r>
              <a:rPr lang="ko-KR" altLang="en-US" sz="4000" dirty="0"/>
              <a:t>아베 신조의 연혁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2.2 </a:t>
            </a:r>
            <a:r>
              <a:rPr lang="ko-KR" altLang="en-US" sz="3200" dirty="0"/>
              <a:t>정계 입문 후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아버지 </a:t>
            </a:r>
            <a:r>
              <a:rPr lang="ko-KR" altLang="en-US" sz="2500" dirty="0" err="1"/>
              <a:t>신타로</a:t>
            </a:r>
            <a:r>
              <a:rPr lang="ko-KR" altLang="en-US" sz="2500" dirty="0"/>
              <a:t> 비서관으로 정계 입문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7812600" y="1796747"/>
            <a:ext cx="3782250" cy="3789406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11813" y="345677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모리나가 제과 장녀 </a:t>
            </a:r>
            <a:r>
              <a:rPr lang="ko-KR" altLang="en-US" sz="2500" dirty="0" err="1"/>
              <a:t>아키에와</a:t>
            </a:r>
            <a:r>
              <a:rPr lang="ko-KR" altLang="en-US" sz="2500" dirty="0"/>
              <a:t> 결혼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- 1993</a:t>
            </a:r>
            <a:r>
              <a:rPr lang="ko-KR" altLang="en-US" sz="2500" dirty="0"/>
              <a:t>년 </a:t>
            </a:r>
            <a:r>
              <a:rPr lang="en-US" altLang="ko-KR" sz="2500" dirty="0"/>
              <a:t>40</a:t>
            </a:r>
            <a:r>
              <a:rPr lang="ko-KR" altLang="en-US" sz="2500" dirty="0"/>
              <a:t>대 중의원 당선 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고이즈미 추천으로 </a:t>
            </a:r>
            <a:r>
              <a:rPr lang="ko-KR" altLang="en-US" sz="2500" dirty="0" err="1"/>
              <a:t>내각관방</a:t>
            </a:r>
            <a:r>
              <a:rPr lang="ko-KR" altLang="en-US" sz="2500" dirty="0"/>
              <a:t> 부장관 임명</a:t>
            </a:r>
          </a:p>
        </p:txBody>
      </p:sp>
    </p:spTree>
    <p:extLst>
      <p:ext uri="{BB962C8B-B14F-4D97-AF65-F5344CB8AC3E}">
        <p14:creationId xmlns:p14="http://schemas.microsoft.com/office/powerpoint/2010/main" val="83754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 animBg="1"/>
      <p:bldP spid="10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408014" y="479596"/>
            <a:ext cx="4762502" cy="971147"/>
          </a:xfrm>
          <a:prstGeom prst="rect">
            <a:avLst/>
          </a:prstGeom>
          <a:ln w="152400" cmpd="thickThin">
            <a:gradFill flip="none" rotWithShape="1">
              <a:gsLst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 </a:t>
            </a:r>
            <a:r>
              <a:rPr lang="ko-KR" altLang="en-US" sz="4000" dirty="0"/>
              <a:t>아베 신조의 연혁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2063795"/>
            <a:ext cx="514747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2.2 </a:t>
            </a:r>
            <a:r>
              <a:rPr lang="ko-KR" altLang="en-US" sz="3200" dirty="0"/>
              <a:t>정계 입문 후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1002298" y="2757796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- 2003</a:t>
            </a:r>
            <a:r>
              <a:rPr lang="ko-KR" altLang="en-US" sz="2500" dirty="0"/>
              <a:t>년 파격 발탁으로 자민당 간사장 취임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7812600" y="1796747"/>
            <a:ext cx="3782250" cy="3789406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1FC758BB-EB4C-4E23-A7CF-DF585147116C}"/>
              </a:ext>
            </a:extLst>
          </p:cNvPr>
          <p:cNvSpPr txBox="1">
            <a:spLocks/>
          </p:cNvSpPr>
          <p:nvPr/>
        </p:nvSpPr>
        <p:spPr>
          <a:xfrm>
            <a:off x="1011813" y="3456777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간사장 취임 후 당내 각종 제도 개정 실시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24929CAF-C4CB-4606-B9C7-6F8504915CBF}"/>
              </a:ext>
            </a:extLst>
          </p:cNvPr>
          <p:cNvSpPr txBox="1">
            <a:spLocks/>
          </p:cNvSpPr>
          <p:nvPr/>
        </p:nvSpPr>
        <p:spPr>
          <a:xfrm>
            <a:off x="1002296" y="4150778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</a:t>
            </a:r>
            <a:r>
              <a:rPr lang="ko-KR" altLang="en-US" sz="2500" dirty="0"/>
              <a:t>자민당 최초 전국적인 후보자 공모 실시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F06E5A3-28E2-4486-BFAB-778A3E6716B1}"/>
              </a:ext>
            </a:extLst>
          </p:cNvPr>
          <p:cNvSpPr txBox="1">
            <a:spLocks/>
          </p:cNvSpPr>
          <p:nvPr/>
        </p:nvSpPr>
        <p:spPr>
          <a:xfrm>
            <a:off x="1002295" y="4844779"/>
            <a:ext cx="727104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/>
              <a:t>- 53%</a:t>
            </a:r>
            <a:r>
              <a:rPr lang="ko-KR" altLang="en-US" sz="2500" dirty="0"/>
              <a:t>라는 높은 국민 </a:t>
            </a:r>
            <a:r>
              <a:rPr lang="ko-KR" altLang="en-US" sz="2500" dirty="0" err="1"/>
              <a:t>지지률</a:t>
            </a:r>
            <a:r>
              <a:rPr lang="ko-KR" altLang="en-US" sz="2500" dirty="0"/>
              <a:t> 달성</a:t>
            </a:r>
          </a:p>
        </p:txBody>
      </p:sp>
    </p:spTree>
    <p:extLst>
      <p:ext uri="{BB962C8B-B14F-4D97-AF65-F5344CB8AC3E}">
        <p14:creationId xmlns:p14="http://schemas.microsoft.com/office/powerpoint/2010/main" val="58926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 animBg="1"/>
      <p:bldP spid="10" grpId="0"/>
      <p:bldP spid="13" grpId="0"/>
      <p:bldP spid="15" grpId="0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비누">
  <a:themeElements>
    <a:clrScheme name="비누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비누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비누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stretch>
            <a:fillRect/>
          </a:stretch>
        </a:blipFill>
        <a:effectLst>
          <a:softEdge rad="50800"/>
        </a:effectLst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TM02892315[[fn=줄기]]</Template>
  <TotalTime>644</TotalTime>
  <Words>691</Words>
  <Application>Microsoft Office PowerPoint</Application>
  <PresentationFormat>와이드스크린</PresentationFormat>
  <Paragraphs>124</Paragraphs>
  <Slides>20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20</vt:i4>
      </vt:variant>
    </vt:vector>
  </HeadingPairs>
  <TitlesOfParts>
    <vt:vector size="27" baseType="lpstr">
      <vt:lpstr>Calibri</vt:lpstr>
      <vt:lpstr>Calibri Light</vt:lpstr>
      <vt:lpstr>Century Gothic</vt:lpstr>
      <vt:lpstr>Garamond</vt:lpstr>
      <vt:lpstr>Wingdings 2</vt:lpstr>
      <vt:lpstr>HDOfficeLightV0</vt:lpstr>
      <vt:lpstr>비누</vt:lpstr>
      <vt:lpstr>최장기 총리 아베 신조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고대, 중세 일본의  정치와 경제의 특징</dc:title>
  <dc:creator>user</dc:creator>
  <cp:lastModifiedBy>강준혁</cp:lastModifiedBy>
  <cp:revision>81</cp:revision>
  <dcterms:created xsi:type="dcterms:W3CDTF">2020-09-25T02:40:32Z</dcterms:created>
  <dcterms:modified xsi:type="dcterms:W3CDTF">2021-10-01T03:44:27Z</dcterms:modified>
</cp:coreProperties>
</file>