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55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20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presProps" Target="presProps.xml"  /><Relationship Id="rId24" Type="http://schemas.openxmlformats.org/officeDocument/2006/relationships/viewProps" Target="viewProps.xml"  /><Relationship Id="rId25" Type="http://schemas.openxmlformats.org/officeDocument/2006/relationships/theme" Target="theme/theme1.xml"  /><Relationship Id="rId26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122CE4-14BB-4E2A-B963-0B68577719EB}" type="datetime1">
              <a:rPr lang="ko-KR" altLang="en-US"/>
              <a:pPr lvl="0">
                <a:defRPr/>
              </a:pPr>
              <a:t>2021-10-05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635BE2E-0760-472F-8F59-A9205AA56655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png"  /><Relationship Id="rId3" Type="http://schemas.openxmlformats.org/officeDocument/2006/relationships/image" Target="../media/image4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872750B-C08A-4D59-B803-EE02F9463CD7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E5AB00C-4B72-4C75-A9B1-E7F2B59C2A6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87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750B-C08A-4D59-B803-EE02F9463CD7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B00C-4B72-4C75-A9B1-E7F2B59C2A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115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750B-C08A-4D59-B803-EE02F9463CD7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B00C-4B72-4C75-A9B1-E7F2B59C2A6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39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750B-C08A-4D59-B803-EE02F9463CD7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B00C-4B72-4C75-A9B1-E7F2B59C2A6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805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750B-C08A-4D59-B803-EE02F9463CD7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B00C-4B72-4C75-A9B1-E7F2B59C2A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5878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750B-C08A-4D59-B803-EE02F9463CD7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B00C-4B72-4C75-A9B1-E7F2B59C2A6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241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750B-C08A-4D59-B803-EE02F9463CD7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B00C-4B72-4C75-A9B1-E7F2B59C2A6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322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750B-C08A-4D59-B803-EE02F9463CD7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B00C-4B72-4C75-A9B1-E7F2B59C2A6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892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750B-C08A-4D59-B803-EE02F9463CD7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B00C-4B72-4C75-A9B1-E7F2B59C2A6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28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750B-C08A-4D59-B803-EE02F9463CD7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B00C-4B72-4C75-A9B1-E7F2B59C2A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930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750B-C08A-4D59-B803-EE02F9463CD7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B00C-4B72-4C75-A9B1-E7F2B59C2A6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28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750B-C08A-4D59-B803-EE02F9463CD7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B00C-4B72-4C75-A9B1-E7F2B59C2A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750B-C08A-4D59-B803-EE02F9463CD7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B00C-4B72-4C75-A9B1-E7F2B59C2A6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20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750B-C08A-4D59-B803-EE02F9463CD7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B00C-4B72-4C75-A9B1-E7F2B59C2A6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77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750B-C08A-4D59-B803-EE02F9463CD7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B00C-4B72-4C75-A9B1-E7F2B59C2A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959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750B-C08A-4D59-B803-EE02F9463CD7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B00C-4B72-4C75-A9B1-E7F2B59C2A6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80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750B-C08A-4D59-B803-EE02F9463CD7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AB00C-4B72-4C75-A9B1-E7F2B59C2A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382001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slideLayout" Target="../slideLayouts/slideLayout14.xml"  /><Relationship Id="rId15" Type="http://schemas.openxmlformats.org/officeDocument/2006/relationships/slideLayout" Target="../slideLayouts/slideLayout15.xml"  /><Relationship Id="rId16" Type="http://schemas.openxmlformats.org/officeDocument/2006/relationships/slideLayout" Target="../slideLayouts/slideLayout16.xml"  /><Relationship Id="rId17" Type="http://schemas.openxmlformats.org/officeDocument/2006/relationships/slideLayout" Target="../slideLayouts/slideLayout17.xml"  /><Relationship Id="rId18" Type="http://schemas.openxmlformats.org/officeDocument/2006/relationships/theme" Target="../theme/theme1.xml"  /><Relationship Id="rId19" Type="http://schemas.openxmlformats.org/officeDocument/2006/relationships/image" Target="../media/image5.png"  /><Relationship Id="rId2" Type="http://schemas.openxmlformats.org/officeDocument/2006/relationships/slideLayout" Target="../slideLayouts/slideLayout2.xml"  /><Relationship Id="rId20" Type="http://schemas.openxmlformats.org/officeDocument/2006/relationships/image" Target="../media/image6.png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72750B-C08A-4D59-B803-EE02F9463CD7}" type="datetimeFigureOut">
              <a:rPr lang="ko-KR" altLang="en-US" smtClean="0"/>
              <a:t>2021-10-05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5AB00C-4B72-4C75-A9B1-E7F2B59C2A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62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Relationship Id="rId3" Type="http://schemas.openxmlformats.org/officeDocument/2006/relationships/image" Target="../media/image13.png"  /><Relationship Id="rId4" Type="http://schemas.openxmlformats.org/officeDocument/2006/relationships/image" Target="../media/image14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png"  /><Relationship Id="rId3" Type="http://schemas.openxmlformats.org/officeDocument/2006/relationships/image" Target="../media/image16.png"  /><Relationship Id="rId4" Type="http://schemas.openxmlformats.org/officeDocument/2006/relationships/image" Target="../media/image17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youtu.be/5fKLJeVlUHA" TargetMode="External"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youtu.be/qiyB9WJMCz0" TargetMode="External"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18.png"  /><Relationship Id="rId3" Type="http://schemas.openxmlformats.org/officeDocument/2006/relationships/image" Target="../media/image19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Relationship Id="rId4" Type="http://schemas.openxmlformats.org/officeDocument/2006/relationships/image" Target="../media/image10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F98EFA-81A1-4F41-8D63-A194C33FD2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일본광고와 경제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46593C0-8D2C-4409-A766-AFF2228C63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2000" b="0" i="0" dirty="0">
                <a:solidFill>
                  <a:srgbClr val="444444"/>
                </a:solidFill>
                <a:effectLst/>
                <a:latin typeface="+mn-ea"/>
              </a:rPr>
              <a:t>21*01*67</a:t>
            </a:r>
            <a:endParaRPr lang="en-US" altLang="ko-KR" sz="2000" dirty="0">
              <a:latin typeface="+mn-ea"/>
            </a:endParaRPr>
          </a:p>
          <a:p>
            <a:r>
              <a:rPr lang="ko-KR" altLang="en-US" sz="2000" dirty="0">
                <a:latin typeface="+mn-ea"/>
              </a:rPr>
              <a:t>오</a:t>
            </a:r>
            <a:r>
              <a:rPr lang="en-US" altLang="ko-KR" sz="2000" dirty="0">
                <a:latin typeface="+mn-ea"/>
              </a:rPr>
              <a:t>*</a:t>
            </a:r>
            <a:r>
              <a:rPr lang="ko-KR" altLang="en-US" sz="2000" dirty="0">
                <a:latin typeface="+mn-ea"/>
              </a:rPr>
              <a:t>주</a:t>
            </a:r>
            <a:r>
              <a:rPr lang="en-US" altLang="ko-KR" sz="2000" dirty="0">
                <a:latin typeface="+mn-ea"/>
              </a:rPr>
              <a:t> </a:t>
            </a:r>
            <a:endParaRPr lang="ko-KR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11433492"/>
      </p:ext>
    </p:extLst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04491" y="3209925"/>
            <a:ext cx="6117336" cy="1455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800" i="0">
                <a:solidFill>
                  <a:srgbClr val="000000"/>
                </a:solidFill>
                <a:effectLst/>
                <a:latin typeface="+mn-ea"/>
              </a:rPr>
              <a:t>장점</a:t>
            </a:r>
            <a:r>
              <a:rPr lang="en-US" altLang="ko-KR" sz="1800" i="0">
                <a:solidFill>
                  <a:srgbClr val="000000"/>
                </a:solidFill>
                <a:effectLst/>
                <a:latin typeface="+mn-ea"/>
              </a:rPr>
              <a:t>:</a:t>
            </a:r>
            <a:r>
              <a:rPr lang="ko-KR" altLang="en-US" sz="1800" i="0">
                <a:solidFill>
                  <a:srgbClr val="000000"/>
                </a:solidFill>
                <a:effectLst/>
                <a:latin typeface="+mn-ea"/>
              </a:rPr>
              <a:t>구매 의욕↑ 잠재 고객 직접 접근</a:t>
            </a:r>
            <a:endParaRPr lang="ko-KR" altLang="en-US" sz="1800" i="0">
              <a:solidFill>
                <a:srgbClr val="000000"/>
              </a:solidFill>
              <a:effectLst/>
              <a:latin typeface="+mn-ea"/>
            </a:endParaRPr>
          </a:p>
          <a:p>
            <a:pPr algn="ctr">
              <a:defRPr/>
            </a:pPr>
            <a:r>
              <a:rPr lang="ko-KR" altLang="en-US" sz="1800" i="0">
                <a:solidFill>
                  <a:srgbClr val="000000"/>
                </a:solidFill>
                <a:effectLst/>
                <a:latin typeface="+mn-ea"/>
              </a:rPr>
              <a:t> </a:t>
            </a:r>
            <a:r>
              <a:rPr lang="en-US" altLang="ko-KR" sz="1800" i="0">
                <a:solidFill>
                  <a:srgbClr val="000000"/>
                </a:solidFill>
                <a:effectLst/>
                <a:latin typeface="+mn-ea"/>
              </a:rPr>
              <a:t>＇</a:t>
            </a:r>
            <a:r>
              <a:rPr lang="ko-KR" altLang="en-US" sz="1800" i="0">
                <a:solidFill>
                  <a:srgbClr val="000000"/>
                </a:solidFill>
                <a:effectLst/>
                <a:latin typeface="+mn-ea"/>
              </a:rPr>
              <a:t>당일 배송</a:t>
            </a:r>
            <a:r>
              <a:rPr lang="en-US" altLang="ko-KR" sz="1800" i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800" i="0">
                <a:solidFill>
                  <a:srgbClr val="000000"/>
                </a:solidFill>
                <a:effectLst/>
                <a:latin typeface="+mn-ea"/>
              </a:rPr>
              <a:t>광고</a:t>
            </a:r>
            <a:r>
              <a:rPr lang="en-US" altLang="ko-KR" sz="1800" i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800" i="0">
                <a:solidFill>
                  <a:srgbClr val="000000"/>
                </a:solidFill>
                <a:effectLst/>
                <a:latin typeface="+mn-ea"/>
              </a:rPr>
              <a:t> 시작</a:t>
            </a:r>
            <a:r>
              <a:rPr lang="en-US" altLang="ko-KR" sz="1800" i="0">
                <a:solidFill>
                  <a:srgbClr val="000000"/>
                </a:solidFill>
                <a:effectLst/>
                <a:latin typeface="+mn-ea"/>
              </a:rPr>
              <a:t>’</a:t>
            </a:r>
            <a:endParaRPr lang="en-US" altLang="ko-KR" sz="1800" i="0">
              <a:solidFill>
                <a:srgbClr val="000000"/>
              </a:solidFill>
              <a:effectLst/>
              <a:latin typeface="+mn-ea"/>
            </a:endParaRPr>
          </a:p>
          <a:p>
            <a:pPr algn="ctr">
              <a:defRPr/>
            </a:pPr>
            <a:r>
              <a:rPr lang="ko-KR" altLang="en-US" sz="1800" i="0">
                <a:solidFill>
                  <a:srgbClr val="000000"/>
                </a:solidFill>
                <a:effectLst/>
                <a:latin typeface="+mn-ea"/>
              </a:rPr>
              <a:t>실시간으로 개선 </a:t>
            </a:r>
            <a:endParaRPr lang="ko-KR" altLang="en-US" sz="1800" i="0">
              <a:solidFill>
                <a:srgbClr val="000000"/>
              </a:solidFill>
              <a:effectLst/>
              <a:latin typeface="+mn-ea"/>
            </a:endParaRPr>
          </a:p>
          <a:p>
            <a:pPr algn="ctr">
              <a:defRPr/>
            </a:pPr>
            <a:r>
              <a:rPr lang="ko-KR" altLang="en-US" sz="1800">
                <a:solidFill>
                  <a:srgbClr val="000000"/>
                </a:solidFill>
                <a:latin typeface="+mn-ea"/>
              </a:rPr>
              <a:t>단점</a:t>
            </a:r>
            <a:r>
              <a:rPr lang="en-US" altLang="ko-KR" sz="1800">
                <a:solidFill>
                  <a:srgbClr val="000000"/>
                </a:solidFill>
                <a:latin typeface="+mn-ea"/>
              </a:rPr>
              <a:t>: </a:t>
            </a:r>
            <a:r>
              <a:rPr lang="en-US" altLang="ko-KR" sz="1800" i="0">
                <a:solidFill>
                  <a:srgbClr val="000000"/>
                </a:solidFill>
                <a:effectLst/>
                <a:latin typeface="+mn-ea"/>
              </a:rPr>
              <a:t>"</a:t>
            </a:r>
            <a:r>
              <a:rPr lang="ko-KR" altLang="en-US" sz="1800" i="0">
                <a:solidFill>
                  <a:srgbClr val="000000"/>
                </a:solidFill>
                <a:effectLst/>
                <a:latin typeface="+mn-ea"/>
              </a:rPr>
              <a:t>시각적 소구</a:t>
            </a:r>
            <a:r>
              <a:rPr lang="en-US" altLang="ko-KR" sz="1800" i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1800" i="0">
                <a:solidFill>
                  <a:srgbClr val="000000"/>
                </a:solidFill>
                <a:effectLst/>
                <a:latin typeface="+mn-ea"/>
              </a:rPr>
              <a:t>어필</a:t>
            </a:r>
            <a:r>
              <a:rPr lang="en-US" altLang="ko-KR" sz="1800" i="0">
                <a:solidFill>
                  <a:srgbClr val="000000"/>
                </a:solidFill>
                <a:effectLst/>
                <a:latin typeface="+mn-ea"/>
              </a:rPr>
              <a:t>)</a:t>
            </a:r>
            <a:r>
              <a:rPr lang="ko-KR" altLang="en-US" sz="1800" i="0">
                <a:solidFill>
                  <a:srgbClr val="000000"/>
                </a:solidFill>
                <a:effectLst/>
                <a:latin typeface="+mn-ea"/>
              </a:rPr>
              <a:t> 불가능</a:t>
            </a:r>
            <a:endParaRPr lang="ko-KR" altLang="en-US" sz="1800" i="0">
              <a:solidFill>
                <a:srgbClr val="000000"/>
              </a:solidFill>
              <a:effectLst/>
              <a:latin typeface="+mn-ea"/>
            </a:endParaRPr>
          </a:p>
          <a:p>
            <a:pPr algn="ctr">
              <a:defRPr/>
            </a:pPr>
            <a:r>
              <a:rPr lang="ko-KR" altLang="en-US" sz="1800">
                <a:solidFill>
                  <a:srgbClr val="000000"/>
                </a:solidFill>
                <a:latin typeface="+mn-ea"/>
              </a:rPr>
              <a:t>광고 </a:t>
            </a:r>
            <a:r>
              <a:rPr lang="ko-KR" altLang="en-US" sz="1800" i="0">
                <a:solidFill>
                  <a:srgbClr val="000000"/>
                </a:solidFill>
                <a:effectLst/>
                <a:latin typeface="+mn-ea"/>
              </a:rPr>
              <a:t>익숙  사용자 클릭률↓</a:t>
            </a:r>
            <a:endParaRPr lang="ko-KR" altLang="en-US" sz="1800" i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>
                <a:latin typeface="+mn-ea"/>
                <a:ea typeface="+mn-ea"/>
              </a:rPr>
              <a:t>리스팅광고 </a:t>
            </a:r>
            <a:r>
              <a:rPr lang="en-US" altLang="ko-KR">
                <a:latin typeface="+mn-ea"/>
                <a:ea typeface="+mn-ea"/>
              </a:rPr>
              <a:t>“</a:t>
            </a:r>
            <a:r>
              <a:rPr lang="ko-KR" altLang="en-US">
                <a:latin typeface="+mn-ea"/>
                <a:ea typeface="+mn-ea"/>
              </a:rPr>
              <a:t>검색 연동 광고</a:t>
            </a:r>
            <a:r>
              <a:rPr lang="en-US" altLang="ko-KR">
                <a:latin typeface="+mn-ea"/>
                <a:ea typeface="+mn-ea"/>
              </a:rPr>
              <a:t>”</a:t>
            </a:r>
            <a:endParaRPr lang="ko-KR" altLang="en-US">
              <a:latin typeface="+mn-ea"/>
              <a:ea typeface="+mn-ea"/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698456" y="2565278"/>
            <a:ext cx="6982650" cy="3498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62036" y="4388338"/>
            <a:ext cx="2987040" cy="1305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/>
              <a:t>자연검색</a:t>
            </a:r>
            <a:endParaRPr lang="ko-KR" altLang="en-US" sz="2000"/>
          </a:p>
          <a:p>
            <a:pPr lvl="0">
              <a:defRPr/>
            </a:pPr>
            <a:r>
              <a:rPr lang="en-US" altLang="ko-KR" sz="2000"/>
              <a:t> </a:t>
            </a:r>
            <a:r>
              <a:rPr lang="ko-KR" altLang="en-US" sz="2000"/>
              <a:t>검색 광고 </a:t>
            </a:r>
            <a:endParaRPr lang="ko-KR" altLang="en-US" sz="2000"/>
          </a:p>
          <a:p>
            <a:pPr lvl="0">
              <a:defRPr/>
            </a:pPr>
            <a:r>
              <a:rPr lang="ko-KR" altLang="en-US" sz="2000"/>
              <a:t> 광고 표시 문구 제외 </a:t>
            </a:r>
            <a:endParaRPr lang="ko-KR" altLang="en-US" sz="2000"/>
          </a:p>
          <a:p>
            <a:pPr lvl="0">
              <a:defRPr/>
            </a:pPr>
            <a:r>
              <a:rPr lang="ko-KR" altLang="en-US" sz="2000"/>
              <a:t>이른바 통상 검색 결과</a:t>
            </a: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558194-615D-4F40-81FF-BAB359C59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639" y="744388"/>
            <a:ext cx="9601196" cy="1303867"/>
          </a:xfrm>
        </p:spPr>
        <p:txBody>
          <a:bodyPr/>
          <a:lstStyle/>
          <a:p>
            <a:r>
              <a:rPr lang="ko-KR" altLang="en-US" dirty="0"/>
              <a:t> </a:t>
            </a:r>
            <a:r>
              <a:rPr lang="ko-KR" altLang="en-US" dirty="0">
                <a:latin typeface="+mn-ea"/>
                <a:ea typeface="+mn-ea"/>
              </a:rPr>
              <a:t>일본 광고 회사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9F3861-4D48-46EA-9E68-1C8BB64956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39" y="2483471"/>
            <a:ext cx="3202057" cy="319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051F5EA-CF87-48AF-B27B-D1AD3FF20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82" y="2486418"/>
            <a:ext cx="4181061" cy="33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81A1614-F58E-402C-8F28-7643EDCA9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929" y="2413605"/>
            <a:ext cx="2655403" cy="33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22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79AA22-FDBC-498F-A348-A76C3775D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862" y="958175"/>
            <a:ext cx="9601196" cy="1303867"/>
          </a:xfrm>
        </p:spPr>
        <p:txBody>
          <a:bodyPr/>
          <a:lstStyle/>
          <a:p>
            <a:r>
              <a:rPr lang="ko-KR" altLang="en-US" dirty="0" err="1"/>
              <a:t>덴츠</a:t>
            </a:r>
            <a:endParaRPr lang="ko-KR" altLang="en-US" dirty="0"/>
          </a:p>
        </p:txBody>
      </p:sp>
      <p:sp>
        <p:nvSpPr>
          <p:cNvPr id="6" name="별: 꼭짓점 8개 5">
            <a:extLst>
              <a:ext uri="{FF2B5EF4-FFF2-40B4-BE49-F238E27FC236}">
                <a16:creationId xmlns:a16="http://schemas.microsoft.com/office/drawing/2014/main" id="{264A6815-8B8C-457C-B46E-70ED3CCD9EA1}"/>
              </a:ext>
            </a:extLst>
          </p:cNvPr>
          <p:cNvSpPr/>
          <p:nvPr/>
        </p:nvSpPr>
        <p:spPr>
          <a:xfrm>
            <a:off x="4393095" y="3347649"/>
            <a:ext cx="1997766" cy="1659835"/>
          </a:xfrm>
          <a:prstGeom prst="star8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err="1"/>
              <a:t>덴츠</a:t>
            </a:r>
            <a:endParaRPr lang="ko-KR" altLang="en-US" sz="2000" dirty="0"/>
          </a:p>
        </p:txBody>
      </p:sp>
      <p:sp>
        <p:nvSpPr>
          <p:cNvPr id="7" name="별: 꼭짓점 8개 6">
            <a:extLst>
              <a:ext uri="{FF2B5EF4-FFF2-40B4-BE49-F238E27FC236}">
                <a16:creationId xmlns:a16="http://schemas.microsoft.com/office/drawing/2014/main" id="{79E572AF-F2EF-411A-8AFA-7DDAC230D2E1}"/>
              </a:ext>
            </a:extLst>
          </p:cNvPr>
          <p:cNvSpPr/>
          <p:nvPr/>
        </p:nvSpPr>
        <p:spPr>
          <a:xfrm>
            <a:off x="4393095" y="2135072"/>
            <a:ext cx="1997766" cy="1818861"/>
          </a:xfrm>
          <a:prstGeom prst="star8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/>
              <a:t>일본 광고 업계</a:t>
            </a:r>
            <a:r>
              <a:rPr lang="en-US" altLang="ko-KR" sz="2000" dirty="0"/>
              <a:t>NO.1</a:t>
            </a:r>
          </a:p>
        </p:txBody>
      </p:sp>
      <p:sp>
        <p:nvSpPr>
          <p:cNvPr id="8" name="별: 꼭짓점 8개 7">
            <a:extLst>
              <a:ext uri="{FF2B5EF4-FFF2-40B4-BE49-F238E27FC236}">
                <a16:creationId xmlns:a16="http://schemas.microsoft.com/office/drawing/2014/main" id="{CD9FE11B-6147-491A-8BFC-D88171EDD2AE}"/>
              </a:ext>
            </a:extLst>
          </p:cNvPr>
          <p:cNvSpPr/>
          <p:nvPr/>
        </p:nvSpPr>
        <p:spPr>
          <a:xfrm>
            <a:off x="4393095" y="2125133"/>
            <a:ext cx="1997766" cy="1818861"/>
          </a:xfrm>
          <a:prstGeom prst="star8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/>
              <a:t>일본 광고 업계</a:t>
            </a:r>
            <a:r>
              <a:rPr lang="en-US" altLang="ko-KR" sz="2000" dirty="0"/>
              <a:t>NO.1</a:t>
            </a:r>
          </a:p>
        </p:txBody>
      </p:sp>
      <p:sp>
        <p:nvSpPr>
          <p:cNvPr id="9" name="별: 꼭짓점 8개 8">
            <a:extLst>
              <a:ext uri="{FF2B5EF4-FFF2-40B4-BE49-F238E27FC236}">
                <a16:creationId xmlns:a16="http://schemas.microsoft.com/office/drawing/2014/main" id="{7B3FC691-22EF-4973-B867-60A4FC83DAEC}"/>
              </a:ext>
            </a:extLst>
          </p:cNvPr>
          <p:cNvSpPr/>
          <p:nvPr/>
        </p:nvSpPr>
        <p:spPr>
          <a:xfrm>
            <a:off x="5777947" y="2115194"/>
            <a:ext cx="1997766" cy="1818861"/>
          </a:xfrm>
          <a:prstGeom prst="star8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/>
              <a:t>신문</a:t>
            </a:r>
            <a:r>
              <a:rPr lang="en-US" altLang="ko-KR" sz="2000" dirty="0"/>
              <a:t>,</a:t>
            </a:r>
            <a:r>
              <a:rPr lang="ko-KR" altLang="en-US" sz="2000" dirty="0"/>
              <a:t>라디오</a:t>
            </a:r>
            <a:r>
              <a:rPr lang="en-US" altLang="ko-KR" sz="2000" dirty="0"/>
              <a:t>,</a:t>
            </a:r>
            <a:r>
              <a:rPr lang="ko-KR" altLang="en-US" sz="2000" dirty="0"/>
              <a:t>텔레비전 변천</a:t>
            </a:r>
            <a:endParaRPr lang="en-US" altLang="ko-KR" sz="2000" dirty="0"/>
          </a:p>
        </p:txBody>
      </p:sp>
      <p:sp>
        <p:nvSpPr>
          <p:cNvPr id="10" name="별: 꼭짓점 8개 9">
            <a:extLst>
              <a:ext uri="{FF2B5EF4-FFF2-40B4-BE49-F238E27FC236}">
                <a16:creationId xmlns:a16="http://schemas.microsoft.com/office/drawing/2014/main" id="{E8A49005-524C-46E7-864E-CCE869C3AA43}"/>
              </a:ext>
            </a:extLst>
          </p:cNvPr>
          <p:cNvSpPr/>
          <p:nvPr/>
        </p:nvSpPr>
        <p:spPr>
          <a:xfrm>
            <a:off x="5777947" y="3429000"/>
            <a:ext cx="1997766" cy="1818861"/>
          </a:xfrm>
          <a:prstGeom prst="star8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/>
              <a:t>글로벌 기업↑</a:t>
            </a:r>
            <a:endParaRPr lang="en-US" altLang="ko-KR" sz="2000" dirty="0"/>
          </a:p>
        </p:txBody>
      </p:sp>
      <p:sp>
        <p:nvSpPr>
          <p:cNvPr id="11" name="별: 꼭짓점 8개 10">
            <a:extLst>
              <a:ext uri="{FF2B5EF4-FFF2-40B4-BE49-F238E27FC236}">
                <a16:creationId xmlns:a16="http://schemas.microsoft.com/office/drawing/2014/main" id="{E396A540-9EF0-46CF-8ABF-177E688BE3BF}"/>
              </a:ext>
            </a:extLst>
          </p:cNvPr>
          <p:cNvSpPr/>
          <p:nvPr/>
        </p:nvSpPr>
        <p:spPr>
          <a:xfrm>
            <a:off x="4858577" y="4363284"/>
            <a:ext cx="1997766" cy="1818861"/>
          </a:xfrm>
          <a:prstGeom prst="star8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/>
              <a:t>광고회사 매수 각국 광고 활동 전개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9089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590263" y="790529"/>
            <a:ext cx="9601196" cy="1303867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하쿠호도</a:t>
            </a:r>
            <a:endParaRPr lang="ko-KR" altLang="en-US"/>
          </a:p>
        </p:txBody>
      </p:sp>
      <p:sp>
        <p:nvSpPr>
          <p:cNvPr id="4" name="별: 꼭짓점 8개 3"/>
          <p:cNvSpPr/>
          <p:nvPr/>
        </p:nvSpPr>
        <p:spPr>
          <a:xfrm>
            <a:off x="4393095" y="3347649"/>
            <a:ext cx="1997766" cy="1659835"/>
          </a:xfrm>
          <a:prstGeom prst="star8">
            <a:avLst>
              <a:gd name="adj" fmla="val 37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/>
              <a:t>하쿠호도</a:t>
            </a:r>
            <a:endParaRPr lang="ko-KR" altLang="en-US" sz="2000"/>
          </a:p>
        </p:txBody>
      </p:sp>
      <p:sp>
        <p:nvSpPr>
          <p:cNvPr id="5" name="별: 꼭짓점 8개 4"/>
          <p:cNvSpPr/>
          <p:nvPr/>
        </p:nvSpPr>
        <p:spPr>
          <a:xfrm>
            <a:off x="4393095" y="2135072"/>
            <a:ext cx="1997766" cy="1818861"/>
          </a:xfrm>
          <a:prstGeom prst="star8">
            <a:avLst>
              <a:gd name="adj" fmla="val 37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/>
              <a:t>일본 광고 업계</a:t>
            </a:r>
            <a:r>
              <a:rPr lang="en-US" altLang="ko-KR" sz="2000"/>
              <a:t>NO.1</a:t>
            </a:r>
            <a:endParaRPr lang="en-US" altLang="ko-KR" sz="2000"/>
          </a:p>
        </p:txBody>
      </p:sp>
      <p:sp>
        <p:nvSpPr>
          <p:cNvPr id="6" name="별: 꼭짓점 8개 5"/>
          <p:cNvSpPr/>
          <p:nvPr/>
        </p:nvSpPr>
        <p:spPr>
          <a:xfrm>
            <a:off x="4393095" y="2125133"/>
            <a:ext cx="1997766" cy="1818861"/>
          </a:xfrm>
          <a:prstGeom prst="star8">
            <a:avLst>
              <a:gd name="adj" fmla="val 37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/>
              <a:t>일본 광고 업계</a:t>
            </a:r>
            <a:r>
              <a:rPr lang="en-US" altLang="ko-KR" sz="2000"/>
              <a:t>NO.2</a:t>
            </a:r>
            <a:endParaRPr lang="en-US" altLang="ko-KR" sz="2000"/>
          </a:p>
        </p:txBody>
      </p:sp>
      <p:sp>
        <p:nvSpPr>
          <p:cNvPr id="7" name="별: 꼭짓점 8개 6"/>
          <p:cNvSpPr/>
          <p:nvPr/>
        </p:nvSpPr>
        <p:spPr>
          <a:xfrm>
            <a:off x="5777947" y="2115194"/>
            <a:ext cx="1997766" cy="1818861"/>
          </a:xfrm>
          <a:prstGeom prst="star8">
            <a:avLst>
              <a:gd name="adj" fmla="val 37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/>
              <a:t>長역사</a:t>
            </a:r>
            <a:endParaRPr lang="en-US" altLang="ko-KR" sz="2000"/>
          </a:p>
        </p:txBody>
      </p:sp>
      <p:sp>
        <p:nvSpPr>
          <p:cNvPr id="8" name="별: 꼭짓점 8개 7"/>
          <p:cNvSpPr/>
          <p:nvPr/>
        </p:nvSpPr>
        <p:spPr>
          <a:xfrm>
            <a:off x="5777947" y="3429000"/>
            <a:ext cx="1997766" cy="1818861"/>
          </a:xfrm>
          <a:prstGeom prst="star8">
            <a:avLst>
              <a:gd name="adj" fmla="val 37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/>
              <a:t>출판</a:t>
            </a:r>
            <a:r>
              <a:rPr lang="en-US" altLang="ko-KR" sz="2000"/>
              <a:t>-&gt;TV-&gt;</a:t>
            </a:r>
            <a:r>
              <a:rPr lang="ko-KR" altLang="en-US" sz="2000"/>
              <a:t>디지털</a:t>
            </a:r>
            <a:r>
              <a:rPr lang="en-US" altLang="ko-KR" sz="2000"/>
              <a:t>,</a:t>
            </a:r>
            <a:r>
              <a:rPr lang="ko-KR" altLang="en-US" sz="2000"/>
              <a:t>크리에이티브</a:t>
            </a:r>
            <a:endParaRPr lang="en-US" altLang="ko-KR" sz="2000"/>
          </a:p>
        </p:txBody>
      </p:sp>
      <p:sp>
        <p:nvSpPr>
          <p:cNvPr id="9" name="별: 꼭짓점 8개 8"/>
          <p:cNvSpPr/>
          <p:nvPr/>
        </p:nvSpPr>
        <p:spPr>
          <a:xfrm>
            <a:off x="4992127" y="4617688"/>
            <a:ext cx="1997766" cy="1773174"/>
          </a:xfrm>
          <a:prstGeom prst="star8">
            <a:avLst>
              <a:gd name="adj" fmla="val 37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2000"/>
              <a:t>디지털매출</a:t>
            </a:r>
            <a:r>
              <a:rPr lang="en-US" altLang="ko-KR" sz="2000"/>
              <a:t>2</a:t>
            </a:r>
            <a:r>
              <a:rPr lang="ko-KR" altLang="en-US" sz="2000"/>
              <a:t>위</a:t>
            </a:r>
            <a:endParaRPr lang="ko-KR" altLang="en-US" sz="2000"/>
          </a:p>
          <a:p>
            <a:pPr algn="ctr">
              <a:defRPr/>
            </a:pPr>
            <a:r>
              <a:rPr lang="ko-KR" altLang="en-US" sz="2000"/>
              <a:t>덴츠</a:t>
            </a:r>
            <a:r>
              <a:rPr lang="en-US" altLang="ko-KR" sz="2000"/>
              <a:t>2</a:t>
            </a:r>
            <a:r>
              <a:rPr lang="ko-KR" altLang="en-US" sz="2000"/>
              <a:t>배차이</a:t>
            </a:r>
            <a:endParaRPr lang="en-US" altLang="ko-KR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6" grpId="2" animBg="1"/>
      <p:bldP spid="7" grpId="3" animBg="1"/>
      <p:bldP spid="8" grpId="4" animBg="1"/>
      <p:bldP spid="9" grpId="5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22759F-0E41-4A6C-B096-3D266B496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ADK</a:t>
            </a:r>
            <a:endParaRPr lang="ko-KR" altLang="en-US" dirty="0"/>
          </a:p>
        </p:txBody>
      </p:sp>
      <p:sp>
        <p:nvSpPr>
          <p:cNvPr id="4" name="별: 꼭짓점 8개 3">
            <a:extLst>
              <a:ext uri="{FF2B5EF4-FFF2-40B4-BE49-F238E27FC236}">
                <a16:creationId xmlns:a16="http://schemas.microsoft.com/office/drawing/2014/main" id="{02B35398-C223-4573-9823-F25A039E7F35}"/>
              </a:ext>
            </a:extLst>
          </p:cNvPr>
          <p:cNvSpPr/>
          <p:nvPr/>
        </p:nvSpPr>
        <p:spPr>
          <a:xfrm>
            <a:off x="4393095" y="3347649"/>
            <a:ext cx="1997766" cy="1659835"/>
          </a:xfrm>
          <a:prstGeom prst="star8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/>
              <a:t>ADK</a:t>
            </a:r>
            <a:endParaRPr lang="ko-KR" altLang="en-US" sz="2000" dirty="0"/>
          </a:p>
        </p:txBody>
      </p:sp>
      <p:sp>
        <p:nvSpPr>
          <p:cNvPr id="6" name="별: 꼭짓점 8개 5">
            <a:extLst>
              <a:ext uri="{FF2B5EF4-FFF2-40B4-BE49-F238E27FC236}">
                <a16:creationId xmlns:a16="http://schemas.microsoft.com/office/drawing/2014/main" id="{5E263423-6865-4317-A9F3-D4373194D702}"/>
              </a:ext>
            </a:extLst>
          </p:cNvPr>
          <p:cNvSpPr/>
          <p:nvPr/>
        </p:nvSpPr>
        <p:spPr>
          <a:xfrm>
            <a:off x="5841316" y="3268135"/>
            <a:ext cx="1997766" cy="1818861"/>
          </a:xfrm>
          <a:prstGeom prst="star8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/>
              <a:t>아사히 통신</a:t>
            </a:r>
            <a:r>
              <a:rPr lang="en-US" altLang="ko-KR" sz="2000" dirty="0"/>
              <a:t>+</a:t>
            </a:r>
            <a:r>
              <a:rPr lang="ko-KR" altLang="en-US" sz="2000" dirty="0"/>
              <a:t>제일기획</a:t>
            </a:r>
            <a:endParaRPr lang="en-US" altLang="ko-KR" sz="2000" dirty="0"/>
          </a:p>
        </p:txBody>
      </p:sp>
      <p:sp>
        <p:nvSpPr>
          <p:cNvPr id="7" name="별: 꼭짓점 8개 6">
            <a:extLst>
              <a:ext uri="{FF2B5EF4-FFF2-40B4-BE49-F238E27FC236}">
                <a16:creationId xmlns:a16="http://schemas.microsoft.com/office/drawing/2014/main" id="{AD6C0203-41FD-47BB-B814-2E1650CF7D19}"/>
              </a:ext>
            </a:extLst>
          </p:cNvPr>
          <p:cNvSpPr/>
          <p:nvPr/>
        </p:nvSpPr>
        <p:spPr>
          <a:xfrm>
            <a:off x="5219226" y="4542616"/>
            <a:ext cx="1997766" cy="1818861"/>
          </a:xfrm>
          <a:prstGeom prst="star8">
            <a:avLst>
              <a:gd name="adj" fmla="val 3701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배인 </a:t>
            </a:r>
            <a:r>
              <a:rPr lang="ko-KR" altLang="en-US" sz="200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케피털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투자 경영</a:t>
            </a:r>
            <a:endParaRPr lang="en-US" altLang="ko-KR" sz="2000" b="0" i="0" dirty="0">
              <a:solidFill>
                <a:srgbClr val="000000"/>
              </a:solidFill>
              <a:effectLst/>
              <a:latin typeface="Noto Sans" panose="020B0502040504020204" pitchFamily="34" charset="0"/>
            </a:endParaRPr>
          </a:p>
          <a:p>
            <a:pPr algn="ctr"/>
            <a:r>
              <a:rPr lang="ko-KR" altLang="en-US" sz="20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 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ADK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향후 성장 기대</a:t>
            </a:r>
            <a:endParaRPr lang="en-US" altLang="ko-KR" sz="2000" dirty="0"/>
          </a:p>
        </p:txBody>
      </p:sp>
      <p:sp>
        <p:nvSpPr>
          <p:cNvPr id="8" name="별: 꼭짓점 8개 7">
            <a:extLst>
              <a:ext uri="{FF2B5EF4-FFF2-40B4-BE49-F238E27FC236}">
                <a16:creationId xmlns:a16="http://schemas.microsoft.com/office/drawing/2014/main" id="{DFEC3CBA-DB9D-439B-9334-8C61A6985A1A}"/>
              </a:ext>
            </a:extLst>
          </p:cNvPr>
          <p:cNvSpPr/>
          <p:nvPr/>
        </p:nvSpPr>
        <p:spPr>
          <a:xfrm>
            <a:off x="5987435" y="1986610"/>
            <a:ext cx="1997766" cy="1818861"/>
          </a:xfrm>
          <a:prstGeom prst="star8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투자 펀드 베인 캐피털 인수 산하</a:t>
            </a:r>
            <a:endParaRPr lang="en-US" altLang="ko-KR" sz="2000" dirty="0"/>
          </a:p>
        </p:txBody>
      </p:sp>
      <p:sp>
        <p:nvSpPr>
          <p:cNvPr id="9" name="별: 꼭짓점 8개 8">
            <a:extLst>
              <a:ext uri="{FF2B5EF4-FFF2-40B4-BE49-F238E27FC236}">
                <a16:creationId xmlns:a16="http://schemas.microsoft.com/office/drawing/2014/main" id="{A46B06C8-0326-40BC-AC81-EB8DDC046243}"/>
              </a:ext>
            </a:extLst>
          </p:cNvPr>
          <p:cNvSpPr/>
          <p:nvPr/>
        </p:nvSpPr>
        <p:spPr>
          <a:xfrm>
            <a:off x="4393095" y="2097954"/>
            <a:ext cx="1997766" cy="1818861"/>
          </a:xfrm>
          <a:prstGeom prst="star8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/>
              <a:t>ADK=</a:t>
            </a:r>
            <a:r>
              <a:rPr lang="ko-KR" altLang="en-US" sz="2000" dirty="0"/>
              <a:t>판권 다수 </a:t>
            </a:r>
            <a:endParaRPr lang="en-US" altLang="ko-KR" sz="2000" dirty="0"/>
          </a:p>
          <a:p>
            <a:pPr algn="ctr"/>
            <a:r>
              <a:rPr lang="ko-KR" altLang="en-US" sz="2000" dirty="0"/>
              <a:t>소유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65069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광고 이벤트 -05_AE 제도 _ 수정 _ 광고주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347202" y="2981486"/>
            <a:ext cx="5724525" cy="33518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290933" y="5132596"/>
            <a:ext cx="3792680" cy="910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0" i="0">
                <a:solidFill>
                  <a:srgbClr val="000000"/>
                </a:solidFill>
                <a:effectLst/>
                <a:latin typeface="Noto Sans"/>
              </a:rPr>
              <a:t>광고대행사 전속 「</a:t>
            </a:r>
            <a:r>
              <a:rPr lang="en-US" altLang="ko-KR" b="0" i="0">
                <a:solidFill>
                  <a:srgbClr val="000000"/>
                </a:solidFill>
                <a:effectLst/>
                <a:latin typeface="Noto Sans"/>
              </a:rPr>
              <a:t>AE</a:t>
            </a:r>
            <a:r>
              <a:rPr lang="ko-KR" altLang="en-US" b="0" i="0">
                <a:solidFill>
                  <a:srgbClr val="000000"/>
                </a:solidFill>
                <a:effectLst/>
                <a:latin typeface="Noto Sans"/>
              </a:rPr>
              <a:t>제도</a:t>
            </a:r>
            <a:r>
              <a:rPr lang="en-US" altLang="ko-KR" b="0" i="0">
                <a:solidFill>
                  <a:srgbClr val="000000"/>
                </a:solidFill>
                <a:effectLst/>
                <a:latin typeface="Noto Sans"/>
              </a:rPr>
              <a:t>(</a:t>
            </a:r>
            <a:r>
              <a:rPr lang="ko-KR" altLang="en-US" b="0" i="0">
                <a:solidFill>
                  <a:srgbClr val="000000"/>
                </a:solidFill>
                <a:effectLst/>
                <a:latin typeface="Noto Sans"/>
              </a:rPr>
              <a:t>어카운트 이그제큐티브</a:t>
            </a:r>
            <a:r>
              <a:rPr lang="en-US" altLang="ko-KR" b="0" i="0">
                <a:solidFill>
                  <a:srgbClr val="000000"/>
                </a:solidFill>
                <a:effectLst/>
                <a:latin typeface="Noto Sans"/>
              </a:rPr>
              <a:t>, </a:t>
            </a:r>
            <a:r>
              <a:rPr lang="ko-KR" altLang="en-US" b="0" i="0">
                <a:solidFill>
                  <a:srgbClr val="000000"/>
                </a:solidFill>
                <a:effectLst/>
                <a:latin typeface="Noto Sans"/>
              </a:rPr>
              <a:t>하나의 업종 </a:t>
            </a:r>
            <a:r>
              <a:rPr lang="en-US" altLang="ko-KR" b="0" i="0">
                <a:solidFill>
                  <a:srgbClr val="000000"/>
                </a:solidFill>
                <a:effectLst/>
                <a:latin typeface="Noto Sans"/>
              </a:rPr>
              <a:t>1</a:t>
            </a:r>
            <a:r>
              <a:rPr lang="ko-KR" altLang="en-US" b="0" i="0">
                <a:solidFill>
                  <a:srgbClr val="000000"/>
                </a:solidFill>
                <a:effectLst/>
                <a:latin typeface="Noto Sans"/>
              </a:rPr>
              <a:t>사제</a:t>
            </a:r>
            <a:r>
              <a:rPr lang="en-US" altLang="ko-KR" b="0" i="0">
                <a:solidFill>
                  <a:srgbClr val="000000"/>
                </a:solidFill>
                <a:effectLst/>
                <a:latin typeface="Noto Sans"/>
              </a:rPr>
              <a:t>)</a:t>
            </a:r>
            <a:r>
              <a:rPr lang="ko-KR" altLang="en-US" b="0" i="0">
                <a:solidFill>
                  <a:srgbClr val="000000"/>
                </a:solidFill>
                <a:effectLst/>
                <a:latin typeface="Noto Sans"/>
              </a:rPr>
              <a:t>」일반적방법 </a:t>
            </a: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70597" y="875214"/>
            <a:ext cx="9601196" cy="1303867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ko-KR" altLang="en-US">
                <a:latin typeface="+mn-ea"/>
                <a:ea typeface="+mn-ea"/>
              </a:rPr>
              <a:t>광고 만들어 지는 과정</a:t>
            </a:r>
            <a:r>
              <a:rPr lang="en-US" altLang="ko-KR">
                <a:latin typeface="+mn-ea"/>
                <a:ea typeface="+mn-ea"/>
              </a:rPr>
              <a:t>(+</a:t>
            </a:r>
            <a:r>
              <a:rPr lang="ko-KR" altLang="en-US">
                <a:latin typeface="+mn-ea"/>
                <a:ea typeface="+mn-ea"/>
              </a:rPr>
              <a:t>광고비의 흐름</a:t>
            </a:r>
            <a:r>
              <a:rPr lang="en-US" altLang="ko-KR">
                <a:latin typeface="+mn-ea"/>
                <a:ea typeface="+mn-ea"/>
              </a:rPr>
              <a:t>)</a:t>
            </a:r>
            <a:endParaRPr lang="ko-KR" altLang="en-US">
              <a:latin typeface="+mn-ea"/>
              <a:ea typeface="+mn-ea"/>
            </a:endParaRPr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1156351" y="2810525"/>
            <a:ext cx="5977630" cy="3505456"/>
          </a:xfrm>
        </p:spPr>
      </p:pic>
      <p:pic>
        <p:nvPicPr>
          <p:cNvPr id="1026" name="Picture 2" descr="광고 이벤트 -07_ 광고 흐름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694110" y="2849485"/>
            <a:ext cx="4374426" cy="33735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442447" y="6005586"/>
            <a:ext cx="47495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/>
              <a:t>광고주 광고비 지불</a:t>
            </a:r>
            <a:r>
              <a:rPr lang="en-US" altLang="ko-KR"/>
              <a:t>,</a:t>
            </a:r>
            <a:r>
              <a:rPr lang="ko-KR" altLang="en-US"/>
              <a:t> 광고비 흐름 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C70455-2955-4CF4-9FBC-6E130D797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latin typeface="+mn-ea"/>
                <a:ea typeface="+mn-ea"/>
              </a:rPr>
              <a:t>메체별</a:t>
            </a:r>
            <a:r>
              <a:rPr lang="ko-KR" altLang="en-US" dirty="0">
                <a:latin typeface="+mn-ea"/>
                <a:ea typeface="+mn-ea"/>
              </a:rPr>
              <a:t> 광고비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35158648-3757-42B2-822E-F448EC68B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https://youtu.be/5fKLJeVlUHA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02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79D31D-8A96-4D36-96B9-5D77D494D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업종별 광고비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F806F450-0EFF-40D2-A055-5613B7E37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https://youtu.be/qiyB9WJMCz0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575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>
              <a:defRPr/>
            </a:pPr>
            <a:r>
              <a:rPr lang="ko-KR" altLang="en-US" b="0" i="0">
                <a:solidFill>
                  <a:srgbClr val="000000"/>
                </a:solidFill>
                <a:effectLst/>
                <a:latin typeface="Noto Sans"/>
              </a:rPr>
              <a:t>일본 </a:t>
            </a:r>
            <a:r>
              <a:rPr lang="en-US" altLang="ko-KR" b="0" i="0">
                <a:solidFill>
                  <a:srgbClr val="000000"/>
                </a:solidFill>
                <a:effectLst/>
                <a:latin typeface="Noto Sans"/>
              </a:rPr>
              <a:t>2020</a:t>
            </a:r>
            <a:r>
              <a:rPr lang="ko-KR" altLang="en-US" b="0" i="0">
                <a:solidFill>
                  <a:srgbClr val="000000"/>
                </a:solidFill>
                <a:effectLst/>
                <a:latin typeface="Noto Sans"/>
              </a:rPr>
              <a:t>년 광고시장</a:t>
            </a:r>
            <a:br>
              <a:rPr lang="ko-KR" altLang="en-US"/>
            </a:br>
            <a:r>
              <a:rPr lang="ko-KR" altLang="en-US" b="0" i="0">
                <a:solidFill>
                  <a:srgbClr val="000000"/>
                </a:solidFill>
                <a:effectLst/>
                <a:latin typeface="Noto Sans"/>
              </a:rPr>
              <a:t>주식회사 덴츠 발표「</a:t>
            </a:r>
            <a:r>
              <a:rPr lang="en-US" altLang="ko-KR" b="0" i="0">
                <a:solidFill>
                  <a:srgbClr val="000000"/>
                </a:solidFill>
                <a:effectLst/>
                <a:latin typeface="Noto Sans"/>
              </a:rPr>
              <a:t>2020</a:t>
            </a:r>
            <a:r>
              <a:rPr lang="ko-KR" altLang="en-US" b="0" i="0">
                <a:solidFill>
                  <a:srgbClr val="000000"/>
                </a:solidFill>
                <a:effectLst/>
                <a:latin typeface="Noto Sans"/>
              </a:rPr>
              <a:t>년 일본 광고비」</a:t>
            </a:r>
            <a:r>
              <a:rPr lang="en-US" altLang="ko-KR" b="0" i="0">
                <a:solidFill>
                  <a:srgbClr val="000000"/>
                </a:solidFill>
                <a:effectLst/>
                <a:latin typeface="Noto Sans"/>
              </a:rPr>
              <a:t>, </a:t>
            </a:r>
            <a:r>
              <a:rPr lang="ko-KR" altLang="en-US" b="0" i="0">
                <a:solidFill>
                  <a:srgbClr val="000000"/>
                </a:solidFill>
                <a:effectLst/>
                <a:latin typeface="Noto Sans"/>
              </a:rPr>
              <a:t>일본내의 </a:t>
            </a:r>
            <a:r>
              <a:rPr lang="en-US" altLang="ko-KR" b="0" i="0">
                <a:solidFill>
                  <a:srgbClr val="000000"/>
                </a:solidFill>
                <a:effectLst/>
                <a:latin typeface="Noto Sans"/>
              </a:rPr>
              <a:t>2020</a:t>
            </a:r>
            <a:r>
              <a:rPr lang="ko-KR" altLang="en-US" b="0" i="0">
                <a:solidFill>
                  <a:srgbClr val="000000"/>
                </a:solidFill>
                <a:effectLst/>
                <a:latin typeface="Noto Sans"/>
              </a:rPr>
              <a:t>년의 총광고비</a:t>
            </a:r>
            <a:r>
              <a:rPr lang="en-US" altLang="ko-KR" b="0" i="0">
                <a:solidFill>
                  <a:srgbClr val="000000"/>
                </a:solidFill>
                <a:effectLst/>
                <a:latin typeface="Noto Sans"/>
              </a:rPr>
              <a:t>, </a:t>
            </a:r>
            <a:r>
              <a:rPr lang="ko-KR" altLang="en-US" b="0" i="0">
                <a:solidFill>
                  <a:srgbClr val="000000"/>
                </a:solidFill>
                <a:effectLst/>
                <a:latin typeface="Noto Sans"/>
              </a:rPr>
              <a:t>전년대비 </a:t>
            </a:r>
            <a:r>
              <a:rPr lang="en-US" altLang="ko-KR" b="0" i="0">
                <a:solidFill>
                  <a:srgbClr val="000000"/>
                </a:solidFill>
                <a:effectLst/>
                <a:latin typeface="Noto Sans"/>
              </a:rPr>
              <a:t>88.8%</a:t>
            </a:r>
            <a:r>
              <a:rPr lang="ko-KR" altLang="en-US" b="0" i="0">
                <a:solidFill>
                  <a:srgbClr val="000000"/>
                </a:solidFill>
                <a:effectLst/>
                <a:latin typeface="Noto Sans"/>
              </a:rPr>
              <a:t>의 </a:t>
            </a:r>
            <a:r>
              <a:rPr lang="en-US" altLang="ko-KR" b="0" i="0">
                <a:solidFill>
                  <a:srgbClr val="000000"/>
                </a:solidFill>
                <a:effectLst/>
                <a:latin typeface="Noto Sans"/>
              </a:rPr>
              <a:t>6</a:t>
            </a:r>
            <a:r>
              <a:rPr lang="ko-KR" altLang="en-US" b="0" i="0">
                <a:solidFill>
                  <a:srgbClr val="000000"/>
                </a:solidFill>
                <a:effectLst/>
                <a:latin typeface="Noto Sans"/>
              </a:rPr>
              <a:t>조</a:t>
            </a:r>
            <a:r>
              <a:rPr lang="en-US" altLang="ko-KR" b="0" i="0">
                <a:solidFill>
                  <a:srgbClr val="000000"/>
                </a:solidFill>
                <a:effectLst/>
                <a:latin typeface="Noto Sans"/>
              </a:rPr>
              <a:t>1,594</a:t>
            </a:r>
            <a:r>
              <a:rPr lang="ko-KR" altLang="en-US" b="0" i="0">
                <a:solidFill>
                  <a:srgbClr val="000000"/>
                </a:solidFill>
                <a:effectLst/>
                <a:latin typeface="Noto Sans"/>
              </a:rPr>
              <a:t>억엔</a:t>
            </a:r>
            <a:r>
              <a:rPr lang="en-US" altLang="ko-KR">
                <a:solidFill>
                  <a:srgbClr val="000000"/>
                </a:solidFill>
                <a:latin typeface="Noto Sans"/>
              </a:rPr>
              <a:t> </a:t>
            </a:r>
            <a:r>
              <a:rPr lang="ko-KR" altLang="en-US" b="0" i="0">
                <a:solidFill>
                  <a:srgbClr val="000000"/>
                </a:solidFill>
                <a:effectLst/>
                <a:latin typeface="Noto Sans"/>
              </a:rPr>
              <a:t>신형 코로나의 영향  타격 </a:t>
            </a:r>
            <a:r>
              <a:rPr lang="en-US" altLang="ko-KR" b="0" i="0">
                <a:solidFill>
                  <a:srgbClr val="000000"/>
                </a:solidFill>
                <a:effectLst/>
                <a:latin typeface="Noto Sans"/>
              </a:rPr>
              <a:t>,</a:t>
            </a:r>
            <a:r>
              <a:rPr lang="ko-KR" altLang="en-US" b="0" i="0">
                <a:solidFill>
                  <a:srgbClr val="000000"/>
                </a:solidFill>
                <a:effectLst/>
                <a:latin typeface="Noto Sans"/>
              </a:rPr>
              <a:t>업계 광고 출고  </a:t>
            </a:r>
            <a:r>
              <a:rPr lang="en-US" altLang="ko-KR" b="0" i="0">
                <a:solidFill>
                  <a:srgbClr val="000000"/>
                </a:solidFill>
                <a:effectLst/>
                <a:latin typeface="Noto Sans"/>
              </a:rPr>
              <a:t>9</a:t>
            </a:r>
            <a:r>
              <a:rPr lang="ko-KR" altLang="en-US" b="0" i="0">
                <a:solidFill>
                  <a:srgbClr val="000000"/>
                </a:solidFill>
                <a:effectLst/>
                <a:latin typeface="Noto Sans"/>
              </a:rPr>
              <a:t>년 만  마이너스 성장 기록</a:t>
            </a:r>
            <a:endParaRPr lang="ko-KR" altLang="en-US" b="0" i="0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 algn="l" defTabSz="4572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/>
            </a:pPr>
            <a:r>
              <a:rPr lang="ko-KR" altLang="en-US" b="0" i="0">
                <a:solidFill>
                  <a:srgbClr val="000000"/>
                </a:solidFill>
                <a:effectLst/>
                <a:latin typeface="Noto Sans"/>
              </a:rPr>
              <a:t>한국 대기업 광고 대리점 제일 기획</a:t>
            </a:r>
            <a:r>
              <a:rPr lang="en-US" altLang="ko-KR" b="0" i="0">
                <a:solidFill>
                  <a:srgbClr val="000000"/>
                </a:solidFill>
                <a:effectLst/>
                <a:latin typeface="Noto Sans"/>
              </a:rPr>
              <a:t>(Cheil Worldwide Inc)</a:t>
            </a:r>
            <a:r>
              <a:rPr lang="ko-KR" altLang="en-US" b="0" i="0">
                <a:solidFill>
                  <a:srgbClr val="000000"/>
                </a:solidFill>
                <a:effectLst/>
                <a:latin typeface="Noto Sans"/>
              </a:rPr>
              <a:t>발표 「대한민국 총광고비 결산」</a:t>
            </a:r>
            <a:r>
              <a:rPr lang="en-US" altLang="ko-KR" b="0" i="0">
                <a:solidFill>
                  <a:srgbClr val="000000"/>
                </a:solidFill>
                <a:effectLst/>
                <a:latin typeface="Noto Sans"/>
              </a:rPr>
              <a:t>2020</a:t>
            </a:r>
            <a:r>
              <a:rPr lang="ko-KR" altLang="en-US" b="0" i="0">
                <a:solidFill>
                  <a:srgbClr val="000000"/>
                </a:solidFill>
                <a:effectLst/>
                <a:latin typeface="Noto Sans"/>
              </a:rPr>
              <a:t>년의 한국 국내 총광고비는</a:t>
            </a:r>
            <a:r>
              <a:rPr lang="en-US" altLang="ko-KR" b="0" i="0">
                <a:solidFill>
                  <a:srgbClr val="000000"/>
                </a:solidFill>
                <a:effectLst/>
                <a:latin typeface="Noto Sans"/>
              </a:rPr>
              <a:t>, 11</a:t>
            </a:r>
            <a:r>
              <a:rPr lang="ko-KR" altLang="en-US" b="0" i="0">
                <a:solidFill>
                  <a:srgbClr val="000000"/>
                </a:solidFill>
                <a:effectLst/>
                <a:latin typeface="Noto Sans"/>
              </a:rPr>
              <a:t>조</a:t>
            </a:r>
            <a:r>
              <a:rPr lang="en-US" altLang="ko-KR" b="0" i="0">
                <a:solidFill>
                  <a:srgbClr val="000000"/>
                </a:solidFill>
                <a:effectLst/>
                <a:latin typeface="Noto Sans"/>
              </a:rPr>
              <a:t>9,951</a:t>
            </a:r>
            <a:r>
              <a:rPr lang="ko-KR" altLang="en-US" b="0" i="0">
                <a:solidFill>
                  <a:srgbClr val="000000"/>
                </a:solidFill>
                <a:effectLst/>
                <a:latin typeface="Noto Sans"/>
              </a:rPr>
              <a:t>억원</a:t>
            </a:r>
            <a:r>
              <a:rPr lang="en-US" altLang="ko-KR" b="0" i="0">
                <a:solidFill>
                  <a:srgbClr val="000000"/>
                </a:solidFill>
                <a:effectLst/>
                <a:latin typeface="Noto Sans"/>
              </a:rPr>
              <a:t>(</a:t>
            </a:r>
            <a:r>
              <a:rPr lang="ko-KR" altLang="en-US" b="0" i="0">
                <a:solidFill>
                  <a:srgbClr val="000000"/>
                </a:solidFill>
                <a:effectLst/>
                <a:latin typeface="Noto Sans"/>
              </a:rPr>
              <a:t>전년대비 </a:t>
            </a:r>
            <a:r>
              <a:rPr lang="en-US" altLang="ko-KR" b="0" i="0">
                <a:solidFill>
                  <a:srgbClr val="000000"/>
                </a:solidFill>
                <a:effectLst/>
                <a:latin typeface="Noto Sans"/>
              </a:rPr>
              <a:t>99.2%)</a:t>
            </a:r>
            <a:r>
              <a:rPr lang="ko-KR" altLang="en-US" b="0" i="0">
                <a:solidFill>
                  <a:srgbClr val="000000"/>
                </a:solidFill>
                <a:effectLst/>
                <a:latin typeface="Noto Sans"/>
              </a:rPr>
              <a:t>으로</a:t>
            </a:r>
            <a:r>
              <a:rPr lang="en-US" altLang="ko-KR" b="0" i="0">
                <a:solidFill>
                  <a:srgbClr val="000000"/>
                </a:solidFill>
                <a:effectLst/>
                <a:latin typeface="Noto Sans"/>
              </a:rPr>
              <a:t>, </a:t>
            </a:r>
            <a:r>
              <a:rPr lang="ko-KR" altLang="en-US" b="0" i="0">
                <a:solidFill>
                  <a:srgbClr val="000000"/>
                </a:solidFill>
                <a:effectLst/>
                <a:latin typeface="Noto Sans"/>
              </a:rPr>
              <a:t>역시 신형 코로나 영향 마이너스 성장 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0" normalizeH="0" baseline="0" mc:Ignorable="hp" hp:hslEmbossed="0">
                <a:solidFill>
                  <a:srgbClr val="000000"/>
                </a:solidFill>
                <a:effectLst/>
                <a:latin typeface="Noto Sans"/>
              </a:rPr>
              <a:t>기</a:t>
            </a:r>
            <a:r>
              <a:rPr lang="ko-KR" altLang="en-US" b="0" i="0">
                <a:solidFill>
                  <a:srgbClr val="000000"/>
                </a:solidFill>
                <a:effectLst/>
                <a:latin typeface="Noto Sans"/>
              </a:rPr>
              <a:t>록</a:t>
            </a:r>
            <a:endParaRPr lang="ko-KR" altLang="en-US" b="0" i="0">
              <a:solidFill>
                <a:srgbClr val="000000"/>
              </a:solidFill>
              <a:effectLst/>
              <a:latin typeface="Noto Sans"/>
            </a:endParaRPr>
          </a:p>
          <a:p>
            <a:pPr marL="0" indent="0">
              <a:buNone/>
              <a:defRPr/>
            </a:pPr>
            <a:br>
              <a:rPr lang="ko-KR" altLang="en-US"/>
            </a:b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44752" y="2476743"/>
            <a:ext cx="4651248" cy="381952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364381" y="2562690"/>
            <a:ext cx="4718304" cy="3925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112521" y="634660"/>
            <a:ext cx="9601196" cy="1303867"/>
          </a:xfrm>
        </p:spPr>
        <p:txBody>
          <a:bodyPr/>
          <a:lstStyle/>
          <a:p>
            <a:pPr lvl="0">
              <a:defRPr/>
            </a:pPr>
            <a:r>
              <a:rPr lang="ko-KR" altLang="en-US">
                <a:latin typeface="+mn-ea"/>
                <a:ea typeface="+mn-ea"/>
              </a:rPr>
              <a:t>출처</a:t>
            </a:r>
            <a:endParaRPr lang="ko-KR" altLang="en-US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11175" y="2018536"/>
            <a:ext cx="9601196" cy="426110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  <a:defRPr/>
            </a:pPr>
            <a:r>
              <a:rPr lang="ko-KR" altLang="en-US"/>
              <a:t>일본 광고의 탄생과 변천 내용 발췌 </a:t>
            </a:r>
            <a:r>
              <a:rPr lang="en-US" altLang="ko-KR"/>
              <a:t>https://www.nichemedia.jp/jirei/nandemokoukoku/4514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(</a:t>
            </a:r>
            <a:r>
              <a:rPr lang="ko-KR" altLang="en-US"/>
              <a:t>노렌 사진</a:t>
            </a:r>
            <a:r>
              <a:rPr lang="en-US" altLang="ko-KR"/>
              <a:t>https://ja.wikipedia.org/wiki/%E6%9A%96%E7%B0%BE)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로마의 휴일 사진</a:t>
            </a:r>
            <a:r>
              <a:rPr lang="en-US" altLang="ko-KR"/>
              <a:t>https://www.cinematoday.jp/page/A0006702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광고 종류 내용 발췌 </a:t>
            </a:r>
            <a:r>
              <a:rPr lang="en-US" altLang="ko-KR"/>
              <a:t>https://www.nichemedia.jp/jirei/nandemokoukoku/3812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텍스트 광고내용 발췌</a:t>
            </a:r>
            <a:r>
              <a:rPr lang="en-US" altLang="ko-KR"/>
              <a:t>https://www.elite-network.co.jp/dictionary/textads.html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리스팅 광고 내용발췌</a:t>
            </a:r>
            <a:r>
              <a:rPr lang="en-US" altLang="ko-KR"/>
              <a:t>,</a:t>
            </a:r>
            <a:r>
              <a:rPr lang="ko-KR" altLang="en-US"/>
              <a:t>사진</a:t>
            </a:r>
            <a:r>
              <a:rPr lang="en-US" altLang="ko-KR"/>
              <a:t>https://liskul.com/what-is-listing-95#4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(</a:t>
            </a:r>
            <a:r>
              <a:rPr lang="ko-KR" altLang="en-US"/>
              <a:t>자연검색 뜻 발췌</a:t>
            </a:r>
            <a:r>
              <a:rPr lang="en-US" altLang="ko-KR"/>
              <a:t>):</a:t>
            </a:r>
            <a:r>
              <a:rPr lang="ko-KR" altLang="en-US"/>
              <a:t> </a:t>
            </a:r>
            <a:r>
              <a:rPr lang="en-US" altLang="ko-KR"/>
              <a:t>https://webtan.impress.co.jp/g/%E3%82%AA%E3%83%BC%E3%82%AC%E3%83%8B%E3%83%83%E3%82%AF%E6%A4%9C%E7%B4%A2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덴츠 로고사진 </a:t>
            </a:r>
            <a:r>
              <a:rPr lang="en-US" altLang="ko-KR"/>
              <a:t>https://www.dentsu.co.jp/news/library/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하쿠호도 로고사진</a:t>
            </a:r>
            <a:r>
              <a:rPr lang="en-US" altLang="ko-KR"/>
              <a:t>https://www.axismag.jp/posts/2019/07/135792.html</a:t>
            </a:r>
            <a:endParaRPr lang="en-US" altLang="ko-KR"/>
          </a:p>
          <a:p>
            <a:pPr marL="0" indent="0">
              <a:buNone/>
              <a:defRPr/>
            </a:pPr>
            <a:r>
              <a:rPr lang="en-US" altLang="ko-KR"/>
              <a:t>ADK </a:t>
            </a:r>
            <a:r>
              <a:rPr lang="ko-KR" altLang="en-US"/>
              <a:t>로고사진</a:t>
            </a:r>
            <a:r>
              <a:rPr lang="en-US" altLang="ko-KR"/>
              <a:t>https://www.adk.jp/news/1207/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덴츠 하쿠호도 </a:t>
            </a:r>
            <a:r>
              <a:rPr lang="en-US" altLang="ko-KR"/>
              <a:t>ADK </a:t>
            </a:r>
            <a:r>
              <a:rPr lang="ko-KR" altLang="en-US"/>
              <a:t>기업정보 </a:t>
            </a:r>
            <a:r>
              <a:rPr lang="en-US" altLang="ko-KR"/>
              <a:t>https://en-courage.com/articles/185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광고 제작 과정사진</a:t>
            </a:r>
            <a:r>
              <a:rPr lang="en-US" altLang="ko-KR"/>
              <a:t>https://job.rikunabi.com/contents/industry/1052/,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광고제작과정</a:t>
            </a:r>
            <a:r>
              <a:rPr lang="en-US" altLang="ko-KR"/>
              <a:t>(</a:t>
            </a:r>
            <a:r>
              <a:rPr lang="ko-KR" altLang="en-US"/>
              <a:t>광고비 흐름</a:t>
            </a:r>
            <a:r>
              <a:rPr lang="en-US" altLang="ko-KR"/>
              <a:t>,</a:t>
            </a:r>
            <a:r>
              <a:rPr lang="ko-KR" altLang="en-US"/>
              <a:t>광고계약</a:t>
            </a:r>
            <a:r>
              <a:rPr lang="en-US" altLang="ko-KR"/>
              <a:t>)</a:t>
            </a:r>
            <a:r>
              <a:rPr lang="ko-KR" altLang="en-US"/>
              <a:t> 내용</a:t>
            </a:r>
            <a:r>
              <a:rPr lang="en-US" altLang="ko-KR"/>
              <a:t>,</a:t>
            </a:r>
            <a:r>
              <a:rPr lang="ko-KR" altLang="en-US"/>
              <a:t>사진</a:t>
            </a:r>
            <a:r>
              <a:rPr lang="en-US" altLang="ko-KR"/>
              <a:t>https://jp.ub-speeda.com/ex/analysis/archive/49/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메체별 광고비</a:t>
            </a:r>
            <a:r>
              <a:rPr lang="en-US" altLang="ko-KR"/>
              <a:t>https://youtu.be/5fKLJeVlUHA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업종별 광고비</a:t>
            </a:r>
            <a:r>
              <a:rPr lang="en-US" altLang="ko-KR"/>
              <a:t>https://youtu.be/qiyB9WJMCz0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일본 광고한국광고 비교 내용 발췌 </a:t>
            </a:r>
            <a:r>
              <a:rPr lang="en-US" altLang="ko-KR"/>
              <a:t>,</a:t>
            </a:r>
            <a:r>
              <a:rPr lang="ko-KR" altLang="en-US"/>
              <a:t>그래프 </a:t>
            </a:r>
            <a:r>
              <a:rPr lang="en-US" altLang="ko-KR"/>
              <a:t>http://namujapan.com/blog/trendinfo/20210413/</a:t>
            </a:r>
            <a:endParaRPr lang="en-US" altLang="ko-KR"/>
          </a:p>
          <a:p>
            <a:pPr marL="0" indent="0">
              <a:buNone/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>
                <a:latin typeface="+mn-ea"/>
                <a:ea typeface="+mn-ea"/>
              </a:rPr>
              <a:t>목차</a:t>
            </a:r>
            <a:endParaRPr lang="ko-KR" altLang="en-US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ko-KR" altLang="en-US"/>
              <a:t>광고 정의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일본의 광고 탄생변천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광고의 종류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일본 광고 회사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일본 광고 제작과정</a:t>
            </a:r>
            <a:r>
              <a:rPr lang="en-US" altLang="ko-KR"/>
              <a:t>(</a:t>
            </a:r>
            <a:r>
              <a:rPr lang="ko-KR" altLang="en-US"/>
              <a:t>광고비 흐름</a:t>
            </a:r>
            <a:r>
              <a:rPr lang="en-US" altLang="ko-KR"/>
              <a:t>)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일본 기업의 광고비 </a:t>
            </a:r>
            <a:r>
              <a:rPr lang="en-US" altLang="ko-KR"/>
              <a:t>, </a:t>
            </a:r>
            <a:r>
              <a:rPr lang="ko-KR" altLang="en-US"/>
              <a:t>한국 일본 광고비 비교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159169-A069-452B-92AC-618EA05FA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274" y="2777066"/>
            <a:ext cx="9601196" cy="1303867"/>
          </a:xfrm>
        </p:spPr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384640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A1D2C7-C408-4960-8EC2-58C1FC5E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광고의 정의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CC6A472-049D-4922-999C-0DA2CC0F4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광고의 정의</a:t>
            </a:r>
          </a:p>
          <a:p>
            <a:pPr marL="0" indent="0">
              <a:buNone/>
            </a:pPr>
            <a:r>
              <a:rPr lang="ko-KR" altLang="en-US" sz="2000" dirty="0"/>
              <a:t>상업적 목적</a:t>
            </a:r>
            <a:r>
              <a:rPr lang="en-US" altLang="ko-KR" sz="2000" dirty="0"/>
              <a:t>-&gt;</a:t>
            </a:r>
            <a:r>
              <a:rPr lang="ko-KR" altLang="en-US" sz="2000" dirty="0"/>
              <a:t> 상품</a:t>
            </a:r>
            <a:r>
              <a:rPr lang="en-US" altLang="ko-KR" sz="2000" dirty="0"/>
              <a:t>,</a:t>
            </a:r>
            <a:r>
              <a:rPr lang="ko-KR" altLang="en-US" sz="2000" dirty="0"/>
              <a:t>서비스 사업 등 정보 적극적 세간 널리 홍보</a:t>
            </a:r>
            <a:r>
              <a:rPr lang="en-US" altLang="ko-KR" sz="2000" dirty="0"/>
              <a:t>.. </a:t>
            </a:r>
            <a:r>
              <a:rPr lang="ko-KR" altLang="en-US" sz="2000" dirty="0"/>
              <a:t>또한 광고위한 기술 및 방송 등</a:t>
            </a:r>
            <a:r>
              <a:rPr lang="en-US" altLang="ko-KR" sz="2000" dirty="0"/>
              <a:t>.</a:t>
            </a:r>
            <a:r>
              <a:rPr lang="ko-KR" altLang="en-US" sz="2000" dirty="0"/>
              <a:t>예</a:t>
            </a:r>
            <a:r>
              <a:rPr lang="en-US" altLang="ko-KR" sz="2000" dirty="0"/>
              <a:t>) "</a:t>
            </a:r>
            <a:r>
              <a:rPr lang="ko-KR" altLang="en-US" sz="2000" dirty="0"/>
              <a:t>광고를 싣는 </a:t>
            </a:r>
            <a:r>
              <a:rPr lang="en-US" altLang="ko-KR" sz="2000" dirty="0"/>
              <a:t>''</a:t>
            </a:r>
            <a:r>
              <a:rPr lang="ko-KR" altLang="en-US" sz="2000" dirty="0"/>
              <a:t>신제품 광고</a:t>
            </a:r>
            <a:r>
              <a:rPr lang="en-US" altLang="ko-KR" sz="2000" dirty="0"/>
              <a:t>" "</a:t>
            </a:r>
            <a:r>
              <a:rPr lang="ko-KR" altLang="en-US" sz="2000" dirty="0"/>
              <a:t>모집 광고“</a:t>
            </a:r>
          </a:p>
        </p:txBody>
      </p:sp>
    </p:spTree>
    <p:extLst>
      <p:ext uri="{BB962C8B-B14F-4D97-AF65-F5344CB8AC3E}">
        <p14:creationId xmlns:p14="http://schemas.microsoft.com/office/powerpoint/2010/main" val="200792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3295AF-60B5-4405-A49E-0D3670A5B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일본 광고 탄생과 변천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55EA9E-2F5C-4BFA-B67D-D6F4E1DA3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438" y="2904936"/>
            <a:ext cx="9601196" cy="2970932"/>
          </a:xfrm>
        </p:spPr>
        <p:txBody>
          <a:bodyPr>
            <a:norm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일본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-&gt;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광고 보급시작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2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차 세계 대전 종식後 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1950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년대 무렵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경기가 상승이 고도 경제 성장기 접어 들어 일본 많은 변화 초래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정보통로 역할 라디오 대신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TV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방송 시작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TV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를 통해 서양 영화 방송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오드리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헵번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대표작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'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로마의 휴일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'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등 영향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ko-KR" altLang="en-US" dirty="0"/>
          </a:p>
        </p:txBody>
      </p:sp>
      <p:pic>
        <p:nvPicPr>
          <p:cNvPr id="1026" name="Picture 2" descr="10시 영화제">
            <a:extLst>
              <a:ext uri="{FF2B5EF4-FFF2-40B4-BE49-F238E27FC236}">
                <a16:creationId xmlns:a16="http://schemas.microsoft.com/office/drawing/2014/main" id="{C3E73BC4-EEF5-4F5C-950B-97FE02AA3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950" y="2835063"/>
            <a:ext cx="2891963" cy="297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CAE6DC-78F3-4D71-A30C-91320E181912}"/>
              </a:ext>
            </a:extLst>
          </p:cNvPr>
          <p:cNvSpPr txBox="1"/>
          <p:nvPr/>
        </p:nvSpPr>
        <p:spPr>
          <a:xfrm>
            <a:off x="8566546" y="5875868"/>
            <a:ext cx="255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’</a:t>
            </a:r>
            <a:r>
              <a:rPr lang="ko-KR" altLang="en-US" dirty="0"/>
              <a:t>로마의 휴일</a:t>
            </a:r>
            <a:r>
              <a:rPr lang="en-US" altLang="ko-KR" dirty="0"/>
              <a:t>＇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832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1543FFC-15A9-455A-B3E3-C21E10FC5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현대 패션 일본 유행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이 무렵 해외 대중문화 일본 유입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다양한 예술 관심을 나타내는 사람들 증가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일본 전후 복구 후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긍정적 사회 거듭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-&gt;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이시기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~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활발↑ 포스터 등 광고 대중화 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>
              <a:buFont typeface="Wingdings" panose="05000000000000000000" pitchFamily="2" charset="2"/>
              <a:buChar char="ü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064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모서리가 접힌 도형 3"/>
          <p:cNvSpPr/>
          <p:nvPr/>
        </p:nvSpPr>
        <p:spPr>
          <a:xfrm>
            <a:off x="2499434" y="2649492"/>
            <a:ext cx="2672179" cy="2050742"/>
          </a:xfrm>
          <a:prstGeom prst="foldedCorner">
            <a:avLst>
              <a:gd name="adj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/>
              <a:t>일본 광고 시작</a:t>
            </a:r>
            <a:endParaRPr lang="ko-KR" altLang="en-US"/>
          </a:p>
          <a:p>
            <a:pPr algn="ctr">
              <a:defRPr/>
            </a:pPr>
            <a:r>
              <a:rPr lang="en-US" altLang="ko-KR"/>
              <a:t>1950</a:t>
            </a:r>
            <a:r>
              <a:rPr lang="ko-KR" altLang="en-US"/>
              <a:t>년대</a:t>
            </a:r>
            <a:r>
              <a:rPr lang="en-US" altLang="ko-KR"/>
              <a:t>?</a:t>
            </a:r>
            <a:endParaRPr lang="en-US" altLang="ko-KR"/>
          </a:p>
        </p:txBody>
      </p:sp>
      <p:pic>
        <p:nvPicPr>
          <p:cNvPr id="7" name="내용 개체 틀 6" descr="닫기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898929" y="2649492"/>
            <a:ext cx="1873188" cy="1873188"/>
          </a:xfrm>
        </p:spPr>
      </p:pic>
      <p:pic>
        <p:nvPicPr>
          <p:cNvPr id="9" name="그래픽 8" descr="뒤로 RTL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448300" y="2971800"/>
            <a:ext cx="914400" cy="914400"/>
          </a:xfrm>
          <a:prstGeom prst="rect">
            <a:avLst/>
          </a:prstGeom>
        </p:spPr>
      </p:pic>
      <p:sp>
        <p:nvSpPr>
          <p:cNvPr id="10" name="사각형: 모서리가 접힌 도형 9"/>
          <p:cNvSpPr/>
          <p:nvPr/>
        </p:nvSpPr>
        <p:spPr>
          <a:xfrm>
            <a:off x="6256168" y="2860829"/>
            <a:ext cx="2672179" cy="2050742"/>
          </a:xfrm>
          <a:prstGeom prst="foldedCorner">
            <a:avLst>
              <a:gd name="adj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/>
              <a:t>에도 시대 전기 해당</a:t>
            </a:r>
            <a:endParaRPr lang="ko-KR" altLang="en-US"/>
          </a:p>
          <a:p>
            <a:pPr algn="ctr">
              <a:defRPr/>
            </a:pPr>
            <a:r>
              <a:rPr lang="ko-KR" altLang="en-US"/>
              <a:t>포렴  </a:t>
            </a:r>
            <a:r>
              <a:rPr lang="en-US" altLang="ko-KR"/>
              <a:t>,</a:t>
            </a:r>
            <a:r>
              <a:rPr lang="ko-KR" altLang="en-US"/>
              <a:t>간판 시작</a:t>
            </a:r>
            <a:endParaRPr lang="en-US" altLang="ko-K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207254" y="2521258"/>
            <a:ext cx="2286000" cy="3485981"/>
          </a:xfrm>
          <a:prstGeom prst="rect">
            <a:avLst/>
          </a:prstGeom>
          <a:noFill/>
        </p:spPr>
      </p:pic>
      <p:sp>
        <p:nvSpPr>
          <p:cNvPr id="11" name="생각 풍선: 구름 모양 10"/>
          <p:cNvSpPr/>
          <p:nvPr/>
        </p:nvSpPr>
        <p:spPr>
          <a:xfrm>
            <a:off x="4617868" y="522713"/>
            <a:ext cx="3435658" cy="1696704"/>
          </a:xfrm>
          <a:prstGeom prst="cloudCallout">
            <a:avLst>
              <a:gd name="adj1" fmla="val -20833"/>
              <a:gd name="adj2" fmla="val 62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/>
              <a:t>덴츠 </a:t>
            </a:r>
            <a:r>
              <a:rPr lang="en-US" altLang="ko-KR"/>
              <a:t>50</a:t>
            </a:r>
            <a:r>
              <a:rPr lang="ko-KR" altLang="en-US"/>
              <a:t>년사</a:t>
            </a:r>
            <a:endParaRPr lang="ko-KR" altLang="en-US"/>
          </a:p>
          <a:p>
            <a:pPr algn="ctr">
              <a:defRPr/>
            </a:pPr>
            <a:r>
              <a:rPr lang="ko-KR" altLang="en-US"/>
              <a:t>曰</a:t>
            </a:r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978435" y="5822573"/>
            <a:ext cx="2457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ja-JP" altLang="en-US"/>
              <a:t>暖簾（のれん）</a:t>
            </a:r>
            <a:r>
              <a:rPr lang="ko-KR" altLang="en-US"/>
              <a:t>포렴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1" animBg="1"/>
      <p:bldP spid="10" grpId="2" animBg="1"/>
      <p:bldP spid="12" grpId="3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kern="0" spc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그 후 전단지</a:t>
            </a:r>
            <a:r>
              <a:rPr lang="en-US" altLang="ko-KR" sz="2000" kern="0" spc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'</a:t>
            </a:r>
            <a:r>
              <a:rPr lang="ko-KR" altLang="en-US" sz="2000" kern="0" spc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라는 에도시대 특유의 </a:t>
            </a:r>
            <a:r>
              <a:rPr lang="en-US" altLang="ko-KR" sz="2000" kern="0" spc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'</a:t>
            </a:r>
            <a:r>
              <a:rPr lang="ko-KR" altLang="en-US" sz="2000" kern="0" spc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광고 전단</a:t>
            </a:r>
            <a:r>
              <a:rPr lang="en-US" altLang="ko-KR" sz="2000" kern="0" spc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'</a:t>
            </a:r>
            <a:r>
              <a:rPr lang="ko-KR" altLang="en-US" sz="2000" kern="0" spc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 베포 시작</a:t>
            </a:r>
            <a:endParaRPr lang="ko-KR" altLang="en-US" sz="2000" kern="0" spc="0">
              <a:solidFill>
                <a:srgbClr val="000000"/>
              </a:solidFill>
              <a:effectLst/>
              <a:latin typeface="함초롬바탕"/>
              <a:ea typeface="함초롬바탕"/>
            </a:endParaRPr>
          </a:p>
          <a:p>
            <a:pPr marL="0" marR="0" indent="0"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kern="0" spc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초기 </a:t>
            </a:r>
            <a:r>
              <a:rPr lang="en-US" altLang="ko-KR" sz="2000" kern="0" spc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1 </a:t>
            </a:r>
            <a:r>
              <a:rPr lang="ko-KR" altLang="en-US" sz="2000" kern="0" spc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가지 색상 </a:t>
            </a:r>
            <a:r>
              <a:rPr lang="en-US" altLang="ko-KR" sz="2000" kern="0" spc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~2 </a:t>
            </a:r>
            <a:r>
              <a:rPr lang="ko-KR" altLang="en-US" sz="2000" kern="0" spc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가지 색상 구성</a:t>
            </a:r>
            <a:endParaRPr lang="ko-KR" altLang="en-US" sz="2000" kern="0" spc="0">
              <a:solidFill>
                <a:srgbClr val="000000"/>
              </a:solidFill>
              <a:effectLst/>
              <a:latin typeface="함초롬바탕"/>
              <a:ea typeface="함초롬바탕"/>
            </a:endParaRPr>
          </a:p>
          <a:p>
            <a:pPr marL="0" marR="0" indent="0"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kern="0" spc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문명 개화</a:t>
            </a:r>
            <a:r>
              <a:rPr lang="en-US" altLang="ko-KR" sz="2000" kern="0" spc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, </a:t>
            </a:r>
            <a:r>
              <a:rPr lang="ko-KR" altLang="en-US" sz="2000" kern="0" spc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목판화 인쇄술 발전 따라 다채로운 구성</a:t>
            </a:r>
            <a:r>
              <a:rPr lang="en-US" altLang="ko-KR" sz="2000" kern="0" spc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.</a:t>
            </a:r>
            <a:endParaRPr lang="en-US" altLang="ko-KR" sz="2000" kern="0" spc="0">
              <a:solidFill>
                <a:srgbClr val="000000"/>
              </a:solidFill>
              <a:effectLst/>
              <a:latin typeface="함초롬바탕"/>
              <a:ea typeface="함초롬바탕"/>
            </a:endParaRPr>
          </a:p>
          <a:p>
            <a:pPr marL="0" marR="0" indent="0" algn="just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kern="0" spc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전단지유형 </a:t>
            </a:r>
            <a:r>
              <a:rPr lang="en-US" altLang="ko-KR" sz="2000" kern="0" spc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"</a:t>
            </a:r>
            <a:r>
              <a:rPr lang="ko-KR" altLang="en-US" sz="2000" kern="0" spc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「제품 전단지」</a:t>
            </a:r>
            <a:r>
              <a:rPr lang="en-US" altLang="ko-KR" sz="2000" kern="0" spc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',</a:t>
            </a:r>
            <a:r>
              <a:rPr lang="ko-KR" altLang="en-US" sz="2000" kern="0" spc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수배 전단 </a:t>
            </a:r>
            <a:r>
              <a:rPr lang="en-US" altLang="ko-KR" sz="2000" kern="0" spc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'</a:t>
            </a:r>
            <a:r>
              <a:rPr lang="ko-KR" altLang="en-US" sz="2000" kern="0" spc="0">
                <a:solidFill>
                  <a:srgbClr val="000000"/>
                </a:solidFill>
                <a:effectLst/>
                <a:latin typeface="함초롬바탕"/>
                <a:ea typeface="함초롬바탕"/>
              </a:rPr>
              <a:t>등 존재</a:t>
            </a:r>
            <a:endParaRPr lang="ko-KR" altLang="en-US" sz="2000" kern="0" spc="0">
              <a:solidFill>
                <a:srgbClr val="000000"/>
              </a:solidFill>
              <a:effectLst/>
              <a:latin typeface="함초롬바탕"/>
              <a:ea typeface="함초롬바탕"/>
            </a:endParaRPr>
          </a:p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9D5E09-B3DF-49B2-AE47-2F6485F3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광고 종류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A0FCF1-F151-4002-81E5-03955E2D5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ko-KR" altLang="en-US" sz="2000" i="0" dirty="0">
                <a:solidFill>
                  <a:srgbClr val="282828"/>
                </a:solidFill>
                <a:effectLst/>
                <a:latin typeface="游ゴシック体"/>
              </a:rPr>
              <a:t>인터넷 광고 </a:t>
            </a:r>
            <a:r>
              <a:rPr lang="en-US" altLang="ko-KR" sz="2000" i="0" dirty="0">
                <a:solidFill>
                  <a:srgbClr val="282828"/>
                </a:solidFill>
                <a:effectLst/>
                <a:latin typeface="游ゴシック体"/>
              </a:rPr>
              <a:t>(Web </a:t>
            </a:r>
            <a:r>
              <a:rPr lang="ko-KR" altLang="en-US" sz="2000" i="0" dirty="0">
                <a:solidFill>
                  <a:srgbClr val="282828"/>
                </a:solidFill>
                <a:effectLst/>
                <a:latin typeface="游ゴシック体"/>
              </a:rPr>
              <a:t>광고</a:t>
            </a:r>
            <a:r>
              <a:rPr lang="en-US" altLang="ko-KR" sz="2000" i="0" dirty="0">
                <a:solidFill>
                  <a:srgbClr val="282828"/>
                </a:solidFill>
                <a:effectLst/>
                <a:latin typeface="游ゴシック体"/>
              </a:rPr>
              <a:t>)-</a:t>
            </a:r>
            <a:r>
              <a:rPr lang="ko-KR" altLang="en-US" sz="2000" i="0" dirty="0">
                <a:solidFill>
                  <a:srgbClr val="282828"/>
                </a:solidFill>
                <a:effectLst/>
                <a:latin typeface="游ゴシック体"/>
              </a:rPr>
              <a:t>배너</a:t>
            </a:r>
            <a:r>
              <a:rPr lang="en-US" altLang="ko-KR" sz="2000" i="0" dirty="0">
                <a:solidFill>
                  <a:srgbClr val="282828"/>
                </a:solidFill>
                <a:effectLst/>
                <a:latin typeface="游ゴシック体"/>
              </a:rPr>
              <a:t>,</a:t>
            </a:r>
            <a:r>
              <a:rPr lang="ko-KR" altLang="en-US" sz="2000" i="0" dirty="0" err="1">
                <a:solidFill>
                  <a:srgbClr val="282828"/>
                </a:solidFill>
                <a:effectLst/>
                <a:latin typeface="游ゴシック体"/>
              </a:rPr>
              <a:t>라스팅</a:t>
            </a:r>
            <a:r>
              <a:rPr lang="en-US" altLang="ko-KR" sz="2000" dirty="0">
                <a:solidFill>
                  <a:srgbClr val="282828"/>
                </a:solidFill>
                <a:latin typeface="游ゴシック体"/>
              </a:rPr>
              <a:t>,</a:t>
            </a:r>
            <a:r>
              <a:rPr lang="ko-KR" altLang="en-US" sz="2000" dirty="0">
                <a:solidFill>
                  <a:srgbClr val="282828"/>
                </a:solidFill>
                <a:latin typeface="游ゴシック体"/>
              </a:rPr>
              <a:t>제휴</a:t>
            </a:r>
            <a:r>
              <a:rPr lang="en-US" altLang="ko-KR" sz="2000" dirty="0">
                <a:solidFill>
                  <a:srgbClr val="282828"/>
                </a:solidFill>
                <a:latin typeface="游ゴシック体"/>
              </a:rPr>
              <a:t>,</a:t>
            </a:r>
            <a:r>
              <a:rPr lang="ko-KR" altLang="en-US" sz="2000" dirty="0">
                <a:solidFill>
                  <a:srgbClr val="282828"/>
                </a:solidFill>
                <a:latin typeface="游ゴシック体"/>
              </a:rPr>
              <a:t>텍스트</a:t>
            </a:r>
            <a:r>
              <a:rPr lang="en-US" altLang="ko-KR" sz="2000" dirty="0">
                <a:solidFill>
                  <a:srgbClr val="282828"/>
                </a:solidFill>
                <a:latin typeface="游ゴシック体"/>
              </a:rPr>
              <a:t>,</a:t>
            </a:r>
            <a:r>
              <a:rPr lang="ko-KR" altLang="en-US" sz="2000" dirty="0">
                <a:solidFill>
                  <a:srgbClr val="282828"/>
                </a:solidFill>
                <a:latin typeface="游ゴシック体"/>
              </a:rPr>
              <a:t>메일</a:t>
            </a:r>
            <a:r>
              <a:rPr lang="en-US" altLang="ko-KR" sz="2000" dirty="0">
                <a:solidFill>
                  <a:srgbClr val="282828"/>
                </a:solidFill>
                <a:latin typeface="游ゴシック体"/>
              </a:rPr>
              <a:t>,</a:t>
            </a:r>
            <a:r>
              <a:rPr lang="ko-KR" altLang="en-US" sz="2000" dirty="0">
                <a:solidFill>
                  <a:srgbClr val="282828"/>
                </a:solidFill>
                <a:latin typeface="游ゴシック体"/>
              </a:rPr>
              <a:t>동영상 광고 등</a:t>
            </a:r>
            <a:endParaRPr lang="en-US" altLang="ko-KR" sz="2000" dirty="0">
              <a:solidFill>
                <a:srgbClr val="282828"/>
              </a:solidFill>
              <a:latin typeface="游ゴシック体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rgbClr val="282828"/>
                </a:solidFill>
                <a:latin typeface="游ゴシック体"/>
              </a:rPr>
              <a:t>매스 광고</a:t>
            </a:r>
            <a:r>
              <a:rPr lang="en-US" altLang="ko-KR" sz="2000" dirty="0">
                <a:solidFill>
                  <a:srgbClr val="282828"/>
                </a:solidFill>
                <a:latin typeface="游ゴシック体"/>
              </a:rPr>
              <a:t>(</a:t>
            </a:r>
            <a:r>
              <a:rPr lang="ko-KR" altLang="en-US" sz="2000" dirty="0">
                <a:solidFill>
                  <a:srgbClr val="282828"/>
                </a:solidFill>
                <a:latin typeface="游ゴシック体"/>
              </a:rPr>
              <a:t>대중광고</a:t>
            </a:r>
            <a:r>
              <a:rPr lang="en-US" altLang="ko-KR" sz="2000" dirty="0">
                <a:solidFill>
                  <a:srgbClr val="282828"/>
                </a:solidFill>
                <a:latin typeface="游ゴシック体"/>
              </a:rPr>
              <a:t>)-tv,</a:t>
            </a:r>
            <a:r>
              <a:rPr lang="ko-KR" altLang="en-US" sz="2000" dirty="0">
                <a:solidFill>
                  <a:srgbClr val="282828"/>
                </a:solidFill>
                <a:latin typeface="游ゴシック体"/>
              </a:rPr>
              <a:t>라디오 </a:t>
            </a:r>
            <a:r>
              <a:rPr lang="en-US" altLang="ko-KR" sz="2000" dirty="0">
                <a:solidFill>
                  <a:srgbClr val="282828"/>
                </a:solidFill>
                <a:latin typeface="游ゴシック体"/>
              </a:rPr>
              <a:t>,</a:t>
            </a:r>
            <a:r>
              <a:rPr lang="ko-KR" altLang="en-US" sz="2000" dirty="0">
                <a:solidFill>
                  <a:srgbClr val="282828"/>
                </a:solidFill>
                <a:latin typeface="游ゴシック体"/>
              </a:rPr>
              <a:t>신문  잡지 광고</a:t>
            </a:r>
            <a:endParaRPr lang="en-US" altLang="ko-KR" sz="2000" dirty="0">
              <a:solidFill>
                <a:srgbClr val="282828"/>
              </a:solidFill>
              <a:latin typeface="游ゴシック体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2000" dirty="0">
                <a:solidFill>
                  <a:srgbClr val="282828"/>
                </a:solidFill>
                <a:latin typeface="游ゴシック体"/>
              </a:rPr>
              <a:t>SP </a:t>
            </a:r>
            <a:r>
              <a:rPr lang="ko-KR" altLang="en-US" sz="2000" dirty="0">
                <a:solidFill>
                  <a:srgbClr val="282828"/>
                </a:solidFill>
                <a:latin typeface="游ゴシック体"/>
              </a:rPr>
              <a:t>광고</a:t>
            </a:r>
            <a:r>
              <a:rPr lang="en-US" altLang="ko-KR" sz="2000" dirty="0">
                <a:solidFill>
                  <a:srgbClr val="282828"/>
                </a:solidFill>
                <a:latin typeface="游ゴシック体"/>
              </a:rPr>
              <a:t>-</a:t>
            </a:r>
            <a:r>
              <a:rPr lang="ko-KR" altLang="en-US" sz="2000" dirty="0">
                <a:solidFill>
                  <a:srgbClr val="282828"/>
                </a:solidFill>
                <a:latin typeface="游ゴシック体"/>
              </a:rPr>
              <a:t>교통 광고 </a:t>
            </a:r>
            <a:r>
              <a:rPr lang="en-US" altLang="ko-KR" sz="2000" dirty="0">
                <a:solidFill>
                  <a:srgbClr val="282828"/>
                </a:solidFill>
                <a:latin typeface="游ゴシック体"/>
              </a:rPr>
              <a:t>,</a:t>
            </a:r>
            <a:r>
              <a:rPr lang="ko-KR" altLang="en-US" sz="2000" dirty="0">
                <a:solidFill>
                  <a:srgbClr val="282828"/>
                </a:solidFill>
                <a:latin typeface="游ゴシック体"/>
              </a:rPr>
              <a:t>옥외광고</a:t>
            </a:r>
            <a:r>
              <a:rPr lang="en-US" altLang="ko-KR" sz="2000" dirty="0">
                <a:solidFill>
                  <a:srgbClr val="282828"/>
                </a:solidFill>
                <a:latin typeface="游ゴシック体"/>
              </a:rPr>
              <a:t>,</a:t>
            </a:r>
            <a:r>
              <a:rPr lang="ko-KR" altLang="en-US" sz="2000" dirty="0">
                <a:solidFill>
                  <a:srgbClr val="282828"/>
                </a:solidFill>
                <a:latin typeface="游ゴシック体"/>
              </a:rPr>
              <a:t>포스팅 등</a:t>
            </a:r>
            <a:endParaRPr lang="en-US" altLang="ko-KR" sz="2000" dirty="0">
              <a:solidFill>
                <a:srgbClr val="282828"/>
              </a:solidFill>
              <a:latin typeface="游ゴシック体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altLang="ko-KR" sz="2000" b="1" dirty="0">
              <a:solidFill>
                <a:srgbClr val="282828"/>
              </a:solidFill>
              <a:latin typeface="游ゴシック体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altLang="ko-KR" sz="2000" i="0" dirty="0">
              <a:solidFill>
                <a:srgbClr val="282828"/>
              </a:solidFill>
              <a:effectLst/>
              <a:latin typeface="游ゴシック体"/>
            </a:endParaRPr>
          </a:p>
        </p:txBody>
      </p:sp>
    </p:spTree>
    <p:extLst>
      <p:ext uri="{BB962C8B-B14F-4D97-AF65-F5344CB8AC3E}">
        <p14:creationId xmlns:p14="http://schemas.microsoft.com/office/powerpoint/2010/main" val="402784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7EA75A-EC6C-41F8-BB9E-AD7CEFB6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텍스트 광고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72CF59-9E4B-4FB8-87F0-54BED77FF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텍스트 광고는 매체인 웹사이트 내의 공간에 캐치 카피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설명문 등의 문장을 실어  문장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-&gt;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광고주의 웹사이트 링크 연결 구조</a:t>
            </a:r>
            <a:br>
              <a:rPr lang="ko-KR" altLang="en-US" sz="2000" dirty="0"/>
            </a:br>
            <a:br>
              <a:rPr lang="ko-KR" altLang="en-US" sz="2000" dirty="0"/>
            </a:br>
            <a:r>
              <a:rPr lang="ko-KR" altLang="en-US" sz="20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배너 광고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·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디스플레이 광고 </a:t>
            </a:r>
            <a:r>
              <a:rPr lang="ko-KR" altLang="en-US" sz="2000" dirty="0">
                <a:solidFill>
                  <a:srgbClr val="000000"/>
                </a:solidFill>
                <a:latin typeface="Noto Sans" panose="020B0502040504020204" pitchFamily="34" charset="0"/>
              </a:rPr>
              <a:t>비교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눈 띄지 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x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반면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광고주  비용 저렴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문장 표현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-&gt;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다른 곳 차별화 사이트 방문자 광고 인지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x, 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 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0072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Relationship Id="rId2" Type="http://schemas.openxmlformats.org/officeDocument/2006/relationships/image" Target="../media/image2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자연주의">
  <a:themeElements>
    <a:clrScheme name="자연주의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자연주의">
      <a:majorFont>
        <a:latin typeface="Garamond" panose="02020404030301010803"/>
        <a:ea typeface=""/>
        <a:cs typeface=""/>
        <a:font script="Jpan" typeface="MS PGothic"/>
        <a:font script="Hang" typeface="돋움"/>
        <a:font script="Hans" typeface="方正舒体"/>
        <a:font script="Hant" typeface="Microsoft JhengHei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MS PMincho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자연주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 rotWithShape="1">
          <a:blip r:embed="rId2"/>
          <a:stretch>
            <a:fillRect/>
          </a:stretch>
        </a:blip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408</ep:Words>
  <ep:PresentationFormat>와이드스크린</ep:PresentationFormat>
  <ep:Paragraphs>104</ep:Paragraphs>
  <ep:Slides>20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ep:HeadingPairs>
  <ep:TitlesOfParts>
    <vt:vector size="21" baseType="lpstr">
      <vt:lpstr>자연주의</vt:lpstr>
      <vt:lpstr>일본광고와 경제</vt:lpstr>
      <vt:lpstr>목차</vt:lpstr>
      <vt:lpstr>광고의 정의</vt:lpstr>
      <vt:lpstr>일본 광고 탄생과 변천</vt:lpstr>
      <vt:lpstr>슬라이드 5</vt:lpstr>
      <vt:lpstr>슬라이드 6</vt:lpstr>
      <vt:lpstr>슬라이드 7</vt:lpstr>
      <vt:lpstr>광고 종류</vt:lpstr>
      <vt:lpstr>텍스트 광고</vt:lpstr>
      <vt:lpstr>리스팅광고 “검색 연동 광고”</vt:lpstr>
      <vt:lpstr>일본 광고 회사</vt:lpstr>
      <vt:lpstr>덴츠</vt:lpstr>
      <vt:lpstr>하쿠호도</vt:lpstr>
      <vt:lpstr>ADK</vt:lpstr>
      <vt:lpstr>광고 만들어 지는 과정(+광고비의 흐름)</vt:lpstr>
      <vt:lpstr>메체별 광고비</vt:lpstr>
      <vt:lpstr>업종별 광고비</vt:lpstr>
      <vt:lpstr>슬라이드 18</vt:lpstr>
      <vt:lpstr>출처</vt:lpstr>
      <vt:lpstr>감사합니다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2021-09-26T17:07:18.000</dcterms:created>
  <dc:creator>오 민주</dc:creator>
  <cp:lastModifiedBy>오민주</cp:lastModifiedBy>
  <dcterms:modified xsi:type="dcterms:W3CDTF">2021-10-05T14:30:32.707</dcterms:modified>
  <cp:revision>59</cp:revision>
  <dc:title>일본광고와 경제</dc:title>
  <cp:version/>
</cp:coreProperties>
</file>