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1" r:id="rId5"/>
    <p:sldId id="265" r:id="rId6"/>
    <p:sldId id="272" r:id="rId7"/>
    <p:sldId id="264" r:id="rId8"/>
    <p:sldId id="273" r:id="rId9"/>
    <p:sldId id="263" r:id="rId10"/>
    <p:sldId id="262" r:id="rId11"/>
    <p:sldId id="269" r:id="rId12"/>
    <p:sldId id="274" r:id="rId13"/>
    <p:sldId id="275" r:id="rId14"/>
    <p:sldId id="270" r:id="rId15"/>
    <p:sldId id="268" r:id="rId16"/>
    <p:sldId id="267" r:id="rId17"/>
    <p:sldId id="266" r:id="rId18"/>
    <p:sldId id="271" r:id="rId19"/>
    <p:sldId id="260" r:id="rId20"/>
    <p:sldId id="259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박성근" initials="박" lastIdx="1" clrIdx="0">
    <p:extLst>
      <p:ext uri="{19B8F6BF-5375-455C-9EA6-DF929625EA0E}">
        <p15:presenceInfo xmlns:p15="http://schemas.microsoft.com/office/powerpoint/2012/main" userId="박성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October 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3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9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6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4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4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7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382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5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3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October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0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lIns="109728" tIns="109728" rIns="109728" bIns="91440" anchor="t"/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00" spc="8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October 7,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000" spc="8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000" spc="8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54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lang="en-US" sz="4800" kern="1200" spc="16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 spc="7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 spc="7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 spc="7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 spc="7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 spc="7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analysis-accounting.net/" TargetMode="External"/><Relationship Id="rId3" Type="http://schemas.openxmlformats.org/officeDocument/2006/relationships/hyperlink" Target="https://biz.moneyforward.com/accounting/basic" TargetMode="External"/><Relationship Id="rId7" Type="http://schemas.openxmlformats.org/officeDocument/2006/relationships/hyperlink" Target="https://www.oro.com/zac/blog/ifrs" TargetMode="External"/><Relationship Id="rId2" Type="http://schemas.openxmlformats.org/officeDocument/2006/relationships/hyperlink" Target="https://namu.wiki/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o.wikipedia.org/wiki/" TargetMode="External"/><Relationship Id="rId5" Type="http://schemas.openxmlformats.org/officeDocument/2006/relationships/hyperlink" Target="https://it-trend.jp/accounting_software/article" TargetMode="External"/><Relationship Id="rId4" Type="http://schemas.openxmlformats.org/officeDocument/2006/relationships/hyperlink" Target="https://www.meti.go.jp/policy/economy/keiei_innovation/kigyoukaikei/pdf/accounting_systemrev2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A3BF8AE-2B4B-4D2D-AD93-93AE12CB6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3647" y="1089262"/>
            <a:ext cx="3565524" cy="238489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3400" dirty="0"/>
              <a:t>일본회계기준과 국제회계기준의 비교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F42BB1C-671B-486B-8993-6A23C34AF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647" y="4488000"/>
            <a:ext cx="3565525" cy="1731656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solidFill>
                  <a:schemeClr val="tx1">
                    <a:alpha val="60000"/>
                  </a:schemeClr>
                </a:solidFill>
              </a:rPr>
              <a:t>21711788 </a:t>
            </a:r>
            <a:r>
              <a:rPr lang="ko-KR" altLang="en-US" sz="2000" dirty="0">
                <a:solidFill>
                  <a:schemeClr val="tx1">
                    <a:alpha val="60000"/>
                  </a:schemeClr>
                </a:solidFill>
              </a:rPr>
              <a:t>회계학과 박성근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92A8CB-0B0A-43A5-86F4-712B0C469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41850" y="444676"/>
            <a:ext cx="667802" cy="631474"/>
            <a:chOff x="10478914" y="1506691"/>
            <a:chExt cx="667802" cy="631474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4C63B2AC-3D19-416D-A37F-2DDA8A36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A474391-1271-45F9-A39C-8641371AB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Picture 3" descr="문서의 그래프와 펜">
            <a:extLst>
              <a:ext uri="{FF2B5EF4-FFF2-40B4-BE49-F238E27FC236}">
                <a16:creationId xmlns:a16="http://schemas.microsoft.com/office/drawing/2014/main" id="{977DF7A3-D327-47AE-BBB6-AD3BC240D5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612" r="6889" b="-1"/>
          <a:stretch/>
        </p:blipFill>
        <p:spPr>
          <a:xfrm>
            <a:off x="4743450" y="10"/>
            <a:ext cx="7448551" cy="6857990"/>
          </a:xfrm>
          <a:custGeom>
            <a:avLst/>
            <a:gdLst/>
            <a:ahLst/>
            <a:cxnLst/>
            <a:rect l="l" t="t" r="r" b="b"/>
            <a:pathLst>
              <a:path w="7448551" h="6858000">
                <a:moveTo>
                  <a:pt x="0" y="0"/>
                </a:moveTo>
                <a:lnTo>
                  <a:pt x="7448551" y="0"/>
                </a:lnTo>
                <a:lnTo>
                  <a:pt x="744855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1AC6C06-99FE-4BA1-BC82-8406A424CD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AEC842D-C905-4DEA-B1C3-CA51995C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1219" y="5433223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0674B5-3ED9-4AB3-9669-1BE11050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/>
          <a:lstStyle/>
          <a:p>
            <a:pPr algn="ctr"/>
            <a:r>
              <a:rPr lang="ko-KR" altLang="en-US" dirty="0"/>
              <a:t>국제회계기준</a:t>
            </a:r>
            <a:r>
              <a:rPr lang="en-US" altLang="ko-KR" dirty="0"/>
              <a:t>(IFRS)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6945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7F9FBA-5F88-4BC8-BC4D-502D85C62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636059"/>
            <a:ext cx="11090274" cy="3585881"/>
          </a:xfrm>
        </p:spPr>
        <p:txBody>
          <a:bodyPr/>
          <a:lstStyle/>
          <a:p>
            <a:r>
              <a:rPr lang="ko-KR" altLang="en-US" dirty="0" err="1"/>
              <a:t>국제회계기준이란</a:t>
            </a:r>
            <a:r>
              <a:rPr lang="ko-KR" altLang="en-US" dirty="0"/>
              <a:t> 국제회계기준위원회가 제정한 회계기준이다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현재는 주식이나 채권을 사고 파는 투자자들이 점차 국경을 넘나들며 투자를 할 수 있게 되었다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ko-KR" altLang="en-US" dirty="0"/>
              <a:t>그런데 재무제표를 작성하는 기준이 나라마다 다르기 때문에 투자자들로서 혼란스러웠다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그래서 나라별 회계기준을 통일한 국제회계기준</a:t>
            </a:r>
            <a:r>
              <a:rPr lang="en-US" altLang="ko-KR" dirty="0"/>
              <a:t>(IFRS)</a:t>
            </a:r>
            <a:r>
              <a:rPr lang="ko-KR" altLang="en-US" dirty="0"/>
              <a:t>이 만들어졌다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370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7DD52AF-FD67-488B-B901-DB1B932A2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443318"/>
            <a:ext cx="11090274" cy="3971364"/>
          </a:xfrm>
        </p:spPr>
        <p:txBody>
          <a:bodyPr/>
          <a:lstStyle/>
          <a:p>
            <a:r>
              <a:rPr lang="en-US" altLang="ko-KR" dirty="0"/>
              <a:t>J-GAAP</a:t>
            </a:r>
            <a:r>
              <a:rPr lang="ko-KR" altLang="en-US" dirty="0"/>
              <a:t>은 각 사건마다 구체적은 회계 처리 규칙을 제공하였다</a:t>
            </a:r>
            <a:r>
              <a:rPr lang="en-US" altLang="ko-KR" dirty="0"/>
              <a:t>. </a:t>
            </a:r>
            <a:r>
              <a:rPr lang="ko-KR" altLang="en-US" dirty="0"/>
              <a:t>하지만 </a:t>
            </a:r>
            <a:r>
              <a:rPr lang="en-US" altLang="ko-KR" dirty="0"/>
              <a:t>IFRS</a:t>
            </a:r>
            <a:r>
              <a:rPr lang="ko-KR" altLang="en-US" dirty="0"/>
              <a:t>는 규칙이 아니라 원칙을 중시함으로써 비교적 기업들에게 회계 처리의 재량을 부여했다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IFRS</a:t>
            </a:r>
            <a:r>
              <a:rPr lang="ko-KR" altLang="en-US" dirty="0"/>
              <a:t>의 기본 재무제표는 개별재무제표가 아닌 연결재무제표이다</a:t>
            </a:r>
            <a:r>
              <a:rPr lang="en-US" altLang="ko-KR" dirty="0"/>
              <a:t>. </a:t>
            </a:r>
            <a:r>
              <a:rPr lang="ko-KR" altLang="en-US" dirty="0"/>
              <a:t>여러 기업들이 사실상 하나의 경제적 실체를 구성한다면 지배기업이 종속기업의 재무제표까지 하나로 작성한다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J-GAAP</a:t>
            </a:r>
            <a:r>
              <a:rPr lang="ko-KR" altLang="en-US" dirty="0"/>
              <a:t>는 수익과 비용을 중시하여 </a:t>
            </a:r>
            <a:r>
              <a:rPr lang="ko-KR" altLang="en-US" dirty="0" err="1"/>
              <a:t>포괄손익계산서</a:t>
            </a:r>
            <a:r>
              <a:rPr lang="ko-KR" altLang="en-US" dirty="0"/>
              <a:t> 중심이었다면</a:t>
            </a:r>
            <a:r>
              <a:rPr lang="en-US" altLang="ko-KR" dirty="0"/>
              <a:t> IFRS</a:t>
            </a:r>
            <a:r>
              <a:rPr lang="ko-KR" altLang="en-US" dirty="0"/>
              <a:t>는 자산과 부채</a:t>
            </a:r>
            <a:r>
              <a:rPr lang="en-US" altLang="ko-KR" dirty="0"/>
              <a:t>, </a:t>
            </a:r>
            <a:r>
              <a:rPr lang="ko-KR" altLang="en-US" dirty="0"/>
              <a:t>자본을 중시하여 재무상태표를 중심으로 구성요소를 측정한다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16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691FF4-6E83-47B4-8F69-4A6AFEBB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290482"/>
            <a:ext cx="11090274" cy="2277036"/>
          </a:xfrm>
        </p:spPr>
        <p:txBody>
          <a:bodyPr/>
          <a:lstStyle/>
          <a:p>
            <a:r>
              <a:rPr lang="ko-KR" altLang="en-US" dirty="0"/>
              <a:t>기존 회계기준은 원가주의에 집착을 </a:t>
            </a:r>
            <a:r>
              <a:rPr lang="ko-KR" altLang="en-US" dirty="0" err="1"/>
              <a:t>했었지만</a:t>
            </a:r>
            <a:r>
              <a:rPr lang="en-US" altLang="ko-KR" dirty="0"/>
              <a:t>, IFRS</a:t>
            </a:r>
            <a:r>
              <a:rPr lang="ko-KR" altLang="en-US" dirty="0"/>
              <a:t>에서는 경제적 의사결정에 보다 목적 적합하게 하기 위하여 공정가치를 측정해 나타낸다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재무제표 표시 방법을 기업에게 선택에 맡긴다</a:t>
            </a:r>
            <a:r>
              <a:rPr lang="en-US" altLang="ko-KR" dirty="0"/>
              <a:t>. </a:t>
            </a:r>
            <a:r>
              <a:rPr lang="ko-KR" altLang="en-US" dirty="0"/>
              <a:t>최소한의 계정과목만 제시하고 기업에게 많은 선택권을 주도록 만들어졌다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42042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B6D048-2F43-4A50-96A8-1A5475E8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5300" dirty="0"/>
              <a:t>J-GAAP</a:t>
            </a:r>
            <a:r>
              <a:rPr lang="ko-KR" altLang="en-US" sz="5300" dirty="0"/>
              <a:t>과 </a:t>
            </a:r>
            <a:r>
              <a:rPr lang="en-US" altLang="ko-KR" sz="5300" dirty="0"/>
              <a:t>IFRS</a:t>
            </a:r>
            <a:r>
              <a:rPr lang="ko-KR" altLang="en-US" sz="5300" dirty="0"/>
              <a:t>의 비교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3363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3">
            <a:extLst>
              <a:ext uri="{FF2B5EF4-FFF2-40B4-BE49-F238E27FC236}">
                <a16:creationId xmlns:a16="http://schemas.microsoft.com/office/drawing/2014/main" id="{6D4FCFA3-6136-48CB-BEC1-496C29B78C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549492"/>
              </p:ext>
            </p:extLst>
          </p:nvPr>
        </p:nvGraphicFramePr>
        <p:xfrm>
          <a:off x="550863" y="470646"/>
          <a:ext cx="11090274" cy="59167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96758">
                  <a:extLst>
                    <a:ext uri="{9D8B030D-6E8A-4147-A177-3AD203B41FA5}">
                      <a16:colId xmlns:a16="http://schemas.microsoft.com/office/drawing/2014/main" val="422688946"/>
                    </a:ext>
                  </a:extLst>
                </a:gridCol>
                <a:gridCol w="3696758">
                  <a:extLst>
                    <a:ext uri="{9D8B030D-6E8A-4147-A177-3AD203B41FA5}">
                      <a16:colId xmlns:a16="http://schemas.microsoft.com/office/drawing/2014/main" val="3752592949"/>
                    </a:ext>
                  </a:extLst>
                </a:gridCol>
                <a:gridCol w="3696758">
                  <a:extLst>
                    <a:ext uri="{9D8B030D-6E8A-4147-A177-3AD203B41FA5}">
                      <a16:colId xmlns:a16="http://schemas.microsoft.com/office/drawing/2014/main" val="4094391378"/>
                    </a:ext>
                  </a:extLst>
                </a:gridCol>
              </a:tblGrid>
              <a:tr h="845244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J-GAAP</a:t>
                      </a:r>
                      <a:endParaRPr lang="ko-KR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IFRS</a:t>
                      </a:r>
                      <a:endParaRPr lang="ko-KR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431273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수익</a:t>
                      </a:r>
                      <a:r>
                        <a:rPr lang="en-US" altLang="ko-KR" dirty="0"/>
                        <a:t> </a:t>
                      </a:r>
                      <a:r>
                        <a:rPr lang="ko-KR" altLang="en-US" dirty="0"/>
                        <a:t>인식 기준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실현 될 때 수익 인식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성과 의무를 충족 할 때 수익 인식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367426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미등록 주식의 재무상태표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취득원가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시장 가치 평가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147133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M&amp;A</a:t>
                      </a:r>
                      <a:r>
                        <a:rPr lang="ko-KR" altLang="en-US" dirty="0"/>
                        <a:t>중 허용되는 무형자산의 평가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특허권</a:t>
                      </a:r>
                      <a:r>
                        <a:rPr lang="en-US" altLang="ko-KR" dirty="0"/>
                        <a:t>,</a:t>
                      </a:r>
                      <a:r>
                        <a:rPr lang="ko-KR" altLang="en-US" dirty="0"/>
                        <a:t>상표권 등 법적 권리는 시장 가치 평가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라이센스 계약</a:t>
                      </a:r>
                      <a:r>
                        <a:rPr lang="en-US" altLang="ko-K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프랜차이즈 계약</a:t>
                      </a:r>
                      <a:r>
                        <a:rPr lang="en-US" altLang="ko-K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고객 목록 등 시장 가치 평가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020629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무형의 이익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</a:t>
                      </a:r>
                      <a:r>
                        <a:rPr lang="ko-KR" altLang="en-US" dirty="0"/>
                        <a:t>년 이내에 정액법 </a:t>
                      </a:r>
                      <a:r>
                        <a:rPr lang="ko-KR" altLang="en-US" dirty="0" err="1"/>
                        <a:t>상각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/>
                        <a:t>비상환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549603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고정자산의 내용연수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법인세법에 따라 내용연수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기업이 자산을 사용할 예정인 기간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457335"/>
                  </a:ext>
                </a:extLst>
              </a:tr>
              <a:tr h="845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R&amp;D</a:t>
                      </a:r>
                      <a:r>
                        <a:rPr lang="ko-KR" altLang="en-US" dirty="0"/>
                        <a:t>비용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발생 시 전부 비용 처리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연구비는 비용 처리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개발비는 요건에 충족되는 경우 비용 처리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203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491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7FF55D-9864-4EBF-A36C-EC6A76DDD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/>
          <a:lstStyle/>
          <a:p>
            <a:pPr algn="ctr"/>
            <a:r>
              <a:rPr lang="ko-KR" altLang="en-US" dirty="0"/>
              <a:t>나의 생각</a:t>
            </a:r>
          </a:p>
        </p:txBody>
      </p:sp>
    </p:spTree>
    <p:extLst>
      <p:ext uri="{BB962C8B-B14F-4D97-AF65-F5344CB8AC3E}">
        <p14:creationId xmlns:p14="http://schemas.microsoft.com/office/powerpoint/2010/main" val="1071702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64375E-96D3-468E-80FD-4405E54E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187824"/>
            <a:ext cx="11090274" cy="4482352"/>
          </a:xfrm>
        </p:spPr>
        <p:txBody>
          <a:bodyPr/>
          <a:lstStyle/>
          <a:p>
            <a:r>
              <a:rPr lang="ko-KR" altLang="en-US" dirty="0"/>
              <a:t>국제회계기준</a:t>
            </a:r>
            <a:r>
              <a:rPr lang="en-US" altLang="ko-KR" dirty="0"/>
              <a:t>(IFRS)</a:t>
            </a:r>
            <a:r>
              <a:rPr lang="ko-KR" altLang="en-US" dirty="0"/>
              <a:t>는 전 세계 여러 나라에 도입이 되고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아직도 많은 일본 기업들이 적용하고 있는 </a:t>
            </a:r>
            <a:r>
              <a:rPr lang="en-US" altLang="ko-KR" dirty="0"/>
              <a:t>J-GAAP</a:t>
            </a:r>
            <a:r>
              <a:rPr lang="ko-KR" altLang="en-US" dirty="0"/>
              <a:t>과는 달리 </a:t>
            </a:r>
            <a:r>
              <a:rPr lang="en-US" altLang="ko-KR" dirty="0"/>
              <a:t>IFRS</a:t>
            </a:r>
            <a:r>
              <a:rPr lang="ko-KR" altLang="en-US" dirty="0"/>
              <a:t>는 원리 원칙 주의</a:t>
            </a:r>
            <a:r>
              <a:rPr lang="en-US" altLang="ko-KR" dirty="0"/>
              <a:t>, </a:t>
            </a:r>
            <a:r>
              <a:rPr lang="ko-KR" altLang="en-US" dirty="0"/>
              <a:t>자산 및 책임의 접근 방식</a:t>
            </a:r>
            <a:r>
              <a:rPr lang="en-US" altLang="ko-KR" dirty="0"/>
              <a:t>, </a:t>
            </a:r>
            <a:r>
              <a:rPr lang="ko-KR" altLang="en-US" dirty="0"/>
              <a:t>경제 단일화라는 개념에 운영되고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또한 </a:t>
            </a:r>
            <a:r>
              <a:rPr lang="en-US" altLang="ko-KR" dirty="0"/>
              <a:t>IFRS</a:t>
            </a:r>
            <a:r>
              <a:rPr lang="ko-KR" altLang="en-US" dirty="0"/>
              <a:t>를 도입하면 해외 투자자들이 기업을 알아보기 더 쉽고</a:t>
            </a:r>
            <a:r>
              <a:rPr lang="en-US" altLang="ko-KR" dirty="0"/>
              <a:t>, </a:t>
            </a:r>
            <a:r>
              <a:rPr lang="ko-KR" altLang="en-US" dirty="0"/>
              <a:t>다른 해외 회사들과 비교가 더 쉬워진다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즉 재정상황에 투명성이 높아지고 자금 조달 가능성도 확대될 것이다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그리고 해외에 자회사가 있다면 경영 상태를 파악하기 더 쉬울 것이다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303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175C60-DCD0-498B-A150-88799370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718982"/>
            <a:ext cx="11090274" cy="3420036"/>
          </a:xfrm>
        </p:spPr>
        <p:txBody>
          <a:bodyPr/>
          <a:lstStyle/>
          <a:p>
            <a:r>
              <a:rPr lang="ko-KR" altLang="en-US" dirty="0"/>
              <a:t>기업이란 </a:t>
            </a:r>
            <a:r>
              <a:rPr lang="en-US" altLang="ko-KR" dirty="0"/>
              <a:t>‘</a:t>
            </a:r>
            <a:r>
              <a:rPr lang="ko-KR" altLang="en-US" dirty="0"/>
              <a:t>이윤창출</a:t>
            </a:r>
            <a:r>
              <a:rPr lang="en-US" altLang="ko-KR" dirty="0"/>
              <a:t>’</a:t>
            </a:r>
            <a:r>
              <a:rPr lang="ko-KR" altLang="en-US" dirty="0"/>
              <a:t>이 궁극적 목표이기 때문에 </a:t>
            </a:r>
            <a:r>
              <a:rPr lang="en-US" altLang="ko-KR" dirty="0"/>
              <a:t>IFRS</a:t>
            </a:r>
            <a:r>
              <a:rPr lang="ko-KR" altLang="en-US" dirty="0"/>
              <a:t>를 채택해야 기업의 경영성과나 재무상태가 더 좋게 나온다면 </a:t>
            </a:r>
            <a:r>
              <a:rPr lang="en-US" altLang="ko-KR" dirty="0"/>
              <a:t>IFRS</a:t>
            </a:r>
            <a:r>
              <a:rPr lang="ko-KR" altLang="en-US" dirty="0"/>
              <a:t>를 채택해야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반대로 </a:t>
            </a:r>
            <a:r>
              <a:rPr lang="en-US" altLang="ko-KR" dirty="0"/>
              <a:t>J-GAAP</a:t>
            </a:r>
            <a:r>
              <a:rPr lang="ko-KR" altLang="en-US" dirty="0"/>
              <a:t>를 채택해야 기업의 경영성과나 재무상태가 더 좋게 나온다면 </a:t>
            </a:r>
            <a:r>
              <a:rPr lang="en-US" altLang="ko-KR" dirty="0"/>
              <a:t>J-GAAP</a:t>
            </a:r>
            <a:r>
              <a:rPr lang="ko-KR" altLang="en-US" dirty="0"/>
              <a:t>를 채택해야 한다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아무리 국제 정세가 </a:t>
            </a:r>
            <a:r>
              <a:rPr lang="en-US" altLang="ko-KR" dirty="0"/>
              <a:t>IFRS</a:t>
            </a:r>
            <a:r>
              <a:rPr lang="ko-KR" altLang="en-US" dirty="0"/>
              <a:t>를 많이 도입하는 추세이더라도 기업이 어느 회계기준을 선택해야 더 효율적인지를 판단해야 한다고 생각한다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93935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24FB86-85D9-44DC-BDF8-2443821D3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참고문헌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B2FFB1-0314-4190-A7A5-12FDE064D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659219"/>
            <a:ext cx="11090274" cy="4649506"/>
          </a:xfrm>
        </p:spPr>
        <p:txBody>
          <a:bodyPr/>
          <a:lstStyle/>
          <a:p>
            <a:r>
              <a:rPr lang="en-US" altLang="ko-KR" dirty="0">
                <a:hlinkClick r:id="rId2"/>
              </a:rPr>
              <a:t>https://namu.wiki/w</a:t>
            </a:r>
            <a:endParaRPr lang="en-US" altLang="ko-KR" dirty="0"/>
          </a:p>
          <a:p>
            <a:r>
              <a:rPr lang="en-US" altLang="ko-KR" dirty="0">
                <a:hlinkClick r:id="rId3"/>
              </a:rPr>
              <a:t>https://biz.moneyforward.com/accounting/basic</a:t>
            </a:r>
            <a:endParaRPr lang="en-US" altLang="ko-KR" dirty="0"/>
          </a:p>
          <a:p>
            <a:r>
              <a:rPr lang="ja-JP" altLang="en-US" dirty="0">
                <a:hlinkClick r:id="rId4"/>
              </a:rPr>
              <a:t>日本の会計制度の現状 </a:t>
            </a:r>
            <a:r>
              <a:rPr lang="en-US" altLang="ja-JP" dirty="0">
                <a:hlinkClick r:id="rId4"/>
              </a:rPr>
              <a:t>(meti.go.jp)</a:t>
            </a:r>
            <a:endParaRPr lang="en-US" altLang="ja-JP" dirty="0"/>
          </a:p>
          <a:p>
            <a:r>
              <a:rPr lang="en-US" altLang="ko-KR" dirty="0">
                <a:hlinkClick r:id="rId5"/>
              </a:rPr>
              <a:t>https://it-trend.jp/accounting_software/article</a:t>
            </a:r>
            <a:endParaRPr lang="en-US" altLang="ko-KR" dirty="0"/>
          </a:p>
          <a:p>
            <a:r>
              <a:rPr lang="en-US" altLang="ko-KR" dirty="0">
                <a:hlinkClick r:id="rId6"/>
              </a:rPr>
              <a:t>https://ko.wikipedia.org/wiki/</a:t>
            </a:r>
            <a:endParaRPr lang="en-US" altLang="ko-KR" dirty="0"/>
          </a:p>
          <a:p>
            <a:r>
              <a:rPr lang="en-US" altLang="ko-KR" dirty="0">
                <a:hlinkClick r:id="rId7"/>
              </a:rPr>
              <a:t>https://www.oro.com/zac/blog/ifrs</a:t>
            </a:r>
            <a:endParaRPr lang="en-US" altLang="ko-KR" dirty="0"/>
          </a:p>
          <a:p>
            <a:r>
              <a:rPr lang="en-US" altLang="ko-KR" dirty="0">
                <a:hlinkClick r:id="rId8"/>
              </a:rPr>
              <a:t>https://analysis-accounting.net/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07498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8E9DFD-BD36-4AF9-A532-95F1132C6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03FC72-2F59-44BE-A8F0-F88BB784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538" y="1881275"/>
            <a:ext cx="11090274" cy="4518255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 </a:t>
            </a:r>
            <a:r>
              <a:rPr lang="en-US" altLang="ko-KR" dirty="0"/>
              <a:t>1.</a:t>
            </a:r>
            <a:r>
              <a:rPr lang="ko-KR" altLang="en-US" dirty="0"/>
              <a:t> 회계기준이란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2. </a:t>
            </a:r>
            <a:r>
              <a:rPr lang="ko-KR" altLang="en-US" dirty="0"/>
              <a:t>일본회계기준 </a:t>
            </a:r>
            <a:r>
              <a:rPr lang="en-US" altLang="ko-KR" dirty="0"/>
              <a:t>(J-GAAP)</a:t>
            </a:r>
          </a:p>
          <a:p>
            <a:pPr marL="0" indent="0">
              <a:buNone/>
            </a:pPr>
            <a:r>
              <a:rPr lang="en-US" altLang="ko-KR" dirty="0"/>
              <a:t> 3. </a:t>
            </a:r>
            <a:r>
              <a:rPr lang="ko-KR" altLang="en-US" dirty="0"/>
              <a:t>국제회계기준 </a:t>
            </a:r>
            <a:r>
              <a:rPr lang="en-US" altLang="ko-KR" dirty="0"/>
              <a:t>(IFRS)</a:t>
            </a:r>
          </a:p>
          <a:p>
            <a:pPr marL="0" indent="0">
              <a:buNone/>
            </a:pPr>
            <a:r>
              <a:rPr lang="en-US" altLang="ko-KR" dirty="0"/>
              <a:t> 4. J-GAAP</a:t>
            </a:r>
            <a:r>
              <a:rPr lang="ko-KR" altLang="en-US" dirty="0"/>
              <a:t>와 </a:t>
            </a:r>
            <a:r>
              <a:rPr lang="en-US" altLang="ko-KR" dirty="0"/>
              <a:t>IFRS</a:t>
            </a:r>
            <a:r>
              <a:rPr lang="ko-KR" altLang="en-US" dirty="0"/>
              <a:t>의 비교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5. </a:t>
            </a:r>
            <a:r>
              <a:rPr lang="ko-KR" altLang="en-US" dirty="0"/>
              <a:t>나의 생각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 6. </a:t>
            </a:r>
            <a:r>
              <a:rPr lang="ko-KR" altLang="en-US" dirty="0"/>
              <a:t>참고문헌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15514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04D49F-B3E7-4DF1-9F23-6A7520BA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/>
          <a:lstStyle/>
          <a:p>
            <a:pPr algn="ctr"/>
            <a:r>
              <a:rPr lang="ko-KR" altLang="en-US" dirty="0"/>
              <a:t>감사합니다</a:t>
            </a:r>
            <a:r>
              <a:rPr lang="en-US" altLang="ko-KR" dirty="0"/>
              <a:t> :)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876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B3C274-FF12-4D20-83A6-5AB12BD0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/>
          <a:lstStyle/>
          <a:p>
            <a:pPr algn="ctr"/>
            <a:r>
              <a:rPr lang="ko-KR" altLang="en-US" dirty="0"/>
              <a:t>회계기준이란</a:t>
            </a:r>
          </a:p>
        </p:txBody>
      </p:sp>
    </p:spTree>
    <p:extLst>
      <p:ext uri="{BB962C8B-B14F-4D97-AF65-F5344CB8AC3E}">
        <p14:creationId xmlns:p14="http://schemas.microsoft.com/office/powerpoint/2010/main" val="2202986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84EC40E-95F9-49B7-A6D8-190A04164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259105"/>
            <a:ext cx="11090274" cy="2339789"/>
          </a:xfrm>
        </p:spPr>
        <p:txBody>
          <a:bodyPr/>
          <a:lstStyle/>
          <a:p>
            <a:r>
              <a:rPr lang="ko-KR" altLang="en-US" dirty="0"/>
              <a:t>기업투자에 필요한 가장 중요한 정보 중 하나가 바로 재무제표이다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재무제표는 재무상태표</a:t>
            </a:r>
            <a:r>
              <a:rPr lang="en-US" altLang="ko-KR" dirty="0"/>
              <a:t>,</a:t>
            </a:r>
            <a:r>
              <a:rPr lang="ko-KR" altLang="en-US" dirty="0"/>
              <a:t> 손익계산서</a:t>
            </a:r>
            <a:r>
              <a:rPr lang="en-US" altLang="ko-KR" dirty="0"/>
              <a:t>, </a:t>
            </a:r>
            <a:r>
              <a:rPr lang="ko-KR" altLang="en-US" dirty="0"/>
              <a:t>현금흐름표</a:t>
            </a:r>
            <a:r>
              <a:rPr lang="en-US" altLang="ko-KR" dirty="0"/>
              <a:t>, </a:t>
            </a:r>
            <a:r>
              <a:rPr lang="ko-KR" altLang="en-US" dirty="0"/>
              <a:t>자본변동표</a:t>
            </a:r>
            <a:r>
              <a:rPr lang="en-US" altLang="ko-KR" dirty="0"/>
              <a:t>, </a:t>
            </a:r>
            <a:r>
              <a:rPr lang="ko-KR" altLang="en-US" dirty="0"/>
              <a:t>주석이란 항목으로 구성되어 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회계기준이란 재무제표를 만드는 규칙이다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3175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1B98A9-FAAC-4983-B536-501C2D3DE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2763000"/>
            <a:ext cx="11091600" cy="1332000"/>
          </a:xfrm>
        </p:spPr>
        <p:txBody>
          <a:bodyPr/>
          <a:lstStyle/>
          <a:p>
            <a:pPr algn="ctr"/>
            <a:r>
              <a:rPr lang="ko-KR" altLang="en-US" dirty="0"/>
              <a:t>일본회계기준</a:t>
            </a:r>
            <a:r>
              <a:rPr lang="en-US" altLang="ko-KR" dirty="0"/>
              <a:t>(J-GAAP)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054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489B87-ED9A-4E7C-8F8D-8E60ECBBF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429"/>
            <a:ext cx="11090274" cy="2631141"/>
          </a:xfrm>
        </p:spPr>
        <p:txBody>
          <a:bodyPr/>
          <a:lstStyle/>
          <a:p>
            <a:r>
              <a:rPr lang="ko-KR" altLang="en-US" dirty="0" err="1"/>
              <a:t>일본회계기준이란</a:t>
            </a:r>
            <a:r>
              <a:rPr lang="ko-KR" altLang="en-US" dirty="0"/>
              <a:t> 일본에서 재무제표를 작성할 때 따라야 하는 일반적으로 인정된 </a:t>
            </a:r>
            <a:r>
              <a:rPr lang="ko-KR" altLang="en-US" dirty="0" err="1"/>
              <a:t>회계원칙입니다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현재도 일본의 기업들은 일본회계기준을 많이 채택하여 사용하고 있지만</a:t>
            </a:r>
            <a:r>
              <a:rPr lang="en-US" altLang="ko-KR" dirty="0"/>
              <a:t>, </a:t>
            </a:r>
            <a:r>
              <a:rPr lang="ko-KR" altLang="en-US" dirty="0"/>
              <a:t>국제회계기준이 만들어지기 전까지는 거의 모든 일본의 기업들이 일본회계기준만을 사용하였다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272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1B546B-85DD-4E86-A086-19027EB35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358588"/>
            <a:ext cx="11090274" cy="5889219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 일본에서는 다음 </a:t>
            </a:r>
            <a:r>
              <a:rPr lang="en-US" altLang="ko-KR" dirty="0"/>
              <a:t>4</a:t>
            </a:r>
            <a:r>
              <a:rPr lang="ko-KR" altLang="en-US" dirty="0"/>
              <a:t>가지 회계기준 중 하나를 선택 할 수 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5F94EAA0-CE6B-46FD-8FBB-E55BE21A1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07370"/>
              </p:ext>
            </p:extLst>
          </p:nvPr>
        </p:nvGraphicFramePr>
        <p:xfrm>
          <a:off x="694765" y="1002972"/>
          <a:ext cx="10802470" cy="56852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60494">
                  <a:extLst>
                    <a:ext uri="{9D8B030D-6E8A-4147-A177-3AD203B41FA5}">
                      <a16:colId xmlns:a16="http://schemas.microsoft.com/office/drawing/2014/main" val="475344631"/>
                    </a:ext>
                  </a:extLst>
                </a:gridCol>
                <a:gridCol w="2160494">
                  <a:extLst>
                    <a:ext uri="{9D8B030D-6E8A-4147-A177-3AD203B41FA5}">
                      <a16:colId xmlns:a16="http://schemas.microsoft.com/office/drawing/2014/main" val="1337790907"/>
                    </a:ext>
                  </a:extLst>
                </a:gridCol>
                <a:gridCol w="2160494">
                  <a:extLst>
                    <a:ext uri="{9D8B030D-6E8A-4147-A177-3AD203B41FA5}">
                      <a16:colId xmlns:a16="http://schemas.microsoft.com/office/drawing/2014/main" val="2803105599"/>
                    </a:ext>
                  </a:extLst>
                </a:gridCol>
                <a:gridCol w="2160494">
                  <a:extLst>
                    <a:ext uri="{9D8B030D-6E8A-4147-A177-3AD203B41FA5}">
                      <a16:colId xmlns:a16="http://schemas.microsoft.com/office/drawing/2014/main" val="4034626623"/>
                    </a:ext>
                  </a:extLst>
                </a:gridCol>
                <a:gridCol w="2160494">
                  <a:extLst>
                    <a:ext uri="{9D8B030D-6E8A-4147-A177-3AD203B41FA5}">
                      <a16:colId xmlns:a16="http://schemas.microsoft.com/office/drawing/2014/main" val="2194664324"/>
                    </a:ext>
                  </a:extLst>
                </a:gridCol>
              </a:tblGrid>
              <a:tr h="1010185">
                <a:tc>
                  <a:txBody>
                    <a:bodyPr/>
                    <a:lstStyle/>
                    <a:p>
                      <a:pPr latinLnBrk="1"/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요약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장점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단점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채택하고 있는 기업들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078965"/>
                  </a:ext>
                </a:extLst>
              </a:tr>
              <a:tr h="101018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J-GAAP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일본회계기준위원회가</a:t>
                      </a:r>
                      <a:r>
                        <a:rPr lang="ko-KR" alt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정한 회계기준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일본에서 적용하기 쉽다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국제시장에는 영향력이 없다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일반 일본 기업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544360"/>
                  </a:ext>
                </a:extLst>
              </a:tr>
              <a:tr h="127000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U.S.-GAAP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미국 금융회계기준위원회 발행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재무</a:t>
                      </a:r>
                      <a:r>
                        <a:rPr lang="en-US" altLang="ko-KR" sz="2000" dirty="0"/>
                        <a:t>,</a:t>
                      </a:r>
                      <a:r>
                        <a:rPr lang="ko-KR" altLang="en-US" sz="2000" dirty="0"/>
                        <a:t>세무회계는 독립적이므로 편리한 기준을 선택 가능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적용 규칙이 특별할 경우 충돌 할 수 있다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미국에 상장된 회사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799773"/>
                  </a:ext>
                </a:extLst>
              </a:tr>
              <a:tr h="127000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IFRS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보편적 회계기준을 달성하기 위한 목적으로 설계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해외자금을 편성하면 해외에서 자금조달이 쉬워진다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배포하는데 시간이 많이 걸리고 노동집약적이다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해외에 많은 자회사를 보유한 회사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092702"/>
                  </a:ext>
                </a:extLst>
              </a:tr>
              <a:tr h="104363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dirty="0"/>
                        <a:t>J-IFRS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일본판 국제회계기준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일본의 경제 상황에 맞게 조정 가능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해외자금의 효과는 적다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/>
                        <a:t>국제회계표준에 관심이 있는 기업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640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879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B49031D-57BB-4263-909D-978709E7E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783176"/>
            <a:ext cx="11090274" cy="5291648"/>
          </a:xfrm>
        </p:spPr>
        <p:txBody>
          <a:bodyPr/>
          <a:lstStyle/>
          <a:p>
            <a:r>
              <a:rPr lang="ko-KR" altLang="en-US" dirty="0"/>
              <a:t>도쿄 증권거래소 제</a:t>
            </a:r>
            <a:r>
              <a:rPr lang="en-US" altLang="ko-KR" dirty="0"/>
              <a:t>1</a:t>
            </a:r>
            <a:r>
              <a:rPr lang="ko-KR" altLang="en-US" dirty="0"/>
              <a:t>부 상장사에서 적용한 회계기준 </a:t>
            </a:r>
            <a:r>
              <a:rPr lang="en-US" altLang="ko-KR" dirty="0"/>
              <a:t>(2019</a:t>
            </a:r>
            <a:r>
              <a:rPr lang="ko-KR" altLang="en-US" dirty="0"/>
              <a:t>년 </a:t>
            </a:r>
            <a:r>
              <a:rPr lang="en-US" altLang="ko-KR" dirty="0"/>
              <a:t>7</a:t>
            </a:r>
            <a:r>
              <a:rPr lang="ko-KR" altLang="en-US" dirty="0"/>
              <a:t>월말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이렇듯 아직 최근까지도 일본 기업들은 </a:t>
            </a:r>
            <a:r>
              <a:rPr lang="en-US" altLang="ko-KR" dirty="0"/>
              <a:t>J-GAAP</a:t>
            </a:r>
            <a:r>
              <a:rPr lang="ko-KR" altLang="en-US" dirty="0"/>
              <a:t>를 많이 선호한다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E36286B-33D2-4B0B-986D-F152B4075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62" y="2673166"/>
            <a:ext cx="9512476" cy="151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448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>
            <a:extLst>
              <a:ext uri="{FF2B5EF4-FFF2-40B4-BE49-F238E27FC236}">
                <a16:creationId xmlns:a16="http://schemas.microsoft.com/office/drawing/2014/main" id="{8ED6654B-A638-461D-8A32-3CF69C20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568" y="730906"/>
            <a:ext cx="11032862" cy="1090518"/>
          </a:xfrm>
        </p:spPr>
        <p:txBody>
          <a:bodyPr>
            <a:normAutofit/>
          </a:bodyPr>
          <a:lstStyle/>
          <a:p>
            <a:pPr algn="ctr"/>
            <a:r>
              <a:rPr lang="ko-KR" altLang="en-US" sz="2400" b="0" i="0" dirty="0"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일본 </a:t>
            </a:r>
            <a:r>
              <a:rPr lang="en-US" altLang="ko-KR" sz="2400" b="0" i="0" dirty="0"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GAAP, </a:t>
            </a:r>
            <a:r>
              <a:rPr lang="ko-KR" altLang="en-US" sz="2400" b="0" i="0" dirty="0"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미국 표준 및 </a:t>
            </a:r>
            <a:r>
              <a:rPr lang="en-US" altLang="ko-KR" sz="2400" b="0" i="0" dirty="0"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IFRS </a:t>
            </a:r>
            <a:r>
              <a:rPr lang="ko-KR" altLang="en-US" sz="2400" b="0" i="0" dirty="0">
                <a:effectLst/>
                <a:latin typeface="Malgun Gothic" panose="020B0503020000020004" pitchFamily="50" charset="-127"/>
                <a:ea typeface="Malgun Gothic" panose="020B0503020000020004" pitchFamily="50" charset="-127"/>
              </a:rPr>
              <a:t>구현 조직</a:t>
            </a:r>
            <a:endParaRPr lang="ko-KR" altLang="en-US" sz="2400" dirty="0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25C1E300-B5A8-4A5E-A68B-52CF3D773C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455436" y="2214283"/>
            <a:ext cx="9281127" cy="368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87492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DarkSeedLeftStep">
      <a:dk1>
        <a:srgbClr val="000000"/>
      </a:dk1>
      <a:lt1>
        <a:srgbClr val="FFFFFF"/>
      </a:lt1>
      <a:dk2>
        <a:srgbClr val="1C2732"/>
      </a:dk2>
      <a:lt2>
        <a:srgbClr val="F0F3F1"/>
      </a:lt2>
      <a:accent1>
        <a:srgbClr val="C34DB4"/>
      </a:accent1>
      <a:accent2>
        <a:srgbClr val="903BB1"/>
      </a:accent2>
      <a:accent3>
        <a:srgbClr val="704DC3"/>
      </a:accent3>
      <a:accent4>
        <a:srgbClr val="3F4DB3"/>
      </a:accent4>
      <a:accent5>
        <a:srgbClr val="4D8CC3"/>
      </a:accent5>
      <a:accent6>
        <a:srgbClr val="3BACB1"/>
      </a:accent6>
      <a:hlink>
        <a:srgbClr val="3F6EBF"/>
      </a:hlink>
      <a:folHlink>
        <a:srgbClr val="7F7F7F"/>
      </a:folHlink>
    </a:clrScheme>
    <a:fontScheme name="Float">
      <a:majorFont>
        <a:latin typeface="Malgun Gothic Semilight"/>
        <a:ea typeface=""/>
        <a:cs typeface=""/>
      </a:majorFont>
      <a:minorFont>
        <a:latin typeface="Malgun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690</Words>
  <Application>Microsoft Office PowerPoint</Application>
  <PresentationFormat>와이드스크린</PresentationFormat>
  <Paragraphs>99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4" baseType="lpstr">
      <vt:lpstr>Malgun Gothic Semilight</vt:lpstr>
      <vt:lpstr>Malgun Gothic</vt:lpstr>
      <vt:lpstr>Arial</vt:lpstr>
      <vt:lpstr>3DFloatVTI</vt:lpstr>
      <vt:lpstr>일본회계기준과 국제회계기준의 비교</vt:lpstr>
      <vt:lpstr>목차</vt:lpstr>
      <vt:lpstr>회계기준이란</vt:lpstr>
      <vt:lpstr>PowerPoint 프레젠테이션</vt:lpstr>
      <vt:lpstr>일본회계기준(J-GAAP)</vt:lpstr>
      <vt:lpstr>PowerPoint 프레젠테이션</vt:lpstr>
      <vt:lpstr>PowerPoint 프레젠테이션</vt:lpstr>
      <vt:lpstr>PowerPoint 프레젠테이션</vt:lpstr>
      <vt:lpstr>일본 GAAP, 미국 표준 및 IFRS 구현 조직</vt:lpstr>
      <vt:lpstr>국제회계기준(IFRS)</vt:lpstr>
      <vt:lpstr>PowerPoint 프레젠테이션</vt:lpstr>
      <vt:lpstr>PowerPoint 프레젠테이션</vt:lpstr>
      <vt:lpstr>PowerPoint 프레젠테이션</vt:lpstr>
      <vt:lpstr>J-GAAP과 IFRS의 비교 </vt:lpstr>
      <vt:lpstr>PowerPoint 프레젠테이션</vt:lpstr>
      <vt:lpstr>나의 생각</vt:lpstr>
      <vt:lpstr>PowerPoint 프레젠테이션</vt:lpstr>
      <vt:lpstr>PowerPoint 프레젠테이션</vt:lpstr>
      <vt:lpstr>참고문헌</vt:lpstr>
      <vt:lpstr>감사합니다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회계기준과 한국의 회계기준의 차이</dc:title>
  <dc:creator>박성근</dc:creator>
  <cp:lastModifiedBy>박성근</cp:lastModifiedBy>
  <cp:revision>43</cp:revision>
  <dcterms:created xsi:type="dcterms:W3CDTF">2021-10-02T03:54:05Z</dcterms:created>
  <dcterms:modified xsi:type="dcterms:W3CDTF">2021-10-07T07:39:39Z</dcterms:modified>
</cp:coreProperties>
</file>