
<file path=[Content_Types].xml><?xml version="1.0" encoding="utf-8"?>
<Types xmlns="http://schemas.openxmlformats.org/package/2006/content-types"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8" r:id="rId2"/>
    <p:sldId id="257" r:id="rId3"/>
    <p:sldId id="265" r:id="rId4"/>
    <p:sldId id="267" r:id="rId5"/>
    <p:sldId id="279" r:id="rId6"/>
    <p:sldId id="281" r:id="rId7"/>
    <p:sldId id="296" r:id="rId8"/>
    <p:sldId id="294" r:id="rId9"/>
    <p:sldId id="292" r:id="rId10"/>
    <p:sldId id="283" r:id="rId11"/>
    <p:sldId id="295" r:id="rId12"/>
    <p:sldId id="285" r:id="rId13"/>
    <p:sldId id="264" r:id="rId14"/>
    <p:sldId id="286" r:id="rId15"/>
    <p:sldId id="282" r:id="rId16"/>
    <p:sldId id="289" r:id="rId17"/>
    <p:sldId id="287" r:id="rId18"/>
    <p:sldId id="271" r:id="rId19"/>
    <p:sldId id="280" r:id="rId20"/>
    <p:sldId id="260" r:id="rId21"/>
  </p:sldIdLst>
  <p:sldSz cx="12192000" cy="6858000"/>
  <p:notesSz cx="6858000" cy="9144000"/>
  <p:embeddedFontLst>
    <p:embeddedFont>
      <p:font typeface="나눔스퀘어라운드 Bold" panose="020B0600000101010101" charset="-127"/>
      <p:bold r:id="rId23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BB00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4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EBEF2-EAD6-432B-A0FC-3AE30D5E764B}" type="datetimeFigureOut">
              <a:rPr lang="ko-KR" altLang="en-US" smtClean="0"/>
              <a:t>2021-10-09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8FB9C-B5B5-4086-8BFE-17986D227F0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35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8FB9C-B5B5-4086-8BFE-17986D227F0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95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9AFE0EC-C0A4-431F-961B-03AF09A17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30E2BE87-B676-47FD-B740-0EA3E4FF7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6449A3F-54CF-4DF2-8783-1C8927DE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9217F68-3565-4770-8A4D-54005315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601268D-9CDB-4B8D-8297-5426741E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5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5685351-3927-4001-A595-893F64E2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F5A85B47-5329-4540-AF14-75FA64B8C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29B73B8-DDEC-4D63-93AF-3F50BD3B1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BE2B66E-DF8A-48FD-A76F-A0115E04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726A73A-64C4-44E3-8956-43D765ECF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71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098D0BA3-12ED-4B45-89EF-D2C28ACC4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9A42B01-8771-4B11-850D-662946E6E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4FCE988-484F-41A7-BE67-B3E78058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C2B5E55-93FD-4265-AC66-81D35708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079C095-9239-4100-978A-62B7E5D0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65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19EABD3-265E-4D09-9962-363034CD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45A6CD90-736E-4BF3-A4E8-CB944C3CF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68351215-3253-4F24-A104-77AD53BE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BA12500-96ED-496A-A324-6080C7AD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D7FFDE6-F6C9-4B41-892F-570A2661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95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04231A0-D7FB-4F2E-93B3-A34B5809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0B1E9C25-AF50-4C46-964E-D76D49BD4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A766C9E-DB06-407E-91FB-D2F1455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112DC3F-EC6D-483C-A458-5C0C77F6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B330A26-1759-4430-9B9C-EA2DCD2C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4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EEF651C-4CC9-43EE-B376-095B0EFE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E466706-2823-4A49-BE59-B3158994C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D8198DC9-CE3E-4808-A4A7-8BEB0DC08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953D8EF8-1574-4B52-BBA7-1C7F6C23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B6B0CEDE-322D-49C8-8418-734EEA05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405DF68F-1D36-46EC-9BDB-3C397061E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163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2EBB35D-DADA-42DE-877B-ADF88808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8AE39B4-CD8B-4C6C-82E9-A22B99734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A457E338-F5A4-49CF-8D53-BAD6BD44C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C161ED9B-9A42-495E-BD60-B4F749AFD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2070C45C-94D7-425C-88A6-47DAF069A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3C6FD6-CD55-4F8D-8857-8F68D7A9D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6B40C9D5-E76B-42C1-91E8-4FD20B3F6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5E13272A-72B3-42EA-B16F-CD2AFFB8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222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42D6FBC-FA6F-4EAA-968A-5F4A6DD9B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60CF2B0-B2B2-4F53-8BBE-173DBB5E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803EBF5E-626F-4CE0-863C-6EF0D53E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B19384BB-6C0F-45E2-B88F-46266129B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61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A39593CF-7725-4A3A-A951-CAE95DD65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B5D14525-B25F-4046-824D-204B3EE6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0AB9777-A7B7-4F5D-9B76-E252B9D2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2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45CE4DB-E422-4D78-9441-79A992D7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D9015A1-4F11-4122-84BA-40B86765D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6B80B632-9C60-4343-BCC9-F443B2637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C9DFA273-B39D-4D4B-8383-0C5A4729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506B2910-1588-4DD2-96B9-C53AFE1E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2EF8C76A-492A-4613-884C-4AAC7DB0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848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D21F8C8-C1A1-4B09-AAF8-AE07B9D8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8E89C54-4FC2-46A0-B53D-993F3B7B5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536D7BC5-8564-48B3-AF5E-81AC95D5C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ECBD07C-C867-4743-BCF5-3DCF829C2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C528-867C-4327-9CD9-881A348F47D5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AFD5AD7C-01A2-4EB0-A1F7-47D837D1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024DBED-D4B9-410D-B6EA-D4E5FBD6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32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67E31CC3-F1B9-4D6E-A3DE-DDDF2FF82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1F83D22-0208-47D8-A2EE-3A0863B69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AC73CF-7C34-46E4-BBE8-CF9DDB801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9C528-867C-4327-9CD9-881A348F47D5}" type="datetimeFigureOut">
              <a:rPr lang="ko-KR" altLang="en-US" smtClean="0"/>
              <a:t>2021-10-08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03B6E3A-6F3A-4D59-BBE4-CAAAF2B7A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29D35F1-555F-4FF6-9E41-45A175E02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E5AE-0923-45C2-8FEB-2A91D2653D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519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hyperlink" Target="https://youtu.be/wYs464wUCs0" TargetMode="Externa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search.yahoo.co.jp/image/search?p=%E6%96%B0%E5%B9%B9%E7%B7%9A&amp;fr=top_ga1_sa&amp;ei=UTF-8&amp;ts=4049&amp;aq=2&amp;oq=%E3%81%97%E3%82%93%E3%81%8B&amp;at=s&amp;ai=646d4205-926b-46d8-948a-df481203b0d1" TargetMode="External"/><Relationship Id="rId3" Type="http://schemas.openxmlformats.org/officeDocument/2006/relationships/hyperlink" Target="https://youtu.be/wYs464wUCs0" TargetMode="External"/><Relationship Id="rId7" Type="http://schemas.openxmlformats.org/officeDocument/2006/relationships/hyperlink" Target="https://terms.naver.com/entry.naver?docId=5798699&amp;cid=43787&amp;categoryId=43788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hyperlink" Target="https://namu.wiki/w/1980%EB%85%84%EB%8C%80%20%EC%9D%BC%EB%B3%B8%20%EA%B1%B0%ED%92%88%EA%B2%BD%EC%A0%9C" TargetMode="External"/><Relationship Id="rId5" Type="http://schemas.openxmlformats.org/officeDocument/2006/relationships/hyperlink" Target="https://ja.wikipedia.org/wiki/%E6%97%A5%E6%9C%AC%E3%81%AE%E7%B5%8C%E6%B8%88" TargetMode="External"/><Relationship Id="rId4" Type="http://schemas.openxmlformats.org/officeDocument/2006/relationships/hyperlink" Target="https://youtu.be/jFAWGRKTOT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hyperlink" Target="https://youtu.be/jFAWGRKTOTI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FAWGRKTOTI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2.webp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C9C86EFD-CC16-4639-B215-9DA3FDD3A6A5}"/>
              </a:ext>
            </a:extLst>
          </p:cNvPr>
          <p:cNvGrpSpPr/>
          <p:nvPr/>
        </p:nvGrpSpPr>
        <p:grpSpPr>
          <a:xfrm>
            <a:off x="329308" y="285334"/>
            <a:ext cx="11344944" cy="6671788"/>
            <a:chOff x="329308" y="285334"/>
            <a:chExt cx="11344944" cy="6671788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xmlns="" id="{B903C7BF-9353-4B08-B75A-D4E023134174}"/>
                </a:ext>
              </a:extLst>
            </p:cNvPr>
            <p:cNvSpPr/>
            <p:nvPr/>
          </p:nvSpPr>
          <p:spPr>
            <a:xfrm>
              <a:off x="329308" y="1823844"/>
              <a:ext cx="449179" cy="101065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xmlns="" id="{4EF4F605-1E72-4578-A666-82662EEDC9E3}"/>
                </a:ext>
              </a:extLst>
            </p:cNvPr>
            <p:cNvGrpSpPr/>
            <p:nvPr/>
          </p:nvGrpSpPr>
          <p:grpSpPr>
            <a:xfrm>
              <a:off x="517748" y="285334"/>
              <a:ext cx="11156504" cy="6671788"/>
              <a:chOff x="517748" y="285334"/>
              <a:chExt cx="11156504" cy="6671788"/>
            </a:xfrm>
          </p:grpSpPr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xmlns="" id="{83188F98-DE6E-441E-BBE7-C989C29C5D3D}"/>
                  </a:ext>
                </a:extLst>
              </p:cNvPr>
              <p:cNvSpPr/>
              <p:nvPr/>
            </p:nvSpPr>
            <p:spPr>
              <a:xfrm>
                <a:off x="517748" y="285334"/>
                <a:ext cx="11156504" cy="6640847"/>
              </a:xfrm>
              <a:custGeom>
                <a:avLst/>
                <a:gdLst>
                  <a:gd name="connsiteX0" fmla="*/ 408389 w 11156504"/>
                  <a:gd name="connsiteY0" fmla="*/ 0 h 6640847"/>
                  <a:gd name="connsiteX1" fmla="*/ 10748115 w 11156504"/>
                  <a:gd name="connsiteY1" fmla="*/ 0 h 6640847"/>
                  <a:gd name="connsiteX2" fmla="*/ 11156504 w 11156504"/>
                  <a:gd name="connsiteY2" fmla="*/ 408389 h 6640847"/>
                  <a:gd name="connsiteX3" fmla="*/ 11156504 w 11156504"/>
                  <a:gd name="connsiteY3" fmla="*/ 6640847 h 6640847"/>
                  <a:gd name="connsiteX4" fmla="*/ 0 w 11156504"/>
                  <a:gd name="connsiteY4" fmla="*/ 6640847 h 6640847"/>
                  <a:gd name="connsiteX5" fmla="*/ 0 w 11156504"/>
                  <a:gd name="connsiteY5" fmla="*/ 408389 h 6640847"/>
                  <a:gd name="connsiteX6" fmla="*/ 408389 w 11156504"/>
                  <a:gd name="connsiteY6" fmla="*/ 0 h 664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56504" h="6640847">
                    <a:moveTo>
                      <a:pt x="408389" y="0"/>
                    </a:moveTo>
                    <a:lnTo>
                      <a:pt x="10748115" y="0"/>
                    </a:lnTo>
                    <a:cubicBezTo>
                      <a:pt x="10973662" y="0"/>
                      <a:pt x="11156504" y="182842"/>
                      <a:pt x="11156504" y="408389"/>
                    </a:cubicBezTo>
                    <a:lnTo>
                      <a:pt x="11156504" y="6640847"/>
                    </a:lnTo>
                    <a:lnTo>
                      <a:pt x="0" y="6640847"/>
                    </a:lnTo>
                    <a:lnTo>
                      <a:pt x="0" y="408389"/>
                    </a:lnTo>
                    <a:cubicBezTo>
                      <a:pt x="0" y="182842"/>
                      <a:pt x="182842" y="0"/>
                      <a:pt x="40838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xmlns="" id="{D727FD5C-651F-491B-87E8-4054EBB6B77F}"/>
                  </a:ext>
                </a:extLst>
              </p:cNvPr>
              <p:cNvSpPr/>
              <p:nvPr/>
            </p:nvSpPr>
            <p:spPr>
              <a:xfrm>
                <a:off x="778487" y="803809"/>
                <a:ext cx="10635026" cy="6153313"/>
              </a:xfrm>
              <a:custGeom>
                <a:avLst/>
                <a:gdLst>
                  <a:gd name="connsiteX0" fmla="*/ 367309 w 10635026"/>
                  <a:gd name="connsiteY0" fmla="*/ 0 h 6153313"/>
                  <a:gd name="connsiteX1" fmla="*/ 10267717 w 10635026"/>
                  <a:gd name="connsiteY1" fmla="*/ 0 h 6153313"/>
                  <a:gd name="connsiteX2" fmla="*/ 10635026 w 10635026"/>
                  <a:gd name="connsiteY2" fmla="*/ 367309 h 6153313"/>
                  <a:gd name="connsiteX3" fmla="*/ 10635026 w 10635026"/>
                  <a:gd name="connsiteY3" fmla="*/ 6153313 h 6153313"/>
                  <a:gd name="connsiteX4" fmla="*/ 0 w 10635026"/>
                  <a:gd name="connsiteY4" fmla="*/ 6153313 h 6153313"/>
                  <a:gd name="connsiteX5" fmla="*/ 0 w 10635026"/>
                  <a:gd name="connsiteY5" fmla="*/ 367309 h 6153313"/>
                  <a:gd name="connsiteX6" fmla="*/ 367309 w 10635026"/>
                  <a:gd name="connsiteY6" fmla="*/ 0 h 615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35026" h="6153313">
                    <a:moveTo>
                      <a:pt x="367309" y="0"/>
                    </a:moveTo>
                    <a:lnTo>
                      <a:pt x="10267717" y="0"/>
                    </a:lnTo>
                    <a:cubicBezTo>
                      <a:pt x="10470576" y="0"/>
                      <a:pt x="10635026" y="164450"/>
                      <a:pt x="10635026" y="367309"/>
                    </a:cubicBezTo>
                    <a:lnTo>
                      <a:pt x="10635026" y="6153313"/>
                    </a:lnTo>
                    <a:lnTo>
                      <a:pt x="0" y="6153313"/>
                    </a:lnTo>
                    <a:lnTo>
                      <a:pt x="0" y="367309"/>
                    </a:lnTo>
                    <a:cubicBezTo>
                      <a:pt x="0" y="164450"/>
                      <a:pt x="164450" y="0"/>
                      <a:pt x="36730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grpSp>
            <p:nvGrpSpPr>
              <p:cNvPr id="2" name="그룹 1">
                <a:extLst>
                  <a:ext uri="{FF2B5EF4-FFF2-40B4-BE49-F238E27FC236}">
                    <a16:creationId xmlns:a16="http://schemas.microsoft.com/office/drawing/2014/main" xmlns="" id="{A524D333-3BC1-43EB-A40F-3901ED27212E}"/>
                  </a:ext>
                </a:extLst>
              </p:cNvPr>
              <p:cNvGrpSpPr/>
              <p:nvPr/>
            </p:nvGrpSpPr>
            <p:grpSpPr>
              <a:xfrm>
                <a:off x="4657997" y="376512"/>
                <a:ext cx="2876006" cy="292308"/>
                <a:chOff x="4598561" y="679580"/>
                <a:chExt cx="2876006" cy="292308"/>
              </a:xfrm>
            </p:grpSpPr>
            <p:sp>
              <p:nvSpPr>
                <p:cNvPr id="8" name="사각형: 둥근 모서리 7">
                  <a:extLst>
                    <a:ext uri="{FF2B5EF4-FFF2-40B4-BE49-F238E27FC236}">
                      <a16:creationId xmlns:a16="http://schemas.microsoft.com/office/drawing/2014/main" xmlns="" id="{F72E15D1-4B11-4C9F-99C0-0554EDCF4CB8}"/>
                    </a:ext>
                  </a:extLst>
                </p:cNvPr>
                <p:cNvSpPr/>
                <p:nvPr/>
              </p:nvSpPr>
              <p:spPr>
                <a:xfrm>
                  <a:off x="5617037" y="736509"/>
                  <a:ext cx="974361" cy="1470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9" name="타원 8">
                  <a:extLst>
                    <a:ext uri="{FF2B5EF4-FFF2-40B4-BE49-F238E27FC236}">
                      <a16:creationId xmlns:a16="http://schemas.microsoft.com/office/drawing/2014/main" xmlns="" id="{B9DFD391-6027-43A7-899E-86B212A6F546}"/>
                    </a:ext>
                  </a:extLst>
                </p:cNvPr>
                <p:cNvSpPr/>
                <p:nvPr/>
              </p:nvSpPr>
              <p:spPr>
                <a:xfrm>
                  <a:off x="6735091" y="679580"/>
                  <a:ext cx="292308" cy="29230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0" name="타원 9">
                  <a:extLst>
                    <a:ext uri="{FF2B5EF4-FFF2-40B4-BE49-F238E27FC236}">
                      <a16:creationId xmlns:a16="http://schemas.microsoft.com/office/drawing/2014/main" xmlns="" id="{3B8E25C9-28BD-42F0-8FE9-4B5369536D71}"/>
                    </a:ext>
                  </a:extLst>
                </p:cNvPr>
                <p:cNvSpPr/>
                <p:nvPr/>
              </p:nvSpPr>
              <p:spPr>
                <a:xfrm>
                  <a:off x="7182259" y="679580"/>
                  <a:ext cx="292308" cy="29230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1" name="타원 10">
                  <a:extLst>
                    <a:ext uri="{FF2B5EF4-FFF2-40B4-BE49-F238E27FC236}">
                      <a16:creationId xmlns:a16="http://schemas.microsoft.com/office/drawing/2014/main" xmlns="" id="{6C8F048E-1B10-408A-A215-FD981684BCFF}"/>
                    </a:ext>
                  </a:extLst>
                </p:cNvPr>
                <p:cNvSpPr/>
                <p:nvPr/>
              </p:nvSpPr>
              <p:spPr>
                <a:xfrm>
                  <a:off x="4598561" y="715897"/>
                  <a:ext cx="219673" cy="219673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2" name="사각형: 둥근 모서리 11">
                  <a:extLst>
                    <a:ext uri="{FF2B5EF4-FFF2-40B4-BE49-F238E27FC236}">
                      <a16:creationId xmlns:a16="http://schemas.microsoft.com/office/drawing/2014/main" xmlns="" id="{AC6125E1-AF66-4760-99F6-08DC3E1838DE}"/>
                    </a:ext>
                  </a:extLst>
                </p:cNvPr>
                <p:cNvSpPr/>
                <p:nvPr/>
              </p:nvSpPr>
              <p:spPr>
                <a:xfrm>
                  <a:off x="4941225" y="692695"/>
                  <a:ext cx="554635" cy="26607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</p:grp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xmlns="" id="{6F6DCA62-1909-4D71-94E7-AABBF512CB3D}"/>
                  </a:ext>
                </a:extLst>
              </p:cNvPr>
              <p:cNvSpPr/>
              <p:nvPr/>
            </p:nvSpPr>
            <p:spPr>
              <a:xfrm>
                <a:off x="9576177" y="5109650"/>
                <a:ext cx="1830795" cy="1816531"/>
              </a:xfrm>
              <a:custGeom>
                <a:avLst/>
                <a:gdLst>
                  <a:gd name="connsiteX0" fmla="*/ 1830795 w 1830795"/>
                  <a:gd name="connsiteY0" fmla="*/ 0 h 1816531"/>
                  <a:gd name="connsiteX1" fmla="*/ 1830795 w 1830795"/>
                  <a:gd name="connsiteY1" fmla="*/ 1816531 h 1816531"/>
                  <a:gd name="connsiteX2" fmla="*/ 0 w 1830795"/>
                  <a:gd name="connsiteY2" fmla="*/ 1816531 h 1816531"/>
                  <a:gd name="connsiteX3" fmla="*/ 114556 w 1830795"/>
                  <a:gd name="connsiteY3" fmla="*/ 1785939 h 1816531"/>
                  <a:gd name="connsiteX4" fmla="*/ 1829655 w 1830795"/>
                  <a:gd name="connsiteY4" fmla="*/ 4605 h 181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0795" h="1816531">
                    <a:moveTo>
                      <a:pt x="1830795" y="0"/>
                    </a:moveTo>
                    <a:lnTo>
                      <a:pt x="1830795" y="1816531"/>
                    </a:lnTo>
                    <a:lnTo>
                      <a:pt x="0" y="1816531"/>
                    </a:lnTo>
                    <a:lnTo>
                      <a:pt x="114556" y="1785939"/>
                    </a:lnTo>
                    <a:cubicBezTo>
                      <a:pt x="931145" y="1522144"/>
                      <a:pt x="1575669" y="852729"/>
                      <a:pt x="1829655" y="4605"/>
                    </a:cubicBezTo>
                    <a:close/>
                  </a:path>
                </a:pathLst>
              </a:custGeom>
              <a:solidFill>
                <a:srgbClr val="FFFFFF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</p:grpSp>
      </p:grpSp>
      <p:sp>
        <p:nvSpPr>
          <p:cNvPr id="3" name="말풍선: 모서리가 둥근 사각형 2">
            <a:extLst>
              <a:ext uri="{FF2B5EF4-FFF2-40B4-BE49-F238E27FC236}">
                <a16:creationId xmlns:a16="http://schemas.microsoft.com/office/drawing/2014/main" xmlns="" id="{FEDE12D8-9FE9-465F-8FE8-5413D4B2151E}"/>
              </a:ext>
            </a:extLst>
          </p:cNvPr>
          <p:cNvSpPr/>
          <p:nvPr/>
        </p:nvSpPr>
        <p:spPr>
          <a:xfrm>
            <a:off x="7086834" y="5165196"/>
            <a:ext cx="3720596" cy="1266401"/>
          </a:xfrm>
          <a:prstGeom prst="wedgeRoundRectCallout">
            <a:avLst>
              <a:gd name="adj1" fmla="val 54564"/>
              <a:gd name="adj2" fmla="val 3995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4" name="말풍선: 모서리가 둥근 사각형 23">
            <a:extLst>
              <a:ext uri="{FF2B5EF4-FFF2-40B4-BE49-F238E27FC236}">
                <a16:creationId xmlns:a16="http://schemas.microsoft.com/office/drawing/2014/main" xmlns="" id="{49897B2D-C1E6-44BF-8B8A-32180E0CB954}"/>
              </a:ext>
            </a:extLst>
          </p:cNvPr>
          <p:cNvSpPr/>
          <p:nvPr/>
        </p:nvSpPr>
        <p:spPr>
          <a:xfrm>
            <a:off x="1713334" y="2098053"/>
            <a:ext cx="8778240" cy="1472888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A18EDC-1440-49D0-9517-8EF0CD1750C9}"/>
              </a:ext>
            </a:extLst>
          </p:cNvPr>
          <p:cNvSpPr txBox="1"/>
          <p:nvPr/>
        </p:nvSpPr>
        <p:spPr>
          <a:xfrm>
            <a:off x="2990706" y="2326665"/>
            <a:ext cx="6210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atin typeface="레시피코리아 Medium" panose="02020603020101020101" pitchFamily="18" charset="-127"/>
                <a:ea typeface="레시피코리아 Medium" panose="02020603020101020101" pitchFamily="18" charset="-127"/>
              </a:rPr>
              <a:t>일본 정치와 경제</a:t>
            </a:r>
            <a:endParaRPr lang="ko-KR" altLang="en-US" sz="6000" dirty="0">
              <a:latin typeface="레시피코리아 Medium" panose="02020603020101020101" pitchFamily="18" charset="-127"/>
              <a:ea typeface="레시피코리아 Medium" panose="0202060302010102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ED884CF-9E7E-4ECE-BDC9-410BB99587EF}"/>
              </a:ext>
            </a:extLst>
          </p:cNvPr>
          <p:cNvSpPr txBox="1"/>
          <p:nvPr/>
        </p:nvSpPr>
        <p:spPr>
          <a:xfrm>
            <a:off x="3981541" y="5290564"/>
            <a:ext cx="6210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학과 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일본어 일본학과</a:t>
            </a:r>
            <a:endParaRPr lang="en-US" altLang="ko-KR" sz="20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r"/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학번 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21802082</a:t>
            </a:r>
          </a:p>
          <a:p>
            <a:pPr algn="r"/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이름 </a:t>
            </a:r>
            <a:r>
              <a:rPr lang="en-US" altLang="ko-KR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: </a:t>
            </a:r>
            <a:r>
              <a:rPr lang="ko-KR" altLang="en-US" sz="20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서보연</a:t>
            </a:r>
            <a:endParaRPr lang="ko-KR" altLang="en-US" sz="20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85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533025" y="311285"/>
            <a:ext cx="5906686" cy="856034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33476FD-53EC-420A-A3D7-A44D29394060}"/>
              </a:ext>
            </a:extLst>
          </p:cNvPr>
          <p:cNvSpPr txBox="1"/>
          <p:nvPr/>
        </p:nvSpPr>
        <p:spPr>
          <a:xfrm>
            <a:off x="668415" y="487571"/>
            <a:ext cx="54732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 경제의 몰락 </a:t>
            </a:r>
            <a:r>
              <a:rPr lang="en-US" altLang="ko-KR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– </a:t>
            </a:r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버블 경제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143917" y="1403322"/>
            <a:ext cx="11743281" cy="1514976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 버블 경제</a:t>
            </a:r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는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 </a:t>
            </a:r>
            <a:r>
              <a:rPr lang="en-US" altLang="ko-KR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1980</a:t>
            </a:r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년대 일본의 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주식과 부동산 시장 전반에 나타났던 </a:t>
            </a:r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거품 경제를 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일컫는다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이 당시 일본은 비정상적인 자산 가치 상승 현상과 과열된 경제 활동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무분별한 통화 공급 그리고 신용 팽창을 겪게 되는데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이후 거품이 붕괴되며 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1,500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조 엔의 </a:t>
            </a:r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자산이 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공중분해 된다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6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791912" y="5778230"/>
            <a:ext cx="5197225" cy="787940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1985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~2013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일본 정부의 부채 증가율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5" y="1701530"/>
            <a:ext cx="5715000" cy="40767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01" y="1701530"/>
            <a:ext cx="5923797" cy="4076700"/>
          </a:xfrm>
          <a:prstGeom prst="rect">
            <a:avLst/>
          </a:prstGeom>
        </p:spPr>
      </p:pic>
      <p:sp>
        <p:nvSpPr>
          <p:cNvPr id="11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6598443" y="5724728"/>
            <a:ext cx="5197225" cy="787940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1956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~ 2008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일본의 실질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GDP 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성장률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7083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745285" y="356136"/>
            <a:ext cx="3922967" cy="760396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33476FD-53EC-420A-A3D7-A44D29394060}"/>
              </a:ext>
            </a:extLst>
          </p:cNvPr>
          <p:cNvSpPr txBox="1"/>
          <p:nvPr/>
        </p:nvSpPr>
        <p:spPr>
          <a:xfrm>
            <a:off x="649033" y="505501"/>
            <a:ext cx="39229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일본이 경제의 몰락 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8556859" y="1200476"/>
            <a:ext cx="3193814" cy="686076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플라자 합의</a:t>
            </a:r>
            <a:endParaRPr lang="ko-KR" altLang="en-US" sz="20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1865" y="2980973"/>
            <a:ext cx="4384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플라자 합의란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? 1985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9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월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22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일 미국 뉴욕에 있는 플라자 호텔에서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G5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경제선진국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프랑스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서독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일본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미국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영국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)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재무장관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중앙은행총재들의 모임에서 발표된 환율에 관한 합의를 가리킨다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4" y="1265897"/>
            <a:ext cx="5204286" cy="50614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4" y="1876173"/>
            <a:ext cx="5694017" cy="3716500"/>
          </a:xfrm>
          <a:prstGeom prst="rect">
            <a:avLst/>
          </a:prstGeom>
        </p:spPr>
      </p:pic>
      <p:sp>
        <p:nvSpPr>
          <p:cNvPr id="6" name="오른쪽 화살표 5"/>
          <p:cNvSpPr/>
          <p:nvPr/>
        </p:nvSpPr>
        <p:spPr>
          <a:xfrm>
            <a:off x="4896952" y="3407344"/>
            <a:ext cx="1896176" cy="5775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6870130" y="2791326"/>
            <a:ext cx="5197225" cy="2184935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1985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년에 플라자 합의로 엔화 가치가 올라 일본제품의 가격 경쟁력이 떨어져 수출이 감소하였고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그 결과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1986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년에 오일쇼크 이후 최악의 성장률이었으며 달러 기준 마이너스 성장이 기록되는 상황이 벌어진다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5004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5976526" cy="933742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33476FD-53EC-420A-A3D7-A44D29394060}"/>
              </a:ext>
            </a:extLst>
          </p:cNvPr>
          <p:cNvSpPr txBox="1"/>
          <p:nvPr/>
        </p:nvSpPr>
        <p:spPr>
          <a:xfrm>
            <a:off x="511823" y="520793"/>
            <a:ext cx="59765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일본의 잃어버린 </a:t>
            </a:r>
            <a:r>
              <a:rPr lang="en-US" altLang="ko-KR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10</a:t>
            </a:r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년이란</a:t>
            </a:r>
            <a:r>
              <a:rPr lang="en-US" altLang="ko-KR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?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511823" y="1642246"/>
            <a:ext cx="11217244" cy="1077231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0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en-US" altLang="ko-KR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80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년대 일본의 부동산 시장에 형성된 거품이 무너지기 시작한 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1991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년부터 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2002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년까지 일본이 겪었던 극심한 장기침체 기간을 말한다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endParaRPr lang="en-US" altLang="ko-KR" sz="20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5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511823" y="2854567"/>
            <a:ext cx="11217244" cy="1049396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이 기간 동안 일본의 성장률은 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0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에 머물렀으며 이 기간을 허송 </a:t>
            </a:r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세월 했다는 의미에서</a:t>
            </a:r>
            <a:endParaRPr lang="en-US" altLang="ko-KR" sz="2000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잃어버린 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10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이라 부르며 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복합 불황</a:t>
            </a:r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'</a:t>
            </a:r>
            <a:r>
              <a:rPr lang="ko-KR" altLang="en-US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이라고도 한다</a:t>
            </a:r>
            <a:endParaRPr lang="ko-KR" altLang="en-US" sz="2000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2" y="1878285"/>
            <a:ext cx="4776585" cy="3998646"/>
          </a:xfrm>
          <a:prstGeom prst="rect">
            <a:avLst/>
          </a:prstGeom>
        </p:spPr>
      </p:pic>
      <p:sp>
        <p:nvSpPr>
          <p:cNvPr id="7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680632" y="5876931"/>
            <a:ext cx="4445845" cy="787940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2000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년대 디플레이션의 악순환 발생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26" y="1878285"/>
            <a:ext cx="5713235" cy="274235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25" y="3759167"/>
            <a:ext cx="5713235" cy="27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84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D204E558-25BB-4D07-B10D-260544EC3321}"/>
              </a:ext>
            </a:extLst>
          </p:cNvPr>
          <p:cNvGrpSpPr/>
          <p:nvPr/>
        </p:nvGrpSpPr>
        <p:grpSpPr>
          <a:xfrm>
            <a:off x="0" y="35278"/>
            <a:ext cx="12041229" cy="6822721"/>
            <a:chOff x="75385" y="108836"/>
            <a:chExt cx="12041229" cy="6659062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xmlns="" id="{A131FC92-1696-40FA-B695-71D6027CACB7}"/>
                </a:ext>
              </a:extLst>
            </p:cNvPr>
            <p:cNvGrpSpPr/>
            <p:nvPr/>
          </p:nvGrpSpPr>
          <p:grpSpPr>
            <a:xfrm>
              <a:off x="75385" y="108836"/>
              <a:ext cx="12041229" cy="6659062"/>
              <a:chOff x="75385" y="108836"/>
              <a:chExt cx="12041229" cy="6659062"/>
            </a:xfrm>
          </p:grpSpPr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xmlns="" id="{A156B3A8-F2B6-4A5A-BFF4-396CD28E9CE7}"/>
                  </a:ext>
                </a:extLst>
              </p:cNvPr>
              <p:cNvSpPr/>
              <p:nvPr/>
            </p:nvSpPr>
            <p:spPr>
              <a:xfrm rot="16200000">
                <a:off x="2215971" y="12840"/>
                <a:ext cx="400323" cy="59231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xmlns="" id="{509ED128-0D26-4E5D-8D97-59CF006DFA22}"/>
                  </a:ext>
                </a:extLst>
              </p:cNvPr>
              <p:cNvSpPr/>
              <p:nvPr/>
            </p:nvSpPr>
            <p:spPr>
              <a:xfrm rot="16200000">
                <a:off x="2845999" y="12840"/>
                <a:ext cx="400323" cy="59231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xmlns="" id="{B903C7BF-9353-4B08-B75A-D4E023134174}"/>
                  </a:ext>
                </a:extLst>
              </p:cNvPr>
              <p:cNvSpPr/>
              <p:nvPr/>
            </p:nvSpPr>
            <p:spPr>
              <a:xfrm rot="16200000">
                <a:off x="1831010" y="5848904"/>
                <a:ext cx="565534" cy="12724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xmlns="" id="{27EC718F-D237-4760-9E1B-5BFD5892E967}"/>
                  </a:ext>
                </a:extLst>
              </p:cNvPr>
              <p:cNvSpPr/>
              <p:nvPr/>
            </p:nvSpPr>
            <p:spPr>
              <a:xfrm rot="16200000">
                <a:off x="2903280" y="-2591615"/>
                <a:ext cx="6385439" cy="12041229"/>
              </a:xfrm>
              <a:prstGeom prst="roundRect">
                <a:avLst>
                  <a:gd name="adj" fmla="val 553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soft" dir="t"/>
              </a:scene3d>
              <a:sp3d extrusionH="76200" prstMaterial="metal">
                <a:bevelT prst="angle"/>
                <a:extrusionClr>
                  <a:schemeClr val="tx1">
                    <a:lumMod val="85000"/>
                    <a:lumOff val="1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xmlns="" id="{F58CB134-CF2B-4B04-AF60-0FD349829383}"/>
                  </a:ext>
                </a:extLst>
              </p:cNvPr>
              <p:cNvSpPr/>
              <p:nvPr/>
            </p:nvSpPr>
            <p:spPr>
              <a:xfrm rot="16200000">
                <a:off x="3199994" y="-2199872"/>
                <a:ext cx="6019802" cy="11276789"/>
              </a:xfrm>
              <a:prstGeom prst="roundRect">
                <a:avLst>
                  <a:gd name="adj" fmla="val 5536"/>
                </a:avLst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grpSp>
            <p:nvGrpSpPr>
              <p:cNvPr id="2" name="그룹 1">
                <a:extLst>
                  <a:ext uri="{FF2B5EF4-FFF2-40B4-BE49-F238E27FC236}">
                    <a16:creationId xmlns:a16="http://schemas.microsoft.com/office/drawing/2014/main" xmlns="" id="{416FB62B-0F19-4A49-B95B-571339EA584F}"/>
                  </a:ext>
                </a:extLst>
              </p:cNvPr>
              <p:cNvGrpSpPr/>
              <p:nvPr/>
            </p:nvGrpSpPr>
            <p:grpSpPr>
              <a:xfrm>
                <a:off x="209276" y="1927195"/>
                <a:ext cx="228332" cy="2999962"/>
                <a:chOff x="209276" y="1927195"/>
                <a:chExt cx="228332" cy="2999962"/>
              </a:xfrm>
            </p:grpSpPr>
            <p:sp>
              <p:nvSpPr>
                <p:cNvPr id="8" name="사각형: 둥근 모서리 7">
                  <a:extLst>
                    <a:ext uri="{FF2B5EF4-FFF2-40B4-BE49-F238E27FC236}">
                      <a16:creationId xmlns:a16="http://schemas.microsoft.com/office/drawing/2014/main" xmlns="" id="{F72E15D1-4B11-4C9F-99C0-0554EDCF4CB8}"/>
                    </a:ext>
                  </a:extLst>
                </p:cNvPr>
                <p:cNvSpPr/>
                <p:nvPr/>
              </p:nvSpPr>
              <p:spPr>
                <a:xfrm rot="16200000">
                  <a:off x="-289938" y="3252416"/>
                  <a:ext cx="1226760" cy="1851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9" name="타원 8">
                  <a:extLst>
                    <a:ext uri="{FF2B5EF4-FFF2-40B4-BE49-F238E27FC236}">
                      <a16:creationId xmlns:a16="http://schemas.microsoft.com/office/drawing/2014/main" xmlns="" id="{B9DFD391-6027-43A7-899E-86B212A6F546}"/>
                    </a:ext>
                  </a:extLst>
                </p:cNvPr>
                <p:cNvSpPr/>
                <p:nvPr/>
              </p:nvSpPr>
              <p:spPr>
                <a:xfrm rot="16200000">
                  <a:off x="209276" y="2281192"/>
                  <a:ext cx="228332" cy="22833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0" name="타원 9">
                  <a:extLst>
                    <a:ext uri="{FF2B5EF4-FFF2-40B4-BE49-F238E27FC236}">
                      <a16:creationId xmlns:a16="http://schemas.microsoft.com/office/drawing/2014/main" xmlns="" id="{3B8E25C9-28BD-42F0-8FE9-4B5369536D71}"/>
                    </a:ext>
                  </a:extLst>
                </p:cNvPr>
                <p:cNvSpPr/>
                <p:nvPr/>
              </p:nvSpPr>
              <p:spPr>
                <a:xfrm rot="16200000">
                  <a:off x="209276" y="1927195"/>
                  <a:ext cx="228332" cy="22833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1" name="타원 10">
                  <a:extLst>
                    <a:ext uri="{FF2B5EF4-FFF2-40B4-BE49-F238E27FC236}">
                      <a16:creationId xmlns:a16="http://schemas.microsoft.com/office/drawing/2014/main" xmlns="" id="{6C8F048E-1B10-408A-A215-FD981684BCFF}"/>
                    </a:ext>
                  </a:extLst>
                </p:cNvPr>
                <p:cNvSpPr/>
                <p:nvPr/>
              </p:nvSpPr>
              <p:spPr>
                <a:xfrm rot="16200000">
                  <a:off x="237645" y="4755563"/>
                  <a:ext cx="171594" cy="171594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2" name="사각형: 둥근 모서리 11">
                  <a:extLst>
                    <a:ext uri="{FF2B5EF4-FFF2-40B4-BE49-F238E27FC236}">
                      <a16:creationId xmlns:a16="http://schemas.microsoft.com/office/drawing/2014/main" xmlns="" id="{AC6125E1-AF66-4760-99F6-08DC3E1838DE}"/>
                    </a:ext>
                  </a:extLst>
                </p:cNvPr>
                <p:cNvSpPr/>
                <p:nvPr/>
              </p:nvSpPr>
              <p:spPr>
                <a:xfrm rot="16200000">
                  <a:off x="106820" y="4307650"/>
                  <a:ext cx="433244" cy="2078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</p:grpSp>
        </p:grp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xmlns="" id="{455E5AA2-4498-45ED-B892-B928F3CBC172}"/>
                </a:ext>
              </a:extLst>
            </p:cNvPr>
            <p:cNvSpPr/>
            <p:nvPr/>
          </p:nvSpPr>
          <p:spPr>
            <a:xfrm rot="16200000">
              <a:off x="7281261" y="1877427"/>
              <a:ext cx="4182399" cy="4951659"/>
            </a:xfrm>
            <a:custGeom>
              <a:avLst/>
              <a:gdLst>
                <a:gd name="connsiteX0" fmla="*/ 4182399 w 4182399"/>
                <a:gd name="connsiteY0" fmla="*/ 4951659 h 4951659"/>
                <a:gd name="connsiteX1" fmla="*/ 314211 w 4182399"/>
                <a:gd name="connsiteY1" fmla="*/ 4951659 h 4951659"/>
                <a:gd name="connsiteX2" fmla="*/ 7144 w 4182399"/>
                <a:gd name="connsiteY2" fmla="*/ 4748121 h 4951659"/>
                <a:gd name="connsiteX3" fmla="*/ 0 w 4182399"/>
                <a:gd name="connsiteY3" fmla="*/ 4725106 h 4951659"/>
                <a:gd name="connsiteX4" fmla="*/ 1 w 4182399"/>
                <a:gd name="connsiteY4" fmla="*/ 0 h 4951659"/>
                <a:gd name="connsiteX5" fmla="*/ 70436 w 4182399"/>
                <a:gd name="connsiteY5" fmla="*/ 309834 h 4951659"/>
                <a:gd name="connsiteX6" fmla="*/ 4171799 w 4182399"/>
                <a:gd name="connsiteY6" fmla="*/ 4948576 h 4951659"/>
                <a:gd name="connsiteX7" fmla="*/ 4182399 w 4182399"/>
                <a:gd name="connsiteY7" fmla="*/ 4951659 h 495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2399" h="4951659">
                  <a:moveTo>
                    <a:pt x="4182399" y="4951659"/>
                  </a:moveTo>
                  <a:lnTo>
                    <a:pt x="314211" y="4951659"/>
                  </a:lnTo>
                  <a:cubicBezTo>
                    <a:pt x="176172" y="4951659"/>
                    <a:pt x="57735" y="4867731"/>
                    <a:pt x="7144" y="4748121"/>
                  </a:cubicBezTo>
                  <a:lnTo>
                    <a:pt x="0" y="4725106"/>
                  </a:lnTo>
                  <a:lnTo>
                    <a:pt x="1" y="0"/>
                  </a:lnTo>
                  <a:lnTo>
                    <a:pt x="70436" y="309834"/>
                  </a:lnTo>
                  <a:cubicBezTo>
                    <a:pt x="677801" y="2518421"/>
                    <a:pt x="2219069" y="4261633"/>
                    <a:pt x="4171799" y="4948576"/>
                  </a:cubicBezTo>
                  <a:lnTo>
                    <a:pt x="4182399" y="495165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77352E-D45C-4CBD-9DCA-5D4183D0A31A}"/>
              </a:ext>
            </a:extLst>
          </p:cNvPr>
          <p:cNvSpPr txBox="1"/>
          <p:nvPr/>
        </p:nvSpPr>
        <p:spPr>
          <a:xfrm>
            <a:off x="2416132" y="685597"/>
            <a:ext cx="72081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일본의 경제 산업</a:t>
            </a:r>
            <a:endParaRPr lang="ko-KR" altLang="en-US" sz="48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76BD1D00-0F35-48AF-A6B5-8077F81D1F10}"/>
              </a:ext>
            </a:extLst>
          </p:cNvPr>
          <p:cNvGrpSpPr/>
          <p:nvPr/>
        </p:nvGrpSpPr>
        <p:grpSpPr>
          <a:xfrm>
            <a:off x="2340747" y="2016829"/>
            <a:ext cx="4480500" cy="581326"/>
            <a:chOff x="1752844" y="1919619"/>
            <a:chExt cx="2146818" cy="581326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xmlns="" id="{D74AA208-B62D-4677-88C6-3B82660FD19C}"/>
                </a:ext>
              </a:extLst>
            </p:cNvPr>
            <p:cNvSpPr/>
            <p:nvPr/>
          </p:nvSpPr>
          <p:spPr>
            <a:xfrm>
              <a:off x="1849696" y="1919619"/>
              <a:ext cx="384807" cy="57376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2785EE2-2E3C-48F4-B083-6207792C2CA2}"/>
                </a:ext>
              </a:extLst>
            </p:cNvPr>
            <p:cNvSpPr txBox="1"/>
            <p:nvPr/>
          </p:nvSpPr>
          <p:spPr>
            <a:xfrm>
              <a:off x="1752844" y="1977725"/>
              <a:ext cx="61731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7396B9C-7EFB-43F5-98DF-D340333CEC9F}"/>
                </a:ext>
              </a:extLst>
            </p:cNvPr>
            <p:cNvSpPr txBox="1"/>
            <p:nvPr/>
          </p:nvSpPr>
          <p:spPr>
            <a:xfrm>
              <a:off x="2114498" y="2023891"/>
              <a:ext cx="17851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자동차 산업</a:t>
              </a:r>
              <a:endParaRPr lang="ko-KR" altLang="en-US" sz="2400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xmlns="" id="{AFF0C87C-3373-41D2-B5E3-2C19CA3132E7}"/>
              </a:ext>
            </a:extLst>
          </p:cNvPr>
          <p:cNvGrpSpPr/>
          <p:nvPr/>
        </p:nvGrpSpPr>
        <p:grpSpPr>
          <a:xfrm>
            <a:off x="2085992" y="3217513"/>
            <a:ext cx="3740209" cy="593838"/>
            <a:chOff x="1640718" y="1919619"/>
            <a:chExt cx="1848647" cy="455608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xmlns="" id="{96A07667-BAAF-4BFF-817F-CD6D20217B7E}"/>
                </a:ext>
              </a:extLst>
            </p:cNvPr>
            <p:cNvSpPr/>
            <p:nvPr/>
          </p:nvSpPr>
          <p:spPr>
            <a:xfrm>
              <a:off x="1849696" y="1919619"/>
              <a:ext cx="413792" cy="45560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2F09A08-417C-4963-AEAE-C346DCE7AB11}"/>
                </a:ext>
              </a:extLst>
            </p:cNvPr>
            <p:cNvSpPr txBox="1"/>
            <p:nvPr/>
          </p:nvSpPr>
          <p:spPr>
            <a:xfrm>
              <a:off x="1640718" y="1950792"/>
              <a:ext cx="888617" cy="4014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2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F1CEE0C-94A7-43A1-A4F2-FE3C49C4967C}"/>
                </a:ext>
              </a:extLst>
            </p:cNvPr>
            <p:cNvSpPr txBox="1"/>
            <p:nvPr/>
          </p:nvSpPr>
          <p:spPr>
            <a:xfrm>
              <a:off x="2420602" y="1927785"/>
              <a:ext cx="1068763" cy="354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유리산업</a:t>
              </a:r>
              <a:endParaRPr lang="ko-KR" altLang="en-US" sz="2400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xmlns="" id="{4AE58BD8-68B1-49E0-B8EB-D504D6E7C2A0}"/>
              </a:ext>
            </a:extLst>
          </p:cNvPr>
          <p:cNvGrpSpPr/>
          <p:nvPr/>
        </p:nvGrpSpPr>
        <p:grpSpPr>
          <a:xfrm>
            <a:off x="2038392" y="4430709"/>
            <a:ext cx="5059265" cy="583086"/>
            <a:chOff x="1594013" y="1919619"/>
            <a:chExt cx="2556809" cy="583086"/>
          </a:xfrm>
        </p:grpSpPr>
        <p:sp>
          <p:nvSpPr>
            <p:cNvPr id="40" name="사각형: 둥근 모서리 54">
              <a:extLst>
                <a:ext uri="{FF2B5EF4-FFF2-40B4-BE49-F238E27FC236}">
                  <a16:creationId xmlns:a16="http://schemas.microsoft.com/office/drawing/2014/main" xmlns="" id="{70909C76-EAD6-4287-B745-6B357733A72B}"/>
                </a:ext>
              </a:extLst>
            </p:cNvPr>
            <p:cNvSpPr/>
            <p:nvPr/>
          </p:nvSpPr>
          <p:spPr>
            <a:xfrm>
              <a:off x="1849697" y="1919619"/>
              <a:ext cx="411676" cy="57376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9AFBD7B-53FA-4A97-B1DD-E9159D71C298}"/>
                </a:ext>
              </a:extLst>
            </p:cNvPr>
            <p:cNvSpPr txBox="1"/>
            <p:nvPr/>
          </p:nvSpPr>
          <p:spPr>
            <a:xfrm>
              <a:off x="1594013" y="1979485"/>
              <a:ext cx="94359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3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478EB6C-3235-45A3-988B-59BDC51109C8}"/>
                </a:ext>
              </a:extLst>
            </p:cNvPr>
            <p:cNvSpPr txBox="1"/>
            <p:nvPr/>
          </p:nvSpPr>
          <p:spPr>
            <a:xfrm>
              <a:off x="2328174" y="1949498"/>
              <a:ext cx="182264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도매 </a:t>
              </a:r>
              <a:r>
                <a:rPr lang="en-US" altLang="ko-KR" sz="24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– </a:t>
              </a:r>
              <a:r>
                <a:rPr lang="ko-KR" altLang="en-US" sz="24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종합 상사</a:t>
              </a:r>
              <a:endParaRPr lang="ko-KR" altLang="en-US" sz="2400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001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3646291" cy="611538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33476FD-53EC-420A-A3D7-A44D29394060}"/>
              </a:ext>
            </a:extLst>
          </p:cNvPr>
          <p:cNvSpPr txBox="1"/>
          <p:nvPr/>
        </p:nvSpPr>
        <p:spPr>
          <a:xfrm>
            <a:off x="511823" y="359691"/>
            <a:ext cx="38195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일본이 경제 산업</a:t>
            </a:r>
            <a:r>
              <a:rPr lang="en-US" altLang="ko-KR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8691612" y="1086183"/>
            <a:ext cx="2729446" cy="765946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자동차 산업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3" y="1591742"/>
            <a:ext cx="3396697" cy="391390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59" y="1591743"/>
            <a:ext cx="3333750" cy="3913907"/>
          </a:xfrm>
          <a:prstGeom prst="rect">
            <a:avLst/>
          </a:prstGeom>
        </p:spPr>
      </p:pic>
      <p:sp>
        <p:nvSpPr>
          <p:cNvPr id="9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704681" y="5496013"/>
            <a:ext cx="3260574" cy="695448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1950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부터 각국의 자동차 생산 대수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0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4627578" y="5496013"/>
            <a:ext cx="2965631" cy="685811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1950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부터 각국의 자동차 생산 대수 점유율</a:t>
            </a:r>
            <a:endParaRPr lang="en-US" altLang="ko-KR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1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1109632" y="2503571"/>
            <a:ext cx="8005492" cy="1077027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자동차 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산업은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1980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년대에 </a:t>
            </a:r>
            <a:r>
              <a:rPr lang="ko-KR" altLang="en-US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미국을 생산량으로 앞질렀다</a:t>
            </a:r>
            <a:r>
              <a:rPr lang="en-US" altLang="ko-KR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2000 </a:t>
            </a:r>
            <a:r>
              <a:rPr lang="ko-KR" altLang="en-US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년대에는 원유 가격 의 상승이 연비에 뛰어난 일본 차의 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인기가 확대 되었다</a:t>
            </a:r>
            <a:r>
              <a:rPr lang="en-US" altLang="ko-KR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35" y="3580598"/>
            <a:ext cx="4788958" cy="103441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84" y="3548695"/>
            <a:ext cx="2905727" cy="244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14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4878324" cy="611538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33476FD-53EC-420A-A3D7-A44D29394060}"/>
              </a:ext>
            </a:extLst>
          </p:cNvPr>
          <p:cNvSpPr txBox="1"/>
          <p:nvPr/>
        </p:nvSpPr>
        <p:spPr>
          <a:xfrm>
            <a:off x="511822" y="359691"/>
            <a:ext cx="51863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일본이 경제 산업</a:t>
            </a:r>
            <a:r>
              <a:rPr lang="en-US" altLang="ko-KR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- 2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차 산업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9326880" y="1208770"/>
            <a:ext cx="2402186" cy="639281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유리 산업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6" y="1848051"/>
            <a:ext cx="2171700" cy="28575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46" y="1848050"/>
            <a:ext cx="2381250" cy="274099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84" y="1848050"/>
            <a:ext cx="1895475" cy="2740995"/>
          </a:xfrm>
          <a:prstGeom prst="rect">
            <a:avLst/>
          </a:prstGeom>
        </p:spPr>
      </p:pic>
      <p:sp>
        <p:nvSpPr>
          <p:cNvPr id="9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701077" y="4878805"/>
            <a:ext cx="2008797" cy="338087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아사히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글라스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0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3927548" y="4878804"/>
            <a:ext cx="2001027" cy="338088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 판유리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11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6923565" y="4878805"/>
            <a:ext cx="2168048" cy="338087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센츄럴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유리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452" y="5540803"/>
            <a:ext cx="11134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액정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TV 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자동차 나 건물에 사용되는 판유리 산업은 장치 산업이며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또한 세계 최고 수준의 기술력을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가지고 있다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일본에서는 </a:t>
            </a:r>
            <a:r>
              <a:rPr lang="ko-KR" altLang="en-US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아사히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 글라스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일본 판유리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센츄럴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 유리 의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3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개사가 국내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90 %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이상의 점유율을 가진 과점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상태에 있다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중국을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제외한 세계 시장의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7 - 8 %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를 차지한다 </a:t>
            </a:r>
          </a:p>
        </p:txBody>
      </p:sp>
    </p:spTree>
    <p:extLst>
      <p:ext uri="{BB962C8B-B14F-4D97-AF65-F5344CB8AC3E}">
        <p14:creationId xmlns:p14="http://schemas.microsoft.com/office/powerpoint/2010/main" val="88449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" grpId="0" animBg="1"/>
      <p:bldP spid="10" grpId="0" animBg="1"/>
      <p:bldP spid="11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3516969" cy="611538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33476FD-53EC-420A-A3D7-A44D29394060}"/>
              </a:ext>
            </a:extLst>
          </p:cNvPr>
          <p:cNvSpPr txBox="1"/>
          <p:nvPr/>
        </p:nvSpPr>
        <p:spPr>
          <a:xfrm>
            <a:off x="511823" y="359691"/>
            <a:ext cx="36070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일본이 경제 발전 과정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9095873" y="968138"/>
            <a:ext cx="2585067" cy="727035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3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차 산업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- 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도매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259" y="2107933"/>
            <a:ext cx="9923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종합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상사는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일본 특유의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산업 형태이며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업계 제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위의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미쯔비시를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시작 </a:t>
            </a:r>
            <a:r>
              <a:rPr lang="ko-KR" altLang="en-US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미쓰이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스미토모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상사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이토추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상사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등 제품 취급 고로 세계 최고 수준의 매출을 자랑하는 기업이 복수 존재한다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3" name="아래쪽 화살표 2"/>
          <p:cNvSpPr/>
          <p:nvPr/>
        </p:nvSpPr>
        <p:spPr>
          <a:xfrm>
            <a:off x="4273618" y="2860142"/>
            <a:ext cx="423512" cy="797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95149" y="3763478"/>
            <a:ext cx="734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종합 상사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는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식품 부터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항공기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까지 취급 상품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서비스가 매우 많다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이 점에서 일본의 독자적인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산업 형태를 말한다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73" y="4578252"/>
            <a:ext cx="4019974" cy="56645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80" y="4605036"/>
            <a:ext cx="3392193" cy="53966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55" y="5508372"/>
            <a:ext cx="2609719" cy="584058"/>
          </a:xfrm>
          <a:prstGeom prst="rect">
            <a:avLst/>
          </a:prstGeom>
        </p:spPr>
      </p:pic>
      <p:sp>
        <p:nvSpPr>
          <p:cNvPr id="12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6703211" y="5419023"/>
            <a:ext cx="4785323" cy="961948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 종합 상사에 대한 영상</a:t>
            </a:r>
            <a:endParaRPr lang="en-US" altLang="ko-KR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hlinkClick r:id="rId6"/>
              </a:rPr>
              <a:t>https://youtu.be/wYs464wUCs0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5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3" grpId="0" animBg="1"/>
      <p:bldP spid="5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453457" y="405381"/>
            <a:ext cx="5353956" cy="695512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3769467" y="1307044"/>
            <a:ext cx="6924200" cy="706582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4166" y="491995"/>
            <a:ext cx="5301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현재 일본 경제의 문제점</a:t>
            </a:r>
            <a:endParaRPr lang="ko-KR" altLang="en-US" sz="28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1259" y="1355123"/>
            <a:ext cx="645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32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수도의 과밀과 지방의 감소</a:t>
            </a:r>
            <a:endParaRPr lang="ko-KR" altLang="en-US" sz="32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457" y="6001967"/>
            <a:ext cx="45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일본의 많은 인구가 도시에 과밀 되어있다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410" y="2219777"/>
            <a:ext cx="4255853" cy="359736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9" y="2130358"/>
            <a:ext cx="4179978" cy="3871609"/>
          </a:xfrm>
          <a:prstGeom prst="rect">
            <a:avLst/>
          </a:prstGeom>
        </p:spPr>
      </p:pic>
      <p:sp>
        <p:nvSpPr>
          <p:cNvPr id="9" name="줄무늬가 있는 오른쪽 화살표 8"/>
          <p:cNvSpPr/>
          <p:nvPr/>
        </p:nvSpPr>
        <p:spPr>
          <a:xfrm>
            <a:off x="5030320" y="3570052"/>
            <a:ext cx="1428845" cy="63229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047688" y="6042692"/>
            <a:ext cx="39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이로 인해 통근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러쉬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문제 발생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57" y="306074"/>
            <a:ext cx="4255853" cy="3827405"/>
          </a:xfrm>
          <a:prstGeom prst="rect">
            <a:avLst/>
          </a:prstGeom>
        </p:spPr>
      </p:pic>
      <p:sp>
        <p:nvSpPr>
          <p:cNvPr id="14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6855345" y="4066162"/>
            <a:ext cx="4350918" cy="1461730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자연 재해나 감염 등 대규모 전란이 발생하면 수도의 기능이 파괴 된다는 위험이 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85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" grpId="0"/>
      <p:bldP spid="6" grpId="0"/>
      <p:bldP spid="9" grpId="0" animBg="1"/>
      <p:bldP spid="10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1170309" y="1199870"/>
            <a:ext cx="3560324" cy="582942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832058" y="227938"/>
            <a:ext cx="5353956" cy="695512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70309" y="287726"/>
            <a:ext cx="4891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현재 일본 경제의 문제점</a:t>
            </a:r>
            <a:endParaRPr lang="ko-KR" altLang="en-US" sz="28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261" y="1178416"/>
            <a:ext cx="318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저출산</a:t>
            </a:r>
            <a:r>
              <a:rPr lang="ko-KR" altLang="en-US" sz="28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문제 </a:t>
            </a:r>
            <a:endParaRPr lang="ko-KR" altLang="en-US" sz="28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31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7159555" y="1161218"/>
            <a:ext cx="4017523" cy="568957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31932" y="1199870"/>
            <a:ext cx="414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다른 지역의 쇠퇴</a:t>
            </a:r>
            <a:endParaRPr lang="ko-KR" altLang="en-US" sz="28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8" y="1978056"/>
            <a:ext cx="4782803" cy="388599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25" y="1978055"/>
            <a:ext cx="4952290" cy="388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61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" grpId="0"/>
      <p:bldP spid="31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691365" y="434628"/>
            <a:ext cx="3831997" cy="986284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33476FD-53EC-420A-A3D7-A44D29394060}"/>
              </a:ext>
            </a:extLst>
          </p:cNvPr>
          <p:cNvSpPr txBox="1"/>
          <p:nvPr/>
        </p:nvSpPr>
        <p:spPr>
          <a:xfrm>
            <a:off x="691365" y="434628"/>
            <a:ext cx="360706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sz="54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출처</a:t>
            </a:r>
            <a:endParaRPr lang="ko-KR" altLang="en-US" sz="5400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365" y="1902682"/>
            <a:ext cx="97792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영상 출처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–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유투브</a:t>
            </a:r>
            <a:r>
              <a:rPr lang="ko-KR" altLang="en-US" dirty="0" smtClean="0"/>
              <a:t> </a:t>
            </a:r>
            <a:r>
              <a:rPr lang="en-US" altLang="ko-KR" dirty="0" smtClean="0">
                <a:hlinkClick r:id="rId3"/>
              </a:rPr>
              <a:t>https://youtu.be/wYs464wUCs0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        </a:t>
            </a:r>
            <a:r>
              <a:rPr lang="en-US" altLang="ko-KR" dirty="0" smtClean="0">
                <a:hlinkClick r:id="rId4"/>
              </a:rPr>
              <a:t>https://youtu.be/jFAWGRKTOTI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사진 출처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–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일본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위키피디아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– </a:t>
            </a:r>
            <a:r>
              <a:rPr lang="en-US" altLang="ko-KR" dirty="0" smtClean="0">
                <a:hlinkClick r:id="rId5"/>
              </a:rPr>
              <a:t>https://ja.wikipedia.org/wiki/%E6%97%A5%E6%9C%AC%E3%81%AE%E7%B5%8C%E6%B8%88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나무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위키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- </a:t>
            </a:r>
            <a:r>
              <a:rPr lang="en-US" altLang="ko-KR" dirty="0" smtClean="0">
                <a:hlinkClick r:id="rId6"/>
              </a:rPr>
              <a:t>https://namu.wiki/w/1980%EB%85%84%EB%8C%80%20%EC%9D%BC%EB%B3%B8%20%EA%B1%B0%ED%92%88%EA%B2%BD%EC%A0%9C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네이버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백과사전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- </a:t>
            </a:r>
            <a:r>
              <a:rPr lang="en-US" altLang="ko-KR" dirty="0" smtClean="0">
                <a:hlinkClick r:id="rId7"/>
              </a:rPr>
              <a:t>https://terms.naver.com/entry.naver?docId=5798699&amp;cid=43787&amp;categoryId=43788</a:t>
            </a:r>
            <a:endParaRPr lang="en-US" altLang="ko-KR" dirty="0" smtClean="0"/>
          </a:p>
          <a:p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             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일본 </a:t>
            </a:r>
            <a:r>
              <a:rPr lang="ko-KR" altLang="en-US" dirty="0" err="1" smtClean="0">
                <a:latin typeface="굴림체" panose="020B0609000101010101" pitchFamily="49" charset="-127"/>
                <a:ea typeface="굴림체" panose="020B0609000101010101" pitchFamily="49" charset="-127"/>
              </a:rPr>
              <a:t>야후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- </a:t>
            </a:r>
            <a:r>
              <a:rPr lang="en-US" altLang="ko-KR" dirty="0" smtClean="0">
                <a:hlinkClick r:id="rId8"/>
              </a:rPr>
              <a:t>https://search.yahoo.co.jp/image/search?p=%E6%96%B0%E5%B9%B9%E7%B7%9A&amp;fr=top_ga1_sa&amp;ei=UTF-8&amp;ts=4049&amp;aq=2&amp;oq=%E3%81%97%E3%82%93%E3%81%8B&amp;at=s&amp;ai=646d4205-926b-46d8-948a-df481203b0d1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53220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D204E558-25BB-4D07-B10D-260544EC3321}"/>
              </a:ext>
            </a:extLst>
          </p:cNvPr>
          <p:cNvGrpSpPr/>
          <p:nvPr/>
        </p:nvGrpSpPr>
        <p:grpSpPr>
          <a:xfrm>
            <a:off x="101683" y="68603"/>
            <a:ext cx="12041229" cy="6633754"/>
            <a:chOff x="75385" y="108836"/>
            <a:chExt cx="12041229" cy="6659062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xmlns="" id="{A131FC92-1696-40FA-B695-71D6027CACB7}"/>
                </a:ext>
              </a:extLst>
            </p:cNvPr>
            <p:cNvGrpSpPr/>
            <p:nvPr/>
          </p:nvGrpSpPr>
          <p:grpSpPr>
            <a:xfrm>
              <a:off x="75385" y="108836"/>
              <a:ext cx="12041229" cy="6659062"/>
              <a:chOff x="75385" y="108836"/>
              <a:chExt cx="12041229" cy="6659062"/>
            </a:xfrm>
          </p:grpSpPr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xmlns="" id="{A156B3A8-F2B6-4A5A-BFF4-396CD28E9CE7}"/>
                  </a:ext>
                </a:extLst>
              </p:cNvPr>
              <p:cNvSpPr/>
              <p:nvPr/>
            </p:nvSpPr>
            <p:spPr>
              <a:xfrm rot="16200000">
                <a:off x="2215971" y="12840"/>
                <a:ext cx="400323" cy="59231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xmlns="" id="{509ED128-0D26-4E5D-8D97-59CF006DFA22}"/>
                  </a:ext>
                </a:extLst>
              </p:cNvPr>
              <p:cNvSpPr/>
              <p:nvPr/>
            </p:nvSpPr>
            <p:spPr>
              <a:xfrm rot="16200000">
                <a:off x="2845999" y="12840"/>
                <a:ext cx="400323" cy="59231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xmlns="" id="{B903C7BF-9353-4B08-B75A-D4E023134174}"/>
                  </a:ext>
                </a:extLst>
              </p:cNvPr>
              <p:cNvSpPr/>
              <p:nvPr/>
            </p:nvSpPr>
            <p:spPr>
              <a:xfrm rot="16200000">
                <a:off x="1831010" y="5848904"/>
                <a:ext cx="565534" cy="12724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xmlns="" id="{27EC718F-D237-4760-9E1B-5BFD5892E967}"/>
                  </a:ext>
                </a:extLst>
              </p:cNvPr>
              <p:cNvSpPr/>
              <p:nvPr/>
            </p:nvSpPr>
            <p:spPr>
              <a:xfrm rot="16200000">
                <a:off x="2903280" y="-2591615"/>
                <a:ext cx="6385439" cy="12041229"/>
              </a:xfrm>
              <a:prstGeom prst="roundRect">
                <a:avLst>
                  <a:gd name="adj" fmla="val 553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softEdge rad="0"/>
              </a:effectLst>
              <a:scene3d>
                <a:camera prst="orthographicFront"/>
                <a:lightRig rig="soft" dir="t"/>
              </a:scene3d>
              <a:sp3d extrusionH="76200" prstMaterial="metal">
                <a:bevelT prst="angle"/>
                <a:extrusionClr>
                  <a:schemeClr val="tx1">
                    <a:lumMod val="85000"/>
                    <a:lumOff val="15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xmlns="" id="{F58CB134-CF2B-4B04-AF60-0FD349829383}"/>
                  </a:ext>
                </a:extLst>
              </p:cNvPr>
              <p:cNvSpPr/>
              <p:nvPr/>
            </p:nvSpPr>
            <p:spPr>
              <a:xfrm rot="16200000">
                <a:off x="3199994" y="-2199872"/>
                <a:ext cx="6019802" cy="11276789"/>
              </a:xfrm>
              <a:prstGeom prst="roundRect">
                <a:avLst>
                  <a:gd name="adj" fmla="val 5536"/>
                </a:avLst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grpSp>
            <p:nvGrpSpPr>
              <p:cNvPr id="2" name="그룹 1">
                <a:extLst>
                  <a:ext uri="{FF2B5EF4-FFF2-40B4-BE49-F238E27FC236}">
                    <a16:creationId xmlns:a16="http://schemas.microsoft.com/office/drawing/2014/main" xmlns="" id="{416FB62B-0F19-4A49-B95B-571339EA584F}"/>
                  </a:ext>
                </a:extLst>
              </p:cNvPr>
              <p:cNvGrpSpPr/>
              <p:nvPr/>
            </p:nvGrpSpPr>
            <p:grpSpPr>
              <a:xfrm>
                <a:off x="209276" y="1927195"/>
                <a:ext cx="228332" cy="2999962"/>
                <a:chOff x="209276" y="1927195"/>
                <a:chExt cx="228332" cy="2999962"/>
              </a:xfrm>
            </p:grpSpPr>
            <p:sp>
              <p:nvSpPr>
                <p:cNvPr id="8" name="사각형: 둥근 모서리 7">
                  <a:extLst>
                    <a:ext uri="{FF2B5EF4-FFF2-40B4-BE49-F238E27FC236}">
                      <a16:creationId xmlns:a16="http://schemas.microsoft.com/office/drawing/2014/main" xmlns="" id="{F72E15D1-4B11-4C9F-99C0-0554EDCF4CB8}"/>
                    </a:ext>
                  </a:extLst>
                </p:cNvPr>
                <p:cNvSpPr/>
                <p:nvPr/>
              </p:nvSpPr>
              <p:spPr>
                <a:xfrm rot="16200000">
                  <a:off x="-289938" y="3252416"/>
                  <a:ext cx="1226760" cy="18512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9" name="타원 8">
                  <a:extLst>
                    <a:ext uri="{FF2B5EF4-FFF2-40B4-BE49-F238E27FC236}">
                      <a16:creationId xmlns:a16="http://schemas.microsoft.com/office/drawing/2014/main" xmlns="" id="{B9DFD391-6027-43A7-899E-86B212A6F546}"/>
                    </a:ext>
                  </a:extLst>
                </p:cNvPr>
                <p:cNvSpPr/>
                <p:nvPr/>
              </p:nvSpPr>
              <p:spPr>
                <a:xfrm rot="16200000">
                  <a:off x="209276" y="2281192"/>
                  <a:ext cx="228332" cy="22833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0" name="타원 9">
                  <a:extLst>
                    <a:ext uri="{FF2B5EF4-FFF2-40B4-BE49-F238E27FC236}">
                      <a16:creationId xmlns:a16="http://schemas.microsoft.com/office/drawing/2014/main" xmlns="" id="{3B8E25C9-28BD-42F0-8FE9-4B5369536D71}"/>
                    </a:ext>
                  </a:extLst>
                </p:cNvPr>
                <p:cNvSpPr/>
                <p:nvPr/>
              </p:nvSpPr>
              <p:spPr>
                <a:xfrm rot="16200000">
                  <a:off x="209276" y="1927195"/>
                  <a:ext cx="228332" cy="228332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1" name="타원 10">
                  <a:extLst>
                    <a:ext uri="{FF2B5EF4-FFF2-40B4-BE49-F238E27FC236}">
                      <a16:creationId xmlns:a16="http://schemas.microsoft.com/office/drawing/2014/main" xmlns="" id="{6C8F048E-1B10-408A-A215-FD981684BCFF}"/>
                    </a:ext>
                  </a:extLst>
                </p:cNvPr>
                <p:cNvSpPr/>
                <p:nvPr/>
              </p:nvSpPr>
              <p:spPr>
                <a:xfrm rot="16200000">
                  <a:off x="237645" y="4755563"/>
                  <a:ext cx="171594" cy="171594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2" name="사각형: 둥근 모서리 11">
                  <a:extLst>
                    <a:ext uri="{FF2B5EF4-FFF2-40B4-BE49-F238E27FC236}">
                      <a16:creationId xmlns:a16="http://schemas.microsoft.com/office/drawing/2014/main" xmlns="" id="{AC6125E1-AF66-4760-99F6-08DC3E1838DE}"/>
                    </a:ext>
                  </a:extLst>
                </p:cNvPr>
                <p:cNvSpPr/>
                <p:nvPr/>
              </p:nvSpPr>
              <p:spPr>
                <a:xfrm rot="16200000">
                  <a:off x="106820" y="4307650"/>
                  <a:ext cx="433244" cy="2078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</p:grpSp>
        </p:grp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xmlns="" id="{455E5AA2-4498-45ED-B892-B928F3CBC172}"/>
                </a:ext>
              </a:extLst>
            </p:cNvPr>
            <p:cNvSpPr/>
            <p:nvPr/>
          </p:nvSpPr>
          <p:spPr>
            <a:xfrm rot="16200000">
              <a:off x="7281261" y="1877427"/>
              <a:ext cx="4182399" cy="4951659"/>
            </a:xfrm>
            <a:custGeom>
              <a:avLst/>
              <a:gdLst>
                <a:gd name="connsiteX0" fmla="*/ 4182399 w 4182399"/>
                <a:gd name="connsiteY0" fmla="*/ 4951659 h 4951659"/>
                <a:gd name="connsiteX1" fmla="*/ 314211 w 4182399"/>
                <a:gd name="connsiteY1" fmla="*/ 4951659 h 4951659"/>
                <a:gd name="connsiteX2" fmla="*/ 7144 w 4182399"/>
                <a:gd name="connsiteY2" fmla="*/ 4748121 h 4951659"/>
                <a:gd name="connsiteX3" fmla="*/ 0 w 4182399"/>
                <a:gd name="connsiteY3" fmla="*/ 4725106 h 4951659"/>
                <a:gd name="connsiteX4" fmla="*/ 1 w 4182399"/>
                <a:gd name="connsiteY4" fmla="*/ 0 h 4951659"/>
                <a:gd name="connsiteX5" fmla="*/ 70436 w 4182399"/>
                <a:gd name="connsiteY5" fmla="*/ 309834 h 4951659"/>
                <a:gd name="connsiteX6" fmla="*/ 4171799 w 4182399"/>
                <a:gd name="connsiteY6" fmla="*/ 4948576 h 4951659"/>
                <a:gd name="connsiteX7" fmla="*/ 4182399 w 4182399"/>
                <a:gd name="connsiteY7" fmla="*/ 4951659 h 495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2399" h="4951659">
                  <a:moveTo>
                    <a:pt x="4182399" y="4951659"/>
                  </a:moveTo>
                  <a:lnTo>
                    <a:pt x="314211" y="4951659"/>
                  </a:lnTo>
                  <a:cubicBezTo>
                    <a:pt x="176172" y="4951659"/>
                    <a:pt x="57735" y="4867731"/>
                    <a:pt x="7144" y="4748121"/>
                  </a:cubicBezTo>
                  <a:lnTo>
                    <a:pt x="0" y="4725106"/>
                  </a:lnTo>
                  <a:lnTo>
                    <a:pt x="1" y="0"/>
                  </a:lnTo>
                  <a:lnTo>
                    <a:pt x="70436" y="309834"/>
                  </a:lnTo>
                  <a:cubicBezTo>
                    <a:pt x="677801" y="2518421"/>
                    <a:pt x="2219069" y="4261633"/>
                    <a:pt x="4171799" y="4948576"/>
                  </a:cubicBezTo>
                  <a:lnTo>
                    <a:pt x="4182399" y="4951659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77352E-D45C-4CBD-9DCA-5D4183D0A31A}"/>
              </a:ext>
            </a:extLst>
          </p:cNvPr>
          <p:cNvSpPr txBox="1"/>
          <p:nvPr/>
        </p:nvSpPr>
        <p:spPr>
          <a:xfrm>
            <a:off x="3813280" y="617618"/>
            <a:ext cx="456543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목차</a:t>
            </a:r>
            <a:endParaRPr lang="ko-KR" altLang="en-US" sz="4800" dirty="0"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76BD1D00-0F35-48AF-A6B5-8077F81D1F10}"/>
              </a:ext>
            </a:extLst>
          </p:cNvPr>
          <p:cNvGrpSpPr/>
          <p:nvPr/>
        </p:nvGrpSpPr>
        <p:grpSpPr>
          <a:xfrm>
            <a:off x="1877961" y="1619063"/>
            <a:ext cx="4012330" cy="597189"/>
            <a:chOff x="1617191" y="1919619"/>
            <a:chExt cx="3531954" cy="597189"/>
          </a:xfrm>
        </p:grpSpPr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xmlns="" id="{D74AA208-B62D-4677-88C6-3B82660FD19C}"/>
                </a:ext>
              </a:extLst>
            </p:cNvPr>
            <p:cNvSpPr/>
            <p:nvPr/>
          </p:nvSpPr>
          <p:spPr>
            <a:xfrm>
              <a:off x="1849696" y="1919619"/>
              <a:ext cx="573768" cy="57376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2785EE2-2E3C-48F4-B083-6207792C2CA2}"/>
                </a:ext>
              </a:extLst>
            </p:cNvPr>
            <p:cNvSpPr txBox="1"/>
            <p:nvPr/>
          </p:nvSpPr>
          <p:spPr>
            <a:xfrm>
              <a:off x="1617191" y="1993588"/>
              <a:ext cx="107534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1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7396B9C-7EFB-43F5-98DF-D340333CEC9F}"/>
                </a:ext>
              </a:extLst>
            </p:cNvPr>
            <p:cNvSpPr txBox="1"/>
            <p:nvPr/>
          </p:nvSpPr>
          <p:spPr>
            <a:xfrm>
              <a:off x="2227680" y="1944893"/>
              <a:ext cx="29214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일본의 경제란</a:t>
              </a:r>
              <a:r>
                <a:rPr lang="en-US" altLang="ko-KR" sz="28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?</a:t>
              </a:r>
              <a:endParaRPr lang="ko-KR" altLang="en-US" sz="2800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xmlns="" id="{AFF0C87C-3373-41D2-B5E3-2C19CA3132E7}"/>
              </a:ext>
            </a:extLst>
          </p:cNvPr>
          <p:cNvGrpSpPr/>
          <p:nvPr/>
        </p:nvGrpSpPr>
        <p:grpSpPr>
          <a:xfrm>
            <a:off x="1908239" y="2408594"/>
            <a:ext cx="4015906" cy="597189"/>
            <a:chOff x="1617191" y="1919619"/>
            <a:chExt cx="3810082" cy="597189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xmlns="" id="{96A07667-BAAF-4BFF-817F-CD6D20217B7E}"/>
                </a:ext>
              </a:extLst>
            </p:cNvPr>
            <p:cNvSpPr/>
            <p:nvPr/>
          </p:nvSpPr>
          <p:spPr>
            <a:xfrm>
              <a:off x="1849696" y="1919619"/>
              <a:ext cx="573768" cy="57376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2F09A08-417C-4963-AEAE-C346DCE7AB11}"/>
                </a:ext>
              </a:extLst>
            </p:cNvPr>
            <p:cNvSpPr txBox="1"/>
            <p:nvPr/>
          </p:nvSpPr>
          <p:spPr>
            <a:xfrm>
              <a:off x="1617191" y="1993588"/>
              <a:ext cx="9886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2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AF1CEE0C-94A7-43A1-A4F2-FE3C49C4967C}"/>
                </a:ext>
              </a:extLst>
            </p:cNvPr>
            <p:cNvSpPr txBox="1"/>
            <p:nvPr/>
          </p:nvSpPr>
          <p:spPr>
            <a:xfrm>
              <a:off x="2505808" y="1955052"/>
              <a:ext cx="29214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과거 일본의 경제</a:t>
              </a:r>
              <a:endParaRPr lang="ko-KR" altLang="en-US" sz="2800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xmlns="" id="{4AE58BD8-68B1-49E0-B8EB-D504D6E7C2A0}"/>
              </a:ext>
            </a:extLst>
          </p:cNvPr>
          <p:cNvGrpSpPr/>
          <p:nvPr/>
        </p:nvGrpSpPr>
        <p:grpSpPr>
          <a:xfrm>
            <a:off x="1980737" y="3253543"/>
            <a:ext cx="3773518" cy="573768"/>
            <a:chOff x="1653755" y="1919619"/>
            <a:chExt cx="3773518" cy="573768"/>
          </a:xfrm>
        </p:grpSpPr>
        <p:sp>
          <p:nvSpPr>
            <p:cNvPr id="55" name="사각형: 둥근 모서리 54">
              <a:extLst>
                <a:ext uri="{FF2B5EF4-FFF2-40B4-BE49-F238E27FC236}">
                  <a16:creationId xmlns:a16="http://schemas.microsoft.com/office/drawing/2014/main" xmlns="" id="{70909C76-EAD6-4287-B745-6B357733A72B}"/>
                </a:ext>
              </a:extLst>
            </p:cNvPr>
            <p:cNvSpPr/>
            <p:nvPr/>
          </p:nvSpPr>
          <p:spPr>
            <a:xfrm>
              <a:off x="1849696" y="1919619"/>
              <a:ext cx="573768" cy="57376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9AFBD7B-53FA-4A97-B1DD-E9159D71C298}"/>
                </a:ext>
              </a:extLst>
            </p:cNvPr>
            <p:cNvSpPr txBox="1"/>
            <p:nvPr/>
          </p:nvSpPr>
          <p:spPr>
            <a:xfrm>
              <a:off x="1653755" y="1962536"/>
              <a:ext cx="9886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3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8478EB6C-3235-45A3-988B-59BDC51109C8}"/>
                </a:ext>
              </a:extLst>
            </p:cNvPr>
            <p:cNvSpPr txBox="1"/>
            <p:nvPr/>
          </p:nvSpPr>
          <p:spPr>
            <a:xfrm>
              <a:off x="2505808" y="1955052"/>
              <a:ext cx="29214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8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xmlns="" id="{26D203D0-8D45-47BC-B0EF-A975D080536C}"/>
              </a:ext>
            </a:extLst>
          </p:cNvPr>
          <p:cNvGrpSpPr/>
          <p:nvPr/>
        </p:nvGrpSpPr>
        <p:grpSpPr>
          <a:xfrm>
            <a:off x="1931068" y="4066951"/>
            <a:ext cx="5135303" cy="610655"/>
            <a:chOff x="1670298" y="1541158"/>
            <a:chExt cx="5135303" cy="610655"/>
          </a:xfrm>
        </p:grpSpPr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xmlns="" id="{4763255F-A2A7-438F-BE29-F09C0924A6E7}"/>
                </a:ext>
              </a:extLst>
            </p:cNvPr>
            <p:cNvSpPr/>
            <p:nvPr/>
          </p:nvSpPr>
          <p:spPr>
            <a:xfrm>
              <a:off x="1877752" y="1541158"/>
              <a:ext cx="573768" cy="57376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2EB26890-0F66-48C2-90A1-2FE0FE7CD029}"/>
                </a:ext>
              </a:extLst>
            </p:cNvPr>
            <p:cNvSpPr txBox="1"/>
            <p:nvPr/>
          </p:nvSpPr>
          <p:spPr>
            <a:xfrm>
              <a:off x="1670298" y="1595850"/>
              <a:ext cx="9886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4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9773780A-933B-4A26-8631-9D1C9ECAF096}"/>
                </a:ext>
              </a:extLst>
            </p:cNvPr>
            <p:cNvSpPr txBox="1"/>
            <p:nvPr/>
          </p:nvSpPr>
          <p:spPr>
            <a:xfrm>
              <a:off x="2497297" y="1628593"/>
              <a:ext cx="430830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일본 경제에 발</a:t>
              </a:r>
              <a:r>
                <a:rPr lang="ko-KR" altLang="en-US" sz="2800" dirty="0">
                  <a:latin typeface="굴림체" panose="020B0609000101010101" pitchFamily="49" charset="-127"/>
                  <a:ea typeface="굴림체" panose="020B0609000101010101" pitchFamily="49" charset="-127"/>
                </a:rPr>
                <a:t>전</a:t>
              </a:r>
              <a:r>
                <a:rPr lang="ko-KR" altLang="en-US" sz="28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 산업</a:t>
              </a:r>
              <a:endParaRPr lang="ko-KR" altLang="en-US" sz="2800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xmlns="" id="{5E5B5A4C-947B-438D-9A29-6A373717F3D9}"/>
              </a:ext>
            </a:extLst>
          </p:cNvPr>
          <p:cNvGrpSpPr/>
          <p:nvPr/>
        </p:nvGrpSpPr>
        <p:grpSpPr>
          <a:xfrm>
            <a:off x="1931068" y="4953732"/>
            <a:ext cx="5547761" cy="573768"/>
            <a:chOff x="1670298" y="1632455"/>
            <a:chExt cx="5547761" cy="573768"/>
          </a:xfrm>
        </p:grpSpPr>
        <p:sp>
          <p:nvSpPr>
            <p:cNvPr id="63" name="사각형: 둥근 모서리 62">
              <a:extLst>
                <a:ext uri="{FF2B5EF4-FFF2-40B4-BE49-F238E27FC236}">
                  <a16:creationId xmlns:a16="http://schemas.microsoft.com/office/drawing/2014/main" xmlns="" id="{4F6C2B93-879E-415A-A919-04D511A1EC98}"/>
                </a:ext>
              </a:extLst>
            </p:cNvPr>
            <p:cNvSpPr/>
            <p:nvPr/>
          </p:nvSpPr>
          <p:spPr>
            <a:xfrm>
              <a:off x="1877751" y="1632455"/>
              <a:ext cx="573768" cy="573768"/>
            </a:xfrm>
            <a:prstGeom prst="roundRect">
              <a:avLst>
                <a:gd name="adj" fmla="val 2854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1626EC1D-6AD7-4C43-9133-27C6BA9E1ADC}"/>
                </a:ext>
              </a:extLst>
            </p:cNvPr>
            <p:cNvSpPr txBox="1"/>
            <p:nvPr/>
          </p:nvSpPr>
          <p:spPr>
            <a:xfrm>
              <a:off x="1670298" y="1680165"/>
              <a:ext cx="98867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bg1"/>
                  </a:solidFill>
                  <a:latin typeface="굴림체" panose="020B0609000101010101" pitchFamily="49" charset="-127"/>
                  <a:ea typeface="굴림체" panose="020B0609000101010101" pitchFamily="49" charset="-127"/>
                </a:rPr>
                <a:t>5</a:t>
              </a:r>
              <a:endParaRPr lang="ko-KR" altLang="en-US" sz="2800" dirty="0">
                <a:solidFill>
                  <a:schemeClr val="bg1"/>
                </a:solidFill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F7737899-E1F5-48C1-B7C9-E1348A08621C}"/>
                </a:ext>
              </a:extLst>
            </p:cNvPr>
            <p:cNvSpPr txBox="1"/>
            <p:nvPr/>
          </p:nvSpPr>
          <p:spPr>
            <a:xfrm>
              <a:off x="2268006" y="1672681"/>
              <a:ext cx="49500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굴림체" panose="020B0609000101010101" pitchFamily="49" charset="-127"/>
                  <a:ea typeface="굴림체" panose="020B0609000101010101" pitchFamily="49" charset="-127"/>
                </a:rPr>
                <a:t>현재 일본 경제의 문제점</a:t>
              </a:r>
              <a:endParaRPr lang="ko-KR" altLang="en-US" sz="2800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19743" y="3314814"/>
            <a:ext cx="4479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일본 경제의 발전 과정</a:t>
            </a:r>
            <a:endParaRPr lang="ko-KR" altLang="en-US" sz="2800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81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xmlns="" id="{B903C7BF-9353-4B08-B75A-D4E023134174}"/>
              </a:ext>
            </a:extLst>
          </p:cNvPr>
          <p:cNvSpPr/>
          <p:nvPr/>
        </p:nvSpPr>
        <p:spPr>
          <a:xfrm>
            <a:off x="658906" y="1386145"/>
            <a:ext cx="449179" cy="10106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30EB14DE-3E5E-4C94-8F21-F64808C731CF}"/>
              </a:ext>
            </a:extLst>
          </p:cNvPr>
          <p:cNvGrpSpPr/>
          <p:nvPr/>
        </p:nvGrpSpPr>
        <p:grpSpPr>
          <a:xfrm>
            <a:off x="517748" y="285334"/>
            <a:ext cx="11156504" cy="6671788"/>
            <a:chOff x="517748" y="285334"/>
            <a:chExt cx="11156504" cy="6671788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xmlns="" id="{0FB5E5F7-CC7D-4CE8-A2F4-C8334399E51B}"/>
                </a:ext>
              </a:extLst>
            </p:cNvPr>
            <p:cNvGrpSpPr/>
            <p:nvPr/>
          </p:nvGrpSpPr>
          <p:grpSpPr>
            <a:xfrm>
              <a:off x="517748" y="285334"/>
              <a:ext cx="11156504" cy="6671788"/>
              <a:chOff x="517748" y="285334"/>
              <a:chExt cx="11156504" cy="6671788"/>
            </a:xfrm>
          </p:grpSpPr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xmlns="" id="{83188F98-DE6E-441E-BBE7-C989C29C5D3D}"/>
                  </a:ext>
                </a:extLst>
              </p:cNvPr>
              <p:cNvSpPr/>
              <p:nvPr/>
            </p:nvSpPr>
            <p:spPr>
              <a:xfrm>
                <a:off x="517748" y="285334"/>
                <a:ext cx="11156504" cy="6640847"/>
              </a:xfrm>
              <a:custGeom>
                <a:avLst/>
                <a:gdLst>
                  <a:gd name="connsiteX0" fmla="*/ 408389 w 11156504"/>
                  <a:gd name="connsiteY0" fmla="*/ 0 h 6640847"/>
                  <a:gd name="connsiteX1" fmla="*/ 10748115 w 11156504"/>
                  <a:gd name="connsiteY1" fmla="*/ 0 h 6640847"/>
                  <a:gd name="connsiteX2" fmla="*/ 11156504 w 11156504"/>
                  <a:gd name="connsiteY2" fmla="*/ 408389 h 6640847"/>
                  <a:gd name="connsiteX3" fmla="*/ 11156504 w 11156504"/>
                  <a:gd name="connsiteY3" fmla="*/ 6640847 h 6640847"/>
                  <a:gd name="connsiteX4" fmla="*/ 0 w 11156504"/>
                  <a:gd name="connsiteY4" fmla="*/ 6640847 h 6640847"/>
                  <a:gd name="connsiteX5" fmla="*/ 0 w 11156504"/>
                  <a:gd name="connsiteY5" fmla="*/ 408389 h 6640847"/>
                  <a:gd name="connsiteX6" fmla="*/ 408389 w 11156504"/>
                  <a:gd name="connsiteY6" fmla="*/ 0 h 664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56504" h="6640847">
                    <a:moveTo>
                      <a:pt x="408389" y="0"/>
                    </a:moveTo>
                    <a:lnTo>
                      <a:pt x="10748115" y="0"/>
                    </a:lnTo>
                    <a:cubicBezTo>
                      <a:pt x="10973662" y="0"/>
                      <a:pt x="11156504" y="182842"/>
                      <a:pt x="11156504" y="408389"/>
                    </a:cubicBezTo>
                    <a:lnTo>
                      <a:pt x="11156504" y="6640847"/>
                    </a:lnTo>
                    <a:lnTo>
                      <a:pt x="0" y="6640847"/>
                    </a:lnTo>
                    <a:lnTo>
                      <a:pt x="0" y="408389"/>
                    </a:lnTo>
                    <a:cubicBezTo>
                      <a:pt x="0" y="182842"/>
                      <a:pt x="182842" y="0"/>
                      <a:pt x="408389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xmlns="" id="{D727FD5C-651F-491B-87E8-4054EBB6B77F}"/>
                  </a:ext>
                </a:extLst>
              </p:cNvPr>
              <p:cNvSpPr/>
              <p:nvPr/>
            </p:nvSpPr>
            <p:spPr>
              <a:xfrm>
                <a:off x="778487" y="803809"/>
                <a:ext cx="10635026" cy="6153313"/>
              </a:xfrm>
              <a:custGeom>
                <a:avLst/>
                <a:gdLst>
                  <a:gd name="connsiteX0" fmla="*/ 367309 w 10635026"/>
                  <a:gd name="connsiteY0" fmla="*/ 0 h 6153313"/>
                  <a:gd name="connsiteX1" fmla="*/ 10267717 w 10635026"/>
                  <a:gd name="connsiteY1" fmla="*/ 0 h 6153313"/>
                  <a:gd name="connsiteX2" fmla="*/ 10635026 w 10635026"/>
                  <a:gd name="connsiteY2" fmla="*/ 367309 h 6153313"/>
                  <a:gd name="connsiteX3" fmla="*/ 10635026 w 10635026"/>
                  <a:gd name="connsiteY3" fmla="*/ 6153313 h 6153313"/>
                  <a:gd name="connsiteX4" fmla="*/ 0 w 10635026"/>
                  <a:gd name="connsiteY4" fmla="*/ 6153313 h 6153313"/>
                  <a:gd name="connsiteX5" fmla="*/ 0 w 10635026"/>
                  <a:gd name="connsiteY5" fmla="*/ 367309 h 6153313"/>
                  <a:gd name="connsiteX6" fmla="*/ 367309 w 10635026"/>
                  <a:gd name="connsiteY6" fmla="*/ 0 h 615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35026" h="6153313">
                    <a:moveTo>
                      <a:pt x="367309" y="0"/>
                    </a:moveTo>
                    <a:lnTo>
                      <a:pt x="10267717" y="0"/>
                    </a:lnTo>
                    <a:cubicBezTo>
                      <a:pt x="10470576" y="0"/>
                      <a:pt x="10635026" y="164450"/>
                      <a:pt x="10635026" y="367309"/>
                    </a:cubicBezTo>
                    <a:lnTo>
                      <a:pt x="10635026" y="6153313"/>
                    </a:lnTo>
                    <a:lnTo>
                      <a:pt x="0" y="6153313"/>
                    </a:lnTo>
                    <a:lnTo>
                      <a:pt x="0" y="367309"/>
                    </a:lnTo>
                    <a:cubicBezTo>
                      <a:pt x="0" y="164450"/>
                      <a:pt x="164450" y="0"/>
                      <a:pt x="36730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latin typeface="굴림체" panose="020B0609000101010101" pitchFamily="49" charset="-127"/>
                  <a:ea typeface="굴림체" panose="020B0609000101010101" pitchFamily="49" charset="-127"/>
                </a:endParaRPr>
              </a:p>
            </p:txBody>
          </p:sp>
          <p:grpSp>
            <p:nvGrpSpPr>
              <p:cNvPr id="2" name="그룹 1">
                <a:extLst>
                  <a:ext uri="{FF2B5EF4-FFF2-40B4-BE49-F238E27FC236}">
                    <a16:creationId xmlns:a16="http://schemas.microsoft.com/office/drawing/2014/main" xmlns="" id="{A524D333-3BC1-43EB-A40F-3901ED27212E}"/>
                  </a:ext>
                </a:extLst>
              </p:cNvPr>
              <p:cNvGrpSpPr/>
              <p:nvPr/>
            </p:nvGrpSpPr>
            <p:grpSpPr>
              <a:xfrm>
                <a:off x="4657997" y="376512"/>
                <a:ext cx="2876006" cy="292308"/>
                <a:chOff x="4598561" y="679580"/>
                <a:chExt cx="2876006" cy="292308"/>
              </a:xfrm>
            </p:grpSpPr>
            <p:sp>
              <p:nvSpPr>
                <p:cNvPr id="8" name="사각형: 둥근 모서리 7">
                  <a:extLst>
                    <a:ext uri="{FF2B5EF4-FFF2-40B4-BE49-F238E27FC236}">
                      <a16:creationId xmlns:a16="http://schemas.microsoft.com/office/drawing/2014/main" xmlns="" id="{F72E15D1-4B11-4C9F-99C0-0554EDCF4CB8}"/>
                    </a:ext>
                  </a:extLst>
                </p:cNvPr>
                <p:cNvSpPr/>
                <p:nvPr/>
              </p:nvSpPr>
              <p:spPr>
                <a:xfrm>
                  <a:off x="5617037" y="736509"/>
                  <a:ext cx="974361" cy="1470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9" name="타원 8">
                  <a:extLst>
                    <a:ext uri="{FF2B5EF4-FFF2-40B4-BE49-F238E27FC236}">
                      <a16:creationId xmlns:a16="http://schemas.microsoft.com/office/drawing/2014/main" xmlns="" id="{B9DFD391-6027-43A7-899E-86B212A6F546}"/>
                    </a:ext>
                  </a:extLst>
                </p:cNvPr>
                <p:cNvSpPr/>
                <p:nvPr/>
              </p:nvSpPr>
              <p:spPr>
                <a:xfrm>
                  <a:off x="6735091" y="679580"/>
                  <a:ext cx="292308" cy="29230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0" name="타원 9">
                  <a:extLst>
                    <a:ext uri="{FF2B5EF4-FFF2-40B4-BE49-F238E27FC236}">
                      <a16:creationId xmlns:a16="http://schemas.microsoft.com/office/drawing/2014/main" xmlns="" id="{3B8E25C9-28BD-42F0-8FE9-4B5369536D71}"/>
                    </a:ext>
                  </a:extLst>
                </p:cNvPr>
                <p:cNvSpPr/>
                <p:nvPr/>
              </p:nvSpPr>
              <p:spPr>
                <a:xfrm>
                  <a:off x="7182259" y="679580"/>
                  <a:ext cx="292308" cy="292308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1" name="타원 10">
                  <a:extLst>
                    <a:ext uri="{FF2B5EF4-FFF2-40B4-BE49-F238E27FC236}">
                      <a16:creationId xmlns:a16="http://schemas.microsoft.com/office/drawing/2014/main" xmlns="" id="{6C8F048E-1B10-408A-A215-FD981684BCFF}"/>
                    </a:ext>
                  </a:extLst>
                </p:cNvPr>
                <p:cNvSpPr/>
                <p:nvPr/>
              </p:nvSpPr>
              <p:spPr>
                <a:xfrm>
                  <a:off x="4598561" y="715897"/>
                  <a:ext cx="219673" cy="219673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  <p:sp>
              <p:nvSpPr>
                <p:cNvPr id="12" name="사각형: 둥근 모서리 11">
                  <a:extLst>
                    <a:ext uri="{FF2B5EF4-FFF2-40B4-BE49-F238E27FC236}">
                      <a16:creationId xmlns:a16="http://schemas.microsoft.com/office/drawing/2014/main" xmlns="" id="{AC6125E1-AF66-4760-99F6-08DC3E1838DE}"/>
                    </a:ext>
                  </a:extLst>
                </p:cNvPr>
                <p:cNvSpPr/>
                <p:nvPr/>
              </p:nvSpPr>
              <p:spPr>
                <a:xfrm>
                  <a:off x="4941225" y="692695"/>
                  <a:ext cx="554635" cy="26607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굴림체" panose="020B0609000101010101" pitchFamily="49" charset="-127"/>
                    <a:ea typeface="굴림체" panose="020B0609000101010101" pitchFamily="49" charset="-127"/>
                  </a:endParaRPr>
                </a:p>
              </p:txBody>
            </p:sp>
          </p:grpSp>
        </p:grp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xmlns="" id="{6F6DCA62-1909-4D71-94E7-AABBF512CB3D}"/>
                </a:ext>
              </a:extLst>
            </p:cNvPr>
            <p:cNvSpPr/>
            <p:nvPr/>
          </p:nvSpPr>
          <p:spPr>
            <a:xfrm>
              <a:off x="9576177" y="5109650"/>
              <a:ext cx="1830795" cy="1816531"/>
            </a:xfrm>
            <a:custGeom>
              <a:avLst/>
              <a:gdLst>
                <a:gd name="connsiteX0" fmla="*/ 1830795 w 1830795"/>
                <a:gd name="connsiteY0" fmla="*/ 0 h 1816531"/>
                <a:gd name="connsiteX1" fmla="*/ 1830795 w 1830795"/>
                <a:gd name="connsiteY1" fmla="*/ 1816531 h 1816531"/>
                <a:gd name="connsiteX2" fmla="*/ 0 w 1830795"/>
                <a:gd name="connsiteY2" fmla="*/ 1816531 h 1816531"/>
                <a:gd name="connsiteX3" fmla="*/ 114556 w 1830795"/>
                <a:gd name="connsiteY3" fmla="*/ 1785939 h 1816531"/>
                <a:gd name="connsiteX4" fmla="*/ 1829655 w 1830795"/>
                <a:gd name="connsiteY4" fmla="*/ 4605 h 181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0795" h="1816531">
                  <a:moveTo>
                    <a:pt x="1830795" y="0"/>
                  </a:moveTo>
                  <a:lnTo>
                    <a:pt x="1830795" y="1816531"/>
                  </a:lnTo>
                  <a:lnTo>
                    <a:pt x="0" y="1816531"/>
                  </a:lnTo>
                  <a:lnTo>
                    <a:pt x="114556" y="1785939"/>
                  </a:lnTo>
                  <a:cubicBezTo>
                    <a:pt x="931145" y="1522144"/>
                    <a:pt x="1575669" y="852729"/>
                    <a:pt x="1829655" y="4605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굴림체" panose="020B0609000101010101" pitchFamily="49" charset="-127"/>
                <a:ea typeface="굴림체" panose="020B0609000101010101" pitchFamily="49" charset="-127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EA18EDC-1440-49D0-9517-8EF0CD1750C9}"/>
              </a:ext>
            </a:extLst>
          </p:cNvPr>
          <p:cNvSpPr txBox="1"/>
          <p:nvPr/>
        </p:nvSpPr>
        <p:spPr>
          <a:xfrm>
            <a:off x="2480553" y="3129631"/>
            <a:ext cx="6788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>
                <a:latin typeface="레시피코리아 Medium" panose="02020603020101020101" pitchFamily="18" charset="-127"/>
                <a:ea typeface="레시피코리아 Medium" panose="0202060302010102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36741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3943446" cy="611538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33476FD-53EC-420A-A3D7-A44D29394060}"/>
              </a:ext>
            </a:extLst>
          </p:cNvPr>
          <p:cNvSpPr txBox="1"/>
          <p:nvPr/>
        </p:nvSpPr>
        <p:spPr>
          <a:xfrm>
            <a:off x="680015" y="359691"/>
            <a:ext cx="36070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일본의 경제란</a:t>
            </a:r>
            <a:r>
              <a:rPr lang="en-US" altLang="ko-KR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?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3281716" y="1192406"/>
            <a:ext cx="8369530" cy="880864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18026" y="1332415"/>
            <a:ext cx="68969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굴림체" panose="020B0609000101010101" pitchFamily="49" charset="-127"/>
                <a:ea typeface="굴림체" panose="020B0609000101010101" pitchFamily="49" charset="-127"/>
              </a:rPr>
              <a:t>일본의 국민 경제에 대해 말한다</a:t>
            </a:r>
          </a:p>
          <a:p>
            <a:endParaRPr lang="ko-KR" altLang="en-US" dirty="0"/>
          </a:p>
        </p:txBody>
      </p:sp>
      <p:sp>
        <p:nvSpPr>
          <p:cNvPr id="30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4824920" y="3231613"/>
            <a:ext cx="6826326" cy="2859224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9" y="2759603"/>
            <a:ext cx="3663680" cy="3803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017" y="3368563"/>
            <a:ext cx="63132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GDP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는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국내총생산으로 한 나라의 영역 내에서 가계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기업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정부 등 모든 경제주체가 일정 기간 동안 생산한 재화 및 서비스의 부가가치를 시장가격으로 평가하여 합산한 것으로 여기에는 비거주자가 제공한 노동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,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자본 등 생산요소에 의하여 창출된 것도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포함되어 있다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en-US" altLang="ko-KR" dirty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fontAlgn="base"/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​</a:t>
            </a:r>
          </a:p>
          <a:p>
            <a:pPr fontAlgn="base"/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일본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GDP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순위는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3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위로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(2018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년 통계청 기준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)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미국 중국 다음으로 경제 대국으로 볼 수 있다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380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30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4264458" cy="629645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33476FD-53EC-420A-A3D7-A44D29394060}"/>
              </a:ext>
            </a:extLst>
          </p:cNvPr>
          <p:cNvSpPr txBox="1"/>
          <p:nvPr/>
        </p:nvSpPr>
        <p:spPr>
          <a:xfrm>
            <a:off x="511822" y="359691"/>
            <a:ext cx="43520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과거 일본의 경제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2" y="1211285"/>
            <a:ext cx="4654187" cy="497550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88" y="1211284"/>
            <a:ext cx="6128426" cy="4975507"/>
          </a:xfrm>
          <a:prstGeom prst="rect">
            <a:avLst/>
          </a:prstGeom>
        </p:spPr>
      </p:pic>
      <p:sp>
        <p:nvSpPr>
          <p:cNvPr id="31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1731523" y="5399673"/>
            <a:ext cx="8813260" cy="1157592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2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차 세계 대전의 패망과 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원자 폭탄의 투하로 인해 많은 피해를 입게 되었고</a:t>
            </a:r>
            <a:endParaRPr lang="en-US" altLang="ko-KR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더불어 전쟁 배상금으로 인해 일본의 경제 상황은 안 좋아졌다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1710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6774193" cy="1042267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33476FD-53EC-420A-A3D7-A44D29394060}"/>
              </a:ext>
            </a:extLst>
          </p:cNvPr>
          <p:cNvSpPr txBox="1"/>
          <p:nvPr/>
        </p:nvSpPr>
        <p:spPr>
          <a:xfrm>
            <a:off x="369501" y="390389"/>
            <a:ext cx="67122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en-US" altLang="ko-KR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2</a:t>
            </a:r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차 세계대전 이후</a:t>
            </a:r>
            <a:endParaRPr lang="en-US" altLang="ko-KR" b="1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 경제의 발전 과정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6274341" y="1588147"/>
            <a:ext cx="5629824" cy="931317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6.25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전쟁 군사 물자 지원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6" y="2180264"/>
            <a:ext cx="3768347" cy="3977344"/>
          </a:xfrm>
          <a:prstGeom prst="rect">
            <a:avLst/>
          </a:prstGeom>
        </p:spPr>
      </p:pic>
      <p:sp>
        <p:nvSpPr>
          <p:cNvPr id="6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159614" y="4747098"/>
            <a:ext cx="5638071" cy="885217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전쟁의 여파로 폐허가 되었으며</a:t>
            </a:r>
            <a:endParaRPr lang="en-US" altLang="ko-KR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모든 물자가 부족했고 전력난으로 공장은 가동도 재대로 하지 못하였다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5009745" y="3608962"/>
            <a:ext cx="1634246" cy="700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345" y="2780589"/>
            <a:ext cx="4753816" cy="3026596"/>
          </a:xfrm>
          <a:prstGeom prst="rect">
            <a:avLst/>
          </a:prstGeom>
        </p:spPr>
      </p:pic>
      <p:sp>
        <p:nvSpPr>
          <p:cNvPr id="10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7908847" y="5576949"/>
            <a:ext cx="2772791" cy="982721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그러나 한국 전쟁이 터지면서 일본의 경제의 부흥이 시작된다 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4" y="2396878"/>
            <a:ext cx="5346744" cy="367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96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" grpId="0" animBg="1"/>
      <p:bldP spid="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4358560" cy="611538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33476FD-53EC-420A-A3D7-A44D29394060}"/>
              </a:ext>
            </a:extLst>
          </p:cNvPr>
          <p:cNvSpPr txBox="1"/>
          <p:nvPr/>
        </p:nvSpPr>
        <p:spPr>
          <a:xfrm>
            <a:off x="511822" y="359691"/>
            <a:ext cx="45318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일본이 경제의 발전 과정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9240252" y="821356"/>
            <a:ext cx="2411811" cy="620030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신칸센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개통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95" y="1611564"/>
            <a:ext cx="5079686" cy="38554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84419" y="5784206"/>
            <a:ext cx="8826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신칸센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(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新幹線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)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은 일본의 고속 철도 체계이자 세계 최초의 고속철도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체계이며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en-US" altLang="ko-KR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1964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년 하계 올림픽을 대비하여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1964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년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10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월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1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일 </a:t>
            </a:r>
            <a:r>
              <a:rPr lang="ko-KR" altLang="en-US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도카이도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신칸센이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 최초로 개업하였다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25" y="1611564"/>
            <a:ext cx="5304696" cy="3855406"/>
          </a:xfrm>
          <a:prstGeom prst="rect">
            <a:avLst/>
          </a:prstGeom>
        </p:spPr>
      </p:pic>
      <p:sp>
        <p:nvSpPr>
          <p:cNvPr id="8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1026298" y="3984860"/>
            <a:ext cx="6876043" cy="1049154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1964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일본국유철도에서 제작한 </a:t>
            </a:r>
            <a:r>
              <a:rPr lang="ko-KR" altLang="en-US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신칸센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기록 영화</a:t>
            </a:r>
            <a:endParaRPr lang="en-US" altLang="ko-KR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hlinkClick r:id="rId6"/>
              </a:rPr>
              <a:t>https://youtu.be/jFAWGRKTOTI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60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2515529" y="5649281"/>
            <a:ext cx="6876043" cy="1049154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1964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년 일본국유철도에서 제작한 </a:t>
            </a:r>
            <a:r>
              <a:rPr lang="ko-KR" altLang="en-US" dirty="0" err="1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신칸센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기록 영화</a:t>
            </a:r>
            <a:endParaRPr lang="en-US" altLang="ko-KR" dirty="0" smtClean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hlinkClick r:id="rId3"/>
              </a:rPr>
              <a:t>https://youtu.be/jFAWGRKTOTI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7" y="297298"/>
            <a:ext cx="10818471" cy="521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12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511822" y="284755"/>
            <a:ext cx="4001811" cy="611538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33476FD-53EC-420A-A3D7-A44D29394060}"/>
              </a:ext>
            </a:extLst>
          </p:cNvPr>
          <p:cNvSpPr txBox="1"/>
          <p:nvPr/>
        </p:nvSpPr>
        <p:spPr>
          <a:xfrm>
            <a:off x="709196" y="359691"/>
            <a:ext cx="36070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 경제의 발전 과정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45" name="말풍선: 모서리가 둥근 사각형 44">
            <a:extLst>
              <a:ext uri="{FF2B5EF4-FFF2-40B4-BE49-F238E27FC236}">
                <a16:creationId xmlns:a16="http://schemas.microsoft.com/office/drawing/2014/main" xmlns="" id="{E3D1B9BE-9905-4750-A1A2-70A46003C798}"/>
              </a:ext>
            </a:extLst>
          </p:cNvPr>
          <p:cNvSpPr/>
          <p:nvPr/>
        </p:nvSpPr>
        <p:spPr>
          <a:xfrm>
            <a:off x="6372026" y="863137"/>
            <a:ext cx="5318538" cy="678396"/>
          </a:xfrm>
          <a:prstGeom prst="wedgeRoundRectCallout">
            <a:avLst>
              <a:gd name="adj1" fmla="val 53297"/>
              <a:gd name="adj2" fmla="val 340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도쿄 하계 올림픽 개최</a:t>
            </a:r>
            <a:endParaRPr lang="ko-KR" altLang="en-US" sz="2000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2" y="1933061"/>
            <a:ext cx="1442106" cy="2651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6691" y="2348564"/>
            <a:ext cx="899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도쿄 하계 올림픽은 </a:t>
            </a:r>
            <a:r>
              <a:rPr lang="en-US" altLang="ko-KR" dirty="0"/>
              <a:t>1964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10</a:t>
            </a:r>
            <a:r>
              <a:rPr lang="ko-KR" altLang="en-US" dirty="0"/>
              <a:t>일부터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24</a:t>
            </a:r>
            <a:r>
              <a:rPr lang="ko-KR" altLang="en-US" dirty="0"/>
              <a:t>일까지 일본 도쿄에서 개최된 제</a:t>
            </a:r>
            <a:r>
              <a:rPr lang="en-US" altLang="ko-KR" dirty="0"/>
              <a:t>18</a:t>
            </a:r>
            <a:r>
              <a:rPr lang="ko-KR" altLang="en-US" dirty="0"/>
              <a:t>회 하계 올림픽이다</a:t>
            </a:r>
            <a:r>
              <a:rPr lang="en-US" altLang="ko-KR" dirty="0"/>
              <a:t>. </a:t>
            </a:r>
            <a:r>
              <a:rPr lang="ko-KR" altLang="en-US" dirty="0"/>
              <a:t>하계 올림픽 역사상 처음으로 아시아에서 개최된 대회였다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96691" y="3133127"/>
            <a:ext cx="8739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도쿄 올림픽은 정지 궤도 통신 위성을 통해 미국에 중계되었다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/>
              <a:t>텔레비전 방송이 태평양을 건너 생중계된 것은 </a:t>
            </a:r>
            <a:r>
              <a:rPr lang="ko-KR" altLang="en-US" dirty="0" smtClean="0"/>
              <a:t>이 시기가 </a:t>
            </a:r>
            <a:r>
              <a:rPr lang="ko-KR" altLang="en-US" dirty="0"/>
              <a:t>처음이다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9426" y="5931774"/>
            <a:ext cx="835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도쿄 올림픽과 </a:t>
            </a:r>
            <a:r>
              <a:rPr lang="ko-KR" altLang="en-US" sz="2000" dirty="0" err="1">
                <a:latin typeface="굴림체" panose="020B0609000101010101" pitchFamily="49" charset="-127"/>
                <a:ea typeface="굴림체" panose="020B0609000101010101" pitchFamily="49" charset="-127"/>
              </a:rPr>
              <a:t>신칸센은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 제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2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차 세계 대전 이후 약 </a:t>
            </a:r>
            <a:r>
              <a:rPr lang="en-US" altLang="ko-KR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20</a:t>
            </a:r>
            <a:r>
              <a:rPr lang="ko-KR" altLang="en-US" sz="2000" dirty="0">
                <a:latin typeface="굴림체" panose="020B0609000101010101" pitchFamily="49" charset="-127"/>
                <a:ea typeface="굴림체" panose="020B0609000101010101" pitchFamily="49" charset="-127"/>
              </a:rPr>
              <a:t>년 만에 일본의 재기를 세계에 알리는 신호탄이 되었다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5" y="1933061"/>
            <a:ext cx="4668253" cy="331220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24" y="1933060"/>
            <a:ext cx="5005137" cy="3312201"/>
          </a:xfrm>
          <a:prstGeom prst="rect">
            <a:avLst/>
          </a:prstGeom>
        </p:spPr>
      </p:pic>
      <p:sp>
        <p:nvSpPr>
          <p:cNvPr id="10" name="아래쪽 화살표 9"/>
          <p:cNvSpPr/>
          <p:nvPr/>
        </p:nvSpPr>
        <p:spPr>
          <a:xfrm>
            <a:off x="5323331" y="4093348"/>
            <a:ext cx="972151" cy="1838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4032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말풍선: 모서리가 둥근 사각형 39">
            <a:extLst>
              <a:ext uri="{FF2B5EF4-FFF2-40B4-BE49-F238E27FC236}">
                <a16:creationId xmlns:a16="http://schemas.microsoft.com/office/drawing/2014/main" xmlns="" id="{D87B3F40-6D01-466A-BC95-E53BE1C5E769}"/>
              </a:ext>
            </a:extLst>
          </p:cNvPr>
          <p:cNvSpPr/>
          <p:nvPr/>
        </p:nvSpPr>
        <p:spPr>
          <a:xfrm>
            <a:off x="511823" y="284755"/>
            <a:ext cx="4721658" cy="726922"/>
          </a:xfrm>
          <a:prstGeom prst="wedgeRoundRectCallout">
            <a:avLst>
              <a:gd name="adj1" fmla="val -54067"/>
              <a:gd name="adj2" fmla="val 321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33476FD-53EC-420A-A3D7-A44D29394060}"/>
              </a:ext>
            </a:extLst>
          </p:cNvPr>
          <p:cNvSpPr txBox="1"/>
          <p:nvPr/>
        </p:nvSpPr>
        <p:spPr>
          <a:xfrm>
            <a:off x="511823" y="359691"/>
            <a:ext cx="45465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defRPr>
            </a:lvl1pPr>
          </a:lstStyle>
          <a:p>
            <a:r>
              <a:rPr lang="ko-KR" altLang="en-US" b="1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일본이 경제의 호황</a:t>
            </a:r>
            <a:endParaRPr lang="ko-KR" altLang="en-US" b="1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0058" y="1264595"/>
            <a:ext cx="3565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1960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년대 이후 일본은 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30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년 간 고도경제성장이라는 </a:t>
            </a:r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시기를</a:t>
            </a:r>
            <a:endParaRPr lang="en-US" altLang="ko-KR" dirty="0" smtClean="0">
              <a:latin typeface="굴림체" panose="020B0609000101010101" pitchFamily="49" charset="-127"/>
              <a:ea typeface="굴림체" panose="020B0609000101010101" pitchFamily="49" charset="-127"/>
            </a:endParaRPr>
          </a:p>
          <a:p>
            <a:r>
              <a:rPr lang="ko-KR" altLang="en-US" dirty="0" smtClean="0"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r>
              <a:rPr lang="ko-KR" altLang="en-US" dirty="0">
                <a:latin typeface="굴림체" panose="020B0609000101010101" pitchFamily="49" charset="-127"/>
                <a:ea typeface="굴림체" panose="020B0609000101010101" pitchFamily="49" charset="-127"/>
              </a:rPr>
              <a:t>거치며 급격하게 성장했다</a:t>
            </a:r>
            <a:r>
              <a:rPr lang="en-US" altLang="ko-KR" dirty="0">
                <a:latin typeface="굴림체" panose="020B0609000101010101" pitchFamily="49" charset="-127"/>
                <a:ea typeface="굴림체" panose="020B0609000101010101" pitchFamily="49" charset="-127"/>
              </a:rPr>
              <a:t>. </a:t>
            </a:r>
            <a:endParaRPr lang="ko-KR" altLang="en-US" dirty="0"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0" y="2294133"/>
            <a:ext cx="3867064" cy="4194216"/>
          </a:xfrm>
          <a:prstGeom prst="rect">
            <a:avLst/>
          </a:prstGeom>
        </p:spPr>
      </p:pic>
      <p:sp>
        <p:nvSpPr>
          <p:cNvPr id="8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198525" y="5321030"/>
            <a:ext cx="6048271" cy="593387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대부분의 일본 회사가 대기업 순위를 차지하고 있다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50" y="1145612"/>
            <a:ext cx="6322168" cy="3484754"/>
          </a:xfrm>
          <a:prstGeom prst="rect">
            <a:avLst/>
          </a:prstGeom>
        </p:spPr>
      </p:pic>
      <p:sp>
        <p:nvSpPr>
          <p:cNvPr id="10" name="사각형: 둥근 모서리 62">
            <a:extLst>
              <a:ext uri="{FF2B5EF4-FFF2-40B4-BE49-F238E27FC236}">
                <a16:creationId xmlns:a16="http://schemas.microsoft.com/office/drawing/2014/main" xmlns="" id="{4F6C2B93-879E-415A-A919-04D511A1EC98}"/>
              </a:ext>
            </a:extLst>
          </p:cNvPr>
          <p:cNvSpPr/>
          <p:nvPr/>
        </p:nvSpPr>
        <p:spPr>
          <a:xfrm>
            <a:off x="6030227" y="4533090"/>
            <a:ext cx="5197225" cy="787940"/>
          </a:xfrm>
          <a:prstGeom prst="roundRect">
            <a:avLst>
              <a:gd name="adj" fmla="val 285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환율 통계표를 비교해 보면 이 당시의 일본 경제 수준을 알 수 있다</a:t>
            </a:r>
            <a:r>
              <a:rPr lang="en-US" altLang="ko-KR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.</a:t>
            </a:r>
            <a:r>
              <a:rPr lang="ko-KR" altLang="en-US" dirty="0" smtClean="0">
                <a:solidFill>
                  <a:schemeClr val="tx1"/>
                </a:solidFill>
                <a:latin typeface="굴림체" panose="020B0609000101010101" pitchFamily="49" charset="-127"/>
                <a:ea typeface="굴림체" panose="020B0609000101010101" pitchFamily="49" charset="-127"/>
              </a:rPr>
              <a:t> </a:t>
            </a:r>
            <a:endParaRPr lang="ko-KR" altLang="en-US" dirty="0">
              <a:solidFill>
                <a:schemeClr val="tx1"/>
              </a:solidFill>
              <a:latin typeface="굴림체" panose="020B0609000101010101" pitchFamily="49" charset="-127"/>
              <a:ea typeface="굴림체" panose="020B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7835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791</Words>
  <Application>Microsoft Office PowerPoint</Application>
  <PresentationFormat>와이드스크린</PresentationFormat>
  <Paragraphs>128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강원교육튼튼</vt:lpstr>
      <vt:lpstr>Arial</vt:lpstr>
      <vt:lpstr>나눔스퀘어라운드 Bold</vt:lpstr>
      <vt:lpstr>굴림체</vt:lpstr>
      <vt:lpstr>맑은 고딕</vt:lpstr>
      <vt:lpstr>레시피코리아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jihye</dc:creator>
  <cp:lastModifiedBy>서 보연</cp:lastModifiedBy>
  <cp:revision>52</cp:revision>
  <dcterms:created xsi:type="dcterms:W3CDTF">2021-08-05T06:09:51Z</dcterms:created>
  <dcterms:modified xsi:type="dcterms:W3CDTF">2021-10-09T03:45:13Z</dcterms:modified>
</cp:coreProperties>
</file>