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 rot="1675461">
            <a:off x="10281218" y="4465880"/>
            <a:ext cx="2632917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6944462" flipH="1">
            <a:off x="10414093" y="3571304"/>
            <a:ext cx="1195084" cy="185257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7" name=""/>
          <p:cNvSpPr/>
          <p:nvPr/>
        </p:nvSpPr>
        <p:spPr>
          <a:xfrm>
            <a:off x="-126989" y="-9778"/>
            <a:ext cx="4248001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6177926" flipH="1">
            <a:off x="7049128" y="857079"/>
            <a:ext cx="848385" cy="131513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"/>
          <p:cNvSpPr/>
          <p:nvPr/>
        </p:nvSpPr>
        <p:spPr>
          <a:xfrm rot="715747">
            <a:off x="2133599" y="1066800"/>
            <a:ext cx="2911583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3498807">
            <a:off x="11012967" y="2807051"/>
            <a:ext cx="802483" cy="1167561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050" name="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12191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"/>
          <p:cNvSpPr/>
          <p:nvPr/>
        </p:nvSpPr>
        <p:spPr>
          <a:xfrm rot="3498807">
            <a:off x="5996159" y="853941"/>
            <a:ext cx="1065386" cy="1769151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1" name=""/>
          <p:cNvSpPr/>
          <p:nvPr/>
        </p:nvSpPr>
        <p:spPr>
          <a:xfrm rot="6177926" flipH="1">
            <a:off x="436947" y="3109549"/>
            <a:ext cx="577270" cy="89486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2" name="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971800"/>
            <a:ext cx="10363199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956036"/>
            <a:ext cx="8534399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24" name="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3" nam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 rot="17818018" flipV="1">
            <a:off x="11167469" y="3191023"/>
            <a:ext cx="447092" cy="86317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7" name=""/>
          <p:cNvSpPr/>
          <p:nvPr/>
        </p:nvSpPr>
        <p:spPr>
          <a:xfrm rot="3498807">
            <a:off x="11196732" y="3799576"/>
            <a:ext cx="677408" cy="98558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8" name=""/>
          <p:cNvSpPr/>
          <p:nvPr/>
        </p:nvSpPr>
        <p:spPr>
          <a:xfrm rot="2152626" flipH="1" flipV="1">
            <a:off x="-1184304" y="-84071"/>
            <a:ext cx="3810967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rot="19473186" flipV="1">
            <a:off x="10958370" y="4967089"/>
            <a:ext cx="1889898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rot="14524539" flipV="1">
            <a:off x="1002262" y="-966509"/>
            <a:ext cx="2149914" cy="3182677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1" name="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"/>
          <p:cNvSpPr/>
          <p:nvPr/>
        </p:nvSpPr>
        <p:spPr>
          <a:xfrm rot="13126932" flipH="1" flipV="1">
            <a:off x="11515602" y="4440722"/>
            <a:ext cx="1104289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609599" y="2677886"/>
            <a:ext cx="10972799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959427" y="1000108"/>
            <a:ext cx="8273143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body" sz="quarter" idx="14"/>
          </p:nvPr>
        </p:nvSpPr>
        <p:spPr>
          <a:xfrm>
            <a:off x="1971250" y="2286000"/>
            <a:ext cx="8275199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956799" y="274638"/>
            <a:ext cx="16255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12948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12191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"/>
          <p:cNvSpPr/>
          <p:nvPr/>
        </p:nvSpPr>
        <p:spPr>
          <a:xfrm rot="21160224">
            <a:off x="5609710" y="1089941"/>
            <a:ext cx="3177889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rot="9001978">
            <a:off x="4371335" y="1622401"/>
            <a:ext cx="2235199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rot="5400000">
            <a:off x="-115864" y="3040486"/>
            <a:ext cx="1772698" cy="1787782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 rot="1165291">
            <a:off x="827025" y="3008427"/>
            <a:ext cx="1120693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3498807">
            <a:off x="2730916" y="1507741"/>
            <a:ext cx="1056542" cy="153719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4774300"/>
            <a:ext cx="10363199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4286256"/>
            <a:ext cx="10363199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404258"/>
            <a:ext cx="53847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404258"/>
            <a:ext cx="53847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609599" y="304800"/>
            <a:ext cx="109727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49829"/>
            <a:ext cx="10972799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609599" y="304800"/>
            <a:ext cx="109727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4800"/>
            <a:ext cx="10972799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09599" y="1396078"/>
            <a:ext cx="5429250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153149" y="1396078"/>
            <a:ext cx="5429250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sz="quarter" idx="15"/>
          </p:nvPr>
        </p:nvSpPr>
        <p:spPr>
          <a:xfrm>
            <a:off x="609599" y="3857628"/>
            <a:ext cx="5429250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sz="quarter" idx="16"/>
          </p:nvPr>
        </p:nvSpPr>
        <p:spPr>
          <a:xfrm>
            <a:off x="6153149" y="3857628"/>
            <a:ext cx="5429250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 flipH="1" flipV="1">
            <a:off x="8293099" y="4103177"/>
            <a:ext cx="4047066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>
            <a:off x="-152399" y="-101600"/>
            <a:ext cx="5181599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rot="6177926" flipH="1">
            <a:off x="5525126" y="-133520"/>
            <a:ext cx="848385" cy="131513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2793999" y="203202"/>
            <a:ext cx="2669954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389717" y="734324"/>
            <a:ext cx="73151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389717" y="1377281"/>
            <a:ext cx="7315199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029200"/>
            <a:ext cx="731519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9AA4FD8-1A25-4026-8A2A-25C738BB5620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FCD931F-0C49-4CD0-B07F-EA37D40CD0EA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2.png"  /><Relationship Id="rId15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" descr="상단터치"/>
          <p:cNvPicPr>
            <a:picLocks noChangeAspect="1" noChangeArrowheads="1"/>
          </p:cNvPicPr>
          <p:nvPr/>
        </p:nvPicPr>
        <p:blipFill rotWithShape="1">
          <a:blip r:embed="rId14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999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" descr="라인"/>
          <p:cNvPicPr>
            <a:picLocks noChangeAspect="1" noChangeArrowheads="1"/>
          </p:cNvPicPr>
          <p:nvPr/>
        </p:nvPicPr>
        <p:blipFill rotWithShape="1">
          <a:blip r:embed="rId1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12191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"/>
          <p:cNvSpPr/>
          <p:nvPr/>
        </p:nvSpPr>
        <p:spPr>
          <a:xfrm rot="11550499">
            <a:off x="10498755" y="304800"/>
            <a:ext cx="1448154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2085274" flipH="1">
            <a:off x="11373920" y="475484"/>
            <a:ext cx="818078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4800"/>
            <a:ext cx="109727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357298"/>
            <a:ext cx="10972799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2021-10-07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AmegfQjtB8k" TargetMode="External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u8EkSB9zSpE" TargetMode="External" /><Relationship Id="rId3" Type="http://schemas.openxmlformats.org/officeDocument/2006/relationships/hyperlink" Target="https://www.youtube.com/watch?v=xFXoEjDB9TI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음악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ko-KR" altLang="en-US"/>
              <a:t>일본어일본학과</a:t>
            </a:r>
            <a:endParaRPr lang="ko-KR" altLang="en-US"/>
          </a:p>
          <a:p>
            <a:pPr algn="r">
              <a:defRPr/>
            </a:pPr>
            <a:r>
              <a:rPr lang="en-US" altLang="ko-KR"/>
              <a:t>22001840</a:t>
            </a:r>
            <a:endParaRPr lang="en-US" altLang="ko-KR"/>
          </a:p>
          <a:p>
            <a:pPr algn="r">
              <a:defRPr/>
            </a:pPr>
            <a:r>
              <a:rPr lang="ko-KR" altLang="en-US"/>
              <a:t>채승원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357298"/>
            <a:ext cx="3981448" cy="4768865"/>
          </a:xfrm>
        </p:spPr>
        <p:txBody>
          <a:bodyPr anchor="ctr" anchorCtr="0"/>
          <a:lstStyle/>
          <a:p>
            <a:pPr>
              <a:defRPr/>
            </a:pPr>
            <a:r>
              <a:rPr lang="ko-KR" altLang="en-US"/>
              <a:t>오케스트라</a:t>
            </a:r>
            <a:br>
              <a:rPr lang="ko-KR" altLang="en-US"/>
            </a:br>
            <a:r>
              <a:rPr lang="ko-KR" altLang="en-US"/>
              <a:t>유럽과 비교할 수 있을 정도의 실력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07920" y="1357298"/>
            <a:ext cx="6814827" cy="476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4.</a:t>
            </a:r>
            <a:r>
              <a:rPr lang="ko-KR" altLang="en-US"/>
              <a:t> 재즈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lnSpc>
                <a:spcPct val="150000"/>
              </a:lnSpc>
              <a:defRPr/>
            </a:pPr>
            <a:r>
              <a:rPr lang="ko-KR" altLang="en-US" sz="3000"/>
              <a:t>바</a:t>
            </a:r>
            <a:r>
              <a:rPr lang="en-US" altLang="ko-KR" sz="3000"/>
              <a:t>,</a:t>
            </a:r>
            <a:r>
              <a:rPr lang="ko-KR" altLang="en-US" sz="3000"/>
              <a:t> 클럽 재즈</a:t>
            </a:r>
            <a:endParaRPr lang="ko-KR" altLang="en-US" sz="3000"/>
          </a:p>
          <a:p>
            <a:pPr>
              <a:defRPr/>
            </a:pPr>
            <a:r>
              <a:rPr lang="ko-KR" altLang="en-US" sz="3000"/>
              <a:t>퓨전 재즈</a:t>
            </a:r>
            <a:br>
              <a:rPr lang="ko-KR" altLang="en-US" sz="3000"/>
            </a:b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7258049" y="1357298"/>
            <a:ext cx="4324349" cy="476886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바</a:t>
            </a:r>
            <a:r>
              <a:rPr lang="en-US" altLang="ko-KR"/>
              <a:t>,</a:t>
            </a:r>
            <a:r>
              <a:rPr lang="ko-KR" altLang="en-US"/>
              <a:t> 클럽 재즈</a:t>
            </a:r>
            <a:br>
              <a:rPr lang="ko-KR" altLang="en-US"/>
            </a:br>
            <a:r>
              <a:rPr lang="ko-KR" altLang="en-US"/>
              <a:t>최근 바</a:t>
            </a:r>
            <a:r>
              <a:rPr lang="en-US" altLang="ko-KR"/>
              <a:t>,</a:t>
            </a:r>
            <a:r>
              <a:rPr lang="ko-KR" altLang="en-US"/>
              <a:t> 클럽이 많아지면서 점점 인기를 얻고 있다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524000"/>
            <a:ext cx="6305550" cy="4602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8" y="1357298"/>
            <a:ext cx="3771897" cy="476886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/>
              <a:t>퓨전 재즈</a:t>
            </a:r>
            <a:br>
              <a:rPr lang="ko-KR" altLang="en-US"/>
            </a:br>
            <a:r>
              <a:rPr lang="ko-KR" altLang="en-US"/>
              <a:t> 미국에서 탄생 후 일본으로 건너가 </a:t>
            </a:r>
            <a:r>
              <a:rPr lang="en-US" altLang="ko-KR"/>
              <a:t>‘</a:t>
            </a:r>
            <a:r>
              <a:rPr lang="ko-KR" altLang="en-US"/>
              <a:t>제이 퓨전</a:t>
            </a:r>
            <a:r>
              <a:rPr lang="en-US" altLang="ko-KR"/>
              <a:t>’</a:t>
            </a:r>
            <a:r>
              <a:rPr lang="ko-KR" altLang="en-US"/>
              <a:t>이라는 이름으로 시작</a:t>
            </a:r>
            <a:r>
              <a:rPr lang="en-US" altLang="ko-KR"/>
              <a:t>.</a:t>
            </a:r>
            <a:br>
              <a:rPr lang="ko-KR" altLang="en-US"/>
            </a:br>
            <a:r>
              <a:rPr lang="ko-KR" altLang="en-US"/>
              <a:t> 그 후 미국과 맞먹을 정도로 성장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76729" y="1790700"/>
            <a:ext cx="6805669" cy="4335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5.</a:t>
            </a:r>
            <a:r>
              <a:rPr lang="ko-KR" altLang="en-US"/>
              <a:t> 대중 음악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3000"/>
              <a:t>엔카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en-US" altLang="ko-KR" sz="3000"/>
              <a:t>J-pop</a:t>
            </a:r>
            <a:endParaRPr lang="en-US" altLang="ko-KR" sz="3000"/>
          </a:p>
          <a:p>
            <a:pPr>
              <a:lnSpc>
                <a:spcPct val="150000"/>
              </a:lnSpc>
              <a:defRPr/>
            </a:pPr>
            <a:r>
              <a:rPr lang="en-US" altLang="ko-KR" sz="3000"/>
              <a:t>J-rock</a:t>
            </a:r>
            <a:endParaRPr lang="en-US" altLang="ko-KR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엔카</a:t>
            </a:r>
            <a:br>
              <a:rPr lang="ko-KR" altLang="en-US"/>
            </a:br>
            <a:r>
              <a:rPr lang="ko-KR" altLang="en-US"/>
              <a:t>일본의 대중가요 장르 중 하나</a:t>
            </a:r>
            <a:r>
              <a:rPr lang="en-US" altLang="ko-KR"/>
              <a:t>,</a:t>
            </a:r>
            <a:r>
              <a:rPr lang="ko-KR" altLang="en-US"/>
              <a:t> 서양에서 전래한 폭스트롯과 일본 민요가 합쳐져 만들어진 장르다.</a:t>
            </a:r>
            <a:br>
              <a:rPr lang="ko-KR" altLang="en-US"/>
            </a:br>
            <a:endParaRPr lang="ko-KR" altLang="en-US"/>
          </a:p>
          <a:p>
            <a:pPr>
              <a:defRPr/>
            </a:pPr>
            <a:r>
              <a:rPr lang="en-US" altLang="ko-KR">
                <a:hlinkClick r:id="rId2"/>
              </a:rPr>
              <a:t>https://youtu.be/AmegfQjtB8k</a:t>
            </a:r>
            <a:br>
              <a:rPr lang="ko-KR" altLang="en-US"/>
            </a:br>
            <a:r>
              <a:rPr lang="ko-KR" altLang="en-US"/>
              <a:t>다이너마이트 부시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J-pop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아이돌 가요는 포함하지만</a:t>
            </a:r>
            <a:r>
              <a:rPr lang="en-US" altLang="ko-KR"/>
              <a:t>,</a:t>
            </a:r>
            <a:r>
              <a:rPr lang="ko-KR" altLang="en-US"/>
              <a:t> 엔카는 포함하지 않는다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포크 송은 반전과 같은 메시지를 전면에 등장시킨 소위 메시지 포크는 포함하지 않는다는 의견이 많다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하드 록</a:t>
            </a:r>
            <a:r>
              <a:rPr lang="en-US" altLang="ko-KR"/>
              <a:t>,</a:t>
            </a:r>
            <a:r>
              <a:rPr lang="ko-KR" altLang="en-US"/>
              <a:t> 헤비메탈</a:t>
            </a:r>
            <a:r>
              <a:rPr lang="en-US" altLang="ko-KR"/>
              <a:t>,</a:t>
            </a:r>
            <a:r>
              <a:rPr lang="ko-KR" altLang="en-US"/>
              <a:t> 기타 록</a:t>
            </a:r>
            <a:r>
              <a:rPr lang="en-US" altLang="ko-KR"/>
              <a:t>,</a:t>
            </a:r>
            <a:r>
              <a:rPr lang="ko-KR" altLang="en-US"/>
              <a:t> 로큰롤</a:t>
            </a:r>
            <a:r>
              <a:rPr lang="en-US" altLang="ko-KR"/>
              <a:t>,</a:t>
            </a:r>
            <a:r>
              <a:rPr lang="ko-KR" altLang="en-US"/>
              <a:t> 펑크 록</a:t>
            </a:r>
            <a:r>
              <a:rPr lang="en-US" altLang="ko-KR"/>
              <a:t>,</a:t>
            </a:r>
            <a:r>
              <a:rPr lang="ko-KR" altLang="en-US"/>
              <a:t> 하드코어</a:t>
            </a:r>
            <a:r>
              <a:rPr lang="en-US" altLang="ko-KR"/>
              <a:t>,</a:t>
            </a:r>
            <a:r>
              <a:rPr lang="ko-KR" altLang="en-US"/>
              <a:t> 펑크</a:t>
            </a:r>
            <a:r>
              <a:rPr lang="en-US" altLang="ko-KR"/>
              <a:t>,</a:t>
            </a:r>
            <a:r>
              <a:rPr lang="ko-KR" altLang="en-US"/>
              <a:t> 라우드 록</a:t>
            </a:r>
            <a:r>
              <a:rPr lang="en-US" altLang="ko-KR"/>
              <a:t>,</a:t>
            </a:r>
            <a:r>
              <a:rPr lang="ko-KR" altLang="en-US"/>
              <a:t> 헤비 록</a:t>
            </a:r>
            <a:r>
              <a:rPr lang="en-US" altLang="ko-KR"/>
              <a:t>,</a:t>
            </a:r>
            <a:r>
              <a:rPr lang="ko-KR" altLang="en-US"/>
              <a:t> 힙합</a:t>
            </a:r>
            <a:r>
              <a:rPr lang="en-US" altLang="ko-KR"/>
              <a:t>,</a:t>
            </a:r>
            <a:r>
              <a:rPr lang="ko-KR" altLang="en-US"/>
              <a:t> 레게</a:t>
            </a:r>
            <a:r>
              <a:rPr lang="en-US" altLang="ko-KR"/>
              <a:t>,</a:t>
            </a:r>
            <a:r>
              <a:rPr lang="ko-KR" altLang="en-US"/>
              <a:t> 테크노</a:t>
            </a:r>
            <a:r>
              <a:rPr lang="en-US" altLang="ko-KR"/>
              <a:t>,</a:t>
            </a:r>
            <a:r>
              <a:rPr lang="ko-KR" altLang="en-US"/>
              <a:t> 하우스</a:t>
            </a:r>
            <a:r>
              <a:rPr lang="en-US" altLang="ko-KR"/>
              <a:t>,</a:t>
            </a:r>
            <a:r>
              <a:rPr lang="ko-KR" altLang="en-US"/>
              <a:t> 비주얼</a:t>
            </a:r>
            <a:r>
              <a:rPr lang="en-US" altLang="ko-KR"/>
              <a:t>,</a:t>
            </a:r>
            <a:r>
              <a:rPr lang="ko-KR" altLang="en-US"/>
              <a:t> 아니메 송 등은 통상적으로 제외된다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뉴 뮤직과 겹치긴 하지만</a:t>
            </a:r>
            <a:r>
              <a:rPr lang="en-US" altLang="ko-KR"/>
              <a:t>,</a:t>
            </a:r>
            <a:r>
              <a:rPr lang="ko-KR" altLang="en-US"/>
              <a:t> 같은 범위는 아니다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J-rock</a:t>
            </a:r>
            <a:br>
              <a:rPr lang="en-US" altLang="ko-KR"/>
            </a:br>
            <a:r>
              <a:rPr lang="en-US" altLang="ko-KR"/>
              <a:t>-1970</a:t>
            </a:r>
            <a:r>
              <a:rPr lang="ko-KR" altLang="en-US"/>
              <a:t>년대</a:t>
            </a:r>
            <a:br>
              <a:rPr lang="ko-KR" altLang="en-US"/>
            </a:br>
            <a:r>
              <a:rPr lang="ko-KR" altLang="en-US"/>
              <a:t> 핫피 엔도를 분수령으로 일본 록은 그 틀을 갖추게 된다</a:t>
            </a:r>
            <a:r>
              <a:rPr lang="en-US" altLang="ko-KR"/>
              <a:t>.</a:t>
            </a:r>
            <a:br>
              <a:rPr lang="ko-KR" altLang="en-US"/>
            </a:br>
            <a:br>
              <a:rPr lang="ko-KR" altLang="en-US"/>
            </a:br>
            <a:r>
              <a:rPr lang="en-US" altLang="ko-KR"/>
              <a:t>-1980</a:t>
            </a:r>
            <a:r>
              <a:rPr lang="ko-KR" altLang="en-US"/>
              <a:t>년대</a:t>
            </a:r>
            <a:br>
              <a:rPr lang="ko-KR" altLang="en-US"/>
            </a:br>
            <a:r>
              <a:rPr lang="ko-KR" altLang="en-US"/>
              <a:t> 메탈 음악의 등장</a:t>
            </a:r>
            <a:r>
              <a:rPr lang="en-US" altLang="ko-KR"/>
              <a:t>.</a:t>
            </a:r>
            <a:r>
              <a:rPr lang="ko-KR" altLang="en-US"/>
              <a:t> </a:t>
            </a:r>
            <a:br>
              <a:rPr lang="ko-KR" altLang="en-US"/>
            </a:br>
            <a:br>
              <a:rPr lang="ko-KR" altLang="en-US"/>
            </a:br>
            <a:r>
              <a:rPr lang="en-US" altLang="ko-KR"/>
              <a:t>-1990</a:t>
            </a:r>
            <a:r>
              <a:rPr lang="ko-KR" altLang="en-US"/>
              <a:t>년대</a:t>
            </a:r>
            <a:br>
              <a:rPr lang="ko-KR" altLang="en-US"/>
            </a:br>
            <a:r>
              <a:rPr lang="ko-KR" altLang="en-US"/>
              <a:t> 초반</a:t>
            </a:r>
            <a:r>
              <a:rPr lang="en-US" altLang="ko-KR"/>
              <a:t>-</a:t>
            </a:r>
            <a:r>
              <a:rPr lang="ko-KR" altLang="en-US"/>
              <a:t> 빙붐    중반</a:t>
            </a:r>
            <a:r>
              <a:rPr lang="en-US" altLang="ko-KR"/>
              <a:t>-</a:t>
            </a:r>
            <a:r>
              <a:rPr lang="ko-KR" altLang="en-US"/>
              <a:t> 모던 록</a:t>
            </a:r>
            <a:r>
              <a:rPr lang="en-US" altLang="ko-KR"/>
              <a:t>/</a:t>
            </a:r>
            <a:r>
              <a:rPr lang="ko-KR" altLang="en-US"/>
              <a:t>비주얼 록     후반</a:t>
            </a:r>
            <a:r>
              <a:rPr lang="en-US" altLang="ko-KR"/>
              <a:t>-</a:t>
            </a:r>
            <a:r>
              <a:rPr lang="ko-KR" altLang="en-US"/>
              <a:t> 라르크</a:t>
            </a:r>
            <a:r>
              <a:rPr lang="en-US" altLang="ko-KR"/>
              <a:t>/</a:t>
            </a:r>
            <a:r>
              <a:rPr lang="ko-KR" altLang="en-US"/>
              <a:t>클레이 </a:t>
            </a:r>
            <a:br>
              <a:rPr lang="ko-KR" altLang="en-US"/>
            </a:br>
            <a:r>
              <a:rPr lang="ko-KR" altLang="en-US"/>
              <a:t>제 </a:t>
            </a:r>
            <a:r>
              <a:rPr lang="en-US" altLang="ko-KR"/>
              <a:t>3</a:t>
            </a:r>
            <a:r>
              <a:rPr lang="ko-KR" altLang="en-US"/>
              <a:t>차 밴드 붐이라고 분류한다</a:t>
            </a:r>
            <a:r>
              <a:rPr lang="en-US" altLang="ko-KR"/>
              <a:t>.</a:t>
            </a:r>
            <a:br>
              <a:rPr lang="ko-KR" altLang="en-US"/>
            </a:br>
            <a:r>
              <a:rPr lang="ko-KR" altLang="en-US"/>
              <a:t> 반면 메탈씬은 암흑기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-2000</a:t>
            </a:r>
            <a:r>
              <a:rPr lang="ko-KR" altLang="en-US"/>
              <a:t>년대</a:t>
            </a:r>
            <a:br>
              <a:rPr lang="ko-KR" altLang="en-US"/>
            </a:br>
            <a:r>
              <a:rPr lang="ko-KR" altLang="en-US"/>
              <a:t> </a:t>
            </a:r>
            <a:r>
              <a:rPr lang="en-US" altLang="ko-KR"/>
              <a:t>90</a:t>
            </a:r>
            <a:r>
              <a:rPr lang="ko-KR" altLang="en-US"/>
              <a:t>년대의 인기와 함께 </a:t>
            </a:r>
            <a:r>
              <a:rPr lang="en-US" altLang="ko-KR"/>
              <a:t>2000</a:t>
            </a:r>
            <a:r>
              <a:rPr lang="ko-KR" altLang="en-US"/>
              <a:t>년대 중반까지도 일본 음악의 최고 인기 장르로 위치하였다</a:t>
            </a:r>
            <a:r>
              <a:rPr lang="en-US" altLang="ko-KR"/>
              <a:t>.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en-US" altLang="ko-KR"/>
              <a:t>90</a:t>
            </a:r>
            <a:r>
              <a:rPr lang="ko-KR" altLang="en-US"/>
              <a:t>년대부터 활동한 비주얼계 밴드들과 모던 락 밴드들도 </a:t>
            </a:r>
            <a:r>
              <a:rPr lang="en-US" altLang="ko-KR"/>
              <a:t>2000</a:t>
            </a:r>
            <a:r>
              <a:rPr lang="ko-KR" altLang="en-US"/>
              <a:t>년대 초반까지는 선전하였다</a:t>
            </a:r>
            <a:r>
              <a:rPr lang="en-US" altLang="ko-KR"/>
              <a:t>.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en-US" altLang="ko-KR"/>
              <a:t>2000</a:t>
            </a:r>
            <a:r>
              <a:rPr lang="ko-KR" altLang="en-US"/>
              <a:t>년대 초중반 청춘펑크 붐과 믹스처록 붐을 제 </a:t>
            </a:r>
            <a:r>
              <a:rPr lang="en-US" altLang="ko-KR"/>
              <a:t>4</a:t>
            </a:r>
            <a:r>
              <a:rPr lang="ko-KR" altLang="en-US"/>
              <a:t>차 밴드붐이라고 일컫는다</a:t>
            </a:r>
            <a:r>
              <a:rPr lang="en-US" altLang="ko-KR"/>
              <a:t>.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-2010</a:t>
            </a:r>
            <a:r>
              <a:rPr lang="ko-KR" altLang="en-US"/>
              <a:t>년대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2010년대에 이르러 쟈니스, AKB 등 아이돌계의 이미지가 악화되고 방송에 대한 무관심으로 인해 기존 J-POP 가수들의 입지가 좁아지자 오히려 일본 록에 유리한 상황이 형성되었다.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참고 영상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2000</a:t>
            </a:r>
            <a:r>
              <a:rPr lang="ko-KR" altLang="en-US"/>
              <a:t>년대 중반 청춘펑크붐을 일으킨 </a:t>
            </a:r>
            <a:r>
              <a:rPr lang="en-US" altLang="ko-KR"/>
              <a:t>MONGOL800</a:t>
            </a:r>
            <a:r>
              <a:rPr lang="ko-KR" altLang="en-US"/>
              <a:t>의</a:t>
            </a:r>
            <a:r>
              <a:rPr lang="en-US" altLang="ko-KR"/>
              <a:t> 小さな恋のうた</a:t>
            </a:r>
            <a:br>
              <a:rPr lang="ko-KR" altLang="en-US"/>
            </a:br>
            <a:r>
              <a:rPr lang="en-US" altLang="ko-KR">
                <a:hlinkClick r:id="rId2"/>
              </a:rPr>
              <a:t>https://www.youtube.com/watch?v=u8EkSB9zSpE</a:t>
            </a:r>
            <a:br>
              <a:rPr lang="ko-KR" altLang="en-US"/>
            </a:br>
            <a:endParaRPr lang="ko-KR" altLang="en-US"/>
          </a:p>
          <a:p>
            <a:pPr>
              <a:defRPr/>
            </a:pPr>
            <a:r>
              <a:rPr lang="ko-KR" altLang="en-US"/>
              <a:t>그리고 그 노래를 커버한 내가 좋아하는 달림</a:t>
            </a:r>
            <a:br>
              <a:rPr lang="ko-KR" altLang="en-US"/>
            </a:br>
            <a:r>
              <a:rPr lang="en-US" altLang="ko-KR">
                <a:hlinkClick r:id="rId3"/>
              </a:rPr>
              <a:t>https://www.youtube.com/watch?v=xFXoEjDB9TI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5000"/>
              <a:t>목차</a:t>
            </a:r>
            <a:endParaRPr lang="ko-KR" altLang="en-US" sz="50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444000" indent="-444000">
              <a:lnSpc>
                <a:spcPct val="175000"/>
              </a:lnSpc>
              <a:buAutoNum type="ea1JpnKorPeriod"/>
              <a:defRPr/>
            </a:pPr>
            <a:r>
              <a:rPr lang="ko-KR" altLang="en-US" sz="3000"/>
              <a:t>전통음악</a:t>
            </a:r>
            <a:endParaRPr lang="ko-KR" altLang="en-US" sz="3000"/>
          </a:p>
          <a:p>
            <a:pPr marL="444000" indent="-444000">
              <a:lnSpc>
                <a:spcPct val="175000"/>
              </a:lnSpc>
              <a:buAutoNum type="ea1JpnKorPeriod"/>
              <a:defRPr/>
            </a:pPr>
            <a:r>
              <a:rPr lang="ko-KR" altLang="en-US" sz="3000"/>
              <a:t>민요 및 민속 음악</a:t>
            </a:r>
            <a:endParaRPr lang="ko-KR" altLang="en-US" sz="3000"/>
          </a:p>
          <a:p>
            <a:pPr marL="444000" indent="-444000">
              <a:lnSpc>
                <a:spcPct val="175000"/>
              </a:lnSpc>
              <a:buAutoNum type="ea1JpnKorPeriod"/>
              <a:defRPr/>
            </a:pPr>
            <a:r>
              <a:rPr lang="ko-KR" altLang="en-US" sz="3000"/>
              <a:t>서양 음악의 유입</a:t>
            </a:r>
            <a:endParaRPr lang="ko-KR" altLang="en-US" sz="3000"/>
          </a:p>
          <a:p>
            <a:pPr marL="444000" indent="-444000">
              <a:lnSpc>
                <a:spcPct val="175000"/>
              </a:lnSpc>
              <a:buAutoNum type="ea1JpnKorPeriod"/>
              <a:defRPr/>
            </a:pPr>
            <a:r>
              <a:rPr lang="ko-KR" altLang="en-US" sz="3000"/>
              <a:t>재즈</a:t>
            </a:r>
            <a:endParaRPr lang="ko-KR" altLang="en-US" sz="3000"/>
          </a:p>
          <a:p>
            <a:pPr marL="444000" indent="-444000">
              <a:lnSpc>
                <a:spcPct val="175000"/>
              </a:lnSpc>
              <a:buAutoNum type="ea1JpnKorPeriod"/>
              <a:defRPr/>
            </a:pPr>
            <a:r>
              <a:rPr lang="ko-KR" altLang="en-US" sz="3000"/>
              <a:t>대중 음악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304800"/>
            <a:ext cx="10972799" cy="5821363"/>
          </a:xfrm>
        </p:spPr>
        <p:txBody>
          <a:bodyPr anchor="ctr" anchorCtr="0"/>
          <a:lstStyle/>
          <a:p>
            <a:pPr algn="ctr">
              <a:defRPr/>
            </a:pPr>
            <a:r>
              <a:rPr lang="ko-KR" altLang="en-US" sz="7000"/>
              <a:t>감사합니다</a:t>
            </a:r>
            <a:r>
              <a:rPr lang="en-US" altLang="ko-KR" sz="7000"/>
              <a:t>!</a:t>
            </a:r>
            <a:endParaRPr lang="en-US" altLang="ko-KR" sz="7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1.</a:t>
            </a:r>
            <a:r>
              <a:rPr lang="ko-KR" altLang="en-US"/>
              <a:t> 전통음악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3000"/>
              <a:t>가가쿠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비와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타이코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7421218" y="2503483"/>
            <a:ext cx="4161180" cy="185103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가가쿠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헤이안 시대부터 황실에서 공연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57298"/>
            <a:ext cx="6811616" cy="4895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388883"/>
            <a:ext cx="3676649" cy="4768865"/>
          </a:xfrm>
        </p:spPr>
        <p:txBody>
          <a:bodyPr anchor="ctr" anchorCtr="0"/>
          <a:lstStyle/>
          <a:p>
            <a:pPr>
              <a:defRPr/>
            </a:pPr>
            <a:r>
              <a:rPr lang="ko-KR" altLang="en-US"/>
              <a:t>비와</a:t>
            </a:r>
            <a:br>
              <a:rPr lang="ko-KR" altLang="en-US"/>
            </a:br>
            <a:r>
              <a:rPr lang="ko-KR" altLang="en-US"/>
              <a:t>일본의 전통악기</a:t>
            </a:r>
            <a:r>
              <a:rPr lang="en-US" altLang="ko-KR"/>
              <a:t>.</a:t>
            </a:r>
            <a:br>
              <a:rPr lang="ko-KR" altLang="en-US"/>
            </a:br>
            <a:r>
              <a:rPr lang="ko-KR" altLang="en-US"/>
              <a:t>비와 호시라는 순회 공연의 그룹에 의해 연주되었다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62500" y="1357298"/>
            <a:ext cx="6819900" cy="483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496049" y="1357298"/>
            <a:ext cx="5086349" cy="4768865"/>
          </a:xfrm>
        </p:spPr>
        <p:txBody>
          <a:bodyPr anchor="ctr" anchorCtr="0"/>
          <a:lstStyle/>
          <a:p>
            <a:pPr>
              <a:defRPr/>
            </a:pPr>
            <a:r>
              <a:rPr lang="ko-KR" altLang="en-US"/>
              <a:t>타이코</a:t>
            </a:r>
            <a:br>
              <a:rPr lang="ko-KR" altLang="en-US"/>
            </a:br>
            <a:r>
              <a:rPr lang="ko-KR" altLang="en-US"/>
              <a:t>다양한 크기</a:t>
            </a:r>
            <a:r>
              <a:rPr lang="en-US" altLang="ko-KR"/>
              <a:t>,</a:t>
            </a:r>
            <a:r>
              <a:rPr lang="ko-KR" altLang="en-US"/>
              <a:t> 다양한 장르에 사용</a:t>
            </a:r>
            <a:r>
              <a:rPr lang="en-US" altLang="ko-KR"/>
              <a:t>.</a:t>
            </a:r>
            <a:br>
              <a:rPr lang="ko-KR" altLang="en-US"/>
            </a:br>
            <a:r>
              <a:rPr lang="ko-KR" altLang="en-US"/>
              <a:t>최근에 특히 인기를 얻음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5411"/>
            <a:ext cx="5486401" cy="4592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</a:t>
            </a:r>
            <a:r>
              <a:rPr lang="ko-KR" altLang="en-US"/>
              <a:t> 민요 및 민속 음악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lnSpc>
                <a:spcPct val="150000"/>
              </a:lnSpc>
              <a:defRPr/>
            </a:pPr>
            <a:r>
              <a:rPr lang="ko-KR" altLang="en-US" sz="3000"/>
              <a:t>노동 음악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종교 음악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결혼식</a:t>
            </a:r>
            <a:r>
              <a:rPr lang="en-US" altLang="ko-KR" sz="3000"/>
              <a:t>,</a:t>
            </a:r>
            <a:r>
              <a:rPr lang="ko-KR" altLang="en-US" sz="3000"/>
              <a:t> 장례식 및 축제에 사용되는 음악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어린이 노래</a:t>
            </a:r>
            <a:endParaRPr lang="ko-KR" altLang="en-US" sz="3000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3.</a:t>
            </a:r>
            <a:r>
              <a:rPr lang="ko-KR" altLang="en-US"/>
              <a:t> 서양 음악의 유입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3000"/>
              <a:t>서양 클래식 음악</a:t>
            </a:r>
            <a:endParaRPr lang="ko-KR" altLang="en-US" sz="3000"/>
          </a:p>
          <a:p>
            <a:pPr>
              <a:lnSpc>
                <a:spcPct val="150000"/>
              </a:lnSpc>
              <a:defRPr/>
            </a:pPr>
            <a:r>
              <a:rPr lang="ko-KR" altLang="en-US" sz="3000"/>
              <a:t>오케스트라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7429500" y="1228725"/>
            <a:ext cx="4152898" cy="4768865"/>
          </a:xfrm>
        </p:spPr>
        <p:txBody>
          <a:bodyPr anchor="ctr" anchorCtr="0"/>
          <a:lstStyle/>
          <a:p>
            <a:pPr>
              <a:lnSpc>
                <a:spcPct val="150000"/>
              </a:lnSpc>
              <a:defRPr/>
            </a:pPr>
            <a:r>
              <a:rPr lang="ko-KR" altLang="en-US"/>
              <a:t>서양 클래식 음악</a:t>
            </a:r>
            <a:br>
              <a:rPr lang="ko-KR" altLang="en-US"/>
            </a:br>
            <a:r>
              <a:rPr lang="ko-KR" altLang="en-US"/>
              <a:t>현재 일본에서 강세</a:t>
            </a:r>
            <a:r>
              <a:rPr lang="en-US" altLang="ko-KR"/>
              <a:t>.</a:t>
            </a:r>
            <a:br>
              <a:rPr lang="ko-KR" altLang="en-US"/>
            </a:br>
            <a:r>
              <a:rPr lang="ko-KR" altLang="en-US"/>
              <a:t>음악 전통에서 중요한 시장 중 하나</a:t>
            </a:r>
            <a:r>
              <a:rPr lang="en-US" altLang="ko-KR"/>
              <a:t>.</a:t>
            </a:r>
            <a:br>
              <a:rPr lang="ko-KR" altLang="en-US"/>
            </a:b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275" y="1457325"/>
            <a:ext cx="6924674" cy="4540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"/>
        <a:cs typeface=""/>
        <a:font script="Jpan" typeface="MS PGothic"/>
        <a:font script="Hang" typeface="HY울릉도B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279</ep:Words>
  <ep:PresentationFormat>화면 슬라이드 쇼(4:3)</ep:PresentationFormat>
  <ep:Paragraphs>55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꽃잎</vt:lpstr>
      <vt:lpstr>일본의 음악</vt:lpstr>
      <vt:lpstr>목차</vt:lpstr>
      <vt:lpstr>1. 전통음악</vt:lpstr>
      <vt:lpstr>슬라이드 4</vt:lpstr>
      <vt:lpstr>슬라이드 5</vt:lpstr>
      <vt:lpstr>슬라이드 6</vt:lpstr>
      <vt:lpstr>2. 민요 및 민속 음악</vt:lpstr>
      <vt:lpstr>3. 서양 음악의 유입</vt:lpstr>
      <vt:lpstr>슬라이드 9</vt:lpstr>
      <vt:lpstr>슬라이드 10</vt:lpstr>
      <vt:lpstr>4. 재즈</vt:lpstr>
      <vt:lpstr>슬라이드 12</vt:lpstr>
      <vt:lpstr>슬라이드 13</vt:lpstr>
      <vt:lpstr>5. 대중 음악</vt:lpstr>
      <vt:lpstr>슬라이드 15</vt:lpstr>
      <vt:lpstr>슬라이드 16</vt:lpstr>
      <vt:lpstr>슬라이드 17</vt:lpstr>
      <vt:lpstr>슬라이드 18</vt:lpstr>
      <vt:lpstr>참고 영상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2021-10-07T06:33:42.641</dcterms:created>
  <dc:creator>82103</dc:creator>
  <cp:lastModifiedBy>82103</cp:lastModifiedBy>
  <dcterms:modified xsi:type="dcterms:W3CDTF">2021-10-09T03:17:28.150</dcterms:modified>
  <cp:revision>33</cp:revision>
  <dc:title>일본의 음악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