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png" ContentType="image/png"/>
  <Override PartName="/ppt/media/image1.png" ContentType="image/png"/>
  <Override PartName="/ppt/media/image38.png" ContentType="image/png"/>
  <Override PartName="/ppt/media/image2.jpeg" ContentType="image/jpeg"/>
  <Override PartName="/ppt/media/image3.png" ContentType="image/png"/>
  <Override PartName="/ppt/media/image4.jpeg" ContentType="image/jpeg"/>
  <Override PartName="/ppt/media/image25.gif" ContentType="image/gif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35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18.jpeg" ContentType="image/jpe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jpeg" ContentType="image/jpeg"/>
  <Override PartName="/ppt/media/image24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6.png" ContentType="image/png"/>
  <Override PartName="/ppt/media/image3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굴림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굴림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ko-KR" sz="6000" spc="-1" strike="noStrike">
                <a:solidFill>
                  <a:srgbClr val="000000"/>
                </a:solidFill>
                <a:latin typeface="맑은 고딕"/>
              </a:rPr>
              <a:t>마스터 제목 스타일 편집</a:t>
            </a:r>
            <a:endParaRPr b="0" lang="ko-KR" sz="6000" spc="-1" strike="noStrike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F91914-A267-4AD1-9F9A-14560969CAF6}" type="datetime">
              <a:rPr b="0" lang="en-US" sz="1200" spc="-1" strike="noStrike">
                <a:solidFill>
                  <a:srgbClr val="8b8b8b"/>
                </a:solidFill>
                <a:latin typeface="맑은 고딕"/>
              </a:rPr>
              <a:t>10/10/21</a:t>
            </a:fld>
            <a:endParaRPr b="0" lang="en-US" sz="1200" spc="-1" strike="noStrike">
              <a:latin typeface="바탕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바탕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DA3CB52-7518-4F07-A753-E00C8CEB6D14}" type="slidenum">
              <a:rPr b="0" lang="en-US" sz="1200" spc="-1" strike="noStrike">
                <a:solidFill>
                  <a:srgbClr val="8b8b8b"/>
                </a:solidFill>
                <a:latin typeface="맑은 고딕"/>
              </a:rPr>
              <a:t>&lt;숫자&gt;</a:t>
            </a:fld>
            <a:endParaRPr b="0" lang="en-US" sz="1200" spc="-1" strike="noStrike">
              <a:latin typeface="바탕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o-KR" sz="2800" spc="-1" strike="noStrike">
                <a:solidFill>
                  <a:srgbClr val="000000"/>
                </a:solidFill>
                <a:latin typeface="맑은 고딕"/>
              </a:rPr>
              <a:t>개요 텍스트의 서식을 편집하려면 클릭하십시오</a:t>
            </a:r>
            <a:endParaRPr b="0" lang="ko-KR" sz="2800" spc="-1" strike="noStrike">
              <a:solidFill>
                <a:srgbClr val="000000"/>
              </a:solidFill>
              <a:latin typeface="맑은 고딕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2</a:t>
            </a: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2000" spc="-1" strike="noStrike">
              <a:solidFill>
                <a:srgbClr val="000000"/>
              </a:solidFill>
              <a:latin typeface="맑은 고딕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o-KR" sz="1800" spc="-1" strike="noStrike">
                <a:solidFill>
                  <a:srgbClr val="000000"/>
                </a:solidFill>
                <a:latin typeface="맑은 고딕"/>
              </a:rPr>
              <a:t>3</a:t>
            </a:r>
            <a:r>
              <a:rPr b="0" lang="ko-KR" sz="18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ko-KR" sz="1800" spc="-1" strike="noStrike">
                <a:solidFill>
                  <a:srgbClr val="000000"/>
                </a:solidFill>
                <a:latin typeface="맑은 고딕"/>
              </a:rPr>
              <a:t>4</a:t>
            </a:r>
            <a:r>
              <a:rPr b="0" lang="ko-KR" sz="18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1800" spc="-1" strike="noStrike">
              <a:solidFill>
                <a:srgbClr val="000000"/>
              </a:solidFill>
              <a:latin typeface="맑은 고딕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5</a:t>
            </a: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2000" spc="-1" strike="noStrike">
              <a:solidFill>
                <a:srgbClr val="000000"/>
              </a:solidFill>
              <a:latin typeface="맑은 고딕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6</a:t>
            </a: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2000" spc="-1" strike="noStrike">
              <a:solidFill>
                <a:srgbClr val="000000"/>
              </a:solidFill>
              <a:latin typeface="맑은 고딕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7</a:t>
            </a:r>
            <a:r>
              <a:rPr b="0" lang="ko-KR" sz="2000" spc="-1" strike="noStrike">
                <a:solidFill>
                  <a:srgbClr val="000000"/>
                </a:solidFill>
                <a:latin typeface="맑은 고딕"/>
              </a:rPr>
              <a:t>번째 개요 수준</a:t>
            </a:r>
            <a:endParaRPr b="0" lang="ko-KR" sz="2000" spc="-1" strike="noStrike">
              <a:solidFill>
                <a:srgbClr val="000000"/>
              </a:solidFill>
              <a:latin typeface="맑은 고딕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gif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490720" y="1703520"/>
            <a:ext cx="1539360" cy="1539360"/>
          </a:xfrm>
          <a:prstGeom prst="roundRect">
            <a:avLst>
              <a:gd name="adj" fmla="val 27551"/>
            </a:avLst>
          </a:prstGeom>
          <a:noFill/>
          <a:ln w="1522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5889960" y="2102760"/>
            <a:ext cx="758160" cy="758160"/>
          </a:xfrm>
          <a:prstGeom prst="ellipse">
            <a:avLst/>
          </a:prstGeom>
          <a:noFill/>
          <a:ln w="1522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6624360" y="1918440"/>
            <a:ext cx="201960" cy="201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4657320" y="3457800"/>
            <a:ext cx="320616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Impact"/>
              </a:rPr>
              <a:t>일본의 정치</a:t>
            </a:r>
            <a:endParaRPr b="0" lang="en-US" sz="4800" spc="-1" strike="noStrike">
              <a:latin typeface="굴림"/>
            </a:endParaRPr>
          </a:p>
        </p:txBody>
      </p:sp>
      <p:sp>
        <p:nvSpPr>
          <p:cNvPr id="45" name="Line 5"/>
          <p:cNvSpPr/>
          <p:nvPr/>
        </p:nvSpPr>
        <p:spPr>
          <a:xfrm>
            <a:off x="3466440" y="4356720"/>
            <a:ext cx="5587920" cy="36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3466440" y="4530240"/>
            <a:ext cx="5587560" cy="46404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21*800*5 </a:t>
            </a: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오</a:t>
            </a: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*</a:t>
            </a: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욱</a:t>
            </a:r>
            <a:endParaRPr b="0" lang="en-US" sz="1800" spc="-1" strike="noStrike">
              <a:latin typeface="굴림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5"/>
          <p:cNvSpPr/>
          <p:nvPr/>
        </p:nvSpPr>
        <p:spPr>
          <a:xfrm>
            <a:off x="629640" y="858240"/>
            <a:ext cx="21848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현재의 정당 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(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야당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)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85" name="CustomShape 6"/>
          <p:cNvSpPr/>
          <p:nvPr/>
        </p:nvSpPr>
        <p:spPr>
          <a:xfrm rot="5400000">
            <a:off x="310320" y="960480"/>
            <a:ext cx="271800" cy="178200"/>
          </a:xfrm>
          <a:prstGeom prst="triangle">
            <a:avLst>
              <a:gd name="adj" fmla="val 50000"/>
            </a:avLst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그림 23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87" name="CustomShape 7"/>
          <p:cNvSpPr/>
          <p:nvPr/>
        </p:nvSpPr>
        <p:spPr>
          <a:xfrm>
            <a:off x="10224000" y="6436080"/>
            <a:ext cx="1836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2021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년 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9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월 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21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일 기준</a:t>
            </a:r>
            <a:endParaRPr b="0" lang="en-US" sz="1200" spc="-1" strike="noStrike">
              <a:latin typeface="굴림"/>
            </a:endParaRPr>
          </a:p>
        </p:txBody>
      </p:sp>
      <p:sp>
        <p:nvSpPr>
          <p:cNvPr id="188" name="CustomShape 8"/>
          <p:cNvSpPr/>
          <p:nvPr/>
        </p:nvSpPr>
        <p:spPr>
          <a:xfrm>
            <a:off x="1000800" y="1685520"/>
            <a:ext cx="814320" cy="814320"/>
          </a:xfrm>
          <a:prstGeom prst="ellipse">
            <a:avLst/>
          </a:prstGeom>
          <a:noFill/>
          <a:ln w="76320">
            <a:solidFill>
              <a:srgbClr val="62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9"/>
          <p:cNvSpPr/>
          <p:nvPr/>
        </p:nvSpPr>
        <p:spPr>
          <a:xfrm>
            <a:off x="1042200" y="1726920"/>
            <a:ext cx="731520" cy="731520"/>
          </a:xfrm>
          <a:prstGeom prst="ellipse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10"/>
          <p:cNvSpPr/>
          <p:nvPr/>
        </p:nvSpPr>
        <p:spPr>
          <a:xfrm>
            <a:off x="1000800" y="3538440"/>
            <a:ext cx="814320" cy="814320"/>
          </a:xfrm>
          <a:prstGeom prst="ellipse">
            <a:avLst/>
          </a:prstGeom>
          <a:noFill/>
          <a:ln w="76320">
            <a:solidFill>
              <a:srgbClr val="62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11"/>
          <p:cNvSpPr/>
          <p:nvPr/>
        </p:nvSpPr>
        <p:spPr>
          <a:xfrm>
            <a:off x="1042200" y="3579840"/>
            <a:ext cx="731520" cy="731520"/>
          </a:xfrm>
          <a:prstGeom prst="ellipse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12"/>
          <p:cNvSpPr/>
          <p:nvPr/>
        </p:nvSpPr>
        <p:spPr>
          <a:xfrm>
            <a:off x="1000800" y="5391360"/>
            <a:ext cx="814320" cy="814320"/>
          </a:xfrm>
          <a:prstGeom prst="ellipse">
            <a:avLst/>
          </a:prstGeom>
          <a:noFill/>
          <a:ln w="76320">
            <a:solidFill>
              <a:srgbClr val="62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13"/>
          <p:cNvSpPr/>
          <p:nvPr/>
        </p:nvSpPr>
        <p:spPr>
          <a:xfrm>
            <a:off x="1042200" y="5432760"/>
            <a:ext cx="731520" cy="731520"/>
          </a:xfrm>
          <a:prstGeom prst="ellipse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14"/>
          <p:cNvSpPr/>
          <p:nvPr/>
        </p:nvSpPr>
        <p:spPr>
          <a:xfrm>
            <a:off x="7913160" y="2026440"/>
            <a:ext cx="2742840" cy="35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입헌민주당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(275/109)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일본유신회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(10/15)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일본공산당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(12/13)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국민민주당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(8/12)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사회민주당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(1/1)  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등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 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 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20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 </a:t>
            </a:r>
            <a:endParaRPr b="0" lang="en-US" sz="2000" spc="-1" strike="noStrike">
              <a:latin typeface="굴림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2"/>
          <a:stretch/>
        </p:blipFill>
        <p:spPr>
          <a:xfrm>
            <a:off x="2343600" y="1461600"/>
            <a:ext cx="3703680" cy="1365120"/>
          </a:xfrm>
          <a:prstGeom prst="rect">
            <a:avLst/>
          </a:prstGeom>
          <a:ln>
            <a:noFill/>
          </a:ln>
        </p:spPr>
      </p:pic>
      <p:pic>
        <p:nvPicPr>
          <p:cNvPr id="196" name="Picture 2" descr=""/>
          <p:cNvPicPr/>
          <p:nvPr/>
        </p:nvPicPr>
        <p:blipFill>
          <a:blip r:embed="rId3"/>
          <a:srcRect l="378" t="29050" r="-378" b="35362"/>
          <a:stretch/>
        </p:blipFill>
        <p:spPr>
          <a:xfrm>
            <a:off x="2004840" y="3381120"/>
            <a:ext cx="4381560" cy="1128960"/>
          </a:xfrm>
          <a:prstGeom prst="rect">
            <a:avLst/>
          </a:prstGeom>
          <a:ln>
            <a:noFill/>
          </a:ln>
        </p:spPr>
      </p:pic>
      <p:pic>
        <p:nvPicPr>
          <p:cNvPr id="197" name="Picture 4" descr=""/>
          <p:cNvPicPr/>
          <p:nvPr/>
        </p:nvPicPr>
        <p:blipFill>
          <a:blip r:embed="rId4"/>
          <a:stretch/>
        </p:blipFill>
        <p:spPr>
          <a:xfrm>
            <a:off x="2299680" y="5291640"/>
            <a:ext cx="3791520" cy="1013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84" dur="indefinite" restart="never" nodeType="tmRoot">
          <p:childTnLst>
            <p:seq>
              <p:cTn id="185" dur="indefinite" nodeType="mainSeq">
                <p:childTnLst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8265240" y="2482560"/>
            <a:ext cx="65952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행정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5884560" y="3256920"/>
            <a:ext cx="5421600" cy="176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행정권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내각 총리대신을 장으로 함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내각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행정권의 행사와 국회에 책임짐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내각총리대신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국회위원 중 지정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천황이 임명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행정기관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1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부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12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성청을 지칭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10" name="CustomShape 12"/>
          <p:cNvSpPr/>
          <p:nvPr/>
        </p:nvSpPr>
        <p:spPr>
          <a:xfrm>
            <a:off x="744840" y="129600"/>
            <a:ext cx="7783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행정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211" name="Picture 4" descr=""/>
          <p:cNvPicPr/>
          <p:nvPr/>
        </p:nvPicPr>
        <p:blipFill>
          <a:blip r:embed="rId2"/>
          <a:stretch/>
        </p:blipFill>
        <p:spPr>
          <a:xfrm>
            <a:off x="194760" y="2482560"/>
            <a:ext cx="5075280" cy="3129840"/>
          </a:xfrm>
          <a:prstGeom prst="rect">
            <a:avLst/>
          </a:prstGeom>
          <a:ln>
            <a:noFill/>
          </a:ln>
        </p:spPr>
      </p:pic>
      <p:sp>
        <p:nvSpPr>
          <p:cNvPr id="212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8282520" y="1501560"/>
            <a:ext cx="95508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사법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5850360" y="2275920"/>
            <a:ext cx="5819760" cy="359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사법권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최고재판소를 비롯해 설치된 하급재판소에 속함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재판소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입헌입법심사권을 가짐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재판소 장관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내각이 지명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천황이 임명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재판관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10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년마다 국민 심사를 받음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25" name="CustomShape 12"/>
          <p:cNvSpPr/>
          <p:nvPr/>
        </p:nvSpPr>
        <p:spPr>
          <a:xfrm>
            <a:off x="744840" y="129600"/>
            <a:ext cx="7783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사법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2"/>
          <a:stretch/>
        </p:blipFill>
        <p:spPr>
          <a:xfrm>
            <a:off x="327240" y="1382040"/>
            <a:ext cx="4820760" cy="5146560"/>
          </a:xfrm>
          <a:prstGeom prst="rect">
            <a:avLst/>
          </a:prstGeom>
          <a:ln>
            <a:noFill/>
          </a:ln>
        </p:spPr>
      </p:pic>
      <p:sp>
        <p:nvSpPr>
          <p:cNvPr id="227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2"/>
          <p:cNvSpPr/>
          <p:nvPr/>
        </p:nvSpPr>
        <p:spPr>
          <a:xfrm>
            <a:off x="8138520" y="1900440"/>
            <a:ext cx="1243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지방자치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5850360" y="2674800"/>
            <a:ext cx="5819760" cy="26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일반지방공공단체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-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도도부현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-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시정촌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특별지방공공단체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-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도쿄도 구부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지사의 임기는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4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년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40" name="CustomShape 12"/>
          <p:cNvSpPr/>
          <p:nvPr/>
        </p:nvSpPr>
        <p:spPr>
          <a:xfrm>
            <a:off x="747360" y="129600"/>
            <a:ext cx="1375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지방자치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241" name="Picture 2" descr=""/>
          <p:cNvPicPr/>
          <p:nvPr/>
        </p:nvPicPr>
        <p:blipFill>
          <a:blip r:embed="rId2"/>
          <a:stretch/>
        </p:blipFill>
        <p:spPr>
          <a:xfrm>
            <a:off x="375480" y="1233360"/>
            <a:ext cx="4698000" cy="5238360"/>
          </a:xfrm>
          <a:prstGeom prst="rect">
            <a:avLst/>
          </a:prstGeom>
          <a:ln>
            <a:noFill/>
          </a:ln>
        </p:spPr>
      </p:pic>
      <p:sp>
        <p:nvSpPr>
          <p:cNvPr id="242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8138520" y="1817280"/>
            <a:ext cx="1243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외교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5850360" y="2591640"/>
            <a:ext cx="5819760" cy="26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태평양전쟁이후 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샌프란시스코 평화조약 및 각국과의 배상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&gt;&gt;&gt;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보상을 거쳐 재구축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4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55" name="CustomShape 12"/>
          <p:cNvSpPr/>
          <p:nvPr/>
        </p:nvSpPr>
        <p:spPr>
          <a:xfrm>
            <a:off x="744840" y="129600"/>
            <a:ext cx="7783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외교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256" name="Picture 2" descr=""/>
          <p:cNvPicPr/>
          <p:nvPr/>
        </p:nvPicPr>
        <p:blipFill>
          <a:blip r:embed="rId2"/>
          <a:stretch/>
        </p:blipFill>
        <p:spPr>
          <a:xfrm>
            <a:off x="358560" y="1536120"/>
            <a:ext cx="4719960" cy="4969440"/>
          </a:xfrm>
          <a:prstGeom prst="rect">
            <a:avLst/>
          </a:prstGeom>
          <a:ln>
            <a:noFill/>
          </a:ln>
        </p:spPr>
      </p:pic>
      <p:sp>
        <p:nvSpPr>
          <p:cNvPr id="257" name="CustomShape 13"/>
          <p:cNvSpPr/>
          <p:nvPr/>
        </p:nvSpPr>
        <p:spPr>
          <a:xfrm>
            <a:off x="8597160" y="3341880"/>
            <a:ext cx="325800" cy="45432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4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41" dur="indefinite" restart="never" nodeType="tmRoot">
          <p:childTnLst>
            <p:seq>
              <p:cTn id="242" dur="indefinite" nodeType="mainSeq">
                <p:childTnLst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Line 1"/>
          <p:cNvSpPr/>
          <p:nvPr/>
        </p:nvSpPr>
        <p:spPr>
          <a:xfrm>
            <a:off x="641340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8657640" y="2186640"/>
            <a:ext cx="1243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외교정책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6369480" y="2989080"/>
            <a:ext cx="5819760" cy="268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endParaRPr b="0" lang="en-US" sz="18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미국과의 동맹을 기축으로 서방과의 제휴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반공주의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경제중심주의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유엔지원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9"/>
          <p:cNvSpPr/>
          <p:nvPr/>
        </p:nvSpPr>
        <p:spPr>
          <a:xfrm>
            <a:off x="59670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10"/>
          <p:cNvSpPr/>
          <p:nvPr/>
        </p:nvSpPr>
        <p:spPr>
          <a:xfrm>
            <a:off x="60429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11"/>
          <p:cNvSpPr/>
          <p:nvPr/>
        </p:nvSpPr>
        <p:spPr>
          <a:xfrm>
            <a:off x="61192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0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71" name="CustomShape 12"/>
          <p:cNvSpPr/>
          <p:nvPr/>
        </p:nvSpPr>
        <p:spPr>
          <a:xfrm>
            <a:off x="747360" y="129600"/>
            <a:ext cx="1375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외교정책</a:t>
            </a:r>
            <a:endParaRPr b="0" lang="en-US" sz="2500" spc="-1" strike="noStrike">
              <a:latin typeface="굴림"/>
            </a:endParaRPr>
          </a:p>
        </p:txBody>
      </p:sp>
      <p:sp>
        <p:nvSpPr>
          <p:cNvPr id="272" name="CustomShape 13"/>
          <p:cNvSpPr/>
          <p:nvPr/>
        </p:nvSpPr>
        <p:spPr>
          <a:xfrm>
            <a:off x="9116640" y="2876040"/>
            <a:ext cx="325800" cy="45432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3" name="Picture 2" descr=""/>
          <p:cNvPicPr/>
          <p:nvPr/>
        </p:nvPicPr>
        <p:blipFill>
          <a:blip r:embed="rId2"/>
          <a:stretch/>
        </p:blipFill>
        <p:spPr>
          <a:xfrm>
            <a:off x="299880" y="2186640"/>
            <a:ext cx="5827680" cy="3218760"/>
          </a:xfrm>
          <a:prstGeom prst="rect">
            <a:avLst/>
          </a:prstGeom>
          <a:ln>
            <a:noFill/>
          </a:ln>
        </p:spPr>
      </p:pic>
      <p:sp>
        <p:nvSpPr>
          <p:cNvPr id="274" name="CustomShape 14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65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268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7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8138520" y="1967040"/>
            <a:ext cx="1243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외교역사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5850360" y="2774880"/>
            <a:ext cx="581976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#1951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패전 이후 주권상실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#1951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년의 샌프란시스코 강화조약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6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287" name="CustomShape 12"/>
          <p:cNvSpPr/>
          <p:nvPr/>
        </p:nvSpPr>
        <p:spPr>
          <a:xfrm>
            <a:off x="747360" y="129600"/>
            <a:ext cx="1375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외교역사</a:t>
            </a:r>
            <a:endParaRPr b="0" lang="en-US" sz="2500" spc="-1" strike="noStrike">
              <a:latin typeface="굴림"/>
            </a:endParaRPr>
          </a:p>
        </p:txBody>
      </p:sp>
      <p:sp>
        <p:nvSpPr>
          <p:cNvPr id="288" name="CustomShape 13"/>
          <p:cNvSpPr/>
          <p:nvPr/>
        </p:nvSpPr>
        <p:spPr>
          <a:xfrm>
            <a:off x="8597160" y="3926520"/>
            <a:ext cx="325800" cy="45432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9" name="Picture 2" descr=""/>
          <p:cNvPicPr/>
          <p:nvPr/>
        </p:nvPicPr>
        <p:blipFill>
          <a:blip r:embed="rId2"/>
          <a:stretch/>
        </p:blipFill>
        <p:spPr>
          <a:xfrm>
            <a:off x="169920" y="2017440"/>
            <a:ext cx="5112000" cy="3682080"/>
          </a:xfrm>
          <a:prstGeom prst="rect">
            <a:avLst/>
          </a:prstGeom>
          <a:ln>
            <a:noFill/>
          </a:ln>
        </p:spPr>
      </p:pic>
      <p:sp>
        <p:nvSpPr>
          <p:cNvPr id="290" name="CustomShape 14"/>
          <p:cNvSpPr/>
          <p:nvPr/>
        </p:nvSpPr>
        <p:spPr>
          <a:xfrm>
            <a:off x="5738760" y="4409280"/>
            <a:ext cx="609552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미일 강화조약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미일 안보조약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중화민국과 중일조약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관계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외교권 회복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91" name="CustomShape 15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3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86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9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"/>
          <p:cNvSpPr/>
          <p:nvPr/>
        </p:nvSpPr>
        <p:spPr>
          <a:xfrm>
            <a:off x="8138520" y="2764800"/>
            <a:ext cx="1243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외교역사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5850360" y="3564720"/>
            <a:ext cx="581976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#1956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년 소비에트 연방과 국교회복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유엔가입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국제사회 복귀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endParaRPr b="0" lang="en-US" sz="2000" spc="-1" strike="noStrike">
              <a:latin typeface="굴림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3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304" name="CustomShape 12"/>
          <p:cNvSpPr/>
          <p:nvPr/>
        </p:nvSpPr>
        <p:spPr>
          <a:xfrm>
            <a:off x="747360" y="129600"/>
            <a:ext cx="1375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외교역사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305" name="Picture 4" descr=""/>
          <p:cNvPicPr/>
          <p:nvPr/>
        </p:nvPicPr>
        <p:blipFill>
          <a:blip r:embed="rId2"/>
          <a:stretch/>
        </p:blipFill>
        <p:spPr>
          <a:xfrm>
            <a:off x="151560" y="2428200"/>
            <a:ext cx="5096880" cy="3326760"/>
          </a:xfrm>
          <a:prstGeom prst="rect">
            <a:avLst/>
          </a:prstGeom>
          <a:ln>
            <a:noFill/>
          </a:ln>
        </p:spPr>
      </p:pic>
      <p:sp>
        <p:nvSpPr>
          <p:cNvPr id="306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292" dur="indefinite" restart="never" nodeType="tmRoot">
          <p:childTnLst>
            <p:seq>
              <p:cTn id="293" dur="indefinite" nodeType="mainSeq">
                <p:childTnLst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9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3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Line 1"/>
          <p:cNvSpPr/>
          <p:nvPr/>
        </p:nvSpPr>
        <p:spPr>
          <a:xfrm flipH="1">
            <a:off x="0" y="5187240"/>
            <a:ext cx="12191760" cy="36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4440960" y="5303520"/>
            <a:ext cx="330840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우리나라와 일본의 관계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3185280" y="5786640"/>
            <a:ext cx="581976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#1965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국교 정상화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한일관계 긴밀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9"/>
          <p:cNvSpPr/>
          <p:nvPr/>
        </p:nvSpPr>
        <p:spPr>
          <a:xfrm>
            <a:off x="1178748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10"/>
          <p:cNvSpPr/>
          <p:nvPr/>
        </p:nvSpPr>
        <p:spPr>
          <a:xfrm>
            <a:off x="1186380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11"/>
          <p:cNvSpPr/>
          <p:nvPr/>
        </p:nvSpPr>
        <p:spPr>
          <a:xfrm>
            <a:off x="1193976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8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319" name="CustomShape 12"/>
          <p:cNvSpPr/>
          <p:nvPr/>
        </p:nvSpPr>
        <p:spPr>
          <a:xfrm>
            <a:off x="756720" y="129600"/>
            <a:ext cx="33447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우리나라와 일본의 관계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320" name="Picture 2" descr=""/>
          <p:cNvPicPr/>
          <p:nvPr/>
        </p:nvPicPr>
        <p:blipFill>
          <a:blip r:embed="rId2"/>
          <a:stretch/>
        </p:blipFill>
        <p:spPr>
          <a:xfrm>
            <a:off x="1081080" y="1233360"/>
            <a:ext cx="10029240" cy="3824640"/>
          </a:xfrm>
          <a:prstGeom prst="rect">
            <a:avLst/>
          </a:prstGeom>
          <a:ln>
            <a:noFill/>
          </a:ln>
        </p:spPr>
      </p:pic>
      <p:sp>
        <p:nvSpPr>
          <p:cNvPr id="321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0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1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2"/>
          <p:cNvSpPr/>
          <p:nvPr/>
        </p:nvSpPr>
        <p:spPr>
          <a:xfrm>
            <a:off x="7180920" y="2764800"/>
            <a:ext cx="315828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우리나라와 일본의 분쟁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5850360" y="3564720"/>
            <a:ext cx="581976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독도 영유권 분쟁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일본측 일관성 없는 자료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독도는 우리땅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3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334" name="CustomShape 12"/>
          <p:cNvSpPr/>
          <p:nvPr/>
        </p:nvSpPr>
        <p:spPr>
          <a:xfrm>
            <a:off x="756720" y="129600"/>
            <a:ext cx="33447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우리나라와 일본의 분쟁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2"/>
          <a:stretch/>
        </p:blipFill>
        <p:spPr>
          <a:xfrm>
            <a:off x="178560" y="1423080"/>
            <a:ext cx="5069880" cy="5027040"/>
          </a:xfrm>
          <a:prstGeom prst="rect">
            <a:avLst/>
          </a:prstGeom>
          <a:ln>
            <a:noFill/>
          </a:ln>
        </p:spPr>
      </p:pic>
      <p:sp>
        <p:nvSpPr>
          <p:cNvPr id="336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312" dur="indefinite" restart="never" nodeType="tmRoot">
          <p:childTnLst>
            <p:seq>
              <p:cTn id="313" dur="indefinite" nodeType="mainSeq">
                <p:childTnLst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9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3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34520" y="610560"/>
            <a:ext cx="14551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Impact"/>
              </a:rPr>
              <a:t>Index</a:t>
            </a:r>
            <a:endParaRPr b="0" lang="en-US" sz="4400" spc="-1" strike="noStrike">
              <a:latin typeface="굴림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27320" y="1437120"/>
            <a:ext cx="11393280" cy="497988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1215360" y="2562840"/>
            <a:ext cx="287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2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차 세계대전 이전 정치체제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726120" y="257184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5"/>
          <p:cNvSpPr/>
          <p:nvPr/>
        </p:nvSpPr>
        <p:spPr>
          <a:xfrm>
            <a:off x="1215360" y="3337200"/>
            <a:ext cx="2875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2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차 세계대전 이후 정치체제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52" name="CustomShape 6"/>
          <p:cNvSpPr/>
          <p:nvPr/>
        </p:nvSpPr>
        <p:spPr>
          <a:xfrm>
            <a:off x="726120" y="334620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7"/>
          <p:cNvSpPr/>
          <p:nvPr/>
        </p:nvSpPr>
        <p:spPr>
          <a:xfrm>
            <a:off x="1210320" y="4148280"/>
            <a:ext cx="1319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일본의 정치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726120" y="415728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9"/>
          <p:cNvSpPr/>
          <p:nvPr/>
        </p:nvSpPr>
        <p:spPr>
          <a:xfrm>
            <a:off x="1207800" y="4946040"/>
            <a:ext cx="610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입법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56" name="CustomShape 10"/>
          <p:cNvSpPr/>
          <p:nvPr/>
        </p:nvSpPr>
        <p:spPr>
          <a:xfrm>
            <a:off x="726120" y="495504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11"/>
          <p:cNvSpPr/>
          <p:nvPr/>
        </p:nvSpPr>
        <p:spPr>
          <a:xfrm>
            <a:off x="5132880" y="2562840"/>
            <a:ext cx="1040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국회의원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58" name="CustomShape 12"/>
          <p:cNvSpPr/>
          <p:nvPr/>
        </p:nvSpPr>
        <p:spPr>
          <a:xfrm>
            <a:off x="4649400" y="257184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13"/>
          <p:cNvSpPr/>
          <p:nvPr/>
        </p:nvSpPr>
        <p:spPr>
          <a:xfrm>
            <a:off x="5133960" y="3337200"/>
            <a:ext cx="1319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일본의 정당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60" name="CustomShape 14"/>
          <p:cNvSpPr/>
          <p:nvPr/>
        </p:nvSpPr>
        <p:spPr>
          <a:xfrm>
            <a:off x="4649400" y="334620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" name="CustomShape 15"/>
          <p:cNvSpPr/>
          <p:nvPr/>
        </p:nvSpPr>
        <p:spPr>
          <a:xfrm>
            <a:off x="5138640" y="4148280"/>
            <a:ext cx="249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현재의 정당 </a:t>
            </a: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(</a:t>
            </a: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여당</a:t>
            </a: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/</a:t>
            </a: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야당</a:t>
            </a:r>
            <a:r>
              <a:rPr b="1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)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62" name="CustomShape 16"/>
          <p:cNvSpPr/>
          <p:nvPr/>
        </p:nvSpPr>
        <p:spPr>
          <a:xfrm>
            <a:off x="4649400" y="415728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17"/>
          <p:cNvSpPr/>
          <p:nvPr/>
        </p:nvSpPr>
        <p:spPr>
          <a:xfrm>
            <a:off x="5131440" y="4946040"/>
            <a:ext cx="610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행정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64" name="CustomShape 18"/>
          <p:cNvSpPr/>
          <p:nvPr/>
        </p:nvSpPr>
        <p:spPr>
          <a:xfrm>
            <a:off x="4649400" y="495504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19"/>
          <p:cNvSpPr/>
          <p:nvPr/>
        </p:nvSpPr>
        <p:spPr>
          <a:xfrm>
            <a:off x="8557200" y="2562120"/>
            <a:ext cx="610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사법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66" name="CustomShape 20"/>
          <p:cNvSpPr/>
          <p:nvPr/>
        </p:nvSpPr>
        <p:spPr>
          <a:xfrm>
            <a:off x="8075520" y="257112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" name="CustomShape 21"/>
          <p:cNvSpPr/>
          <p:nvPr/>
        </p:nvSpPr>
        <p:spPr>
          <a:xfrm>
            <a:off x="8558640" y="3336840"/>
            <a:ext cx="1040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지방자치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68" name="CustomShape 22"/>
          <p:cNvSpPr/>
          <p:nvPr/>
        </p:nvSpPr>
        <p:spPr>
          <a:xfrm>
            <a:off x="8075520" y="334548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CustomShape 23"/>
          <p:cNvSpPr/>
          <p:nvPr/>
        </p:nvSpPr>
        <p:spPr>
          <a:xfrm>
            <a:off x="8560800" y="4147920"/>
            <a:ext cx="1555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외교정책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/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역사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70" name="CustomShape 24"/>
          <p:cNvSpPr/>
          <p:nvPr/>
        </p:nvSpPr>
        <p:spPr>
          <a:xfrm>
            <a:off x="8075520" y="415656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" name="CustomShape 25"/>
          <p:cNvSpPr/>
          <p:nvPr/>
        </p:nvSpPr>
        <p:spPr>
          <a:xfrm>
            <a:off x="8075520" y="4954320"/>
            <a:ext cx="333000" cy="396360"/>
          </a:xfrm>
          <a:custGeom>
            <a:avLst/>
            <a:gdLst/>
            <a:ahLst/>
            <a:rect l="l" t="t" r="r" b="b"/>
            <a:pathLst>
              <a:path w="333375" h="430312">
                <a:moveTo>
                  <a:pt x="0" y="0"/>
                </a:moveTo>
                <a:lnTo>
                  <a:pt x="333375" y="0"/>
                </a:lnTo>
                <a:lnTo>
                  <a:pt x="333375" y="250636"/>
                </a:lnTo>
                <a:lnTo>
                  <a:pt x="333375" y="253558"/>
                </a:lnTo>
                <a:lnTo>
                  <a:pt x="333375" y="430312"/>
                </a:lnTo>
                <a:lnTo>
                  <a:pt x="166688" y="278778"/>
                </a:lnTo>
                <a:lnTo>
                  <a:pt x="0" y="430312"/>
                </a:lnTo>
                <a:lnTo>
                  <a:pt x="0" y="253558"/>
                </a:lnTo>
                <a:lnTo>
                  <a:pt x="0" y="250636"/>
                </a:lnTo>
                <a:close/>
              </a:path>
            </a:pathLst>
          </a:custGeom>
          <a:noFill/>
          <a:ln w="38160">
            <a:solidFill>
              <a:srgbClr val="bf3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" name="CustomShape 26"/>
          <p:cNvSpPr/>
          <p:nvPr/>
        </p:nvSpPr>
        <p:spPr>
          <a:xfrm>
            <a:off x="8565480" y="4946040"/>
            <a:ext cx="2973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우리나라와 일본의 관계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/</a:t>
            </a:r>
            <a:r>
              <a:rPr b="0" lang="en-US" sz="18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분쟁</a:t>
            </a:r>
            <a:endParaRPr b="0" lang="en-US" sz="1800" spc="-1" strike="noStrike">
              <a:latin typeface="굴림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ine 1"/>
          <p:cNvSpPr/>
          <p:nvPr/>
        </p:nvSpPr>
        <p:spPr>
          <a:xfrm flipH="1">
            <a:off x="0" y="6406200"/>
            <a:ext cx="12191760" cy="36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8" name="CustomShape 2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3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4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5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6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7"/>
          <p:cNvSpPr/>
          <p:nvPr/>
        </p:nvSpPr>
        <p:spPr>
          <a:xfrm>
            <a:off x="1178748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8"/>
          <p:cNvSpPr/>
          <p:nvPr/>
        </p:nvSpPr>
        <p:spPr>
          <a:xfrm>
            <a:off x="1186380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9"/>
          <p:cNvSpPr/>
          <p:nvPr/>
        </p:nvSpPr>
        <p:spPr>
          <a:xfrm>
            <a:off x="11939760" y="94932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6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347" name="CustomShape 10"/>
          <p:cNvSpPr/>
          <p:nvPr/>
        </p:nvSpPr>
        <p:spPr>
          <a:xfrm>
            <a:off x="756720" y="129600"/>
            <a:ext cx="334476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우리나라와 일본의 분쟁</a:t>
            </a:r>
            <a:endParaRPr b="0" lang="en-US" sz="2500" spc="-1" strike="noStrike">
              <a:latin typeface="굴림"/>
            </a:endParaRPr>
          </a:p>
        </p:txBody>
      </p:sp>
      <p:sp>
        <p:nvSpPr>
          <p:cNvPr id="348" name="CustomShape 11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326" dur="indefinite" restart="never" nodeType="tmRoot">
          <p:childTnLst>
            <p:seq>
              <p:cTn id="327" restart="whenNotActive" nodeType="interactiveSeq" fill="hold">
                <p:childTnLst>
                  <p:par>
                    <p:cTn id="328" fill="hold">
                      <p:stCondLst/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3160" y="2302920"/>
            <a:ext cx="3867480" cy="115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7000" spc="-1" strike="noStrike">
                <a:solidFill>
                  <a:srgbClr val="ffffff"/>
                </a:solidFill>
                <a:latin typeface="Impact"/>
              </a:rPr>
              <a:t>Thank you</a:t>
            </a:r>
            <a:endParaRPr b="0" lang="en-US" sz="7000" spc="-1" strike="noStrike">
              <a:latin typeface="굴림"/>
            </a:endParaRPr>
          </a:p>
        </p:txBody>
      </p:sp>
      <p:sp>
        <p:nvSpPr>
          <p:cNvPr id="350" name="CustomShape 2"/>
          <p:cNvSpPr/>
          <p:nvPr/>
        </p:nvSpPr>
        <p:spPr>
          <a:xfrm>
            <a:off x="5331960" y="3609000"/>
            <a:ext cx="3270240" cy="46404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오</a:t>
            </a: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*</a:t>
            </a:r>
            <a:r>
              <a:rPr b="0" lang="en-US" sz="1800" spc="-1" strike="noStrike">
                <a:solidFill>
                  <a:srgbClr val="ffffff"/>
                </a:solidFill>
                <a:latin typeface="Impact"/>
                <a:ea typeface="나눔바른펜"/>
              </a:rPr>
              <a:t>욱</a:t>
            </a:r>
            <a:endParaRPr b="0" lang="en-US" sz="1800" spc="-1" strike="noStrike">
              <a:latin typeface="굴림"/>
            </a:endParaRPr>
          </a:p>
        </p:txBody>
      </p:sp>
      <p:sp>
        <p:nvSpPr>
          <p:cNvPr id="351" name="CustomShape 3"/>
          <p:cNvSpPr/>
          <p:nvPr/>
        </p:nvSpPr>
        <p:spPr>
          <a:xfrm>
            <a:off x="3529080" y="2568600"/>
            <a:ext cx="909000" cy="909000"/>
          </a:xfrm>
          <a:prstGeom prst="roundRect">
            <a:avLst>
              <a:gd name="adj" fmla="val 27551"/>
            </a:avLst>
          </a:prstGeom>
          <a:noFill/>
          <a:ln w="1522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4"/>
          <p:cNvSpPr/>
          <p:nvPr/>
        </p:nvSpPr>
        <p:spPr>
          <a:xfrm>
            <a:off x="3764880" y="2804400"/>
            <a:ext cx="447480" cy="447480"/>
          </a:xfrm>
          <a:prstGeom prst="ellipse">
            <a:avLst/>
          </a:prstGeom>
          <a:noFill/>
          <a:ln w="1522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5"/>
          <p:cNvSpPr/>
          <p:nvPr/>
        </p:nvSpPr>
        <p:spPr>
          <a:xfrm>
            <a:off x="4198680" y="2695320"/>
            <a:ext cx="119160" cy="119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6"/>
          <p:cNvSpPr/>
          <p:nvPr/>
        </p:nvSpPr>
        <p:spPr>
          <a:xfrm>
            <a:off x="3261960" y="3604680"/>
            <a:ext cx="14428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ffff"/>
                </a:solidFill>
                <a:latin typeface="Impact"/>
              </a:rPr>
              <a:t>일본의 정치</a:t>
            </a:r>
            <a:endParaRPr b="0" lang="en-US" sz="2000" spc="-1" strike="noStrike">
              <a:latin typeface="굴림"/>
            </a:endParaRPr>
          </a:p>
        </p:txBody>
      </p:sp>
    </p:spTree>
  </p:cSld>
  <p:timing>
    <p:tnLst>
      <p:par>
        <p:cTn id="332" dur="indefinite" restart="never" nodeType="tmRoot">
          <p:childTnLst>
            <p:seq>
              <p:cTn id="3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994440" y="2921040"/>
            <a:ext cx="3216600" cy="39960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Line 2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CustomShape 3"/>
          <p:cNvSpPr/>
          <p:nvPr/>
        </p:nvSpPr>
        <p:spPr>
          <a:xfrm>
            <a:off x="6884280" y="2921040"/>
            <a:ext cx="3421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2</a:t>
            </a: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차 세계대전 이</a:t>
            </a:r>
            <a:r>
              <a:rPr b="0" lang="en-US" sz="2000" spc="-1" strike="noStrike" u="sng">
                <a:solidFill>
                  <a:srgbClr val="808080"/>
                </a:solidFill>
                <a:uFillTx/>
                <a:latin typeface="나눔고딕 ExtraBold"/>
                <a:ea typeface="나눔고딕 ExtraBold"/>
              </a:rPr>
              <a:t>전의</a:t>
            </a: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 정치체제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76" name="CustomShape 4"/>
          <p:cNvSpPr/>
          <p:nvPr/>
        </p:nvSpPr>
        <p:spPr>
          <a:xfrm>
            <a:off x="5884560" y="3695400"/>
            <a:ext cx="542160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신권국가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입헌군주제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천황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/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신민의 관계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77" name="CustomShape 5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6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7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8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9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10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  <p:sp>
        <p:nvSpPr>
          <p:cNvPr id="83" name="CustomShape 11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12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CustomShape 13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87" name="CustomShape 14"/>
          <p:cNvSpPr/>
          <p:nvPr/>
        </p:nvSpPr>
        <p:spPr>
          <a:xfrm>
            <a:off x="761040" y="129600"/>
            <a:ext cx="422244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2</a:t>
            </a: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차 세계대전 이전의 정치체제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2"/>
          <a:stretch/>
        </p:blipFill>
        <p:spPr>
          <a:xfrm>
            <a:off x="606600" y="1254240"/>
            <a:ext cx="3962160" cy="524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6884280" y="2862720"/>
            <a:ext cx="34214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2</a:t>
            </a: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차 세계대전 </a:t>
            </a:r>
            <a:r>
              <a:rPr b="0" lang="en-US" sz="2000" spc="-1" strike="noStrike" u="sng">
                <a:solidFill>
                  <a:srgbClr val="808080"/>
                </a:solidFill>
                <a:uFillTx/>
                <a:latin typeface="나눔고딕 ExtraBold"/>
                <a:ea typeface="나눔고딕 ExtraBold"/>
              </a:rPr>
              <a:t>이후의</a:t>
            </a: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 정치체제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5884560" y="3637440"/>
            <a:ext cx="542160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헌법에서 천황은 국정 관여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X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입헌 군주는 존재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X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통치권은 국민에게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0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01" name="CustomShape 12"/>
          <p:cNvSpPr/>
          <p:nvPr/>
        </p:nvSpPr>
        <p:spPr>
          <a:xfrm>
            <a:off x="761040" y="129600"/>
            <a:ext cx="422244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2</a:t>
            </a: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차 세계대전 이후의 정치체제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2"/>
          <a:stretch/>
        </p:blipFill>
        <p:spPr>
          <a:xfrm>
            <a:off x="740520" y="1423080"/>
            <a:ext cx="3772800" cy="5357880"/>
          </a:xfrm>
          <a:prstGeom prst="rect">
            <a:avLst/>
          </a:prstGeom>
          <a:ln>
            <a:noFill/>
          </a:ln>
        </p:spPr>
      </p:pic>
      <p:sp>
        <p:nvSpPr>
          <p:cNvPr id="103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2"/>
          <p:cNvSpPr/>
          <p:nvPr/>
        </p:nvSpPr>
        <p:spPr>
          <a:xfrm>
            <a:off x="7870320" y="3095640"/>
            <a:ext cx="144900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일본의 정치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5884560" y="3870000"/>
            <a:ext cx="542160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일본의 정치는 헌법에 의해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법치주의 기반의 사법국가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16" name="CustomShape 12"/>
          <p:cNvSpPr/>
          <p:nvPr/>
        </p:nvSpPr>
        <p:spPr>
          <a:xfrm>
            <a:off x="749520" y="129600"/>
            <a:ext cx="1762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일본의 정치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2"/>
          <a:stretch/>
        </p:blipFill>
        <p:spPr>
          <a:xfrm>
            <a:off x="740520" y="1331640"/>
            <a:ext cx="3783960" cy="5335200"/>
          </a:xfrm>
          <a:prstGeom prst="rect">
            <a:avLst/>
          </a:prstGeom>
          <a:ln>
            <a:noFill/>
          </a:ln>
        </p:spPr>
      </p:pic>
      <p:sp>
        <p:nvSpPr>
          <p:cNvPr id="118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8265240" y="2192400"/>
            <a:ext cx="65952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입법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5884560" y="2967120"/>
            <a:ext cx="5421600" cy="222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국회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국권의 최고 기관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국가의 유일한 입법 기관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중의원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(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하원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)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참의원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(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상원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)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으로 구성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직접선거로 선출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국회의원으로 구성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31" name="CustomShape 12"/>
          <p:cNvSpPr/>
          <p:nvPr/>
        </p:nvSpPr>
        <p:spPr>
          <a:xfrm>
            <a:off x="744840" y="129600"/>
            <a:ext cx="7783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입법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2"/>
          <a:stretch/>
        </p:blipFill>
        <p:spPr>
          <a:xfrm>
            <a:off x="581040" y="1299600"/>
            <a:ext cx="4286520" cy="5381280"/>
          </a:xfrm>
          <a:prstGeom prst="rect">
            <a:avLst/>
          </a:prstGeom>
          <a:ln>
            <a:noFill/>
          </a:ln>
        </p:spPr>
      </p:pic>
      <p:sp>
        <p:nvSpPr>
          <p:cNvPr id="133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2"/>
          <p:cNvSpPr/>
          <p:nvPr/>
        </p:nvSpPr>
        <p:spPr>
          <a:xfrm>
            <a:off x="8026200" y="2482560"/>
            <a:ext cx="113832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국회의원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5884560" y="3256920"/>
            <a:ext cx="542160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국회의원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4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년 임기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중의원 해산 시 임기만료 전 자격상실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해산은 내각이 결정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,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천황의 실시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46" name="CustomShape 12"/>
          <p:cNvSpPr/>
          <p:nvPr/>
        </p:nvSpPr>
        <p:spPr>
          <a:xfrm>
            <a:off x="747360" y="129600"/>
            <a:ext cx="1375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국회의원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740520" y="1545480"/>
            <a:ext cx="3832560" cy="4682880"/>
          </a:xfrm>
          <a:prstGeom prst="rect">
            <a:avLst/>
          </a:prstGeom>
          <a:ln>
            <a:noFill/>
          </a:ln>
        </p:spPr>
      </p:pic>
      <p:sp>
        <p:nvSpPr>
          <p:cNvPr id="148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152" dur="indefinite" restart="never" nodeType="tmRoot">
          <p:childTnLst>
            <p:seq>
              <p:cTn id="1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ine 1"/>
          <p:cNvSpPr/>
          <p:nvPr/>
        </p:nvSpPr>
        <p:spPr>
          <a:xfrm>
            <a:off x="5449320" y="704880"/>
            <a:ext cx="360" cy="6153120"/>
          </a:xfrm>
          <a:prstGeom prst="line">
            <a:avLst/>
          </a:prstGeom>
          <a:ln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7870320" y="2482560"/>
            <a:ext cx="144900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808080"/>
                </a:solidFill>
                <a:latin typeface="나눔고딕 ExtraBold"/>
                <a:ea typeface="나눔고딕 ExtraBold"/>
              </a:rPr>
              <a:t>일본의 정당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5884560" y="3256920"/>
            <a:ext cx="5421600" cy="13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헌법에 정당에 대한 규정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X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#5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인 이상 국회의원을 가질 시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 “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정당“</a:t>
            </a:r>
            <a:endParaRPr b="0" lang="en-US" sz="2000" spc="-1" strike="noStrike">
              <a:latin typeface="굴림"/>
            </a:endParaRPr>
          </a:p>
          <a:p>
            <a:pPr algn="ctr">
              <a:lnSpc>
                <a:spcPct val="150000"/>
              </a:lnSpc>
            </a:pP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득표수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100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분의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2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이상 시 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=“</a:t>
            </a:r>
            <a:r>
              <a:rPr b="0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정당＂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6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7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8"/>
          <p:cNvSpPr/>
          <p:nvPr/>
        </p:nvSpPr>
        <p:spPr>
          <a:xfrm>
            <a:off x="327240" y="889560"/>
            <a:ext cx="307440" cy="307440"/>
          </a:xfrm>
          <a:prstGeom prst="ellipse">
            <a:avLst/>
          </a:prstGeom>
          <a:noFill/>
          <a:ln w="19080">
            <a:solidFill>
              <a:srgbClr val="c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9"/>
          <p:cNvSpPr/>
          <p:nvPr/>
        </p:nvSpPr>
        <p:spPr>
          <a:xfrm>
            <a:off x="500256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10"/>
          <p:cNvSpPr/>
          <p:nvPr/>
        </p:nvSpPr>
        <p:spPr>
          <a:xfrm>
            <a:off x="507888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11"/>
          <p:cNvSpPr/>
          <p:nvPr/>
        </p:nvSpPr>
        <p:spPr>
          <a:xfrm>
            <a:off x="5155200" y="1043640"/>
            <a:ext cx="45360" cy="45360"/>
          </a:xfrm>
          <a:prstGeom prst="ellipse">
            <a:avLst/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그림 18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61" name="CustomShape 12"/>
          <p:cNvSpPr/>
          <p:nvPr/>
        </p:nvSpPr>
        <p:spPr>
          <a:xfrm>
            <a:off x="749520" y="129600"/>
            <a:ext cx="1762920" cy="4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5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일본의 정당</a:t>
            </a:r>
            <a:endParaRPr b="0" lang="en-US" sz="2500" spc="-1" strike="noStrike">
              <a:latin typeface="굴림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2"/>
          <a:stretch/>
        </p:blipFill>
        <p:spPr>
          <a:xfrm>
            <a:off x="280080" y="1677960"/>
            <a:ext cx="4844160" cy="4581360"/>
          </a:xfrm>
          <a:prstGeom prst="rect">
            <a:avLst/>
          </a:prstGeom>
          <a:ln>
            <a:noFill/>
          </a:ln>
        </p:spPr>
      </p:pic>
      <p:sp>
        <p:nvSpPr>
          <p:cNvPr id="163" name="CustomShape 13"/>
          <p:cNvSpPr/>
          <p:nvPr/>
        </p:nvSpPr>
        <p:spPr>
          <a:xfrm>
            <a:off x="630720" y="894600"/>
            <a:ext cx="8136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f0f0f"/>
                </a:solidFill>
                <a:latin typeface="나눔고딕 ExtraBold"/>
                <a:ea typeface="나눔고딕 ExtraBold"/>
              </a:rPr>
              <a:t>JAPAN</a:t>
            </a:r>
            <a:endParaRPr b="0" lang="en-US" sz="1600" spc="-1" strike="noStrike">
              <a:latin typeface="굴림"/>
            </a:endParaRPr>
          </a:p>
        </p:txBody>
      </p:sp>
    </p:spTree>
  </p:cSld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26640"/>
            <a:ext cx="12191760" cy="67788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2"/>
          <p:cNvSpPr/>
          <p:nvPr/>
        </p:nvSpPr>
        <p:spPr>
          <a:xfrm>
            <a:off x="0" y="-1800"/>
            <a:ext cx="12191760" cy="67788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 flipV="1">
            <a:off x="327240" y="199800"/>
            <a:ext cx="307440" cy="262800"/>
          </a:xfrm>
          <a:custGeom>
            <a:avLst/>
            <a:gdLst/>
            <a:ahLst/>
            <a:rect l="l" t="t" r="r" b="b"/>
            <a:pathLst>
              <a:path w="479425" h="409577">
                <a:moveTo>
                  <a:pt x="168832" y="409577"/>
                </a:moveTo>
                <a:lnTo>
                  <a:pt x="310593" y="409577"/>
                </a:lnTo>
                <a:lnTo>
                  <a:pt x="341394" y="330200"/>
                </a:lnTo>
                <a:lnTo>
                  <a:pt x="427567" y="330200"/>
                </a:lnTo>
                <a:cubicBezTo>
                  <a:pt x="456207" y="330200"/>
                  <a:pt x="479425" y="306982"/>
                  <a:pt x="479425" y="278342"/>
                </a:cubicBezTo>
                <a:lnTo>
                  <a:pt x="479425" y="51858"/>
                </a:lnTo>
                <a:cubicBezTo>
                  <a:pt x="479425" y="23218"/>
                  <a:pt x="456207" y="0"/>
                  <a:pt x="427567" y="0"/>
                </a:cubicBezTo>
                <a:lnTo>
                  <a:pt x="51858" y="0"/>
                </a:lnTo>
                <a:cubicBezTo>
                  <a:pt x="23218" y="0"/>
                  <a:pt x="0" y="23218"/>
                  <a:pt x="0" y="51858"/>
                </a:cubicBezTo>
                <a:lnTo>
                  <a:pt x="0" y="278342"/>
                </a:lnTo>
                <a:cubicBezTo>
                  <a:pt x="0" y="306982"/>
                  <a:pt x="23218" y="330200"/>
                  <a:pt x="51858" y="330200"/>
                </a:cubicBezTo>
                <a:lnTo>
                  <a:pt x="138031" y="330200"/>
                </a:lnTo>
                <a:close/>
              </a:path>
            </a:pathLst>
          </a:cu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426960" y="297360"/>
            <a:ext cx="107640" cy="107640"/>
          </a:xfrm>
          <a:prstGeom prst="ellipse">
            <a:avLst/>
          </a:prstGeom>
          <a:noFill/>
          <a:ln w="25560">
            <a:solidFill>
              <a:srgbClr val="0f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 rot="5400000">
            <a:off x="310320" y="960480"/>
            <a:ext cx="271800" cy="178200"/>
          </a:xfrm>
          <a:prstGeom prst="triangle">
            <a:avLst>
              <a:gd name="adj" fmla="val 50000"/>
            </a:avLst>
          </a:prstGeom>
          <a:solidFill>
            <a:srgbClr val="0f0f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그림 23" descr=""/>
          <p:cNvPicPr/>
          <p:nvPr/>
        </p:nvPicPr>
        <p:blipFill>
          <a:blip r:embed="rId1"/>
          <a:stretch/>
        </p:blipFill>
        <p:spPr>
          <a:xfrm>
            <a:off x="11542320" y="186480"/>
            <a:ext cx="343800" cy="34380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537480" y="4854600"/>
            <a:ext cx="515124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자유민주당 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(275/109)</a:t>
            </a:r>
            <a:endParaRPr b="0" lang="en-US" sz="2000" spc="-1" strike="noStrike">
              <a:latin typeface="굴림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2"/>
          <a:stretch/>
        </p:blipFill>
        <p:spPr>
          <a:xfrm>
            <a:off x="782640" y="3076560"/>
            <a:ext cx="4660560" cy="1445400"/>
          </a:xfrm>
          <a:prstGeom prst="rect">
            <a:avLst/>
          </a:prstGeom>
          <a:ln>
            <a:noFill/>
          </a:ln>
        </p:spPr>
      </p:pic>
      <p:sp>
        <p:nvSpPr>
          <p:cNvPr id="172" name="CustomShape 7"/>
          <p:cNvSpPr/>
          <p:nvPr/>
        </p:nvSpPr>
        <p:spPr>
          <a:xfrm>
            <a:off x="10224000" y="6436080"/>
            <a:ext cx="1836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2021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년 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9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월 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21</a:t>
            </a:r>
            <a:r>
              <a:rPr b="0" lang="en-US" sz="12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일 기준</a:t>
            </a:r>
            <a:endParaRPr b="0" lang="en-US" sz="1200" spc="-1" strike="noStrike">
              <a:latin typeface="굴림"/>
            </a:endParaRPr>
          </a:p>
        </p:txBody>
      </p:sp>
      <p:pic>
        <p:nvPicPr>
          <p:cNvPr id="173" name="Picture 4" descr=""/>
          <p:cNvPicPr/>
          <p:nvPr/>
        </p:nvPicPr>
        <p:blipFill>
          <a:blip r:embed="rId3"/>
          <a:stretch/>
        </p:blipFill>
        <p:spPr>
          <a:xfrm>
            <a:off x="6234480" y="1992600"/>
            <a:ext cx="5356800" cy="3414960"/>
          </a:xfrm>
          <a:prstGeom prst="rect">
            <a:avLst/>
          </a:prstGeom>
          <a:ln>
            <a:noFill/>
          </a:ln>
        </p:spPr>
      </p:pic>
      <p:sp>
        <p:nvSpPr>
          <p:cNvPr id="174" name="CustomShape 8"/>
          <p:cNvSpPr/>
          <p:nvPr/>
        </p:nvSpPr>
        <p:spPr>
          <a:xfrm>
            <a:off x="2705760" y="2009520"/>
            <a:ext cx="814320" cy="814320"/>
          </a:xfrm>
          <a:prstGeom prst="ellipse">
            <a:avLst/>
          </a:prstGeom>
          <a:noFill/>
          <a:ln w="76320">
            <a:solidFill>
              <a:srgbClr val="62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9"/>
          <p:cNvSpPr/>
          <p:nvPr/>
        </p:nvSpPr>
        <p:spPr>
          <a:xfrm>
            <a:off x="2747160" y="2050920"/>
            <a:ext cx="731520" cy="731520"/>
          </a:xfrm>
          <a:prstGeom prst="ellipse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10"/>
          <p:cNvSpPr/>
          <p:nvPr/>
        </p:nvSpPr>
        <p:spPr>
          <a:xfrm>
            <a:off x="8505720" y="2009520"/>
            <a:ext cx="814320" cy="814320"/>
          </a:xfrm>
          <a:prstGeom prst="ellipse">
            <a:avLst/>
          </a:prstGeom>
          <a:noFill/>
          <a:ln w="76320">
            <a:solidFill>
              <a:srgbClr val="624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8547120" y="2050920"/>
            <a:ext cx="731520" cy="731520"/>
          </a:xfrm>
          <a:prstGeom prst="ellipse">
            <a:avLst/>
          </a:prstGeom>
          <a:noFill/>
          <a:ln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12"/>
          <p:cNvSpPr/>
          <p:nvPr/>
        </p:nvSpPr>
        <p:spPr>
          <a:xfrm>
            <a:off x="6337440" y="4854600"/>
            <a:ext cx="5151240" cy="9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#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공명당 </a:t>
            </a:r>
            <a:r>
              <a:rPr b="0" lang="en-US" sz="2000" spc="-1" strike="noStrike">
                <a:solidFill>
                  <a:srgbClr val="000000"/>
                </a:solidFill>
                <a:latin typeface="나눔고딕 ExtraBold"/>
                <a:ea typeface="나눔고딕 ExtraBold"/>
              </a:rPr>
              <a:t>(29/28) </a:t>
            </a:r>
            <a:endParaRPr b="0" lang="en-US" sz="2000" spc="-1" strike="noStrike">
              <a:latin typeface="굴림"/>
            </a:endParaRPr>
          </a:p>
        </p:txBody>
      </p:sp>
      <p:sp>
        <p:nvSpPr>
          <p:cNvPr id="179" name="CustomShape 13"/>
          <p:cNvSpPr/>
          <p:nvPr/>
        </p:nvSpPr>
        <p:spPr>
          <a:xfrm>
            <a:off x="629640" y="858240"/>
            <a:ext cx="2184840" cy="395280"/>
          </a:xfrm>
          <a:prstGeom prst="rect">
            <a:avLst/>
          </a:prstGeom>
          <a:solidFill>
            <a:srgbClr val="fba35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현재의 정당 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(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여당</a:t>
            </a:r>
            <a:r>
              <a:rPr b="1" lang="en-US" sz="2000" spc="-1" strike="noStrike">
                <a:solidFill>
                  <a:srgbClr val="404040"/>
                </a:solidFill>
                <a:latin typeface="나눔고딕 ExtraBold"/>
                <a:ea typeface="나눔고딕 ExtraBold"/>
              </a:rPr>
              <a:t>)</a:t>
            </a:r>
            <a:endParaRPr b="0" lang="en-US" sz="2000" spc="-1" strike="noStrike">
              <a:latin typeface="굴림"/>
            </a:endParaRPr>
          </a:p>
        </p:txBody>
      </p:sp>
    </p:spTree>
  </p:cSld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LibreOffice/5.4.2.2$Windows_x86 LibreOffice_project/22b09f6418e8c2d508a9eaf86b2399209b0990f4</Application>
  <Words>439</Words>
  <Paragraphs>140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2019-10-10T07:46:12Z</dcterms:created>
  <dc:creator>user</dc:creator>
  <dc:description/>
  <dc:language>ko</dc:language>
  <cp:lastModifiedBy>user</cp:lastModifiedBy>
  <dcterms:modified xsi:type="dcterms:W3CDTF">2021-10-09T03:36:55Z</dcterms:modified>
  <cp:revision>12</cp:revision>
  <dc:subject/>
  <dc:title>PowerPoint 프레젠테이션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와이드스크린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