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72" r:id="rId1"/>
  </p:sldMasterIdLst>
  <p:handoutMasterIdLst>
    <p:handoutMasterId r:id="rId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62" y="62"/>
      </p:cViewPr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5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handoutMaster" Target="handoutMasters/handout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1C6DAECD-A7F6-4598-A3F7-6EBDC76FB894}" type="datetime1">
              <a:rPr lang="ko-KR" altLang="en-US"/>
              <a:pPr lvl="0">
                <a:defRPr/>
              </a:pPr>
              <a:t>2021-10-10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8B1D62-6398-4D43-B7A8-A46CDE44BD9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82B-5D86-4AB9-9830-285D1B2670F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254810C-E3DB-4645-AC1A-3DD92A698B9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56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82B-5D86-4AB9-9830-285D1B2670F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810C-E3DB-4645-AC1A-3DD92A698B9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98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82B-5D86-4AB9-9830-285D1B2670F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810C-E3DB-4645-AC1A-3DD92A698B9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82B-5D86-4AB9-9830-285D1B2670F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810C-E3DB-4645-AC1A-3DD92A698B9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8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82B-5D86-4AB9-9830-285D1B2670F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810C-E3DB-4645-AC1A-3DD92A698B9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68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82B-5D86-4AB9-9830-285D1B2670F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810C-E3DB-4645-AC1A-3DD92A698B9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41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82B-5D86-4AB9-9830-285D1B2670F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810C-E3DB-4645-AC1A-3DD92A698B9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40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82B-5D86-4AB9-9830-285D1B2670F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810C-E3DB-4645-AC1A-3DD92A698B9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4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82B-5D86-4AB9-9830-285D1B2670F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810C-E3DB-4645-AC1A-3DD92A698B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17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82B-5D86-4AB9-9830-285D1B2670F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810C-E3DB-4645-AC1A-3DD92A698B9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2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65982B-5D86-4AB9-9830-285D1B2670F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810C-E3DB-4645-AC1A-3DD92A698B9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51538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1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5982B-5D86-4AB9-9830-285D1B2670F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54810C-E3DB-4645-AC1A-3DD92A698B9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4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6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video" Target="https://www.youtube.com/embed/idqAu9f5Qww?feature=oembed" TargetMode="External"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video" Target="https://www.youtube.com/embed/r2mlPV72SJQ?start=6&amp;feature=oembed" TargetMode="External"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8C8B9-9D63-4A58-955E-807BA676B8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/>
              <a:t>일본 드라마</a:t>
            </a:r>
            <a:br>
              <a:rPr lang="en-US" altLang="ko-KR" dirty="0"/>
            </a:br>
            <a:r>
              <a:rPr lang="ko-KR" altLang="en-US" dirty="0"/>
              <a:t> 과거와 현재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90E1BA1-DB99-4B93-A83B-E96FE4C79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21X01X67</a:t>
            </a:r>
          </a:p>
          <a:p>
            <a:r>
              <a:rPr lang="ko-KR" altLang="en-US" dirty="0"/>
              <a:t>오</a:t>
            </a:r>
            <a:r>
              <a:rPr lang="en-US" altLang="ko-KR" dirty="0"/>
              <a:t>X</a:t>
            </a:r>
            <a:r>
              <a:rPr lang="ko-KR" altLang="en-US" dirty="0"/>
              <a:t>주</a:t>
            </a:r>
          </a:p>
        </p:txBody>
      </p:sp>
    </p:spTree>
    <p:extLst>
      <p:ext uri="{BB962C8B-B14F-4D97-AF65-F5344CB8AC3E}">
        <p14:creationId xmlns:p14="http://schemas.microsoft.com/office/powerpoint/2010/main" val="42597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E6CDA-7E08-49E2-8A5B-1D39F27B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한자와 </a:t>
            </a:r>
            <a:r>
              <a:rPr lang="ko-KR" altLang="en-US" dirty="0" err="1"/>
              <a:t>나오키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FA2843B2-715B-4454-A664-A43EE9722C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017344"/>
            <a:ext cx="4645025" cy="3664366"/>
          </a:xfrm>
          <a:prstGeom prst="rect">
            <a:avLst/>
          </a:prstGeo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985240A-48AA-4CA5-87BB-E947183B8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395" y="1864194"/>
            <a:ext cx="4736457" cy="4691284"/>
          </a:xfrm>
        </p:spPr>
        <p:txBody>
          <a:bodyPr>
            <a:noAutofit/>
          </a:bodyPr>
          <a:lstStyle/>
          <a:p>
            <a:r>
              <a:rPr lang="ko-KR" altLang="en-US" dirty="0"/>
              <a:t>줄거리 </a:t>
            </a:r>
            <a:r>
              <a:rPr lang="en-US" altLang="ko-KR" dirty="0"/>
              <a:t>-</a:t>
            </a:r>
            <a:r>
              <a:rPr lang="ko-KR" altLang="en-US" dirty="0"/>
              <a:t>거품경제기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은행취업세대갈등 고뇌 </a:t>
            </a:r>
            <a:r>
              <a:rPr lang="ko-KR" altLang="en-US" dirty="0" err="1"/>
              <a:t>그래냄</a:t>
            </a:r>
            <a:r>
              <a:rPr lang="en-US" altLang="ko-KR" dirty="0"/>
              <a:t>., </a:t>
            </a:r>
            <a:r>
              <a:rPr lang="ko-KR" altLang="en-US" dirty="0" err="1"/>
              <a:t>버블기</a:t>
            </a:r>
            <a:r>
              <a:rPr lang="en-US" altLang="ko-KR" dirty="0"/>
              <a:t>, </a:t>
            </a:r>
            <a:r>
              <a:rPr lang="ko-KR" altLang="en-US" dirty="0"/>
              <a:t>시중은행 수 전부 </a:t>
            </a:r>
            <a:r>
              <a:rPr lang="en-US" altLang="ko-KR" dirty="0"/>
              <a:t>13</a:t>
            </a:r>
            <a:r>
              <a:rPr lang="ko-KR" altLang="en-US" dirty="0"/>
              <a:t>개</a:t>
            </a:r>
            <a:r>
              <a:rPr lang="en-US" altLang="ko-KR" dirty="0"/>
              <a:t>.</a:t>
            </a:r>
            <a:r>
              <a:rPr lang="ko-KR" altLang="en-US" dirty="0" err="1"/>
              <a:t>은행입사</a:t>
            </a:r>
            <a:r>
              <a:rPr lang="ko-KR" altLang="en-US" dirty="0"/>
              <a:t>  평안무사 말 존재 시절</a:t>
            </a:r>
            <a:r>
              <a:rPr lang="en-US" altLang="ko-KR" dirty="0"/>
              <a:t> </a:t>
            </a:r>
            <a:r>
              <a:rPr lang="ko-KR" altLang="en-US" dirty="0"/>
              <a:t>은행원 엘리트 대명사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 일본경제 열광 시대 </a:t>
            </a:r>
            <a:r>
              <a:rPr lang="ko-KR" altLang="en-US" dirty="0" err="1"/>
              <a:t>은행입사</a:t>
            </a:r>
            <a:r>
              <a:rPr lang="en-US" altLang="ko-KR" dirty="0"/>
              <a:t>, </a:t>
            </a:r>
            <a:r>
              <a:rPr lang="ko-KR" altLang="en-US" dirty="0"/>
              <a:t>이른바 「버블 </a:t>
            </a:r>
            <a:r>
              <a:rPr lang="ko-KR" altLang="en-US" dirty="0" err="1"/>
              <a:t>은행입행</a:t>
            </a:r>
            <a:r>
              <a:rPr lang="ko-KR" altLang="en-US" dirty="0"/>
              <a:t>」</a:t>
            </a:r>
            <a:r>
              <a:rPr lang="en-US" altLang="ko-KR" dirty="0"/>
              <a:t>. , </a:t>
            </a:r>
            <a:r>
              <a:rPr lang="ko-KR" altLang="en-US" dirty="0" err="1"/>
              <a:t>버블기</a:t>
            </a:r>
            <a:r>
              <a:rPr lang="ko-KR" altLang="en-US" dirty="0"/>
              <a:t> 도쿄 중앙은행 </a:t>
            </a:r>
            <a:r>
              <a:rPr lang="ko-KR" altLang="en-US" dirty="0" err="1"/>
              <a:t>입행벙커</a:t>
            </a:r>
            <a:r>
              <a:rPr lang="en-US" altLang="ko-KR" dirty="0"/>
              <a:t>·</a:t>
            </a:r>
            <a:r>
              <a:rPr lang="ko-KR" altLang="en-US" dirty="0"/>
              <a:t>한자와 </a:t>
            </a:r>
            <a:r>
              <a:rPr lang="ko-KR" altLang="en-US" dirty="0" err="1"/>
              <a:t>나오키</a:t>
            </a:r>
            <a:r>
              <a:rPr lang="en-US" altLang="ko-KR" dirty="0"/>
              <a:t>, </a:t>
            </a:r>
          </a:p>
          <a:p>
            <a:pPr marL="0" indent="0">
              <a:buNone/>
            </a:pPr>
            <a:r>
              <a:rPr lang="ko-KR" altLang="en-US" dirty="0"/>
              <a:t>은행 </a:t>
            </a:r>
            <a:r>
              <a:rPr lang="ko-KR" altLang="en-US" dirty="0" err="1"/>
              <a:t>내외「적」경쟁</a:t>
            </a:r>
            <a:r>
              <a:rPr lang="en-US" altLang="ko-KR" dirty="0"/>
              <a:t>, </a:t>
            </a:r>
            <a:r>
              <a:rPr lang="ko-KR" altLang="en-US" dirty="0"/>
              <a:t>조직 한계 돌파모습 중심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75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FFF766-CC88-4A79-8D0B-D4FB02E0FA12}"/>
              </a:ext>
            </a:extLst>
          </p:cNvPr>
          <p:cNvSpPr txBox="1"/>
          <p:nvPr/>
        </p:nvSpPr>
        <p:spPr>
          <a:xfrm>
            <a:off x="5457547" y="2730254"/>
            <a:ext cx="61033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니혼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TV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방송망주식회사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英文 社名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Nippon Television Network Corporation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소재지 본사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:(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)105-7444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도쿄도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미나토구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히가시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신바시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가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6-1 03-6215-4444 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시청자 센터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)</a:t>
            </a:r>
            <a:br>
              <a:rPr lang="ko-KR" altLang="en-US" dirty="0"/>
            </a:b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칸사이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지사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:(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)530-0003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오사카시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키타구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도지마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2-2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긴테쓰 도지마 빌딩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14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층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나고야 지국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:(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)460-0008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나고야시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나카구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사카에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3-14-7 RICCO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사카에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6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층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창립일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1952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년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10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월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15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일</a:t>
            </a:r>
            <a:endParaRPr lang="ko-KR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EB54835-ED14-4849-A6FC-2916A1E2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62" y="2730255"/>
            <a:ext cx="2857500" cy="21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5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E6CDA-7E08-49E2-8A5B-1D39F27B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벼랑 끝 호텔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D3B0AC6-B7B7-4286-82A0-18934FC6A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81" y="2063154"/>
            <a:ext cx="6096000" cy="3990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E9C63-EC45-4215-813D-70D70B87CB71}"/>
              </a:ext>
            </a:extLst>
          </p:cNvPr>
          <p:cNvSpPr txBox="1"/>
          <p:nvPr/>
        </p:nvSpPr>
        <p:spPr>
          <a:xfrm>
            <a:off x="7004481" y="2771560"/>
            <a:ext cx="45364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/>
              <a:t>이와타</a:t>
            </a:r>
            <a:r>
              <a:rPr lang="ko-KR" altLang="en-US" dirty="0"/>
              <a:t> </a:t>
            </a:r>
            <a:r>
              <a:rPr lang="ko-KR" altLang="en-US" dirty="0" err="1"/>
              <a:t>츠요시노리</a:t>
            </a:r>
            <a:r>
              <a:rPr lang="ko-KR" altLang="en-US" dirty="0"/>
              <a:t> 첫 </a:t>
            </a:r>
            <a:r>
              <a:rPr lang="ko-KR" altLang="en-US" dirty="0" err="1"/>
              <a:t>주연여주인공호텔의</a:t>
            </a:r>
            <a:r>
              <a:rPr lang="ko-KR" altLang="en-US" dirty="0"/>
              <a:t> 총지배인 사쿠라이 </a:t>
            </a:r>
            <a:r>
              <a:rPr lang="ko-KR" altLang="en-US" dirty="0" err="1"/>
              <a:t>사나역</a:t>
            </a:r>
            <a:r>
              <a:rPr lang="en-US" altLang="ko-KR" dirty="0"/>
              <a:t>-</a:t>
            </a:r>
            <a:r>
              <a:rPr lang="ko-KR" altLang="en-US" dirty="0"/>
              <a:t>도다 에리카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, </a:t>
            </a:r>
            <a:r>
              <a:rPr lang="ko-KR" altLang="en-US" dirty="0"/>
              <a:t>파산 직전의 클래식한 호텔을 무대로 전개</a:t>
            </a:r>
            <a:r>
              <a:rPr lang="en-US" altLang="ko-KR" dirty="0"/>
              <a:t>,</a:t>
            </a:r>
            <a:r>
              <a:rPr lang="ko-KR" altLang="en-US" dirty="0"/>
              <a:t> 통쾌 시트콤</a:t>
            </a:r>
            <a:r>
              <a:rPr lang="en-US" altLang="ko-KR" dirty="0"/>
              <a:t>.</a:t>
            </a:r>
            <a:r>
              <a:rPr lang="ko-KR" altLang="en-US" dirty="0"/>
              <a:t>호텔 분위기에 부합</a:t>
            </a:r>
            <a:r>
              <a:rPr lang="en-US" altLang="ko-KR" dirty="0"/>
              <a:t>x</a:t>
            </a:r>
            <a:r>
              <a:rPr lang="ko-KR" altLang="en-US" dirty="0"/>
              <a:t> 러프 모습 수수께끼 손님 </a:t>
            </a:r>
            <a:endParaRPr lang="en-US" altLang="ko-KR" dirty="0"/>
          </a:p>
          <a:p>
            <a:r>
              <a:rPr lang="ko-KR" altLang="en-US" dirty="0" err="1"/>
              <a:t>우미</a:t>
            </a:r>
            <a:r>
              <a:rPr lang="ko-KR" altLang="en-US" dirty="0"/>
              <a:t> 나오야</a:t>
            </a:r>
            <a:r>
              <a:rPr lang="en-US" altLang="ko-KR" dirty="0"/>
              <a:t>(</a:t>
            </a:r>
            <a:r>
              <a:rPr lang="ko-KR" altLang="en-US" dirty="0" err="1"/>
              <a:t>이와타</a:t>
            </a:r>
            <a:r>
              <a:rPr lang="en-US" altLang="ko-KR" dirty="0"/>
              <a:t>)</a:t>
            </a:r>
            <a:r>
              <a:rPr lang="ko-KR" altLang="en-US" dirty="0"/>
              <a:t>가</a:t>
            </a:r>
            <a:r>
              <a:rPr lang="en-US" altLang="ko-KR" dirty="0"/>
              <a:t> </a:t>
            </a:r>
            <a:r>
              <a:rPr lang="ko-KR" altLang="en-US" dirty="0"/>
              <a:t>차례차례로 파격적 주문 호텔 측 요구  </a:t>
            </a:r>
          </a:p>
        </p:txBody>
      </p:sp>
    </p:spTree>
    <p:extLst>
      <p:ext uri="{BB962C8B-B14F-4D97-AF65-F5344CB8AC3E}">
        <p14:creationId xmlns:p14="http://schemas.microsoft.com/office/powerpoint/2010/main" val="8058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E6CDA-7E08-49E2-8A5B-1D39F27B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드라마 시청률 순위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13289E21-6FD0-4B04-9B78-5F9440EDB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992" y="1853754"/>
            <a:ext cx="8780015" cy="42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E6CDA-7E08-49E2-8A5B-1D39F27B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베스트 </a:t>
            </a:r>
            <a:r>
              <a:rPr lang="en-US" altLang="ko-KR" dirty="0"/>
              <a:t>5 </a:t>
            </a:r>
            <a:r>
              <a:rPr lang="ko-KR" altLang="en-US" dirty="0"/>
              <a:t>드라마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A6CA4E50-9F9E-4422-87FE-25955B442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856" y="2140412"/>
            <a:ext cx="3449638" cy="3449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D3526E-6BD9-42D2-82EC-1470AFDABCBD}"/>
              </a:ext>
            </a:extLst>
          </p:cNvPr>
          <p:cNvSpPr txBox="1"/>
          <p:nvPr/>
        </p:nvSpPr>
        <p:spPr>
          <a:xfrm>
            <a:off x="5777144" y="1853754"/>
            <a:ext cx="61033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 신설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'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부자연사규명연구소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(UDI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랩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)＇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근무</a:t>
            </a:r>
            <a:r>
              <a:rPr lang="en-US" altLang="ko-KR" dirty="0">
                <a:solidFill>
                  <a:srgbClr val="000000"/>
                </a:solidFill>
                <a:latin typeface="Noto Sans" panose="020B0502040504020204" pitchFamily="34" charset="0"/>
              </a:rPr>
              <a:t>’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사람들 인간 드라마를 중심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.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매회 다양한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‘</a:t>
            </a:r>
            <a:r>
              <a:rPr lang="ko-KR" altLang="en-US" dirty="0">
                <a:solidFill>
                  <a:srgbClr val="000000"/>
                </a:solidFill>
                <a:latin typeface="Noto Sans" panose="020B0502040504020204" pitchFamily="34" charset="0"/>
              </a:rPr>
              <a:t>사망사건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’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표현 </a:t>
            </a:r>
            <a:endParaRPr lang="en-US" altLang="ko-KR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속도감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상쾌감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 존재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＇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죽음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＇</a:t>
            </a:r>
            <a:r>
              <a:rPr lang="ko-KR" altLang="en-US" dirty="0">
                <a:solidFill>
                  <a:srgbClr val="000000"/>
                </a:solidFill>
                <a:latin typeface="Noto Sans" panose="020B0502040504020204" pitchFamily="34" charset="0"/>
              </a:rPr>
              <a:t> 이면 존재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수수께끼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사건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-&gt;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밝고 스릴해명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일화완결형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법의학 미스터리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전체테마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「죽음 마주함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-&gt;,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현실 세계 변환」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.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F5C33-502E-4D52-AD3C-45DD689454DE}"/>
              </a:ext>
            </a:extLst>
          </p:cNvPr>
          <p:cNvSpPr txBox="1"/>
          <p:nvPr/>
        </p:nvSpPr>
        <p:spPr>
          <a:xfrm>
            <a:off x="5209794" y="5324594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배우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-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이시하라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사토미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 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이우라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신  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쿠보타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마사타카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이치카와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미카코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04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E6CDA-7E08-49E2-8A5B-1D39F27B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5776B1CA-8CB8-4387-AB8A-FB0979BBB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439" y="2104902"/>
            <a:ext cx="3449638" cy="3449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99751B-A150-4C7F-9A03-9CB5848036BA}"/>
              </a:ext>
            </a:extLst>
          </p:cNvPr>
          <p:cNvSpPr txBox="1"/>
          <p:nvPr/>
        </p:nvSpPr>
        <p:spPr>
          <a:xfrm>
            <a:off x="4341114" y="2104902"/>
            <a:ext cx="61036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부모님</a:t>
            </a:r>
            <a:r>
              <a:rPr lang="en-US" altLang="ko-KR" dirty="0"/>
              <a:t>,</a:t>
            </a:r>
            <a:r>
              <a:rPr lang="ko-KR" altLang="en-US" dirty="0"/>
              <a:t> 동생 비행기 사고</a:t>
            </a:r>
            <a:r>
              <a:rPr lang="en-US" altLang="ko-KR" dirty="0"/>
              <a:t>-&gt;</a:t>
            </a:r>
            <a:r>
              <a:rPr lang="ko-KR" altLang="en-US" dirty="0"/>
              <a:t>부재 여고생</a:t>
            </a:r>
            <a:r>
              <a:rPr lang="en-US" altLang="ko-KR" dirty="0"/>
              <a:t>·</a:t>
            </a:r>
            <a:r>
              <a:rPr lang="ko-KR" altLang="en-US" dirty="0" err="1"/>
              <a:t>토마</a:t>
            </a:r>
            <a:r>
              <a:rPr lang="ko-KR" altLang="en-US" dirty="0"/>
              <a:t> </a:t>
            </a:r>
            <a:r>
              <a:rPr lang="ko-KR" altLang="en-US" dirty="0" err="1"/>
              <a:t>사아야</a:t>
            </a:r>
            <a:r>
              <a:rPr lang="en-US" altLang="ko-KR" dirty="0"/>
              <a:t>(</a:t>
            </a:r>
            <a:r>
              <a:rPr lang="ko-KR" altLang="en-US" dirty="0"/>
              <a:t>토다 에리카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, </a:t>
            </a:r>
            <a:r>
              <a:rPr lang="ko-KR" altLang="en-US" dirty="0"/>
              <a:t>경시청</a:t>
            </a:r>
            <a:r>
              <a:rPr lang="en-US" altLang="ko-KR" dirty="0"/>
              <a:t>·</a:t>
            </a:r>
            <a:r>
              <a:rPr lang="ko-KR" altLang="en-US" dirty="0"/>
              <a:t>콘도</a:t>
            </a:r>
            <a:r>
              <a:rPr lang="en-US" altLang="ko-KR" dirty="0"/>
              <a:t>(</a:t>
            </a:r>
            <a:r>
              <a:rPr lang="ko-KR" altLang="en-US" dirty="0" err="1"/>
              <a:t>토쿠이</a:t>
            </a:r>
            <a:r>
              <a:rPr lang="ko-KR" altLang="en-US" dirty="0"/>
              <a:t> </a:t>
            </a:r>
            <a:r>
              <a:rPr lang="ko-KR" altLang="en-US" dirty="0" err="1"/>
              <a:t>유우</a:t>
            </a:r>
            <a:r>
              <a:rPr lang="en-US" altLang="ko-KR" dirty="0"/>
              <a:t>)</a:t>
            </a:r>
            <a:r>
              <a:rPr lang="ko-KR" altLang="en-US" dirty="0"/>
              <a:t> 형사 방문</a:t>
            </a:r>
            <a:endParaRPr lang="en-US" altLang="ko-KR" dirty="0"/>
          </a:p>
          <a:p>
            <a:r>
              <a:rPr lang="ko-KR" altLang="en-US" dirty="0"/>
              <a:t>당신 가족은 스펙을 갖춘 자들에게 살해 가능성多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6</a:t>
            </a:r>
            <a:r>
              <a:rPr lang="ko-KR" altLang="en-US" dirty="0"/>
              <a:t>년 후</a:t>
            </a:r>
            <a:r>
              <a:rPr lang="en-US" altLang="ko-KR" dirty="0"/>
              <a:t>, </a:t>
            </a:r>
            <a:r>
              <a:rPr lang="ko-KR" altLang="en-US" dirty="0"/>
              <a:t>그    망설임 </a:t>
            </a:r>
            <a:r>
              <a:rPr lang="en-US" altLang="ko-KR" dirty="0"/>
              <a:t>x</a:t>
            </a:r>
            <a:r>
              <a:rPr lang="ko-KR" altLang="en-US" dirty="0"/>
              <a:t>형사의 길 선택</a:t>
            </a:r>
            <a:endParaRPr lang="en-US" altLang="ko-KR" dirty="0"/>
          </a:p>
          <a:p>
            <a:r>
              <a:rPr lang="en-US" altLang="ko-KR" dirty="0"/>
              <a:t>FBI </a:t>
            </a:r>
            <a:r>
              <a:rPr lang="ko-KR" altLang="en-US" dirty="0"/>
              <a:t>연수종료후  귀국</a:t>
            </a:r>
            <a:r>
              <a:rPr lang="en-US" altLang="ko-KR" dirty="0"/>
              <a:t>-&gt;</a:t>
            </a:r>
            <a:r>
              <a:rPr lang="ko-KR" altLang="en-US" dirty="0"/>
              <a:t>공안부 공안 제</a:t>
            </a:r>
            <a:r>
              <a:rPr lang="en-US" altLang="ko-KR" dirty="0"/>
              <a:t>5</a:t>
            </a:r>
            <a:r>
              <a:rPr lang="ko-KR" altLang="en-US" dirty="0"/>
              <a:t>과 미상사건 특별대책계  배속 결정</a:t>
            </a:r>
            <a:r>
              <a:rPr lang="en-US" altLang="ko-KR" dirty="0"/>
              <a:t>-&gt;</a:t>
            </a:r>
            <a:r>
              <a:rPr lang="ko-KR" altLang="en-US" dirty="0"/>
              <a:t>계장 노노무라</a:t>
            </a:r>
            <a:r>
              <a:rPr lang="en-US" altLang="ko-KR" dirty="0"/>
              <a:t>(</a:t>
            </a:r>
            <a:r>
              <a:rPr lang="ko-KR" altLang="en-US" dirty="0" err="1"/>
              <a:t>류라이타</a:t>
            </a:r>
            <a:r>
              <a:rPr lang="en-US" altLang="ko-KR" dirty="0"/>
              <a:t>)</a:t>
            </a:r>
            <a:r>
              <a:rPr lang="ko-KR" altLang="en-US" dirty="0"/>
              <a:t> 영접</a:t>
            </a:r>
            <a:r>
              <a:rPr lang="en-US" altLang="ko-KR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0592A-A40E-4160-9069-C50227E21A86}"/>
              </a:ext>
            </a:extLst>
          </p:cNvPr>
          <p:cNvSpPr txBox="1"/>
          <p:nvPr/>
        </p:nvSpPr>
        <p:spPr>
          <a:xfrm>
            <a:off x="4715881" y="4908209"/>
            <a:ext cx="610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Hiragino Kaku Gothic Pro"/>
              </a:rPr>
              <a:t>토다 에리카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iragino Kaku Gothic Pro"/>
              </a:rPr>
              <a:t>카세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iragino Kaku Gothic Pro"/>
              </a:rPr>
              <a:t> 료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iragino Kaku Gothic Pro"/>
              </a:rPr>
              <a:t>카미키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iragino Kaku Gothic Pro"/>
              </a:rPr>
              <a:t>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iragino Kaku Gothic Pro"/>
              </a:rPr>
              <a:t>류노스케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iragino Kaku Gothic Pro"/>
              </a:rPr>
              <a:t> 류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iragino Kaku Gothic Pro"/>
              </a:rPr>
              <a:t>라이타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iragino Kaku Gothic Pro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iragino Kaku Gothic Pro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iragino Kaku Gothic Pro"/>
              </a:rPr>
              <a:t>후쿠다 사키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E6CDA-7E08-49E2-8A5B-1D39F27B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518DF1CE-C971-4B31-AED5-1F1F362CF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287" y="2096024"/>
            <a:ext cx="3449638" cy="3449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354D43-80D5-4F92-8D35-C2F886A286E4}"/>
              </a:ext>
            </a:extLst>
          </p:cNvPr>
          <p:cNvSpPr txBox="1"/>
          <p:nvPr/>
        </p:nvSpPr>
        <p:spPr>
          <a:xfrm>
            <a:off x="6096000" y="2972922"/>
            <a:ext cx="34496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줄거리 앞 내용 참고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endParaRPr lang="en-US" altLang="ko-KR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  <a:p>
            <a:r>
              <a:rPr lang="ko-KR" altLang="en-US" dirty="0">
                <a:solidFill>
                  <a:srgbClr val="000000"/>
                </a:solidFill>
                <a:latin typeface="Noto Sans" panose="020B0502040504020204" pitchFamily="34" charset="0"/>
              </a:rPr>
              <a:t>배우</a:t>
            </a:r>
            <a:r>
              <a:rPr lang="en-US" altLang="ko-KR" dirty="0">
                <a:solidFill>
                  <a:srgbClr val="000000"/>
                </a:solidFill>
                <a:latin typeface="Noto Sans" panose="020B0502040504020204" pitchFamily="34" charset="0"/>
              </a:rPr>
              <a:t>-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사카이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마사토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우에토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아야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오이카와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미쓰히로카타오카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아이노스케</a:t>
            </a:r>
            <a:r>
              <a:rPr lang="en-US" altLang="ko-KR" dirty="0">
                <a:solidFill>
                  <a:srgbClr val="000000"/>
                </a:solidFill>
                <a:latin typeface="Noto Sans" panose="020B0502040504020204" pitchFamily="34" charset="0"/>
              </a:rPr>
              <a:t>,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타키토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켄이치</a:t>
            </a:r>
            <a:endParaRPr lang="en-US" altLang="ko-KR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069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E6CDA-7E08-49E2-8A5B-1D39F27B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D4B06743-B2A3-4CAC-9D33-1C923BB4B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182" y="2248009"/>
            <a:ext cx="3449638" cy="3449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6F347D-5016-45D7-B24A-2AA8E326C9ED}"/>
              </a:ext>
            </a:extLst>
          </p:cNvPr>
          <p:cNvSpPr txBox="1"/>
          <p:nvPr/>
        </p:nvSpPr>
        <p:spPr>
          <a:xfrm>
            <a:off x="4967198" y="2828835"/>
            <a:ext cx="6103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000000"/>
                </a:solidFill>
                <a:latin typeface="Noto Sans" panose="020B0502040504020204" pitchFamily="34" charset="0"/>
              </a:rPr>
              <a:t>배우</a:t>
            </a:r>
            <a:endParaRPr lang="en-US" altLang="ko-KR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r>
              <a:rPr lang="ko-KR" altLang="en-US" dirty="0">
                <a:solidFill>
                  <a:srgbClr val="000000"/>
                </a:solidFill>
                <a:latin typeface="Noto Sans" panose="020B0502040504020204" pitchFamily="34" charset="0"/>
              </a:rPr>
              <a:t>이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노우에 마오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마츠모토 준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오구리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슌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마츠다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쇼타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마쓰시마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나나코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가토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타카코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이시노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마사코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카가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마리코</a:t>
            </a:r>
            <a:endParaRPr lang="en-US" altLang="ko-KR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  <a:p>
            <a:endParaRPr lang="en-US" altLang="ko-KR" dirty="0">
              <a:solidFill>
                <a:srgbClr val="000000"/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157CA9-9F7D-42BC-A602-91346B8F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리갈 하이">
            <a:extLst>
              <a:ext uri="{FF2B5EF4-FFF2-40B4-BE49-F238E27FC236}">
                <a16:creationId xmlns:a16="http://schemas.microsoft.com/office/drawing/2014/main" id="{DD03B626-0DA2-40AA-9C3B-B59E04BA17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81" y="2253588"/>
            <a:ext cx="5715000" cy="347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001A74-6473-43DA-AE8C-15728C9F3AE0}"/>
              </a:ext>
            </a:extLst>
          </p:cNvPr>
          <p:cNvSpPr txBox="1"/>
          <p:nvPr/>
        </p:nvSpPr>
        <p:spPr>
          <a:xfrm>
            <a:off x="7258050" y="2696915"/>
            <a:ext cx="48028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dirty="0">
                <a:latin typeface="+mj-ea"/>
                <a:ea typeface="+mj-ea"/>
              </a:rPr>
              <a:t>배우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사카이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마사토</a:t>
            </a:r>
            <a:r>
              <a:rPr lang="en-US" altLang="ko-KR" dirty="0">
                <a:solidFill>
                  <a:srgbClr val="000000"/>
                </a:solidFill>
                <a:latin typeface="Noto Sans" panose="020B0502040504020204" pitchFamily="34" charset="0"/>
              </a:rPr>
              <a:t>,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아라가키 유이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다구치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준노스케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나마세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카츠히사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코이케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에이코</a:t>
            </a:r>
            <a:r>
              <a:rPr lang="en-US" altLang="ko-KR" dirty="0">
                <a:solidFill>
                  <a:srgbClr val="000000"/>
                </a:solidFill>
                <a:latin typeface="Noto Sans" panose="020B0502040504020204" pitchFamily="34" charset="0"/>
              </a:rPr>
              <a:t>,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사토미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코타로</a:t>
            </a:r>
            <a:endParaRPr lang="en-US" altLang="ko-KR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  <a:p>
            <a:br>
              <a:rPr lang="ko-KR" altLang="en-US" dirty="0"/>
            </a:b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줄거리</a:t>
            </a:r>
            <a:r>
              <a:rPr lang="en-US" altLang="ko-KR" dirty="0">
                <a:latin typeface="+mj-ea"/>
                <a:ea typeface="+mj-ea"/>
              </a:rPr>
              <a:t>:</a:t>
            </a:r>
            <a:r>
              <a:rPr lang="ko-KR" altLang="en-US" dirty="0">
                <a:latin typeface="+mj-ea"/>
                <a:ea typeface="+mj-ea"/>
              </a:rPr>
              <a:t>약자 구제의 사명有  풋내기 변호사</a:t>
            </a:r>
            <a:r>
              <a:rPr lang="en-US" altLang="ko-KR" dirty="0">
                <a:latin typeface="+mj-ea"/>
                <a:ea typeface="+mj-ea"/>
              </a:rPr>
              <a:t>·</a:t>
            </a:r>
            <a:r>
              <a:rPr lang="ko-KR" altLang="en-US" dirty="0" err="1">
                <a:latin typeface="+mj-ea"/>
                <a:ea typeface="+mj-ea"/>
              </a:rPr>
              <a:t>마유즈미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err="1">
                <a:latin typeface="+mj-ea"/>
                <a:ea typeface="+mj-ea"/>
              </a:rPr>
              <a:t>마치코</a:t>
            </a:r>
            <a:r>
              <a:rPr lang="ko-KR" altLang="en-US" dirty="0">
                <a:latin typeface="+mj-ea"/>
                <a:ea typeface="+mj-ea"/>
              </a:rPr>
              <a:t> 어떤 비열한 수 사용 승소목표  변호사</a:t>
            </a:r>
            <a:r>
              <a:rPr lang="en-US" altLang="ko-KR" dirty="0">
                <a:latin typeface="+mj-ea"/>
                <a:ea typeface="+mj-ea"/>
              </a:rPr>
              <a:t>·</a:t>
            </a:r>
            <a:r>
              <a:rPr lang="ko-KR" altLang="en-US" dirty="0" err="1">
                <a:latin typeface="+mj-ea"/>
                <a:ea typeface="+mj-ea"/>
              </a:rPr>
              <a:t>코미카도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err="1">
                <a:latin typeface="+mj-ea"/>
                <a:ea typeface="+mj-ea"/>
              </a:rPr>
              <a:t>겐스케가</a:t>
            </a:r>
            <a:r>
              <a:rPr lang="ko-KR" altLang="en-US" dirty="0">
                <a:latin typeface="+mj-ea"/>
                <a:ea typeface="+mj-ea"/>
              </a:rPr>
              <a:t> 대립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ko-KR" altLang="ko-KR" dirty="0">
                <a:latin typeface="+mj-ea"/>
                <a:ea typeface="+mj-ea"/>
              </a:rPr>
              <a:t>←</a:t>
            </a:r>
            <a:r>
              <a:rPr lang="ko-KR" altLang="en-US" dirty="0">
                <a:latin typeface="+mj-ea"/>
                <a:ea typeface="+mj-ea"/>
              </a:rPr>
              <a:t>→영향 희극적 분위기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요소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 존재</a:t>
            </a:r>
          </a:p>
        </p:txBody>
      </p:sp>
    </p:spTree>
    <p:extLst>
      <p:ext uri="{BB962C8B-B14F-4D97-AF65-F5344CB8AC3E}">
        <p14:creationId xmlns:p14="http://schemas.microsoft.com/office/powerpoint/2010/main" val="34884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DDE39C5-4938-4B9D-B02D-D533501A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4146099-7EC4-45E5-BBC3-16DA928D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/>
              <a:t>일본 드라마 종류내용 발췌</a:t>
            </a:r>
          </a:p>
          <a:p>
            <a:r>
              <a:rPr lang="en-US" altLang="ko-KR" dirty="0"/>
              <a:t>https://kotobank.jp/word/%E3%83%86%E3%83%AC%E3%83%93%E3%83%89%E3%83%A9%E3%83%9E-689569</a:t>
            </a:r>
          </a:p>
          <a:p>
            <a:r>
              <a:rPr lang="ko-KR" altLang="en-US" dirty="0"/>
              <a:t>일본드라마 특징</a:t>
            </a:r>
          </a:p>
          <a:p>
            <a:r>
              <a:rPr lang="en-US" altLang="ko-KR" dirty="0"/>
              <a:t>https://plaza.rakuten.co.jp/popoya777/3002/</a:t>
            </a:r>
          </a:p>
          <a:p>
            <a:r>
              <a:rPr lang="ko-KR" altLang="en-US" dirty="0"/>
              <a:t>드래곤 </a:t>
            </a:r>
            <a:r>
              <a:rPr lang="ko-KR" altLang="en-US" dirty="0" err="1"/>
              <a:t>사쿠라사진</a:t>
            </a:r>
            <a:endParaRPr lang="ko-KR" altLang="en-US" dirty="0"/>
          </a:p>
          <a:p>
            <a:r>
              <a:rPr lang="en-US" altLang="ko-KR" dirty="0"/>
              <a:t>https://natalie.mu/comic/news/421942</a:t>
            </a:r>
          </a:p>
          <a:p>
            <a:r>
              <a:rPr lang="ko-KR" altLang="en-US" dirty="0" err="1"/>
              <a:t>드라마드래곤</a:t>
            </a:r>
            <a:r>
              <a:rPr lang="ko-KR" altLang="en-US" dirty="0"/>
              <a:t> 사쿠라 소개 영상</a:t>
            </a:r>
          </a:p>
          <a:p>
            <a:r>
              <a:rPr lang="en-US" altLang="ko-KR" dirty="0"/>
              <a:t>https://www.youtube.com/watch?v=idqAu9f5Qww&amp;t=564s</a:t>
            </a:r>
          </a:p>
          <a:p>
            <a:r>
              <a:rPr lang="ko-KR" altLang="en-US" dirty="0"/>
              <a:t>홈드라마 정의</a:t>
            </a:r>
          </a:p>
          <a:p>
            <a:r>
              <a:rPr lang="en-US" altLang="ko-KR" dirty="0"/>
              <a:t>https://dictionary.goo.ne.jp/word/%E3%83%9B%E3%83%BC%E3%83%A0%E3%83%89%E3%83%A9%E3%83%9E/#jn-203098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32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1E0204-F0CF-4E9D-8CEB-C7F5C7FE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A3F620-82E1-4A86-8758-E29AED657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647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2000" dirty="0"/>
              <a:t> </a:t>
            </a:r>
            <a:r>
              <a:rPr lang="ko-KR" altLang="en-US" dirty="0"/>
              <a:t>최초 일본 드라마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000" dirty="0"/>
              <a:t>일본 드라마의 특징</a:t>
            </a:r>
            <a:endParaRPr lang="en-US" altLang="ko-K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000" dirty="0"/>
              <a:t>일본 드라</a:t>
            </a:r>
            <a:r>
              <a:rPr lang="ko-KR" altLang="en-US" dirty="0"/>
              <a:t>마 분류</a:t>
            </a:r>
            <a:endParaRPr lang="en-US" altLang="ko-K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000" dirty="0"/>
              <a:t>일본 대표적 드라마 제작사</a:t>
            </a:r>
            <a:endParaRPr lang="en-US" altLang="ko-K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000" dirty="0"/>
              <a:t>일본 드라마 시청률</a:t>
            </a:r>
            <a:endParaRPr lang="en-US" altLang="ko-K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일본 </a:t>
            </a:r>
            <a:r>
              <a:rPr lang="ko-KR" altLang="en-US" dirty="0" err="1"/>
              <a:t>드라마베스트</a:t>
            </a:r>
            <a:r>
              <a:rPr lang="ko-KR" altLang="en-US" dirty="0"/>
              <a:t> </a:t>
            </a:r>
            <a:r>
              <a:rPr lang="en-US" altLang="ko-KR" dirty="0"/>
              <a:t>5</a:t>
            </a:r>
          </a:p>
          <a:p>
            <a:pPr marL="0" indent="0">
              <a:buNone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>
              <a:buFont typeface="Wingdings" panose="05000000000000000000" pitchFamily="2" charset="2"/>
              <a:buChar char="ü"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42918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B7CEC4-3A09-436C-8D57-8EF87D17AC13}"/>
              </a:ext>
            </a:extLst>
          </p:cNvPr>
          <p:cNvSpPr txBox="1"/>
          <p:nvPr/>
        </p:nvSpPr>
        <p:spPr>
          <a:xfrm>
            <a:off x="219456" y="1532460"/>
            <a:ext cx="1215237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/>
              <a:t>https://dictionary.goo.ne.jp/word/%E3%83%9B%E3%83%BC%E3%83%A0%E3%83%89%E3%83%A9%E3%83%9E/#jn-203098</a:t>
            </a:r>
          </a:p>
          <a:p>
            <a:r>
              <a:rPr lang="en-US" altLang="ko-KR" sz="1000" dirty="0"/>
              <a:t> </a:t>
            </a:r>
            <a:r>
              <a:rPr lang="ko-KR" altLang="en-US" sz="1000" dirty="0"/>
              <a:t>가족을 모집합니다 영상</a:t>
            </a:r>
          </a:p>
          <a:p>
            <a:r>
              <a:rPr lang="en-US" altLang="ko-KR" sz="1000" dirty="0"/>
              <a:t>https://www.youtube.com/watch?v=r2mlPV72SJQ&amp;t=162s</a:t>
            </a:r>
          </a:p>
          <a:p>
            <a:r>
              <a:rPr lang="ko-KR" altLang="en-US" sz="1000" dirty="0"/>
              <a:t>일본 드라마 제작사 </a:t>
            </a:r>
          </a:p>
          <a:p>
            <a:r>
              <a:rPr lang="en-US" altLang="ko-KR" sz="1000" dirty="0"/>
              <a:t>https://job.rikunabi.com/kw/%E3%83%89%E3%83%A9%E3%83%9E%E3%80%80%E5%88%B6%E4%BD%9C%E4%BC%9A%E7%A4%BE%E3%80%80%E4%B8%80%E8%A6%A7/</a:t>
            </a:r>
          </a:p>
          <a:p>
            <a:r>
              <a:rPr lang="ko-KR" altLang="en-US" sz="1000" dirty="0"/>
              <a:t>일본 </a:t>
            </a:r>
            <a:r>
              <a:rPr lang="en-US" altLang="ko-KR" sz="1000" dirty="0"/>
              <a:t>TV </a:t>
            </a:r>
            <a:r>
              <a:rPr lang="ko-KR" altLang="en-US" sz="1000" dirty="0"/>
              <a:t>기업 정보</a:t>
            </a:r>
          </a:p>
          <a:p>
            <a:r>
              <a:rPr lang="en-US" altLang="ko-KR" sz="1000" dirty="0"/>
              <a:t>https://www.ntv.co.jp/info/outline/outline.html</a:t>
            </a:r>
          </a:p>
          <a:p>
            <a:r>
              <a:rPr lang="ko-KR" altLang="en-US" sz="1000" dirty="0"/>
              <a:t>일본 </a:t>
            </a:r>
            <a:r>
              <a:rPr lang="en-US" altLang="ko-KR" sz="1000" dirty="0"/>
              <a:t>TV </a:t>
            </a:r>
            <a:r>
              <a:rPr lang="ko-KR" altLang="en-US" sz="1000" dirty="0"/>
              <a:t>로고</a:t>
            </a:r>
          </a:p>
          <a:p>
            <a:r>
              <a:rPr lang="en-US" altLang="ko-KR" sz="1000" dirty="0"/>
              <a:t>https://search.yahoo.co.jp/image/search?p=%E6%97%A5%E6%9C%ACtv&amp;fr=top_ga1_sa&amp;ei=UTF-8&amp;ts=33263&amp;aq=0&amp;oq=NIHONNTV&amp;at=s&amp;ai=305cfc76-dffa-4881-a8dc-e86fd215a07b#cbd96fedfe8ff60cb8bbf25c85569016</a:t>
            </a:r>
          </a:p>
          <a:p>
            <a:r>
              <a:rPr lang="en-US" altLang="ko-KR" sz="1000" dirty="0"/>
              <a:t>TBS TV </a:t>
            </a:r>
            <a:r>
              <a:rPr lang="ko-KR" altLang="en-US" sz="1000" dirty="0"/>
              <a:t>기업 정보</a:t>
            </a:r>
          </a:p>
          <a:p>
            <a:r>
              <a:rPr lang="en-US" altLang="ko-KR" sz="1000" dirty="0"/>
              <a:t>https://www.tbsholdings.co.jp/tbstv/corporate/</a:t>
            </a:r>
          </a:p>
          <a:p>
            <a:r>
              <a:rPr lang="en-US" altLang="ko-KR" sz="1000" dirty="0"/>
              <a:t>TBS TV </a:t>
            </a:r>
            <a:r>
              <a:rPr lang="ko-KR" altLang="en-US" sz="1000" dirty="0"/>
              <a:t>로고</a:t>
            </a:r>
          </a:p>
          <a:p>
            <a:r>
              <a:rPr lang="en-US" altLang="ko-KR" sz="1000" dirty="0"/>
              <a:t>https://livejapan.com/ja/alliance/tbs/</a:t>
            </a:r>
          </a:p>
          <a:p>
            <a:r>
              <a:rPr lang="ko-KR" altLang="en-US" sz="1000" dirty="0"/>
              <a:t>벼랑위에 호텔</a:t>
            </a:r>
            <a:r>
              <a:rPr lang="en-US" altLang="ko-KR" sz="1000" dirty="0"/>
              <a:t>!</a:t>
            </a:r>
          </a:p>
          <a:p>
            <a:r>
              <a:rPr lang="en-US" altLang="ko-KR" sz="1000" dirty="0"/>
              <a:t>https://thetv.jp/program/0000936496/</a:t>
            </a:r>
          </a:p>
          <a:p>
            <a:r>
              <a:rPr lang="ko-KR" altLang="en-US" sz="1000" dirty="0"/>
              <a:t>드라마 사진</a:t>
            </a:r>
          </a:p>
          <a:p>
            <a:r>
              <a:rPr lang="en-US" altLang="ko-KR" sz="1000" dirty="0"/>
              <a:t>https://search.yahoo.co.jp/image/search?p=%E5%B4%96%E3%81%A3%E3%81%B7%E3%81%A1%E3%83%9B%E3%83%86%E3%83%AB&amp;fr=top_ga1_sa&amp;ei=UTF-8&amp;aq=-1&amp;oq=#fff728ceb1142f279993cb4232f6f44d</a:t>
            </a:r>
          </a:p>
          <a:p>
            <a:r>
              <a:rPr lang="ko-KR" altLang="en-US" sz="1000" dirty="0"/>
              <a:t>드라마시청률 순위                                                                     </a:t>
            </a:r>
          </a:p>
          <a:p>
            <a:r>
              <a:rPr lang="en-US" altLang="ko-KR" sz="1000" dirty="0"/>
              <a:t>https://style.nikkei.com/article/DGXMZO43371030V00C19A4000000/</a:t>
            </a:r>
          </a:p>
          <a:p>
            <a:r>
              <a:rPr lang="ko-KR" altLang="en-US" sz="1000" dirty="0"/>
              <a:t>일본 드라마 </a:t>
            </a:r>
            <a:r>
              <a:rPr lang="ko-KR" altLang="en-US" sz="1000" dirty="0" err="1"/>
              <a:t>베스</a:t>
            </a:r>
            <a:r>
              <a:rPr lang="ko-KR" altLang="en-US" sz="1000" dirty="0"/>
              <a:t> </a:t>
            </a:r>
            <a:r>
              <a:rPr lang="ko-KR" altLang="en-US" sz="1000" dirty="0" err="1"/>
              <a:t>트</a:t>
            </a:r>
            <a:r>
              <a:rPr lang="ko-KR" altLang="en-US" sz="1000" dirty="0"/>
              <a:t> </a:t>
            </a:r>
            <a:r>
              <a:rPr lang="en-US" altLang="ko-KR" sz="1000" dirty="0"/>
              <a:t>5</a:t>
            </a:r>
          </a:p>
          <a:p>
            <a:r>
              <a:rPr lang="en-US" altLang="ko-KR" sz="1000" dirty="0"/>
              <a:t>https://ranking.net/rankings/best-interesting-dramas</a:t>
            </a:r>
          </a:p>
          <a:p>
            <a:r>
              <a:rPr lang="en-US" altLang="ko-KR" sz="1000" dirty="0"/>
              <a:t>SPEC~ </a:t>
            </a:r>
            <a:r>
              <a:rPr lang="ko-KR" altLang="en-US" sz="1000" dirty="0"/>
              <a:t>경시청 공안부 공안 제 </a:t>
            </a:r>
            <a:r>
              <a:rPr lang="en-US" altLang="ko-KR" sz="1000" dirty="0"/>
              <a:t>5</a:t>
            </a:r>
            <a:r>
              <a:rPr lang="ko-KR" altLang="en-US" sz="1000" dirty="0"/>
              <a:t>과 미상 사건 특별 대책 계 사건 부 </a:t>
            </a:r>
            <a:r>
              <a:rPr lang="en-US" altLang="ko-KR" sz="1000" dirty="0"/>
              <a:t>~</a:t>
            </a:r>
            <a:r>
              <a:rPr lang="ko-KR" altLang="en-US" sz="1000" dirty="0"/>
              <a:t>줄거리</a:t>
            </a:r>
          </a:p>
          <a:p>
            <a:r>
              <a:rPr lang="en-US" altLang="ko-KR" sz="1000" dirty="0"/>
              <a:t>https://www.tbs.co.jp/spec2010/story/</a:t>
            </a:r>
          </a:p>
          <a:p>
            <a:r>
              <a:rPr lang="ko-KR" altLang="en-US" sz="1000" dirty="0"/>
              <a:t>사진</a:t>
            </a:r>
          </a:p>
          <a:p>
            <a:r>
              <a:rPr lang="en-US" altLang="ko-KR" sz="1000" dirty="0"/>
              <a:t>https://ranking.net/rankings/best-interesting-dramas\</a:t>
            </a:r>
          </a:p>
          <a:p>
            <a:r>
              <a:rPr lang="ko-KR" altLang="en-US" sz="1000" dirty="0"/>
              <a:t>이하 배우</a:t>
            </a:r>
            <a:r>
              <a:rPr lang="en-US" altLang="ko-KR" sz="1000" dirty="0"/>
              <a:t>, </a:t>
            </a:r>
            <a:r>
              <a:rPr lang="ko-KR" altLang="en-US" sz="1000" dirty="0"/>
              <a:t>줄거리 동일사이트 </a:t>
            </a:r>
            <a:r>
              <a:rPr lang="ko-KR" altLang="en-US" sz="1000" dirty="0" err="1"/>
              <a:t>그외</a:t>
            </a:r>
            <a:r>
              <a:rPr lang="ko-KR" altLang="en-US" sz="1000" dirty="0"/>
              <a:t> 배우</a:t>
            </a:r>
            <a:r>
              <a:rPr lang="en-US" altLang="ko-KR" sz="1000" dirty="0"/>
              <a:t>, </a:t>
            </a:r>
            <a:r>
              <a:rPr lang="ko-KR" altLang="en-US" sz="1000" dirty="0"/>
              <a:t>줄거리 동일사이트</a:t>
            </a:r>
            <a:r>
              <a:rPr lang="en-US" altLang="ko-KR" sz="1000" dirty="0"/>
              <a:t>SPEC(</a:t>
            </a:r>
            <a:r>
              <a:rPr lang="ko-KR" altLang="en-US" sz="1000" dirty="0"/>
              <a:t>줄거리 제외포함</a:t>
            </a:r>
            <a:r>
              <a:rPr lang="en-US" altLang="ko-KR" sz="1000" dirty="0"/>
              <a:t>)</a:t>
            </a:r>
            <a:endParaRPr lang="ko-KR" altLang="en-US" sz="1000" dirty="0"/>
          </a:p>
          <a:p>
            <a:endParaRPr lang="ko-KR" altLang="en-US" sz="1000" dirty="0"/>
          </a:p>
          <a:p>
            <a:r>
              <a:rPr lang="ko-KR" altLang="en-US" sz="1000" dirty="0" err="1"/>
              <a:t>리갈하이사진제외</a:t>
            </a:r>
            <a:endParaRPr lang="ko-KR" altLang="en-US" sz="1000" dirty="0"/>
          </a:p>
          <a:p>
            <a:r>
              <a:rPr lang="en-US" altLang="ko-KR" sz="1000" dirty="0"/>
              <a:t>https://www.fujitv.co.jp/b_hp/legal-high_2013/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870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6E5324-C58D-4C3C-A811-1E838AFE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최초 일본드라마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6235C2-352C-4DC7-8145-AB4EEFED6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1940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년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4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월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TV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실험방송 방송된 저녁식사 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극본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이노마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우헤이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이 일본 최초</a:t>
            </a:r>
            <a:endParaRPr lang="en-US" altLang="ko-KR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TV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드라마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.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당시 스튜디오가 매우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협소아이코노스코프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방식 카메라 사용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배우들  목재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종이 등 발화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強　</a:t>
            </a:r>
            <a:r>
              <a:rPr lang="ja-JP" altLang="en-US" dirty="0">
                <a:solidFill>
                  <a:srgbClr val="000000"/>
                </a:solidFill>
                <a:latin typeface="Noto Sans" panose="020B0502040504020204" pitchFamily="34" charset="0"/>
              </a:rPr>
              <a:t>⇒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조명 인내 불편 존재</a:t>
            </a:r>
            <a:endParaRPr lang="en-US" altLang="ko-KR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기술적 제약多 상황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.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같은 해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10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월에는 실험방송 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2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작 「노래와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대용품」이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방송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.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태평양 전쟁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(1941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년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12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월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8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일 발발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) </a:t>
            </a:r>
            <a:r>
              <a:rPr lang="ko-KR" altLang="en-US" dirty="0">
                <a:solidFill>
                  <a:srgbClr val="000000"/>
                </a:solidFill>
                <a:latin typeface="Noto Sans" panose="020B0502040504020204" pitchFamily="34" charset="0"/>
              </a:rPr>
              <a:t>까닭</a:t>
            </a:r>
            <a:r>
              <a:rPr lang="en-US" altLang="ko-KR" dirty="0">
                <a:solidFill>
                  <a:srgbClr val="000000"/>
                </a:solidFill>
                <a:latin typeface="Noto Sans" panose="020B0502040504020204" pitchFamily="34" charset="0"/>
              </a:rPr>
              <a:t>-&gt;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11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년 중단 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1952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년 재개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798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EA05E1-C3D8-4CD8-B6E9-C929AB3A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21270"/>
            <a:ext cx="9603275" cy="1049235"/>
          </a:xfrm>
        </p:spPr>
        <p:txBody>
          <a:bodyPr/>
          <a:lstStyle/>
          <a:p>
            <a:r>
              <a:rPr lang="ko-KR" altLang="en-US" dirty="0"/>
              <a:t>일본 드라마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1C8B9E-198B-40E0-AEAD-551B59ABF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solidFill>
                  <a:srgbClr val="000000"/>
                </a:solidFill>
                <a:latin typeface="Noto Sans" panose="020B0502040504020204" pitchFamily="34" charset="0"/>
              </a:rPr>
              <a:t>1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0-12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회 전후의 완결이 많아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지루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x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임팩트</a:t>
            </a:r>
            <a:endParaRPr lang="en-US" altLang="ko-KR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  <a:p>
            <a:pPr marL="0" indent="0">
              <a:buNone/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SP,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즉 특별판</a:t>
            </a:r>
            <a:r>
              <a:rPr lang="ko-KR" altLang="en-US" dirty="0">
                <a:solidFill>
                  <a:srgbClr val="000000"/>
                </a:solidFill>
                <a:latin typeface="Noto Sans" panose="020B0502040504020204" pitchFamily="34" charset="0"/>
              </a:rPr>
              <a:t>多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극장판의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특별판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존재</a:t>
            </a:r>
            <a:endParaRPr lang="en-US" altLang="ko-KR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  <a:p>
            <a:pPr marL="0" indent="0">
              <a:buNone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만화 가장 발달한  나라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만화가 원작인 드라마多　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스토리</a:t>
            </a:r>
            <a:r>
              <a:rPr lang="en-US" altLang="ko-KR" dirty="0">
                <a:solidFill>
                  <a:srgbClr val="000000"/>
                </a:solidFill>
                <a:latin typeface="Noto Sans" panose="020B0502040504020204" pitchFamily="34" charset="0"/>
              </a:rPr>
              <a:t>,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만화카페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피규어등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만화에 관련 소재 등장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pPr marL="0" indent="0">
              <a:buNone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철학적 내용 대사나 자막 가장 多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일본어의 특징 중 하나</a:t>
            </a:r>
            <a:br>
              <a:rPr lang="ko-KR" altLang="en-US" dirty="0"/>
            </a:br>
            <a:r>
              <a:rPr lang="ko-KR" altLang="en-US" dirty="0"/>
              <a:t>이유</a:t>
            </a:r>
            <a:r>
              <a:rPr lang="en-US" altLang="ko-KR" dirty="0"/>
              <a:t>-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한자어나 관용구  多사용</a:t>
            </a:r>
            <a:endParaRPr lang="en-US" altLang="ko-KR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703DCF4-99C3-4732-915C-D613ED30E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777" y="1525279"/>
            <a:ext cx="3423510" cy="47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E6CDA-7E08-49E2-8A5B-1D39F27B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만화 원작 드래곤</a:t>
            </a:r>
            <a:r>
              <a:rPr lang="en-US" altLang="ko-KR" dirty="0"/>
              <a:t> </a:t>
            </a:r>
            <a:r>
              <a:rPr lang="ko-KR" altLang="en-US" dirty="0"/>
              <a:t>사쿠라 소개</a:t>
            </a:r>
          </a:p>
        </p:txBody>
      </p:sp>
      <p:pic>
        <p:nvPicPr>
          <p:cNvPr id="4" name="온라인 미디어 3" title="【ストーリー紹介】「ドラゴン桜」2005年放送版のストーリー・名言を顔写真とイラストでまとめる">
            <a:hlinkClick r:id="" action="ppaction://media"/>
            <a:extLst>
              <a:ext uri="{FF2B5EF4-FFF2-40B4-BE49-F238E27FC236}">
                <a16:creationId xmlns:a16="http://schemas.microsoft.com/office/drawing/2014/main" id="{64405197-CAD1-49FC-8B95-22E04CD524A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6139" y="1427613"/>
            <a:ext cx="10422385" cy="52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6E5324-C58D-4C3C-A811-1E838AFE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드라마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6235C2-352C-4DC7-8145-AB4EEFED6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일반적 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~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분야별 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'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홈 드라마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' '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서스펜스 드라마」 「형사 드라마 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""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시대극 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""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학원 드라마」 「문예 드라마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' 'TV 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소설」 「실록 드라마 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다큐멘터리 드라마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) ""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스페셜 드라마 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장시간 드라마 포함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) " 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「애니메이션 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· 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특수 촬영 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등이다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. 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이들 중에서는 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"TV 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소설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" "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홈 드라마 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일본식 영어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)“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전세계 유례</a:t>
            </a:r>
            <a:r>
              <a:rPr lang="en-US" altLang="ko-KR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ko-KR" alt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 일본 특유 장르존재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542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6E5324-C58D-4C3C-A811-1E838AFE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화살표: 갈매기형 수장 3">
            <a:extLst>
              <a:ext uri="{FF2B5EF4-FFF2-40B4-BE49-F238E27FC236}">
                <a16:creationId xmlns:a16="http://schemas.microsoft.com/office/drawing/2014/main" id="{37F4F5BE-0295-4418-AB85-1431F02C8507}"/>
              </a:ext>
            </a:extLst>
          </p:cNvPr>
          <p:cNvSpPr/>
          <p:nvPr/>
        </p:nvSpPr>
        <p:spPr>
          <a:xfrm>
            <a:off x="1526959" y="2015732"/>
            <a:ext cx="9676660" cy="1207363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기본시간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(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시간축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)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드라마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구분밀접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 관련</a:t>
            </a:r>
          </a:p>
        </p:txBody>
      </p:sp>
      <p:sp>
        <p:nvSpPr>
          <p:cNvPr id="5" name="화살표: 갈매기형 수장 4">
            <a:extLst>
              <a:ext uri="{FF2B5EF4-FFF2-40B4-BE49-F238E27FC236}">
                <a16:creationId xmlns:a16="http://schemas.microsoft.com/office/drawing/2014/main" id="{95E4A6E9-3D12-4AD9-B023-DE8B5E8815DE}"/>
              </a:ext>
            </a:extLst>
          </p:cNvPr>
          <p:cNvSpPr/>
          <p:nvPr/>
        </p:nvSpPr>
        <p:spPr>
          <a:xfrm>
            <a:off x="1451579" y="3429000"/>
            <a:ext cx="9676660" cy="1207363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 latinLnBrk="1">
              <a:lnSpc>
                <a:spcPct val="160000"/>
              </a:lnSpc>
            </a:pP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(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 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1 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회 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3 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1 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연속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), (2) "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일일 연속극 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'(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 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5 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회 이상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, 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동일 시간대 수개월에서 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1 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방송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) (3) "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단막극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"(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 화 완결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)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3 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종류 분류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6" name="화살표: 갈매기형 수장 5">
            <a:extLst>
              <a:ext uri="{FF2B5EF4-FFF2-40B4-BE49-F238E27FC236}">
                <a16:creationId xmlns:a16="http://schemas.microsoft.com/office/drawing/2014/main" id="{0A53FC71-1094-4A66-A967-1C997F1D9FD5}"/>
              </a:ext>
            </a:extLst>
          </p:cNvPr>
          <p:cNvSpPr/>
          <p:nvPr/>
        </p:nvSpPr>
        <p:spPr>
          <a:xfrm>
            <a:off x="1257670" y="4990431"/>
            <a:ext cx="9676660" cy="1207363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연속 드라마 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'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홈 드라마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'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일일 연속극 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"TV 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소설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"</a:t>
            </a:r>
            <a:r>
              <a:rPr lang="ko-KR" altLang="en-US" sz="1800" kern="100" spc="0" dirty="0">
                <a:solidFill>
                  <a:srgbClr val="1A1A1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각각 발전</a:t>
            </a:r>
            <a:r>
              <a:rPr lang="en-US" altLang="ko-KR" sz="1800" kern="100" spc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2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E6CDA-7E08-49E2-8A5B-1D39F27B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홈 드라마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2466DB-49DF-4516-94EB-23E3C5C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803" y="2068998"/>
            <a:ext cx="9603275" cy="3450613"/>
          </a:xfrm>
        </p:spPr>
        <p:txBody>
          <a:bodyPr/>
          <a:lstStyle/>
          <a:p>
            <a:pPr marL="0" indent="0" algn="l" latinLnBrk="1">
              <a:buNone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가정 소재 드라마</a:t>
            </a:r>
            <a:r>
              <a:rPr lang="en-US" altLang="ko-KR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예</a:t>
            </a:r>
            <a:r>
              <a:rPr lang="en-US" altLang="ko-KR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)#</a:t>
            </a:r>
            <a:r>
              <a:rPr lang="ko-KR" altLang="en-US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가족 모집합니다</a:t>
            </a:r>
            <a:endParaRPr lang="en-US" altLang="ko-KR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 algn="l" latinLnBrk="1">
              <a:buNone/>
            </a:pPr>
            <a:endParaRPr lang="en-US" altLang="ko-KR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4" name="온라인 미디어 3" title="SNSで家族募集したらホントに来ちゃった！【約3分でわかる＃家族募集します 第1話〜第3話SPダイジェスト】 【Paraviで全話配信中】">
            <a:hlinkClick r:id="" action="ppaction://media"/>
            <a:extLst>
              <a:ext uri="{FF2B5EF4-FFF2-40B4-BE49-F238E27FC236}">
                <a16:creationId xmlns:a16="http://schemas.microsoft.com/office/drawing/2014/main" id="{0D47ACBD-FE80-4356-9B36-0E82E75EC4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3282" y="2450237"/>
            <a:ext cx="11122695" cy="43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E6CDA-7E08-49E2-8A5B-1D39F27B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드라마 제작사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44B7E-C760-4C3A-A6A1-A58FC5BFE55E}"/>
              </a:ext>
            </a:extLst>
          </p:cNvPr>
          <p:cNvSpPr txBox="1"/>
          <p:nvPr/>
        </p:nvSpPr>
        <p:spPr>
          <a:xfrm>
            <a:off x="6695361" y="2524405"/>
            <a:ext cx="45517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주식회사 </a:t>
            </a:r>
            <a:r>
              <a:rPr lang="en-US" altLang="ko-KR" dirty="0"/>
              <a:t>TBS </a:t>
            </a:r>
            <a:r>
              <a:rPr lang="ko-KR" altLang="en-US" dirty="0" err="1"/>
              <a:t>테레비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약칭 </a:t>
            </a:r>
            <a:r>
              <a:rPr lang="en-US" altLang="ko-KR" dirty="0"/>
              <a:t>TBS)</a:t>
            </a:r>
          </a:p>
          <a:p>
            <a:r>
              <a:rPr lang="en-US" altLang="ko-KR" dirty="0"/>
              <a:t>TOKYO BROADCASTING SYSTEM TELEVISION, INC.</a:t>
            </a:r>
          </a:p>
          <a:p>
            <a:r>
              <a:rPr lang="ko-KR" altLang="en-US" dirty="0"/>
              <a:t>위치	〒</a:t>
            </a:r>
            <a:r>
              <a:rPr lang="en-US" altLang="ko-KR" dirty="0"/>
              <a:t>107-8006</a:t>
            </a:r>
          </a:p>
          <a:p>
            <a:r>
              <a:rPr lang="ko-KR" altLang="en-US" dirty="0"/>
              <a:t>도쿄도 </a:t>
            </a:r>
            <a:r>
              <a:rPr lang="ko-KR" altLang="en-US" dirty="0" err="1"/>
              <a:t>미나토</a:t>
            </a:r>
            <a:r>
              <a:rPr lang="ko-KR" altLang="en-US" dirty="0"/>
              <a:t> 구 </a:t>
            </a:r>
            <a:r>
              <a:rPr lang="ko-KR" altLang="en-US" dirty="0" err="1"/>
              <a:t>아카사카</a:t>
            </a:r>
            <a:r>
              <a:rPr lang="ko-KR" altLang="en-US" dirty="0"/>
              <a:t> </a:t>
            </a:r>
            <a:r>
              <a:rPr lang="en-US" altLang="ko-KR" dirty="0"/>
              <a:t>5 </a:t>
            </a:r>
            <a:r>
              <a:rPr lang="ko-KR" altLang="en-US" dirty="0" err="1"/>
              <a:t>쵸메</a:t>
            </a:r>
            <a:r>
              <a:rPr lang="ko-KR" altLang="en-US" dirty="0"/>
              <a:t> </a:t>
            </a:r>
            <a:r>
              <a:rPr lang="en-US" altLang="ko-KR" dirty="0"/>
              <a:t>3 </a:t>
            </a:r>
            <a:r>
              <a:rPr lang="ko-KR" altLang="en-US" dirty="0"/>
              <a:t>번 </a:t>
            </a:r>
            <a:r>
              <a:rPr lang="en-US" altLang="ko-KR" dirty="0"/>
              <a:t>6 </a:t>
            </a:r>
            <a:r>
              <a:rPr lang="ko-KR" altLang="en-US" dirty="0"/>
              <a:t>호</a:t>
            </a:r>
          </a:p>
          <a:p>
            <a:r>
              <a:rPr lang="ko-KR" altLang="en-US" dirty="0"/>
              <a:t>설립 연월일	</a:t>
            </a:r>
            <a:r>
              <a:rPr lang="en-US" altLang="ko-KR" dirty="0"/>
              <a:t>2000 </a:t>
            </a:r>
            <a:r>
              <a:rPr lang="ko-KR" altLang="en-US" dirty="0"/>
              <a:t>년 </a:t>
            </a:r>
            <a:r>
              <a:rPr lang="en-US" altLang="ko-KR" dirty="0"/>
              <a:t>3 </a:t>
            </a:r>
            <a:r>
              <a:rPr lang="ko-KR" altLang="en-US" dirty="0"/>
              <a:t>월 </a:t>
            </a:r>
            <a:r>
              <a:rPr lang="en-US" altLang="ko-KR" dirty="0"/>
              <a:t>21</a:t>
            </a:r>
            <a:r>
              <a:rPr lang="ko-KR" altLang="en-US" dirty="0"/>
              <a:t>일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2054" name="Picture 6" descr="tbs_logo">
            <a:extLst>
              <a:ext uri="{FF2B5EF4-FFF2-40B4-BE49-F238E27FC236}">
                <a16:creationId xmlns:a16="http://schemas.microsoft.com/office/drawing/2014/main" id="{DD59B1E7-FFAA-4074-91CA-532973C345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14" y="2524405"/>
            <a:ext cx="3366326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3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020B0502020104020203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1276</ep:Words>
  <ep:PresentationFormat>와이드스크린</ep:PresentationFormat>
  <ep:Paragraphs>106</ep:Paragraphs>
  <ep:Slides>20</ep:Slides>
  <ep:Notes>0</ep:Notes>
  <ep:TotalTime>0</ep:TotalTime>
  <ep:HiddenSlides>0</ep:HiddenSlides>
  <ep:MMClips>2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갤러리</vt:lpstr>
      <vt:lpstr>한자와 나오키</vt:lpstr>
      <vt:lpstr>PowerPoint 프레젠테이션</vt:lpstr>
      <vt:lpstr>벼랑 끝 호텔</vt:lpstr>
      <vt:lpstr>드라마 시청률 순위</vt:lpstr>
      <vt:lpstr>베스트 5 드라마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2021-10-06T11:58:11.000</dcterms:created>
  <dc:creator>오 민주</dc:creator>
  <cp:lastModifiedBy>오민주</cp:lastModifiedBy>
  <dcterms:modified xsi:type="dcterms:W3CDTF">2021-10-10T12:26:59.462</dcterms:modified>
  <cp:revision>68</cp:revision>
  <dc:title>일본 드라마의  과거와 현재</dc:title>
  <cp:version/>
</cp:coreProperties>
</file>