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7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2" y="7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B66F7A2-ACE5-4EAA-A4A9-5418C39361FF}" type="datetime1">
              <a:rPr lang="zh-CN" altLang="en-US"/>
              <a:pPr lvl="0">
                <a:defRPr/>
              </a:pPr>
              <a:t>2021/10/10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zh-CN" altLang="en-US"/>
              <a:t>单击此处编辑母版文本样式</a:t>
            </a:r>
          </a:p>
          <a:p>
            <a:pPr lvl="1">
              <a:defRPr/>
            </a:pPr>
            <a:r>
              <a:rPr lang="zh-CN" altLang="en-US"/>
              <a:t>第二级</a:t>
            </a:r>
          </a:p>
          <a:p>
            <a:pPr lvl="2">
              <a:defRPr/>
            </a:pPr>
            <a:r>
              <a:rPr lang="zh-CN" altLang="en-US"/>
              <a:t>第三级</a:t>
            </a:r>
          </a:p>
          <a:p>
            <a:pPr lvl="3">
              <a:defRPr/>
            </a:pPr>
            <a:r>
              <a:rPr lang="zh-CN" altLang="en-US"/>
              <a:t>第四级</a:t>
            </a:r>
          </a:p>
          <a:p>
            <a:pPr lvl="4">
              <a:defRPr/>
            </a:pPr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56CA6FF-A7CB-4F1C-9F9A-DB043AB425A9}" type="slidenum">
              <a:rPr lang="zh-CN" altLang="en-US"/>
              <a:pPr lvl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D565-D131-44D1-9885-986ED8B53057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ujiwarayukie.hatenablog.com/entry/2015/06/21/014813" TargetMode="External"/><Relationship Id="rId2" Type="http://schemas.openxmlformats.org/officeDocument/2006/relationships/hyperlink" Target="https://i-k-i.jp/129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.wikipedia.org/wiki/%E5%9B%BD%E8%AA%9E%E5%9B%BD%E5%AD%97%E5%95%8F%E9%A1%8C" TargetMode="External"/><Relationship Id="rId4" Type="http://schemas.openxmlformats.org/officeDocument/2006/relationships/hyperlink" Target="https://business.nikkei.com/atcl/report/15/280393/09210001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1Q1KbUOKw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youtu.be/bt1Q1KbUOKw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>
            <a:stCxn id="4" idx="1"/>
          </p:cNvCxnSpPr>
          <p:nvPr/>
        </p:nvCxnSpPr>
        <p:spPr>
          <a:xfrm flipH="1">
            <a:off x="1946884" y="2277534"/>
            <a:ext cx="3019926" cy="1272867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5" idx="5"/>
          </p:cNvCxnSpPr>
          <p:nvPr/>
        </p:nvCxnSpPr>
        <p:spPr>
          <a:xfrm flipV="1">
            <a:off x="7259839" y="3146520"/>
            <a:ext cx="3103361" cy="1367121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514462" y="1825186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623363" y="1877163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79812" y="1943987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50721" y="2990777"/>
            <a:ext cx="5490558" cy="1303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>
                <a:solidFill>
                  <a:schemeClr val="bg1"/>
                </a:solidFill>
                <a:latin typeface="바탕체"/>
                <a:ea typeface="바탕체"/>
                <a:cs typeface="Adobe Devanagari"/>
              </a:rPr>
              <a:t>일본어의</a:t>
            </a:r>
          </a:p>
          <a:p>
            <a:pPr algn="ctr">
              <a:defRPr/>
            </a:pPr>
            <a:r>
              <a:rPr lang="ko-KR" altLang="en-US" sz="4000" b="1">
                <a:solidFill>
                  <a:schemeClr val="bg1"/>
                </a:solidFill>
                <a:latin typeface="바탕체"/>
                <a:ea typeface="바탕체"/>
                <a:cs typeface="Adobe Devanagari"/>
              </a:rPr>
              <a:t>역사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6868" y="523736"/>
            <a:ext cx="5217474" cy="569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b="1">
                <a:solidFill>
                  <a:schemeClr val="accent2">
                    <a:lumMod val="60000"/>
                    <a:lumOff val="40000"/>
                  </a:schemeClr>
                </a:solidFill>
                <a:latin typeface="바탕체"/>
                <a:ea typeface="바탕체"/>
              </a:rPr>
              <a:t>일본국가의 과거와 현재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966714" y="1994853"/>
            <a:ext cx="751541" cy="751541"/>
            <a:chOff x="7245584" y="1900725"/>
            <a:chExt cx="751541" cy="751541"/>
          </a:xfrm>
        </p:grpSpPr>
        <p:sp>
          <p:nvSpPr>
            <p:cNvPr id="7" name="椭圆 6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十字形 9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205461" y="5686807"/>
            <a:ext cx="3706826" cy="3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chemeClr val="bg2">
                    <a:lumMod val="75000"/>
                  </a:schemeClr>
                </a:solidFill>
                <a:latin typeface="바탕체"/>
                <a:ea typeface="바탕체"/>
              </a:rPr>
              <a:t>21802134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바탕체"/>
                <a:ea typeface="바탕체"/>
              </a:rPr>
              <a:t> </a:t>
            </a:r>
            <a:r>
              <a:rPr lang="ko-KR" altLang="en-US" sz="2000" dirty="0" err="1">
                <a:solidFill>
                  <a:schemeClr val="bg2">
                    <a:lumMod val="75000"/>
                  </a:schemeClr>
                </a:solidFill>
                <a:latin typeface="바탕체"/>
                <a:ea typeface="바탕체"/>
              </a:rPr>
              <a:t>김세찬</a:t>
            </a:r>
            <a:endParaRPr lang="ko-KR" altLang="en-US" sz="2000" dirty="0">
              <a:solidFill>
                <a:schemeClr val="bg2">
                  <a:lumMod val="75000"/>
                </a:schemeClr>
              </a:solidFill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3" y="1517120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나라시대</a:t>
            </a:r>
            <a:r>
              <a:rPr lang="ko-KR" altLang="en-US" sz="2000" b="1" dirty="0">
                <a:latin typeface="바탕체"/>
                <a:ea typeface="바탕체"/>
              </a:rPr>
              <a:t> 이전 또는 </a:t>
            </a:r>
            <a:r>
              <a:rPr lang="ko-KR" altLang="en-US" sz="2000" b="1" dirty="0" err="1">
                <a:latin typeface="바탕체"/>
                <a:ea typeface="바탕체"/>
              </a:rPr>
              <a:t>나라시대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2520663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697901" y="2517653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/>
                <a:ea typeface="바탕"/>
              </a:rPr>
              <a:t>가장 오래된 문물 </a:t>
            </a:r>
            <a:r>
              <a:rPr lang="en-US" altLang="ko-KR" sz="2000" b="1" dirty="0">
                <a:latin typeface="바탕"/>
                <a:ea typeface="바탕"/>
              </a:rPr>
              <a:t>:</a:t>
            </a:r>
            <a:r>
              <a:rPr lang="ko-KR" altLang="en-US" sz="2000" b="1" dirty="0">
                <a:latin typeface="바탕"/>
                <a:ea typeface="바탕"/>
              </a:rPr>
              <a:t> 목간（木簡）</a:t>
            </a:r>
            <a:r>
              <a:rPr lang="en-US" altLang="ko-KR" sz="2000" b="1" dirty="0">
                <a:latin typeface="바탕"/>
                <a:ea typeface="바탕"/>
              </a:rPr>
              <a:t>,</a:t>
            </a:r>
            <a:r>
              <a:rPr lang="ko-KR" altLang="en-US" sz="2000" b="1" dirty="0">
                <a:latin typeface="바탕"/>
                <a:ea typeface="바탕"/>
              </a:rPr>
              <a:t> 약 </a:t>
            </a:r>
            <a:r>
              <a:rPr lang="en-US" altLang="ko-KR" sz="2000" b="1" dirty="0">
                <a:latin typeface="바탕"/>
                <a:ea typeface="바탕"/>
              </a:rPr>
              <a:t>AD 650</a:t>
            </a:r>
            <a:r>
              <a:rPr lang="ko-KR" altLang="en-US" sz="2000" b="1" dirty="0">
                <a:latin typeface="바탕"/>
                <a:ea typeface="바탕"/>
              </a:rPr>
              <a:t>년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3622330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691273" y="3619320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"/>
                <a:ea typeface="바탕"/>
              </a:rPr>
              <a:t>上代特殊仮名遣（상대특수가나표기） </a:t>
            </a:r>
            <a:r>
              <a:rPr lang="en-US" altLang="ko-KR" sz="2000" b="1" dirty="0">
                <a:latin typeface="바탕"/>
                <a:ea typeface="바탕"/>
              </a:rPr>
              <a:t>- </a:t>
            </a:r>
            <a:r>
              <a:rPr lang="ko-KR" altLang="en-US" sz="2000" b="1" dirty="0">
                <a:latin typeface="바탕"/>
                <a:ea typeface="바탕"/>
              </a:rPr>
              <a:t>음운의 甲乙 구별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756456"/>
            <a:ext cx="389627" cy="3896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691273" y="4753446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err="1" smtClean="0">
                <a:latin typeface="바탕체"/>
                <a:ea typeface="바탕체"/>
              </a:rPr>
              <a:t>만요가나</a:t>
            </a:r>
            <a:r>
              <a:rPr lang="ko-KR" altLang="en-US" sz="2000" b="1" dirty="0">
                <a:latin typeface="바탕"/>
                <a:ea typeface="바탕"/>
              </a:rPr>
              <a:t> </a:t>
            </a:r>
            <a:r>
              <a:rPr lang="ko-KR" altLang="en-US" sz="2000" b="1" dirty="0" smtClean="0">
                <a:latin typeface="바탕"/>
                <a:ea typeface="바탕"/>
              </a:rPr>
              <a:t>（</a:t>
            </a:r>
            <a:r>
              <a:rPr lang="ko-KR" altLang="en-US" dirty="0"/>
              <a:t> </a:t>
            </a:r>
            <a:r>
              <a:rPr lang="ko-KR" altLang="en-US" dirty="0" smtClean="0"/>
              <a:t>万葉仮名</a:t>
            </a:r>
            <a:r>
              <a:rPr lang="ko-KR" altLang="en-US" sz="2000" b="1" dirty="0" smtClean="0">
                <a:latin typeface="바탕"/>
                <a:ea typeface="바탕"/>
              </a:rPr>
              <a:t>）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grpSp>
        <p:nvGrpSpPr>
          <p:cNvPr id="21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22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5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3</a:t>
            </a:r>
          </a:p>
        </p:txBody>
      </p:sp>
      <p:sp>
        <p:nvSpPr>
          <p:cNvPr id="26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상대일본어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</p:spTree>
    <p:extLst>
      <p:ext uri="{BB962C8B-B14F-4D97-AF65-F5344CB8AC3E}">
        <p14:creationId xmlns:p14="http://schemas.microsoft.com/office/powerpoint/2010/main" val="299850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pPr lvl="0" algn="ctr">
              <a:defRPr/>
            </a:pPr>
            <a:r>
              <a:rPr lang="ko-KR" altLang="en-US" sz="4000" b="1" dirty="0">
                <a:latin typeface="바탕체"/>
                <a:ea typeface="바탕체"/>
              </a:rPr>
              <a:t>참고자료 </a:t>
            </a:r>
            <a:r>
              <a:rPr lang="en-US" altLang="ko-KR" sz="4000" b="1" dirty="0">
                <a:latin typeface="바탕체"/>
                <a:ea typeface="바탕체"/>
              </a:rPr>
              <a:t>-</a:t>
            </a:r>
            <a:r>
              <a:rPr lang="ko-KR" altLang="en-US" sz="4000" b="1" dirty="0">
                <a:latin typeface="바탕체"/>
                <a:ea typeface="바탕체"/>
              </a:rPr>
              <a:t> 목간</a:t>
            </a:r>
            <a:r>
              <a:rPr lang="ko-KR" altLang="en-US" sz="4000" b="1" dirty="0">
                <a:latin typeface="바탕"/>
                <a:ea typeface="바탕"/>
              </a:rPr>
              <a:t>（木簡）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8" y="1269508"/>
            <a:ext cx="10834884" cy="534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상대일본어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음절표</a:t>
            </a:r>
            <a:endParaRPr lang="ko-KR" altLang="en-US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14521"/>
              </p:ext>
            </p:extLst>
          </p:nvPr>
        </p:nvGraphicFramePr>
        <p:xfrm>
          <a:off x="2068642" y="1242869"/>
          <a:ext cx="8364510" cy="5344953"/>
        </p:xfrm>
        <a:graphic>
          <a:graphicData uri="http://schemas.openxmlformats.org/drawingml/2006/table">
            <a:tbl>
              <a:tblPr firstRow="1" bandRow="1"/>
              <a:tblGrid>
                <a:gridCol w="929390">
                  <a:extLst>
                    <a:ext uri="{9D8B030D-6E8A-4147-A177-3AD203B41FA5}">
                      <a16:colId xmlns:a16="http://schemas.microsoft.com/office/drawing/2014/main" val="3623137721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3466771344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528096510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2347949158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4149430469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391016316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336590327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3176043656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3373952632"/>
                    </a:ext>
                  </a:extLst>
                </a:gridCol>
              </a:tblGrid>
              <a:tr h="209702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ja-JP" altLang="en-US" sz="1800" kern="1200" dirty="0" smtClean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ア</a:t>
                      </a:r>
                      <a:r>
                        <a:rPr lang="ko-KR" altLang="en-US" sz="1800" kern="1200" dirty="0" smtClean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段</a:t>
                      </a:r>
                      <a:endParaRPr lang="ko-KR" altLang="en-US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ja-JP" altLang="en-US" sz="1800" kern="1200" dirty="0" smtClean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イ</a:t>
                      </a:r>
                      <a:r>
                        <a:rPr lang="ko-KR" altLang="en-US" sz="1800" kern="1200" dirty="0" smtClean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段</a:t>
                      </a:r>
                      <a:endParaRPr lang="ko-KR" altLang="en-US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ja-JP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  <a:cs typeface="+mn-cs"/>
                        </a:rPr>
                        <a:t>ウ</a:t>
                      </a:r>
                      <a:r>
                        <a:rPr lang="ko-KR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  <a:cs typeface="+mn-cs"/>
                        </a:rPr>
                        <a:t>段</a:t>
                      </a:r>
                      <a:endParaRPr lang="ko-KR" altLang="en-US" b="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エ</a:t>
                      </a:r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オ</a:t>
                      </a:r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44799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甲類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乙類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甲類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乙類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甲類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乙類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01704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ア</a:t>
                      </a:r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i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273519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カ</a:t>
                      </a:r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ka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ki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ki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ku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ke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ke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292270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クヮ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kwa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ja-JP" alt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ja-JP" alt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ja-JP" alt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ja-JP" alt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7178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サ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sa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si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su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so₁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so₂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235689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タ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tu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te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to₁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to₂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506496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ナ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nu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no₁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no₂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818823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ハ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pi₁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pi₂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pe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pe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571051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マ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mi₁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mi₂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me₁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me₂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448497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ヤ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ya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yu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ye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yo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yo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880441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ラ</a:t>
                      </a:r>
                      <a:r>
                        <a:rPr lang="ko-KR" alt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ro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ro</a:t>
                      </a:r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611058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ワ</a:t>
                      </a:r>
                      <a:r>
                        <a:rPr lang="ko-KR" alt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wi</a:t>
                      </a:r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1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44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50" y="1423462"/>
            <a:ext cx="5353821" cy="4016370"/>
          </a:xfrm>
          <a:prstGeom prst="rect">
            <a:avLst/>
          </a:prstGeom>
        </p:spPr>
      </p:pic>
      <p:sp>
        <p:nvSpPr>
          <p:cNvPr id="21" name="五边形 20"/>
          <p:cNvSpPr/>
          <p:nvPr/>
        </p:nvSpPr>
        <p:spPr>
          <a:xfrm>
            <a:off x="5616697" y="910610"/>
            <a:ext cx="2325131" cy="496973"/>
          </a:xfrm>
          <a:prstGeom prst="homePlate">
            <a:avLst>
              <a:gd name="adj" fmla="val 7666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latin typeface="바탕체"/>
                <a:ea typeface="바탕체"/>
              </a:rPr>
              <a:t>만요가나 예문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62373" y="1697382"/>
            <a:ext cx="6557246" cy="396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『比流等家波　等家奈敝比毛　乃和賀西奈尓</a:t>
            </a: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阿比与流等可毛　欲流等家也須家』</a:t>
            </a:r>
          </a:p>
          <a:p>
            <a:pPr lvl="0" algn="ctr">
              <a:defRPr/>
            </a:pPr>
            <a:endParaRPr lang="zh-CN" altLang="en-US" sz="2000">
              <a:latin typeface="바탕"/>
              <a:ea typeface="바탕"/>
            </a:endParaRP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『ひるとけは　とけなへひも　わがせなに</a:t>
            </a: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あひよるとかも　よるとけやすけ』</a:t>
            </a:r>
          </a:p>
          <a:p>
            <a:pPr lvl="0" algn="ctr">
              <a:defRPr/>
            </a:pPr>
            <a:endParaRPr lang="zh-CN" altLang="en-US" sz="2000">
              <a:latin typeface="바탕"/>
              <a:ea typeface="바탕"/>
            </a:endParaRP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『昼間解くと解けない紐が、</a:t>
            </a: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夫に会うからというのか、夜は解けやすいことだ。』</a:t>
            </a:r>
          </a:p>
          <a:p>
            <a:pPr lvl="0" algn="ctr">
              <a:defRPr/>
            </a:pPr>
            <a:endParaRPr lang="zh-CN" altLang="en-US" sz="2000">
              <a:latin typeface="바탕"/>
              <a:ea typeface="바탕"/>
            </a:endParaRP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『낮에는 풀려고 해도 풀리지 않던 매듭이,</a:t>
            </a: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남편이 집에 돌아왔기 때문일까,</a:t>
            </a:r>
          </a:p>
          <a:p>
            <a:pPr lvl="0" algn="ctr">
              <a:defRPr/>
            </a:pPr>
            <a:r>
              <a:rPr lang="zh-CN" altLang="en-US" sz="2000">
                <a:latin typeface="바탕"/>
                <a:ea typeface="바탕"/>
              </a:rPr>
              <a:t>밤에는 쉽게 풀리는 것이다.』</a:t>
            </a:r>
            <a:endParaRPr lang="zh-CN" altLang="en-US" sz="1000">
              <a:latin typeface="바탕"/>
              <a:ea typeface="바탕"/>
            </a:endParaRPr>
          </a:p>
          <a:p>
            <a:pPr lvl="0" algn="ctr">
              <a:defRPr/>
            </a:pPr>
            <a:endParaRPr lang="zh-CN" alt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291041" y="5412317"/>
            <a:ext cx="3725332" cy="33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>
                <a:latin typeface="바탕체"/>
                <a:ea typeface="바탕체"/>
              </a:rPr>
              <a:t>참고자료 </a:t>
            </a:r>
            <a:r>
              <a:rPr lang="en-US" altLang="ko-KR" sz="1600">
                <a:latin typeface="바탕체"/>
                <a:ea typeface="바탕체"/>
              </a:rPr>
              <a:t>1.</a:t>
            </a:r>
            <a:endParaRPr lang="ko-KR" altLang="en-US" sz="160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6" y="3054944"/>
            <a:ext cx="8050404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중고일본어</a:t>
            </a:r>
            <a:r>
              <a:rPr lang="en-US" altLang="ko-KR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(</a:t>
            </a:r>
            <a:r>
              <a:rPr lang="ko-KR" altLang="en-US" sz="4000" b="1">
                <a:latin typeface="바탕체"/>
                <a:ea typeface="바탕체"/>
                <a:cs typeface="Adobe Devanagari"/>
              </a:rPr>
              <a:t>中古日本語</a:t>
            </a:r>
            <a:r>
              <a:rPr lang="en-US" altLang="ko-KR" sz="4000" b="1">
                <a:latin typeface="바탕체"/>
                <a:ea typeface="바탕체"/>
                <a:cs typeface="Adobe Devanagari"/>
              </a:rPr>
              <a:t>)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en-US" altLang="ko-KR" sz="7200" b="1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4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바탕체"/>
                <a:ea typeface="바탕체"/>
              </a:rPr>
              <a:t>중고일본어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3" y="1517120"/>
            <a:ext cx="7129669" cy="395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헤이안시대</a:t>
            </a:r>
            <a:r>
              <a:rPr lang="ko-KR" altLang="en-US" sz="2000" b="1" dirty="0">
                <a:latin typeface="바탕체"/>
                <a:ea typeface="바탕체"/>
              </a:rPr>
              <a:t> 중기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2520663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697901" y="2517653"/>
            <a:ext cx="7129669" cy="39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가타카나와</a:t>
            </a:r>
            <a:r>
              <a:rPr lang="ko-KR" altLang="en-US" sz="2000" b="1" dirty="0">
                <a:latin typeface="바탕체"/>
                <a:ea typeface="바탕체"/>
              </a:rPr>
              <a:t> 히라가나 등장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3622330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691273" y="3619320"/>
            <a:ext cx="7129669" cy="38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체"/>
                <a:ea typeface="바탕체"/>
              </a:rPr>
              <a:t>가나의 등장에 의해 문학 발달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756456"/>
            <a:ext cx="389627" cy="3896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691273" y="4753446"/>
            <a:ext cx="7129669" cy="38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가타카나와</a:t>
            </a:r>
            <a:r>
              <a:rPr lang="ko-KR" altLang="en-US" sz="2000" b="1" dirty="0">
                <a:latin typeface="바탕체"/>
                <a:ea typeface="바탕체"/>
              </a:rPr>
              <a:t> 한자가 섞인 문장 사용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7" y="3054944"/>
            <a:ext cx="6454962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중세일본어</a:t>
            </a:r>
            <a:r>
              <a:rPr lang="en-US" altLang="ko-KR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(</a:t>
            </a:r>
            <a:r>
              <a:rPr lang="ko-KR" altLang="en-US" sz="4000" b="1">
                <a:latin typeface="바탕체"/>
                <a:ea typeface="바탕체"/>
                <a:cs typeface="Adobe Devanagari"/>
              </a:rPr>
              <a:t>中世日本語</a:t>
            </a:r>
            <a:r>
              <a:rPr lang="en-US" altLang="ko-KR" sz="4000" b="1">
                <a:latin typeface="바탕체"/>
                <a:ea typeface="바탕체"/>
                <a:cs typeface="Adobe Devanagari"/>
              </a:rPr>
              <a:t>)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en-US" altLang="ko-KR" sz="7200" b="1">
                <a:solidFill>
                  <a:schemeClr val="bg1"/>
                </a:solidFill>
                <a:latin typeface="+mj-ea"/>
                <a:ea typeface="+mj-ea"/>
              </a:rPr>
              <a:t>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5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바탕체"/>
                <a:ea typeface="바탕체"/>
              </a:rPr>
              <a:t>중세일본어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spect="1"/>
          </p:cNvSpPr>
          <p:nvPr/>
        </p:nvSpPr>
        <p:spPr>
          <a:xfrm>
            <a:off x="4691273" y="1517120"/>
            <a:ext cx="7129669" cy="395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바탕체"/>
                <a:ea typeface="바탕체"/>
              </a:rPr>
              <a:t>11</a:t>
            </a:r>
            <a:r>
              <a:rPr lang="ko-KR" altLang="en-US" sz="2000" b="1" dirty="0">
                <a:latin typeface="바탕체"/>
                <a:ea typeface="바탕체"/>
              </a:rPr>
              <a:t>세기 무렵 가마쿠라시대 이후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4697901" y="3231454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체"/>
                <a:ea typeface="바탕체"/>
              </a:rPr>
              <a:t>현대일본어에 가까운 형태로 </a:t>
            </a:r>
            <a:r>
              <a:rPr lang="ko-KR" altLang="en-US" sz="2000" b="1" dirty="0" smtClean="0">
                <a:latin typeface="바탕체"/>
                <a:ea typeface="바탕체"/>
              </a:rPr>
              <a:t>변화 </a:t>
            </a:r>
            <a:r>
              <a:rPr lang="en-US" altLang="ko-KR" sz="2000" b="1" dirty="0" smtClean="0">
                <a:latin typeface="바탕체"/>
                <a:ea typeface="바탕체"/>
              </a:rPr>
              <a:t>– </a:t>
            </a:r>
            <a:r>
              <a:rPr lang="ko-KR" altLang="en-US" sz="2000" b="1" dirty="0" smtClean="0">
                <a:latin typeface="바탕체"/>
                <a:ea typeface="바탕체"/>
              </a:rPr>
              <a:t>문법의 큰 변화 발생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>
            <a:spLocks noChangeAspect="1"/>
          </p:cNvSpPr>
          <p:nvPr/>
        </p:nvSpPr>
        <p:spPr>
          <a:xfrm>
            <a:off x="4691273" y="4963403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가타카나와</a:t>
            </a:r>
            <a:r>
              <a:rPr lang="ko-KR" altLang="en-US" sz="2000" b="1" dirty="0">
                <a:latin typeface="바탕체"/>
                <a:ea typeface="바탕체"/>
              </a:rPr>
              <a:t> 한자가 섞인 문장 </a:t>
            </a:r>
            <a:r>
              <a:rPr lang="ko-KR" altLang="en-US" sz="2000" b="1" dirty="0" smtClean="0">
                <a:latin typeface="바탕체"/>
                <a:ea typeface="바탕체"/>
              </a:rPr>
              <a:t>사용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4" y="1056680"/>
            <a:ext cx="5890864" cy="4416556"/>
          </a:xfrm>
          <a:prstGeom prst="rect">
            <a:avLst/>
          </a:prstGeom>
        </p:spPr>
      </p:pic>
      <p:sp>
        <p:nvSpPr>
          <p:cNvPr id="21" name="五边形 20"/>
          <p:cNvSpPr/>
          <p:nvPr/>
        </p:nvSpPr>
        <p:spPr>
          <a:xfrm>
            <a:off x="5616697" y="910610"/>
            <a:ext cx="2325131" cy="496973"/>
          </a:xfrm>
          <a:prstGeom prst="homePlate">
            <a:avLst>
              <a:gd name="adj" fmla="val 7666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latin typeface="바탕체"/>
                <a:ea typeface="바탕체"/>
              </a:rPr>
              <a:t>고전문학 예문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34754" y="1902155"/>
            <a:ext cx="6557246" cy="305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『契りきな　かたみに袖を　しぼりつつ</a:t>
            </a:r>
          </a:p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末の松山　波越さじとは。』</a:t>
            </a:r>
          </a:p>
          <a:p>
            <a:pPr lvl="0" algn="ctr">
              <a:defRPr/>
            </a:pPr>
            <a:endParaRPr lang="zh-CN" altLang="en-US" sz="2000">
              <a:latin typeface="바탕체"/>
              <a:ea typeface="바탕체"/>
            </a:endParaRPr>
          </a:p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『約束したな　互いに袖を　しぼりながら</a:t>
            </a:r>
          </a:p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末の松山　波越さないだろうとは。』</a:t>
            </a:r>
          </a:p>
          <a:p>
            <a:pPr lvl="0" algn="ctr">
              <a:defRPr/>
            </a:pPr>
            <a:endParaRPr lang="zh-CN" altLang="en-US" sz="2000">
              <a:latin typeface="바탕체"/>
              <a:ea typeface="바탕체"/>
            </a:endParaRPr>
          </a:p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『약속했지요.</a:t>
            </a:r>
          </a:p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서로</a:t>
            </a:r>
            <a:r>
              <a:rPr lang="en-US" altLang="ko-KR" sz="2000">
                <a:latin typeface="바탕체"/>
                <a:ea typeface="바탕체"/>
              </a:rPr>
              <a:t>,</a:t>
            </a:r>
            <a:r>
              <a:rPr lang="zh-CN" altLang="en-US" sz="2000">
                <a:latin typeface="바탕체"/>
                <a:ea typeface="바탕체"/>
              </a:rPr>
              <a:t> 눈물에 흠뻑 젖은 소매를 쥐어짜면서</a:t>
            </a:r>
          </a:p>
          <a:p>
            <a:pPr lvl="0" algn="ctr">
              <a:defRPr/>
            </a:pPr>
            <a:r>
              <a:rPr lang="zh-CN" altLang="en-US" sz="2000">
                <a:latin typeface="바탕체"/>
                <a:ea typeface="바탕체"/>
              </a:rPr>
              <a:t>절대로 변심하지 않을 것이라고.』</a:t>
            </a:r>
          </a:p>
          <a:p>
            <a:pPr lvl="0" algn="ctr">
              <a:defRPr/>
            </a:pPr>
            <a:endParaRPr lang="zh-CN" altLang="en-US" sz="1400">
              <a:latin typeface="바탕체"/>
              <a:ea typeface="바탕체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041" y="5412317"/>
            <a:ext cx="4603749" cy="33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>
                <a:latin typeface="바탕체"/>
                <a:ea typeface="바탕체"/>
              </a:rPr>
              <a:t>참고자료 </a:t>
            </a:r>
            <a:r>
              <a:rPr lang="en-US" altLang="ko-KR" sz="1600">
                <a:latin typeface="바탕체"/>
                <a:ea typeface="바탕체"/>
              </a:rPr>
              <a:t>2.</a:t>
            </a:r>
            <a:endParaRPr lang="ko-KR" altLang="en-US" sz="160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6" y="3054944"/>
            <a:ext cx="6216840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근세일본어</a:t>
            </a:r>
            <a:r>
              <a:rPr lang="en-US" altLang="ko-KR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(</a:t>
            </a:r>
            <a:r>
              <a:rPr lang="ko-KR" altLang="en-US" sz="4000" b="1">
                <a:latin typeface="바탕체"/>
                <a:ea typeface="바탕체"/>
                <a:cs typeface="Adobe Devanagari"/>
              </a:rPr>
              <a:t>近世日本語</a:t>
            </a:r>
            <a:r>
              <a:rPr lang="en-US" altLang="ko-KR" sz="4000" b="1">
                <a:latin typeface="바탕체"/>
                <a:ea typeface="바탕체"/>
                <a:cs typeface="Adobe Devanagari"/>
              </a:rPr>
              <a:t>)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en-US" altLang="ko-KR" sz="7200" b="1">
                <a:solidFill>
                  <a:schemeClr val="bg1"/>
                </a:solidFill>
                <a:latin typeface="+mj-ea"/>
                <a:ea typeface="+mj-ea"/>
              </a:rPr>
              <a:t>6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946601" y="384174"/>
            <a:ext cx="2298797" cy="45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>
                <a:latin typeface="바탕체"/>
                <a:ea typeface="바탕체"/>
              </a:rPr>
              <a:t>목차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17254" y="1650916"/>
            <a:ext cx="4157492" cy="39002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>
                <a:solidFill>
                  <a:schemeClr val="tx1"/>
                </a:solidFill>
                <a:latin typeface="바탕체"/>
                <a:ea typeface="바탕체"/>
              </a:rPr>
              <a:t>일본어의 기원</a:t>
            </a: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>
                <a:solidFill>
                  <a:schemeClr val="tx1"/>
                </a:solidFill>
                <a:latin typeface="바탕체"/>
                <a:ea typeface="바탕체"/>
              </a:rPr>
              <a:t>일본어의 특징</a:t>
            </a: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 err="1">
                <a:solidFill>
                  <a:schemeClr val="tx1"/>
                </a:solidFill>
                <a:latin typeface="바탕체"/>
                <a:ea typeface="바탕체"/>
              </a:rPr>
              <a:t>상대일본어</a:t>
            </a:r>
            <a:endParaRPr lang="ko-KR" altLang="en-US" sz="2100" b="1" spc="300" dirty="0">
              <a:solidFill>
                <a:schemeClr val="tx1"/>
              </a:solidFill>
              <a:latin typeface="바탕체"/>
              <a:ea typeface="바탕체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 err="1">
                <a:solidFill>
                  <a:schemeClr val="tx1"/>
                </a:solidFill>
                <a:latin typeface="바탕체"/>
                <a:ea typeface="바탕체"/>
              </a:rPr>
              <a:t>중고일본어</a:t>
            </a:r>
            <a:endParaRPr lang="ko-KR" altLang="en-US" sz="2100" b="1" spc="300" dirty="0">
              <a:solidFill>
                <a:schemeClr val="tx1"/>
              </a:solidFill>
              <a:latin typeface="바탕체"/>
              <a:ea typeface="바탕체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 err="1">
                <a:solidFill>
                  <a:schemeClr val="tx1"/>
                </a:solidFill>
                <a:latin typeface="바탕체"/>
                <a:ea typeface="바탕체"/>
              </a:rPr>
              <a:t>중세일본어</a:t>
            </a:r>
            <a:endParaRPr lang="ko-KR" altLang="en-US" sz="2100" b="1" spc="300" dirty="0">
              <a:solidFill>
                <a:schemeClr val="tx1"/>
              </a:solidFill>
              <a:latin typeface="바탕체"/>
              <a:ea typeface="바탕체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 err="1">
                <a:solidFill>
                  <a:schemeClr val="tx1"/>
                </a:solidFill>
                <a:latin typeface="바탕체"/>
                <a:ea typeface="바탕체"/>
              </a:rPr>
              <a:t>근세일본어</a:t>
            </a:r>
            <a:endParaRPr lang="ko-KR" altLang="en-US" sz="2100" b="1" spc="300" dirty="0">
              <a:solidFill>
                <a:schemeClr val="tx1"/>
              </a:solidFill>
              <a:latin typeface="바탕체"/>
              <a:ea typeface="바탕체"/>
            </a:endParaRPr>
          </a:p>
          <a:p>
            <a:pPr marL="388500" lvl="0" indent="-388500" algn="ctr">
              <a:lnSpc>
                <a:spcPct val="170000"/>
              </a:lnSpc>
              <a:buClr>
                <a:schemeClr val="tx1"/>
              </a:buClr>
              <a:buAutoNum type="ea1JpnKorPeriod"/>
              <a:defRPr/>
            </a:pPr>
            <a:r>
              <a:rPr lang="ko-KR" altLang="en-US" sz="2100" b="1" spc="300" dirty="0" err="1">
                <a:solidFill>
                  <a:schemeClr val="tx1"/>
                </a:solidFill>
                <a:latin typeface="바탕체"/>
                <a:ea typeface="바탕체"/>
              </a:rPr>
              <a:t>상용한자</a:t>
            </a:r>
            <a:endParaRPr lang="ko-KR" altLang="en-US" sz="2100" b="1" spc="300" dirty="0">
              <a:solidFill>
                <a:schemeClr val="tx1"/>
              </a:solidFill>
              <a:latin typeface="바탕체"/>
              <a:ea typeface="바탕체"/>
            </a:endParaRPr>
          </a:p>
        </p:txBody>
      </p:sp>
      <p:sp>
        <p:nvSpPr>
          <p:cNvPr id="56" name="Freeform 39"/>
          <p:cNvSpPr>
            <a:spLocks noEditPoints="1"/>
          </p:cNvSpPr>
          <p:nvPr/>
        </p:nvSpPr>
        <p:spPr>
          <a:xfrm>
            <a:off x="2511424" y="771056"/>
            <a:ext cx="7187670" cy="547688"/>
          </a:xfrm>
          <a:custGeom>
            <a:avLst/>
            <a:gdLst>
              <a:gd name="T0" fmla="*/ 1043 w 1741"/>
              <a:gd name="T1" fmla="*/ 6 h 145"/>
              <a:gd name="T2" fmla="*/ 1134 w 1741"/>
              <a:gd name="T3" fmla="*/ 80 h 145"/>
              <a:gd name="T4" fmla="*/ 1024 w 1741"/>
              <a:gd name="T5" fmla="*/ 57 h 145"/>
              <a:gd name="T6" fmla="*/ 1128 w 1741"/>
              <a:gd name="T7" fmla="*/ 87 h 145"/>
              <a:gd name="T8" fmla="*/ 1068 w 1741"/>
              <a:gd name="T9" fmla="*/ 115 h 145"/>
              <a:gd name="T10" fmla="*/ 957 w 1741"/>
              <a:gd name="T11" fmla="*/ 90 h 145"/>
              <a:gd name="T12" fmla="*/ 935 w 1741"/>
              <a:gd name="T13" fmla="*/ 106 h 145"/>
              <a:gd name="T14" fmla="*/ 840 w 1741"/>
              <a:gd name="T15" fmla="*/ 125 h 145"/>
              <a:gd name="T16" fmla="*/ 799 w 1741"/>
              <a:gd name="T17" fmla="*/ 26 h 145"/>
              <a:gd name="T18" fmla="*/ 750 w 1741"/>
              <a:gd name="T19" fmla="*/ 119 h 145"/>
              <a:gd name="T20" fmla="*/ 610 w 1741"/>
              <a:gd name="T21" fmla="*/ 89 h 145"/>
              <a:gd name="T22" fmla="*/ 708 w 1741"/>
              <a:gd name="T23" fmla="*/ 80 h 145"/>
              <a:gd name="T24" fmla="*/ 630 w 1741"/>
              <a:gd name="T25" fmla="*/ 60 h 145"/>
              <a:gd name="T26" fmla="*/ 580 w 1741"/>
              <a:gd name="T27" fmla="*/ 52 h 145"/>
              <a:gd name="T28" fmla="*/ 0 w 1741"/>
              <a:gd name="T29" fmla="*/ 0 h 145"/>
              <a:gd name="T30" fmla="*/ 562 w 1741"/>
              <a:gd name="T31" fmla="*/ 50 h 145"/>
              <a:gd name="T32" fmla="*/ 348 w 1741"/>
              <a:gd name="T33" fmla="*/ 70 h 145"/>
              <a:gd name="T34" fmla="*/ 393 w 1741"/>
              <a:gd name="T35" fmla="*/ 122 h 145"/>
              <a:gd name="T36" fmla="*/ 552 w 1741"/>
              <a:gd name="T37" fmla="*/ 70 h 145"/>
              <a:gd name="T38" fmla="*/ 521 w 1741"/>
              <a:gd name="T39" fmla="*/ 120 h 145"/>
              <a:gd name="T40" fmla="*/ 568 w 1741"/>
              <a:gd name="T41" fmla="*/ 122 h 145"/>
              <a:gd name="T42" fmla="*/ 748 w 1741"/>
              <a:gd name="T43" fmla="*/ 127 h 145"/>
              <a:gd name="T44" fmla="*/ 877 w 1741"/>
              <a:gd name="T45" fmla="*/ 132 h 145"/>
              <a:gd name="T46" fmla="*/ 992 w 1741"/>
              <a:gd name="T47" fmla="*/ 128 h 145"/>
              <a:gd name="T48" fmla="*/ 1172 w 1741"/>
              <a:gd name="T49" fmla="*/ 123 h 145"/>
              <a:gd name="T50" fmla="*/ 1219 w 1741"/>
              <a:gd name="T51" fmla="*/ 120 h 145"/>
              <a:gd name="T52" fmla="*/ 1189 w 1741"/>
              <a:gd name="T53" fmla="*/ 71 h 145"/>
              <a:gd name="T54" fmla="*/ 1348 w 1741"/>
              <a:gd name="T55" fmla="*/ 123 h 145"/>
              <a:gd name="T56" fmla="*/ 1393 w 1741"/>
              <a:gd name="T57" fmla="*/ 70 h 145"/>
              <a:gd name="T58" fmla="*/ 1179 w 1741"/>
              <a:gd name="T59" fmla="*/ 50 h 145"/>
              <a:gd name="T60" fmla="*/ 1741 w 1741"/>
              <a:gd name="T61" fmla="*/ 0 h 145"/>
              <a:gd name="T62" fmla="*/ 1048 w 1741"/>
              <a:gd name="T63" fmla="*/ 54 h 145"/>
              <a:gd name="T64" fmla="*/ 1047 w 1741"/>
              <a:gd name="T65" fmla="*/ 83 h 145"/>
              <a:gd name="T66" fmla="*/ 717 w 1741"/>
              <a:gd name="T67" fmla="*/ 63 h 145"/>
              <a:gd name="T68" fmla="*/ 641 w 1741"/>
              <a:gd name="T69" fmla="*/ 65 h 145"/>
              <a:gd name="T70" fmla="*/ 366 w 1741"/>
              <a:gd name="T71" fmla="*/ 113 h 145"/>
              <a:gd name="T72" fmla="*/ 402 w 1741"/>
              <a:gd name="T73" fmla="*/ 50 h 145"/>
              <a:gd name="T74" fmla="*/ 490 w 1741"/>
              <a:gd name="T75" fmla="*/ 87 h 145"/>
              <a:gd name="T76" fmla="*/ 523 w 1741"/>
              <a:gd name="T77" fmla="*/ 121 h 145"/>
              <a:gd name="T78" fmla="*/ 557 w 1741"/>
              <a:gd name="T79" fmla="*/ 120 h 145"/>
              <a:gd name="T80" fmla="*/ 811 w 1741"/>
              <a:gd name="T81" fmla="*/ 32 h 145"/>
              <a:gd name="T82" fmla="*/ 797 w 1741"/>
              <a:gd name="T83" fmla="*/ 100 h 145"/>
              <a:gd name="T84" fmla="*/ 929 w 1741"/>
              <a:gd name="T85" fmla="*/ 32 h 145"/>
              <a:gd name="T86" fmla="*/ 909 w 1741"/>
              <a:gd name="T87" fmla="*/ 69 h 145"/>
              <a:gd name="T88" fmla="*/ 1220 w 1741"/>
              <a:gd name="T89" fmla="*/ 138 h 145"/>
              <a:gd name="T90" fmla="*/ 1187 w 1741"/>
              <a:gd name="T91" fmla="*/ 112 h 145"/>
              <a:gd name="T92" fmla="*/ 1389 w 1741"/>
              <a:gd name="T93" fmla="*/ 72 h 145"/>
              <a:gd name="T94" fmla="*/ 1329 w 1741"/>
              <a:gd name="T95" fmla="*/ 109 h 145"/>
              <a:gd name="T96" fmla="*/ 1269 w 1741"/>
              <a:gd name="T97" fmla="*/ 4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1" h="145">
                <a:moveTo>
                  <a:pt x="1741" y="0"/>
                </a:moveTo>
                <a:quadBezTo>
                  <a:pt x="1043" y="0"/>
                  <a:pt x="1043" y="0"/>
                </a:quadBezTo>
                <a:quadBezTo>
                  <a:pt x="1043" y="6"/>
                  <a:pt x="1043" y="6"/>
                </a:quadBezTo>
                <a:cubicBezTo>
                  <a:pt x="1041" y="7"/>
                  <a:pt x="1089" y="4"/>
                  <a:pt x="1160" y="53"/>
                </a:cubicBezTo>
                <a:cubicBezTo>
                  <a:pt x="1168" y="58"/>
                  <a:pt x="1176" y="63"/>
                  <a:pt x="1184" y="68"/>
                </a:cubicBezTo>
                <a:cubicBezTo>
                  <a:pt x="1167" y="72"/>
                  <a:pt x="1151" y="77"/>
                  <a:pt x="1134" y="80"/>
                </a:cubicBezTo>
                <a:cubicBezTo>
                  <a:pt x="1126" y="73"/>
                  <a:pt x="1118" y="67"/>
                  <a:pt x="1110" y="60"/>
                </a:cubicBezTo>
                <a:cubicBezTo>
                  <a:pt x="1098" y="51"/>
                  <a:pt x="1082" y="46"/>
                  <a:pt x="1067" y="45"/>
                </a:cubicBezTo>
                <a:cubicBezTo>
                  <a:pt x="1053" y="45"/>
                  <a:pt x="1035" y="46"/>
                  <a:pt x="1024" y="57"/>
                </a:cubicBezTo>
                <a:cubicBezTo>
                  <a:pt x="1017" y="65"/>
                  <a:pt x="1021" y="75"/>
                  <a:pt x="1032" y="80"/>
                </a:cubicBezTo>
                <a:cubicBezTo>
                  <a:pt x="1056" y="91"/>
                  <a:pt x="1082" y="93"/>
                  <a:pt x="1108" y="90"/>
                </a:cubicBezTo>
                <a:cubicBezTo>
                  <a:pt x="1114" y="89"/>
                  <a:pt x="1121" y="88"/>
                  <a:pt x="1128" y="87"/>
                </a:cubicBezTo>
                <a:cubicBezTo>
                  <a:pt x="1129" y="87"/>
                  <a:pt x="1130" y="88"/>
                  <a:pt x="1131" y="89"/>
                </a:cubicBezTo>
                <a:cubicBezTo>
                  <a:pt x="1138" y="95"/>
                  <a:pt x="1145" y="101"/>
                  <a:pt x="1152" y="107"/>
                </a:cubicBezTo>
                <a:cubicBezTo>
                  <a:pt x="1119" y="106"/>
                  <a:pt x="1101" y="108"/>
                  <a:pt x="1068" y="115"/>
                </a:cubicBezTo>
                <a:cubicBezTo>
                  <a:pt x="1049" y="118"/>
                  <a:pt x="1025" y="124"/>
                  <a:pt x="990" y="120"/>
                </a:cubicBezTo>
                <a:cubicBezTo>
                  <a:pt x="976" y="118"/>
                  <a:pt x="958" y="109"/>
                  <a:pt x="947" y="102"/>
                </a:cubicBezTo>
                <a:cubicBezTo>
                  <a:pt x="947" y="102"/>
                  <a:pt x="954" y="94"/>
                  <a:pt x="957" y="90"/>
                </a:cubicBezTo>
                <a:cubicBezTo>
                  <a:pt x="974" y="70"/>
                  <a:pt x="973" y="36"/>
                  <a:pt x="941" y="27"/>
                </a:cubicBezTo>
                <a:cubicBezTo>
                  <a:pt x="912" y="19"/>
                  <a:pt x="880" y="33"/>
                  <a:pt x="900" y="71"/>
                </a:cubicBezTo>
                <a:cubicBezTo>
                  <a:pt x="911" y="93"/>
                  <a:pt x="936" y="106"/>
                  <a:pt x="935" y="106"/>
                </a:cubicBezTo>
                <a:cubicBezTo>
                  <a:pt x="926" y="114"/>
                  <a:pt x="913" y="121"/>
                  <a:pt x="899" y="125"/>
                </a:cubicBezTo>
                <a:cubicBezTo>
                  <a:pt x="888" y="128"/>
                  <a:pt x="877" y="130"/>
                  <a:pt x="867" y="129"/>
                </a:cubicBezTo>
                <a:cubicBezTo>
                  <a:pt x="857" y="129"/>
                  <a:pt x="848" y="127"/>
                  <a:pt x="840" y="125"/>
                </a:cubicBezTo>
                <a:cubicBezTo>
                  <a:pt x="827" y="121"/>
                  <a:pt x="814" y="114"/>
                  <a:pt x="805" y="106"/>
                </a:cubicBezTo>
                <a:cubicBezTo>
                  <a:pt x="805" y="106"/>
                  <a:pt x="829" y="93"/>
                  <a:pt x="840" y="71"/>
                </a:cubicBezTo>
                <a:cubicBezTo>
                  <a:pt x="860" y="33"/>
                  <a:pt x="829" y="18"/>
                  <a:pt x="799" y="26"/>
                </a:cubicBezTo>
                <a:cubicBezTo>
                  <a:pt x="767" y="35"/>
                  <a:pt x="767" y="70"/>
                  <a:pt x="783" y="90"/>
                </a:cubicBezTo>
                <a:cubicBezTo>
                  <a:pt x="786" y="94"/>
                  <a:pt x="794" y="102"/>
                  <a:pt x="794" y="102"/>
                </a:cubicBezTo>
                <a:cubicBezTo>
                  <a:pt x="782" y="109"/>
                  <a:pt x="765" y="117"/>
                  <a:pt x="750" y="119"/>
                </a:cubicBezTo>
                <a:cubicBezTo>
                  <a:pt x="715" y="123"/>
                  <a:pt x="691" y="118"/>
                  <a:pt x="672" y="114"/>
                </a:cubicBezTo>
                <a:cubicBezTo>
                  <a:pt x="640" y="108"/>
                  <a:pt x="621" y="105"/>
                  <a:pt x="588" y="107"/>
                </a:cubicBezTo>
                <a:cubicBezTo>
                  <a:pt x="595" y="101"/>
                  <a:pt x="602" y="95"/>
                  <a:pt x="610" y="89"/>
                </a:cubicBezTo>
                <a:cubicBezTo>
                  <a:pt x="611" y="88"/>
                  <a:pt x="611" y="87"/>
                  <a:pt x="612" y="86"/>
                </a:cubicBezTo>
                <a:cubicBezTo>
                  <a:pt x="619" y="88"/>
                  <a:pt x="626" y="89"/>
                  <a:pt x="633" y="89"/>
                </a:cubicBezTo>
                <a:cubicBezTo>
                  <a:pt x="658" y="92"/>
                  <a:pt x="685" y="90"/>
                  <a:pt x="708" y="80"/>
                </a:cubicBezTo>
                <a:cubicBezTo>
                  <a:pt x="719" y="74"/>
                  <a:pt x="724" y="64"/>
                  <a:pt x="716" y="56"/>
                </a:cubicBezTo>
                <a:cubicBezTo>
                  <a:pt x="706" y="46"/>
                  <a:pt x="687" y="45"/>
                  <a:pt x="673" y="45"/>
                </a:cubicBezTo>
                <a:cubicBezTo>
                  <a:pt x="658" y="46"/>
                  <a:pt x="642" y="51"/>
                  <a:pt x="630" y="60"/>
                </a:cubicBezTo>
                <a:cubicBezTo>
                  <a:pt x="622" y="66"/>
                  <a:pt x="614" y="73"/>
                  <a:pt x="606" y="80"/>
                </a:cubicBezTo>
                <a:cubicBezTo>
                  <a:pt x="590" y="77"/>
                  <a:pt x="573" y="72"/>
                  <a:pt x="557" y="67"/>
                </a:cubicBezTo>
                <a:cubicBezTo>
                  <a:pt x="565" y="62"/>
                  <a:pt x="573" y="58"/>
                  <a:pt x="580" y="52"/>
                </a:cubicBezTo>
                <a:cubicBezTo>
                  <a:pt x="651" y="4"/>
                  <a:pt x="699" y="7"/>
                  <a:pt x="697" y="5"/>
                </a:cubicBezTo>
                <a:quadBezTo>
                  <a:pt x="697" y="0"/>
                  <a:pt x="697" y="0"/>
                </a:quadBezTo>
                <a:quadBezTo>
                  <a:pt x="0" y="0"/>
                  <a:pt x="0" y="0"/>
                </a:quadBezTo>
                <a:quadBezTo>
                  <a:pt x="0" y="7"/>
                  <a:pt x="0" y="7"/>
                </a:quadBezTo>
                <a:quadBezTo>
                  <a:pt x="668" y="7"/>
                  <a:pt x="668" y="7"/>
                </a:quadBezTo>
                <a:cubicBezTo>
                  <a:pt x="636" y="9"/>
                  <a:pt x="591" y="31"/>
                  <a:pt x="562" y="50"/>
                </a:cubicBezTo>
                <a:cubicBezTo>
                  <a:pt x="557" y="53"/>
                  <a:pt x="546" y="59"/>
                  <a:pt x="541" y="62"/>
                </a:cubicBezTo>
                <a:cubicBezTo>
                  <a:pt x="508" y="52"/>
                  <a:pt x="481" y="44"/>
                  <a:pt x="446" y="43"/>
                </a:cubicBezTo>
                <a:cubicBezTo>
                  <a:pt x="411" y="41"/>
                  <a:pt x="376" y="49"/>
                  <a:pt x="348" y="70"/>
                </a:cubicBezTo>
                <a:cubicBezTo>
                  <a:pt x="343" y="73"/>
                  <a:pt x="330" y="81"/>
                  <a:pt x="329" y="95"/>
                </a:cubicBezTo>
                <a:cubicBezTo>
                  <a:pt x="328" y="102"/>
                  <a:pt x="335" y="110"/>
                  <a:pt x="341" y="113"/>
                </a:cubicBezTo>
                <a:cubicBezTo>
                  <a:pt x="355" y="121"/>
                  <a:pt x="376" y="123"/>
                  <a:pt x="393" y="122"/>
                </a:cubicBezTo>
                <a:cubicBezTo>
                  <a:pt x="419" y="121"/>
                  <a:pt x="443" y="116"/>
                  <a:pt x="468" y="108"/>
                </a:cubicBezTo>
                <a:cubicBezTo>
                  <a:pt x="495" y="99"/>
                  <a:pt x="508" y="93"/>
                  <a:pt x="527" y="84"/>
                </a:cubicBezTo>
                <a:cubicBezTo>
                  <a:pt x="536" y="80"/>
                  <a:pt x="544" y="75"/>
                  <a:pt x="552" y="70"/>
                </a:cubicBezTo>
                <a:cubicBezTo>
                  <a:pt x="568" y="75"/>
                  <a:pt x="585" y="80"/>
                  <a:pt x="602" y="84"/>
                </a:cubicBezTo>
                <a:cubicBezTo>
                  <a:pt x="592" y="92"/>
                  <a:pt x="583" y="100"/>
                  <a:pt x="573" y="108"/>
                </a:cubicBezTo>
                <a:cubicBezTo>
                  <a:pt x="556" y="109"/>
                  <a:pt x="536" y="109"/>
                  <a:pt x="521" y="120"/>
                </a:cubicBezTo>
                <a:cubicBezTo>
                  <a:pt x="516" y="123"/>
                  <a:pt x="512" y="129"/>
                  <a:pt x="514" y="135"/>
                </a:cubicBezTo>
                <a:cubicBezTo>
                  <a:pt x="515" y="144"/>
                  <a:pt x="525" y="145"/>
                  <a:pt x="533" y="143"/>
                </a:cubicBezTo>
                <a:cubicBezTo>
                  <a:pt x="546" y="139"/>
                  <a:pt x="558" y="130"/>
                  <a:pt x="568" y="122"/>
                </a:cubicBezTo>
                <a:cubicBezTo>
                  <a:pt x="572" y="120"/>
                  <a:pt x="580" y="113"/>
                  <a:pt x="583" y="110"/>
                </a:cubicBezTo>
                <a:cubicBezTo>
                  <a:pt x="589" y="109"/>
                  <a:pt x="594" y="109"/>
                  <a:pt x="600" y="109"/>
                </a:cubicBezTo>
                <a:cubicBezTo>
                  <a:pt x="659" y="106"/>
                  <a:pt x="689" y="131"/>
                  <a:pt x="748" y="127"/>
                </a:cubicBezTo>
                <a:cubicBezTo>
                  <a:pt x="767" y="126"/>
                  <a:pt x="794" y="113"/>
                  <a:pt x="803" y="108"/>
                </a:cubicBezTo>
                <a:cubicBezTo>
                  <a:pt x="812" y="116"/>
                  <a:pt x="825" y="123"/>
                  <a:pt x="840" y="128"/>
                </a:cubicBezTo>
                <a:cubicBezTo>
                  <a:pt x="850" y="131"/>
                  <a:pt x="862" y="133"/>
                  <a:pt x="877" y="132"/>
                </a:cubicBezTo>
                <a:cubicBezTo>
                  <a:pt x="882" y="132"/>
                  <a:pt x="889" y="131"/>
                  <a:pt x="894" y="129"/>
                </a:cubicBezTo>
                <a:cubicBezTo>
                  <a:pt x="912" y="125"/>
                  <a:pt x="926" y="118"/>
                  <a:pt x="938" y="108"/>
                </a:cubicBezTo>
                <a:cubicBezTo>
                  <a:pt x="946" y="114"/>
                  <a:pt x="973" y="126"/>
                  <a:pt x="992" y="128"/>
                </a:cubicBezTo>
                <a:cubicBezTo>
                  <a:pt x="1051" y="132"/>
                  <a:pt x="1081" y="106"/>
                  <a:pt x="1140" y="109"/>
                </a:cubicBezTo>
                <a:cubicBezTo>
                  <a:pt x="1146" y="109"/>
                  <a:pt x="1151" y="110"/>
                  <a:pt x="1157" y="110"/>
                </a:cubicBezTo>
                <a:cubicBezTo>
                  <a:pt x="1161" y="113"/>
                  <a:pt x="1168" y="120"/>
                  <a:pt x="1172" y="123"/>
                </a:cubicBezTo>
                <a:cubicBezTo>
                  <a:pt x="1183" y="130"/>
                  <a:pt x="1194" y="140"/>
                  <a:pt x="1207" y="143"/>
                </a:cubicBezTo>
                <a:cubicBezTo>
                  <a:pt x="1215" y="145"/>
                  <a:pt x="1225" y="144"/>
                  <a:pt x="1227" y="136"/>
                </a:cubicBezTo>
                <a:cubicBezTo>
                  <a:pt x="1228" y="129"/>
                  <a:pt x="1224" y="124"/>
                  <a:pt x="1219" y="120"/>
                </a:cubicBezTo>
                <a:cubicBezTo>
                  <a:pt x="1205" y="109"/>
                  <a:pt x="1185" y="109"/>
                  <a:pt x="1167" y="108"/>
                </a:cubicBezTo>
                <a:cubicBezTo>
                  <a:pt x="1157" y="100"/>
                  <a:pt x="1148" y="92"/>
                  <a:pt x="1139" y="84"/>
                </a:cubicBezTo>
                <a:cubicBezTo>
                  <a:pt x="1156" y="81"/>
                  <a:pt x="1172" y="76"/>
                  <a:pt x="1189" y="71"/>
                </a:cubicBezTo>
                <a:cubicBezTo>
                  <a:pt x="1197" y="75"/>
                  <a:pt x="1205" y="80"/>
                  <a:pt x="1213" y="84"/>
                </a:cubicBezTo>
                <a:cubicBezTo>
                  <a:pt x="1232" y="93"/>
                  <a:pt x="1246" y="100"/>
                  <a:pt x="1273" y="109"/>
                </a:cubicBezTo>
                <a:cubicBezTo>
                  <a:pt x="1297" y="117"/>
                  <a:pt x="1322" y="122"/>
                  <a:pt x="1348" y="123"/>
                </a:cubicBezTo>
                <a:cubicBezTo>
                  <a:pt x="1364" y="124"/>
                  <a:pt x="1385" y="122"/>
                  <a:pt x="1400" y="114"/>
                </a:cubicBezTo>
                <a:cubicBezTo>
                  <a:pt x="1406" y="110"/>
                  <a:pt x="1412" y="103"/>
                  <a:pt x="1411" y="95"/>
                </a:cubicBezTo>
                <a:cubicBezTo>
                  <a:pt x="1410" y="82"/>
                  <a:pt x="1398" y="74"/>
                  <a:pt x="1393" y="70"/>
                </a:cubicBezTo>
                <a:cubicBezTo>
                  <a:pt x="1365" y="50"/>
                  <a:pt x="1329" y="41"/>
                  <a:pt x="1294" y="43"/>
                </a:cubicBezTo>
                <a:cubicBezTo>
                  <a:pt x="1260" y="44"/>
                  <a:pt x="1232" y="53"/>
                  <a:pt x="1199" y="62"/>
                </a:cubicBezTo>
                <a:cubicBezTo>
                  <a:pt x="1194" y="59"/>
                  <a:pt x="1184" y="53"/>
                  <a:pt x="1179" y="50"/>
                </a:cubicBezTo>
                <a:cubicBezTo>
                  <a:pt x="1149" y="31"/>
                  <a:pt x="1104" y="9"/>
                  <a:pt x="1072" y="7"/>
                </a:cubicBezTo>
                <a:quadBezTo>
                  <a:pt x="1741" y="7"/>
                  <a:pt x="1741" y="7"/>
                </a:quadBezTo>
                <a:lnTo>
                  <a:pt x="1741" y="0"/>
                </a:lnTo>
                <a:close/>
                <a:moveTo>
                  <a:pt x="1047" y="83"/>
                </a:moveTo>
                <a:cubicBezTo>
                  <a:pt x="1041" y="81"/>
                  <a:pt x="1020" y="74"/>
                  <a:pt x="1024" y="63"/>
                </a:cubicBezTo>
                <a:cubicBezTo>
                  <a:pt x="1026" y="56"/>
                  <a:pt x="1043" y="54"/>
                  <a:pt x="1048" y="54"/>
                </a:cubicBezTo>
                <a:cubicBezTo>
                  <a:pt x="1067" y="52"/>
                  <a:pt x="1084" y="54"/>
                  <a:pt x="1099" y="65"/>
                </a:cubicBezTo>
                <a:cubicBezTo>
                  <a:pt x="1106" y="71"/>
                  <a:pt x="1116" y="76"/>
                  <a:pt x="1122" y="82"/>
                </a:cubicBezTo>
                <a:cubicBezTo>
                  <a:pt x="1098" y="86"/>
                  <a:pt x="1071" y="91"/>
                  <a:pt x="1047" y="83"/>
                </a:cubicBezTo>
                <a:close/>
                <a:moveTo>
                  <a:pt x="641" y="65"/>
                </a:moveTo>
                <a:cubicBezTo>
                  <a:pt x="656" y="54"/>
                  <a:pt x="674" y="51"/>
                  <a:pt x="692" y="53"/>
                </a:cubicBezTo>
                <a:cubicBezTo>
                  <a:pt x="698" y="54"/>
                  <a:pt x="714" y="56"/>
                  <a:pt x="717" y="63"/>
                </a:cubicBezTo>
                <a:cubicBezTo>
                  <a:pt x="721" y="73"/>
                  <a:pt x="699" y="80"/>
                  <a:pt x="693" y="83"/>
                </a:cubicBezTo>
                <a:cubicBezTo>
                  <a:pt x="669" y="91"/>
                  <a:pt x="642" y="85"/>
                  <a:pt x="618" y="82"/>
                </a:cubicBezTo>
                <a:cubicBezTo>
                  <a:pt x="625" y="76"/>
                  <a:pt x="634" y="71"/>
                  <a:pt x="641" y="65"/>
                </a:cubicBezTo>
                <a:close/>
                <a:moveTo>
                  <a:pt x="490" y="87"/>
                </a:moveTo>
                <a:cubicBezTo>
                  <a:pt x="463" y="97"/>
                  <a:pt x="440" y="103"/>
                  <a:pt x="412" y="108"/>
                </a:cubicBezTo>
                <a:cubicBezTo>
                  <a:pt x="397" y="111"/>
                  <a:pt x="387" y="114"/>
                  <a:pt x="366" y="113"/>
                </a:cubicBezTo>
                <a:cubicBezTo>
                  <a:pt x="359" y="113"/>
                  <a:pt x="342" y="112"/>
                  <a:pt x="336" y="104"/>
                </a:cubicBezTo>
                <a:cubicBezTo>
                  <a:pt x="325" y="89"/>
                  <a:pt x="345" y="76"/>
                  <a:pt x="352" y="72"/>
                </a:cubicBezTo>
                <a:cubicBezTo>
                  <a:pt x="367" y="62"/>
                  <a:pt x="385" y="54"/>
                  <a:pt x="402" y="50"/>
                </a:cubicBezTo>
                <a:cubicBezTo>
                  <a:pt x="426" y="44"/>
                  <a:pt x="450" y="46"/>
                  <a:pt x="471" y="49"/>
                </a:cubicBezTo>
                <a:cubicBezTo>
                  <a:pt x="496" y="52"/>
                  <a:pt x="511" y="58"/>
                  <a:pt x="535" y="65"/>
                </a:cubicBezTo>
                <a:cubicBezTo>
                  <a:pt x="520" y="74"/>
                  <a:pt x="513" y="78"/>
                  <a:pt x="490" y="87"/>
                </a:cubicBezTo>
                <a:close/>
                <a:moveTo>
                  <a:pt x="557" y="120"/>
                </a:moveTo>
                <a:cubicBezTo>
                  <a:pt x="547" y="127"/>
                  <a:pt x="533" y="137"/>
                  <a:pt x="520" y="138"/>
                </a:cubicBezTo>
                <a:cubicBezTo>
                  <a:pt x="513" y="138"/>
                  <a:pt x="516" y="126"/>
                  <a:pt x="523" y="121"/>
                </a:cubicBezTo>
                <a:cubicBezTo>
                  <a:pt x="531" y="116"/>
                  <a:pt x="541" y="113"/>
                  <a:pt x="553" y="112"/>
                </a:cubicBezTo>
                <a:cubicBezTo>
                  <a:pt x="557" y="111"/>
                  <a:pt x="568" y="110"/>
                  <a:pt x="571" y="110"/>
                </a:cubicBezTo>
                <a:cubicBezTo>
                  <a:pt x="569" y="112"/>
                  <a:pt x="559" y="119"/>
                  <a:pt x="557" y="120"/>
                </a:cubicBezTo>
                <a:close/>
                <a:moveTo>
                  <a:pt x="797" y="100"/>
                </a:moveTo>
                <a:cubicBezTo>
                  <a:pt x="785" y="92"/>
                  <a:pt x="774" y="77"/>
                  <a:pt x="776" y="63"/>
                </a:cubicBezTo>
                <a:cubicBezTo>
                  <a:pt x="777" y="38"/>
                  <a:pt x="796" y="33"/>
                  <a:pt x="811" y="32"/>
                </a:cubicBezTo>
                <a:cubicBezTo>
                  <a:pt x="820" y="32"/>
                  <a:pt x="829" y="34"/>
                  <a:pt x="834" y="43"/>
                </a:cubicBezTo>
                <a:cubicBezTo>
                  <a:pt x="838" y="49"/>
                  <a:pt x="835" y="62"/>
                  <a:pt x="831" y="68"/>
                </a:cubicBezTo>
                <a:cubicBezTo>
                  <a:pt x="824" y="82"/>
                  <a:pt x="811" y="92"/>
                  <a:pt x="797" y="100"/>
                </a:cubicBezTo>
                <a:close/>
                <a:moveTo>
                  <a:pt x="909" y="69"/>
                </a:moveTo>
                <a:cubicBezTo>
                  <a:pt x="905" y="62"/>
                  <a:pt x="902" y="50"/>
                  <a:pt x="906" y="43"/>
                </a:cubicBezTo>
                <a:cubicBezTo>
                  <a:pt x="911" y="35"/>
                  <a:pt x="921" y="32"/>
                  <a:pt x="929" y="32"/>
                </a:cubicBezTo>
                <a:cubicBezTo>
                  <a:pt x="945" y="33"/>
                  <a:pt x="963" y="38"/>
                  <a:pt x="965" y="63"/>
                </a:cubicBezTo>
                <a:cubicBezTo>
                  <a:pt x="966" y="77"/>
                  <a:pt x="955" y="92"/>
                  <a:pt x="944" y="101"/>
                </a:cubicBezTo>
                <a:cubicBezTo>
                  <a:pt x="929" y="93"/>
                  <a:pt x="917" y="83"/>
                  <a:pt x="909" y="69"/>
                </a:cubicBezTo>
                <a:close/>
                <a:moveTo>
                  <a:pt x="1187" y="112"/>
                </a:moveTo>
                <a:cubicBezTo>
                  <a:pt x="1199" y="114"/>
                  <a:pt x="1209" y="116"/>
                  <a:pt x="1218" y="121"/>
                </a:cubicBezTo>
                <a:cubicBezTo>
                  <a:pt x="1224" y="126"/>
                  <a:pt x="1227" y="139"/>
                  <a:pt x="1220" y="138"/>
                </a:cubicBezTo>
                <a:cubicBezTo>
                  <a:pt x="1207" y="137"/>
                  <a:pt x="1193" y="127"/>
                  <a:pt x="1183" y="120"/>
                </a:cubicBezTo>
                <a:cubicBezTo>
                  <a:pt x="1181" y="119"/>
                  <a:pt x="1171" y="112"/>
                  <a:pt x="1169" y="110"/>
                </a:cubicBezTo>
                <a:cubicBezTo>
                  <a:pt x="1172" y="111"/>
                  <a:pt x="1184" y="112"/>
                  <a:pt x="1187" y="112"/>
                </a:cubicBezTo>
                <a:close/>
                <a:moveTo>
                  <a:pt x="1269" y="49"/>
                </a:moveTo>
                <a:cubicBezTo>
                  <a:pt x="1290" y="47"/>
                  <a:pt x="1314" y="44"/>
                  <a:pt x="1338" y="50"/>
                </a:cubicBezTo>
                <a:cubicBezTo>
                  <a:pt x="1355" y="55"/>
                  <a:pt x="1374" y="62"/>
                  <a:pt x="1389" y="72"/>
                </a:cubicBezTo>
                <a:cubicBezTo>
                  <a:pt x="1395" y="76"/>
                  <a:pt x="1416" y="89"/>
                  <a:pt x="1404" y="105"/>
                </a:cubicBezTo>
                <a:cubicBezTo>
                  <a:pt x="1398" y="113"/>
                  <a:pt x="1381" y="114"/>
                  <a:pt x="1374" y="114"/>
                </a:cubicBezTo>
                <a:cubicBezTo>
                  <a:pt x="1354" y="114"/>
                  <a:pt x="1343" y="111"/>
                  <a:pt x="1329" y="109"/>
                </a:cubicBezTo>
                <a:cubicBezTo>
                  <a:pt x="1300" y="103"/>
                  <a:pt x="1277" y="97"/>
                  <a:pt x="1251" y="87"/>
                </a:cubicBezTo>
                <a:cubicBezTo>
                  <a:pt x="1227" y="78"/>
                  <a:pt x="1221" y="74"/>
                  <a:pt x="1205" y="66"/>
                </a:cubicBezTo>
                <a:cubicBezTo>
                  <a:pt x="1229" y="59"/>
                  <a:pt x="1245" y="52"/>
                  <a:pt x="1269" y="49"/>
                </a:cubicBezTo>
                <a:close/>
              </a:path>
            </a:pathLst>
          </a:custGeom>
          <a:solidFill>
            <a:srgbClr val="1E1D14"/>
          </a:solidFill>
          <a:ln>
            <a:noFill/>
          </a:ln>
        </p:spPr>
        <p:txBody>
          <a:bodyPr vert="horz" wrap="square" lIns="91440" tIns="45720" rIns="91440" bIns="45720" anchor="t" anchorCtr="0"/>
          <a:lstStyle/>
          <a:p>
            <a:pPr lvl="0">
              <a:defRPr/>
            </a:pPr>
            <a:endParaRPr lang="zh-CN" altLang="en-US"/>
          </a:p>
        </p:txBody>
      </p:sp>
      <p:cxnSp>
        <p:nvCxnSpPr>
          <p:cNvPr id="63" name="直接连接符 28"/>
          <p:cNvCxnSpPr/>
          <p:nvPr/>
        </p:nvCxnSpPr>
        <p:spPr>
          <a:xfrm flipH="1">
            <a:off x="2469426" y="5897034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바탕체"/>
                <a:ea typeface="바탕체"/>
              </a:rPr>
              <a:t>근세일본어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spect="1"/>
          </p:cNvSpPr>
          <p:nvPr/>
        </p:nvSpPr>
        <p:spPr>
          <a:xfrm>
            <a:off x="4691273" y="1517120"/>
            <a:ext cx="7129669" cy="395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메이지유신</a:t>
            </a:r>
            <a:r>
              <a:rPr lang="ko-KR" altLang="en-US" sz="2000" b="1" dirty="0">
                <a:latin typeface="바탕체"/>
                <a:ea typeface="바탕체"/>
              </a:rPr>
              <a:t> 전후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4697901" y="3231454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 smtClean="0">
                <a:latin typeface="바탕체"/>
                <a:ea typeface="바탕체"/>
              </a:rPr>
              <a:t>한자폐지론</a:t>
            </a:r>
            <a:r>
              <a:rPr lang="ko-KR" altLang="en-US" sz="2000" b="1" dirty="0" smtClean="0">
                <a:latin typeface="바탕체"/>
                <a:ea typeface="바탕체"/>
              </a:rPr>
              <a:t> </a:t>
            </a:r>
            <a:r>
              <a:rPr lang="en-US" altLang="ko-KR" sz="2000" b="1" dirty="0" smtClean="0">
                <a:latin typeface="바탕체"/>
                <a:ea typeface="바탕체"/>
              </a:rPr>
              <a:t>– </a:t>
            </a:r>
            <a:r>
              <a:rPr lang="ko-KR" altLang="en-US" sz="2000" b="1" dirty="0" smtClean="0">
                <a:latin typeface="바탕체"/>
                <a:ea typeface="바탕체"/>
              </a:rPr>
              <a:t>한자는 교육에 적합하지 않다는 주장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>
            <a:spLocks noChangeAspect="1"/>
          </p:cNvSpPr>
          <p:nvPr/>
        </p:nvSpPr>
        <p:spPr>
          <a:xfrm>
            <a:off x="4691273" y="4963403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 smtClean="0">
                <a:latin typeface="바탕체"/>
                <a:ea typeface="바탕체"/>
              </a:rPr>
              <a:t>한자절감론</a:t>
            </a:r>
            <a:r>
              <a:rPr lang="ko-KR" altLang="en-US" sz="2000" b="1" dirty="0" smtClean="0">
                <a:latin typeface="바탕체"/>
                <a:ea typeface="바탕체"/>
              </a:rPr>
              <a:t> </a:t>
            </a:r>
            <a:r>
              <a:rPr lang="en-US" altLang="ko-KR" sz="2000" b="1" dirty="0" smtClean="0">
                <a:latin typeface="바탕체"/>
                <a:ea typeface="바탕체"/>
              </a:rPr>
              <a:t>– </a:t>
            </a:r>
            <a:r>
              <a:rPr lang="ko-KR" altLang="en-US" sz="2000" b="1" dirty="0" smtClean="0">
                <a:latin typeface="바탕체"/>
                <a:ea typeface="바탕체"/>
              </a:rPr>
              <a:t>한자 폐지에 대한 거부감으로 인한 절충안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7" y="3054944"/>
            <a:ext cx="5490558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상용한자</a:t>
            </a:r>
            <a:r>
              <a:rPr lang="en-US" altLang="ko-KR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(</a:t>
            </a: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常用漢字</a:t>
            </a:r>
            <a:r>
              <a:rPr lang="en-US" altLang="ko-KR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)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en-US" altLang="ko-KR" sz="7200" b="1">
                <a:solidFill>
                  <a:schemeClr val="bg1"/>
                </a:solidFill>
                <a:latin typeface="+mj-ea"/>
                <a:ea typeface="+mj-ea"/>
              </a:rPr>
              <a:t>7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바탕체"/>
                <a:ea typeface="바탕체"/>
              </a:rPr>
              <a:t>상용한자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spect="1"/>
          </p:cNvSpPr>
          <p:nvPr/>
        </p:nvSpPr>
        <p:spPr>
          <a:xfrm>
            <a:off x="4691273" y="1517120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latin typeface="바탕체"/>
                <a:ea typeface="바탕체"/>
              </a:rPr>
              <a:t>일반 사회생활에서의 한자 사용 </a:t>
            </a:r>
            <a:r>
              <a:rPr lang="ko-KR" altLang="en-US" sz="2000" b="1" dirty="0" smtClean="0">
                <a:latin typeface="바탕체"/>
                <a:ea typeface="바탕체"/>
              </a:rPr>
              <a:t>기준</a:t>
            </a:r>
            <a:r>
              <a:rPr lang="en-US" altLang="ko-KR" sz="2000" b="1" dirty="0" smtClean="0">
                <a:latin typeface="바탕체"/>
                <a:ea typeface="바탕체"/>
              </a:rPr>
              <a:t>, 2136</a:t>
            </a:r>
            <a:r>
              <a:rPr lang="ko-KR" altLang="en-US" sz="2000" b="1" dirty="0" smtClean="0">
                <a:latin typeface="바탕체"/>
                <a:ea typeface="바탕체"/>
              </a:rPr>
              <a:t>자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4697901" y="3231454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교육한자</a:t>
            </a:r>
            <a:r>
              <a:rPr lang="ko-KR" altLang="en-US" sz="2000" b="1" dirty="0">
                <a:latin typeface="바탕체"/>
                <a:ea typeface="바탕체"/>
              </a:rPr>
              <a:t> </a:t>
            </a:r>
            <a:r>
              <a:rPr lang="en-US" altLang="ko-KR" sz="2000" b="1" dirty="0" smtClean="0">
                <a:latin typeface="바탕체"/>
                <a:ea typeface="바탕체"/>
              </a:rPr>
              <a:t>, 1026</a:t>
            </a:r>
            <a:r>
              <a:rPr lang="ko-KR" altLang="en-US" sz="2000" b="1" dirty="0" smtClean="0">
                <a:latin typeface="바탕체"/>
                <a:ea typeface="바탕체"/>
              </a:rPr>
              <a:t>자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>
            <a:spLocks noChangeAspect="1"/>
          </p:cNvSpPr>
          <p:nvPr/>
        </p:nvSpPr>
        <p:spPr>
          <a:xfrm>
            <a:off x="4691273" y="4963403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 smtClean="0">
                <a:latin typeface="바탕체"/>
                <a:ea typeface="바탕체"/>
              </a:rPr>
              <a:t>인명용한자</a:t>
            </a:r>
            <a:r>
              <a:rPr lang="en-US" altLang="ko-KR" sz="2000" b="1" dirty="0" smtClean="0">
                <a:latin typeface="바탕체"/>
                <a:ea typeface="바탕체"/>
              </a:rPr>
              <a:t>, 863</a:t>
            </a:r>
            <a:r>
              <a:rPr lang="ko-KR" altLang="en-US" sz="2000" b="1" dirty="0" smtClean="0">
                <a:latin typeface="바탕체"/>
                <a:ea typeface="바탕체"/>
              </a:rPr>
              <a:t>자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59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 sz="4000" b="1" dirty="0">
                <a:latin typeface="바탕체"/>
                <a:ea typeface="바탕체"/>
              </a:rPr>
              <a:t>참고자료 </a:t>
            </a:r>
            <a:r>
              <a:rPr lang="en-US" altLang="ko-KR" sz="4000" b="1" dirty="0" smtClean="0">
                <a:latin typeface="바탕체"/>
                <a:ea typeface="바탕체"/>
              </a:rPr>
              <a:t>–</a:t>
            </a:r>
            <a:r>
              <a:rPr lang="ko-KR" altLang="en-US" sz="4000" b="1" dirty="0" smtClean="0">
                <a:latin typeface="바탕체"/>
                <a:ea typeface="바탕체"/>
              </a:rPr>
              <a:t> 개정상용한자신문</a:t>
            </a:r>
            <a:endParaRPr lang="ko-KR" altLang="en-US" sz="4000" b="1" dirty="0">
              <a:latin typeface="바탕"/>
              <a:ea typeface="바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69" y="1384916"/>
            <a:ext cx="8204462" cy="52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>
            <a:stCxn id="17" idx="3"/>
          </p:cNvCxnSpPr>
          <p:nvPr/>
        </p:nvCxnSpPr>
        <p:spPr>
          <a:xfrm flipV="1">
            <a:off x="9127332" y="3429000"/>
            <a:ext cx="2573887" cy="94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>
            <a:off x="446867" y="3426101"/>
            <a:ext cx="3113101" cy="289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1891" y="3078606"/>
            <a:ext cx="5405440" cy="70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>
                <a:latin typeface="바탕체"/>
                <a:ea typeface="바탕체"/>
              </a:rPr>
              <a:t>安利</a:t>
            </a:r>
            <a:r>
              <a:rPr lang="ko-KR" altLang="en-US" sz="4000" b="1" i="0" u="none" strike="noStrike">
                <a:solidFill>
                  <a:srgbClr val="000000"/>
                </a:solidFill>
                <a:latin typeface="바탕"/>
                <a:ea typeface="바탕"/>
              </a:rPr>
              <a:t>賀等宇</a:t>
            </a:r>
            <a:r>
              <a:rPr lang="zh-CN" altLang="en-US" sz="4000" b="1" i="0" u="none" strike="noStrike">
                <a:solidFill>
                  <a:srgbClr val="000000"/>
                </a:solidFill>
                <a:latin typeface="바탕"/>
                <a:ea typeface="바탕"/>
              </a:rPr>
              <a:t>御</a:t>
            </a:r>
            <a:r>
              <a:rPr lang="ko-KR" altLang="en-US" sz="4000" b="1" i="0" u="none" strike="noStrike">
                <a:solidFill>
                  <a:srgbClr val="000000"/>
                </a:solidFill>
                <a:latin typeface="바탕"/>
                <a:ea typeface="바탕"/>
              </a:rPr>
              <a:t>邪以</a:t>
            </a:r>
            <a:r>
              <a:rPr lang="ko-KR" altLang="en-US" sz="4000" b="1" i="0" u="none" strike="noStrike">
                <a:latin typeface="바탕"/>
                <a:ea typeface="바탕"/>
              </a:rPr>
              <a:t>麻須</a:t>
            </a:r>
            <a:r>
              <a:rPr lang="en-US" altLang="ko-KR" sz="4000" b="1" i="0" u="none" strike="noStrike">
                <a:latin typeface="바탕"/>
                <a:ea typeface="바탕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참고자료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http://www.for68.com/riyu_Japanese/qplus/news.shtm?tabidmain=1&amp;tabidsecondly=3&amp;id=61707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0"/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2"/>
              </a:rPr>
              <a:t>https://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  <a:hlinkClick r:id="rId2"/>
              </a:rPr>
              <a:t>i-k-i.jp/12985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3"/>
              </a:rPr>
              <a:t>https://fujiwarayukie.hatenablog.com/entry/2015/06/21/014813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4"/>
              </a:rPr>
              <a:t>https://business.nikkei.com/atcl/report/15/280393/092100015/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https://www.weblio.jp/wkpja/content/%E4%B8%AD%E4%B8%96%E6%97%A5%E6%9C%AC%E8%AA%9E_%E4%B8%AD%E4%B8%96%E6%97%A5%E6%9C%AC%E8%AA%9E%E3%81%AE%E6%A6%82%E8%A6%81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https://www.bunka.go.jp/kokugo_nihongo/sisaku/joho/joho/kakuki/01/tosin01/03.html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</a:rPr>
              <a:t>https://ja.wikipedia.org/wiki/%E6%BC%A2%E5%AD%97%E5%BB%83%E6%AD%A2%E8%AB%96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400" u="sng" dirty="0">
                <a:latin typeface="굴림체" panose="020B0609000101010101" pitchFamily="49" charset="-127"/>
                <a:ea typeface="굴림체" panose="020B0609000101010101" pitchFamily="49" charset="-127"/>
                <a:hlinkClick r:id="rId5"/>
              </a:rPr>
              <a:t>https://ja.wikipedia.org/wiki/%</a:t>
            </a:r>
            <a:r>
              <a:rPr lang="en-US" altLang="ko-KR" sz="1400" u="sng" dirty="0" smtClean="0">
                <a:latin typeface="굴림체" panose="020B0609000101010101" pitchFamily="49" charset="-127"/>
                <a:ea typeface="굴림체" panose="020B0609000101010101" pitchFamily="49" charset="-127"/>
                <a:hlinkClick r:id="rId5"/>
              </a:rPr>
              <a:t>E5%9B%BD%E8%AA%9E%E5%9B%BD%E5%AD%97%E5%95%8F%E9%A1%8C</a:t>
            </a:r>
            <a:endParaRPr lang="en-US" altLang="ko-KR" sz="14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66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7" y="3054944"/>
            <a:ext cx="5490558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일본어의 기원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72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 err="1">
                <a:latin typeface="바탕체"/>
                <a:ea typeface="바탕체"/>
              </a:rPr>
              <a:t>일본어어의</a:t>
            </a:r>
            <a:r>
              <a:rPr lang="ko-KR" altLang="en-US" sz="2000" b="1" dirty="0">
                <a:latin typeface="바탕체"/>
                <a:ea typeface="바탕체"/>
              </a:rPr>
              <a:t> 기원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3" y="1517120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학설 </a:t>
            </a:r>
            <a:r>
              <a:rPr lang="en-US" altLang="ko-KR" sz="2000" b="1" dirty="0" smtClean="0">
                <a:latin typeface="바탕체"/>
                <a:ea typeface="바탕체"/>
              </a:rPr>
              <a:t>1 - </a:t>
            </a:r>
            <a:r>
              <a:rPr lang="ko-KR" altLang="en-US" sz="2000" b="1" dirty="0" smtClean="0">
                <a:latin typeface="바탕체"/>
                <a:ea typeface="바탕체"/>
              </a:rPr>
              <a:t>일본어는 </a:t>
            </a:r>
            <a:r>
              <a:rPr lang="ko-KR" altLang="en-US" sz="2000" b="1" dirty="0">
                <a:latin typeface="바탕체"/>
                <a:ea typeface="바탕체"/>
              </a:rPr>
              <a:t>구석기 시대부터 존재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2520663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697901" y="2517653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고립어로 분류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3622330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691273" y="3619320"/>
            <a:ext cx="7129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학설 </a:t>
            </a:r>
            <a:r>
              <a:rPr lang="en-US" altLang="ko-KR" sz="2000" b="1" dirty="0">
                <a:latin typeface="바탕체"/>
                <a:ea typeface="바탕체"/>
              </a:rPr>
              <a:t>2 - </a:t>
            </a:r>
            <a:r>
              <a:rPr lang="ko-KR" altLang="en-US" sz="2000" b="1" dirty="0" err="1">
                <a:latin typeface="바탕체"/>
                <a:ea typeface="바탕체"/>
              </a:rPr>
              <a:t>도래인에</a:t>
            </a:r>
            <a:r>
              <a:rPr lang="ko-KR" altLang="en-US" sz="2000" b="1" dirty="0">
                <a:latin typeface="바탕체"/>
                <a:ea typeface="바탕체"/>
              </a:rPr>
              <a:t> 의해 새롭게 탄생</a:t>
            </a:r>
          </a:p>
          <a:p>
            <a:pPr lvl="0">
              <a:defRPr/>
            </a:pP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756456"/>
            <a:ext cx="389627" cy="3896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691273" y="4753446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알타이어족으로 </a:t>
            </a:r>
            <a:r>
              <a:rPr lang="ko-KR" altLang="en-US" sz="2000" b="1" dirty="0">
                <a:latin typeface="바탕체"/>
                <a:ea typeface="바탕체"/>
              </a:rPr>
              <a:t>분류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7" y="3054944"/>
            <a:ext cx="5490558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일본어의 특징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72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23234"/>
            <a:ext cx="1035745" cy="51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988" y="3141827"/>
            <a:ext cx="2242999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바탕체"/>
                <a:ea typeface="바탕체"/>
              </a:rPr>
              <a:t>일본어어의 특징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1520130"/>
            <a:ext cx="389627" cy="389627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spect="1"/>
          </p:cNvSpPr>
          <p:nvPr/>
        </p:nvSpPr>
        <p:spPr>
          <a:xfrm>
            <a:off x="4691273" y="1517120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다른 언어에 비해 음절 </a:t>
            </a:r>
            <a:r>
              <a:rPr lang="ko-KR" altLang="en-US" sz="2000" b="1" dirty="0">
                <a:latin typeface="바탕체"/>
                <a:ea typeface="바탕체"/>
              </a:rPr>
              <a:t>수가 적다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9903" y="3234464"/>
            <a:ext cx="389627" cy="389627"/>
          </a:xfrm>
          <a:prstGeom prst="rect">
            <a:avLst/>
          </a:prstGeom>
        </p:spPr>
      </p:pic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4697901" y="3231454"/>
            <a:ext cx="7129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latin typeface="바탕체"/>
                <a:ea typeface="바탕체"/>
              </a:rPr>
              <a:t>소리의 세기에 의한 악센트는 없지만 고저악센트는 존재</a:t>
            </a:r>
            <a:endParaRPr lang="ko-KR" altLang="en-US" sz="2000" b="1" dirty="0">
              <a:latin typeface="바탕체"/>
              <a:ea typeface="바탕체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275" y="4966413"/>
            <a:ext cx="389627" cy="389627"/>
          </a:xfrm>
          <a:prstGeom prst="rect">
            <a:avLst/>
          </a:prstGeom>
        </p:spPr>
      </p:pic>
      <p:sp>
        <p:nvSpPr>
          <p:cNvPr id="40" name="文本框 39"/>
          <p:cNvSpPr txBox="1">
            <a:spLocks noChangeAspect="1"/>
          </p:cNvSpPr>
          <p:nvPr/>
        </p:nvSpPr>
        <p:spPr>
          <a:xfrm>
            <a:off x="4691273" y="4968026"/>
            <a:ext cx="7129669" cy="38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>
                <a:latin typeface="바탕체"/>
                <a:ea typeface="바탕체"/>
              </a:rPr>
              <a:t>히라가나</a:t>
            </a:r>
            <a:r>
              <a:rPr lang="en-US" altLang="ko-KR" sz="2000" b="1">
                <a:latin typeface="바탕체"/>
                <a:ea typeface="바탕체"/>
              </a:rPr>
              <a:t>,</a:t>
            </a:r>
            <a:r>
              <a:rPr lang="ko-KR" altLang="en-US" sz="2000" b="1">
                <a:latin typeface="바탕체"/>
                <a:ea typeface="바탕체"/>
              </a:rPr>
              <a:t> 가타카나</a:t>
            </a:r>
            <a:r>
              <a:rPr lang="en-US" altLang="ko-KR" sz="2000" b="1">
                <a:latin typeface="바탕체"/>
                <a:ea typeface="바탕체"/>
              </a:rPr>
              <a:t>,</a:t>
            </a:r>
            <a:r>
              <a:rPr lang="ko-KR" altLang="en-US" sz="2000" b="1">
                <a:latin typeface="바탕체"/>
                <a:ea typeface="바탕체"/>
              </a:rPr>
              <a:t> 한자 세 종류의 문자 사용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 b="1">
                <a:latin typeface="바탕체"/>
                <a:ea typeface="바탕체"/>
              </a:rPr>
              <a:t>일본어의 특징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52" y="1590276"/>
            <a:ext cx="11726136" cy="4995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2638" y="474212"/>
            <a:ext cx="1217222" cy="1207902"/>
            <a:chOff x="4985288" y="1224585"/>
            <a:chExt cx="2546888" cy="2527388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47097" y="835129"/>
            <a:ext cx="520749" cy="52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80781" y="4792640"/>
            <a:ext cx="561035" cy="56103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1909" y="2982917"/>
            <a:ext cx="2851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바탕체"/>
                <a:ea typeface="바탕체"/>
                <a:hlinkClick r:id="rId5"/>
              </a:rPr>
              <a:t>일본의</a:t>
            </a:r>
            <a:r>
              <a:rPr lang="en-US" altLang="en-US" dirty="0">
                <a:latin typeface="바탕체"/>
                <a:ea typeface="바탕체"/>
                <a:hlinkClick r:id="rId5"/>
              </a:rPr>
              <a:t> </a:t>
            </a:r>
            <a:r>
              <a:rPr lang="en-US" altLang="en-US" dirty="0" err="1" smtClean="0">
                <a:latin typeface="바탕체"/>
                <a:ea typeface="바탕체"/>
                <a:hlinkClick r:id="rId5"/>
              </a:rPr>
              <a:t>가타카나는</a:t>
            </a:r>
            <a:endParaRPr lang="en-US" altLang="en-US" dirty="0">
              <a:latin typeface="바탕체"/>
              <a:ea typeface="바탕체"/>
              <a:hlinkClick r:id="rId5"/>
            </a:endParaRPr>
          </a:p>
          <a:p>
            <a:pPr>
              <a:defRPr/>
            </a:pPr>
            <a:r>
              <a:rPr lang="en-US" altLang="en-US" dirty="0" err="1" smtClean="0">
                <a:latin typeface="바탕체"/>
                <a:ea typeface="바탕체"/>
                <a:hlinkClick r:id="rId5"/>
              </a:rPr>
              <a:t>한국의</a:t>
            </a:r>
            <a:r>
              <a:rPr lang="en-US" altLang="en-US" dirty="0" smtClean="0">
                <a:latin typeface="바탕체"/>
                <a:ea typeface="바탕체"/>
                <a:hlinkClick r:id="rId5"/>
              </a:rPr>
              <a:t> </a:t>
            </a:r>
            <a:r>
              <a:rPr lang="en-US" altLang="en-US" dirty="0" err="1">
                <a:latin typeface="바탕체"/>
                <a:ea typeface="바탕체"/>
                <a:hlinkClick r:id="rId5"/>
              </a:rPr>
              <a:t>구결에서</a:t>
            </a:r>
            <a:r>
              <a:rPr lang="en-US" altLang="en-US" dirty="0">
                <a:latin typeface="바탕체"/>
                <a:ea typeface="바탕체"/>
                <a:hlinkClick r:id="rId5"/>
              </a:rPr>
              <a:t> </a:t>
            </a:r>
            <a:r>
              <a:rPr lang="en-US" altLang="en-US" dirty="0" err="1">
                <a:latin typeface="바탕체"/>
                <a:ea typeface="바탕체"/>
                <a:hlinkClick r:id="rId5"/>
              </a:rPr>
              <a:t>왔다</a:t>
            </a:r>
            <a:r>
              <a:rPr lang="en-US" altLang="en-US" dirty="0">
                <a:latin typeface="바탕체"/>
                <a:ea typeface="바탕체"/>
                <a:hlinkClick r:id="rId5"/>
              </a:rPr>
              <a:t>?</a:t>
            </a:r>
            <a:endParaRPr lang="en-US" altLang="en-US" dirty="0">
              <a:latin typeface="바탕체"/>
              <a:ea typeface="바탕체"/>
            </a:endParaRPr>
          </a:p>
        </p:txBody>
      </p:sp>
      <p:pic>
        <p:nvPicPr>
          <p:cNvPr id="35" name="bt1Q1KbUOKw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6"/>
          <a:stretch>
            <a:fillRect/>
          </a:stretch>
        </p:blipFill>
        <p:spPr>
          <a:xfrm>
            <a:off x="3543587" y="249049"/>
            <a:ext cx="8415399" cy="63115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19322" y="1873479"/>
            <a:ext cx="3440906" cy="70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dirty="0" err="1">
                <a:latin typeface="바탕체"/>
                <a:ea typeface="바탕체"/>
              </a:rPr>
              <a:t>참고영상</a:t>
            </a:r>
            <a:endParaRPr lang="ko-KR" altLang="en-US" sz="4000" dirty="0">
              <a:latin typeface="바탕체"/>
              <a:ea typeface="바탕체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6" idx="1"/>
          </p:cNvCxnSpPr>
          <p:nvPr/>
        </p:nvCxnSpPr>
        <p:spPr>
          <a:xfrm flipV="1">
            <a:off x="1481488" y="159026"/>
            <a:ext cx="1961399" cy="2038995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8" idx="5"/>
          </p:cNvCxnSpPr>
          <p:nvPr/>
        </p:nvCxnSpPr>
        <p:spPr>
          <a:xfrm flipH="1">
            <a:off x="1481488" y="4434128"/>
            <a:ext cx="2293029" cy="229797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29140" y="1745673"/>
            <a:ext cx="3088824" cy="3088826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38041" y="1797650"/>
            <a:ext cx="3088824" cy="3088826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4490" y="1864474"/>
            <a:ext cx="3088824" cy="30888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29367" y="3054944"/>
            <a:ext cx="6645464" cy="69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상대일본어</a:t>
            </a:r>
            <a:r>
              <a:rPr lang="en-US" altLang="ko-KR" sz="4000" b="1">
                <a:solidFill>
                  <a:srgbClr val="323232"/>
                </a:solidFill>
                <a:latin typeface="바탕체"/>
                <a:ea typeface="바탕체"/>
                <a:cs typeface="Adobe Devanagari"/>
              </a:rPr>
              <a:t>(</a:t>
            </a:r>
            <a:r>
              <a:rPr lang="ko-KR" altLang="en-US" sz="4000" b="1">
                <a:latin typeface="바탕체"/>
                <a:ea typeface="바탕체"/>
                <a:cs typeface="Adobe Devanagari"/>
              </a:rPr>
              <a:t>上代日本語</a:t>
            </a:r>
            <a:r>
              <a:rPr lang="en-US" altLang="ko-KR" sz="4000" b="1">
                <a:latin typeface="바탕체"/>
                <a:ea typeface="바탕체"/>
                <a:cs typeface="Adobe Devanagari"/>
              </a:rPr>
              <a:t>)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05420" y="2188763"/>
            <a:ext cx="751541" cy="751541"/>
            <a:chOff x="7245584" y="1900725"/>
            <a:chExt cx="751541" cy="751541"/>
          </a:xfrm>
        </p:grpSpPr>
        <p:sp>
          <p:nvSpPr>
            <p:cNvPr id="12" name="椭圆 11"/>
            <p:cNvSpPr/>
            <p:nvPr/>
          </p:nvSpPr>
          <p:spPr>
            <a:xfrm>
              <a:off x="7245584" y="1900725"/>
              <a:ext cx="751541" cy="751541"/>
            </a:xfrm>
            <a:prstGeom prst="ellipse">
              <a:avLst/>
            </a:prstGeom>
            <a:solidFill>
              <a:srgbClr val="E64D2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十字形 12"/>
            <p:cNvSpPr/>
            <p:nvPr/>
          </p:nvSpPr>
          <p:spPr>
            <a:xfrm rot="20078080">
              <a:off x="7653929" y="2112288"/>
              <a:ext cx="259137" cy="259137"/>
            </a:xfrm>
            <a:prstGeom prst="plus">
              <a:avLst>
                <a:gd name="adj" fmla="val 372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69967" y="2808722"/>
            <a:ext cx="1561763" cy="1180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7200" b="1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en-US" altLang="ko-KR" sz="7200" b="1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413</Words>
  <Application>Microsoft Office PowerPoint</Application>
  <PresentationFormat>와이드스크린</PresentationFormat>
  <Paragraphs>191</Paragraphs>
  <Slides>25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Adobe Devanagari</vt:lpstr>
      <vt:lpstr>微软雅黑</vt:lpstr>
      <vt:lpstr>SimSun</vt:lpstr>
      <vt:lpstr>굴림체</vt:lpstr>
      <vt:lpstr>맑은 고딕</vt:lpstr>
      <vt:lpstr>바탕</vt:lpstr>
      <vt:lpstr>바탕체</vt:lpstr>
      <vt:lpstr>Arial</vt:lpstr>
      <vt:lpstr>Calibri</vt:lpstr>
      <vt:lpstr>Office 主题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일본어의 특징</vt:lpstr>
      <vt:lpstr>PowerPoint 프레젠테이션</vt:lpstr>
      <vt:lpstr>PowerPoint 프레젠테이션</vt:lpstr>
      <vt:lpstr>PowerPoint 프레젠테이션</vt:lpstr>
      <vt:lpstr>참고자료 - 목간（木簡）</vt:lpstr>
      <vt:lpstr>상대일본어 음절표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참고자료 – 개정상용한자신문</vt:lpstr>
      <vt:lpstr>PowerPoint 프레젠테이션</vt:lpstr>
      <vt:lpstr>참고자료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김 세찬</cp:lastModifiedBy>
  <cp:revision>114</cp:revision>
  <dcterms:created xsi:type="dcterms:W3CDTF">2014-08-07T06:03:00Z</dcterms:created>
  <dcterms:modified xsi:type="dcterms:W3CDTF">2021-10-10T12:59:53Z</dcterms:modified>
  <cp:version>1000.0000.01</cp:version>
</cp:coreProperties>
</file>