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8" r:id="rId6"/>
    <p:sldId id="324" r:id="rId7"/>
    <p:sldId id="325" r:id="rId8"/>
    <p:sldId id="326" r:id="rId9"/>
    <p:sldId id="327" r:id="rId10"/>
    <p:sldId id="328" r:id="rId11"/>
    <p:sldId id="261" r:id="rId12"/>
    <p:sldId id="329" r:id="rId13"/>
    <p:sldId id="330" r:id="rId14"/>
    <p:sldId id="331" r:id="rId15"/>
    <p:sldId id="332" r:id="rId16"/>
    <p:sldId id="266" r:id="rId17"/>
    <p:sldId id="333" r:id="rId18"/>
    <p:sldId id="269" r:id="rId19"/>
    <p:sldId id="334" r:id="rId20"/>
    <p:sldId id="259" r:id="rId21"/>
    <p:sldId id="257" r:id="rId22"/>
    <p:sldId id="260" r:id="rId23"/>
    <p:sldId id="262" r:id="rId24"/>
    <p:sldId id="263" r:id="rId25"/>
    <p:sldId id="273" r:id="rId26"/>
    <p:sldId id="264" r:id="rId27"/>
    <p:sldId id="265" r:id="rId28"/>
    <p:sldId id="275" r:id="rId29"/>
    <p:sldId id="277" r:id="rId30"/>
    <p:sldId id="278" r:id="rId31"/>
    <p:sldId id="276" r:id="rId32"/>
    <p:sldId id="268" r:id="rId33"/>
    <p:sldId id="279" r:id="rId34"/>
    <p:sldId id="280" r:id="rId35"/>
    <p:sldId id="305" r:id="rId36"/>
    <p:sldId id="307" r:id="rId37"/>
    <p:sldId id="308" r:id="rId38"/>
    <p:sldId id="309" r:id="rId39"/>
    <p:sldId id="310" r:id="rId40"/>
    <p:sldId id="311" r:id="rId41"/>
    <p:sldId id="321" r:id="rId42"/>
    <p:sldId id="315" r:id="rId43"/>
    <p:sldId id="322" r:id="rId44"/>
    <p:sldId id="320" r:id="rId45"/>
    <p:sldId id="267" r:id="rId46"/>
    <p:sldId id="296" r:id="rId47"/>
    <p:sldId id="297" r:id="rId48"/>
    <p:sldId id="298" r:id="rId49"/>
    <p:sldId id="299" r:id="rId50"/>
    <p:sldId id="323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270" r:id="rId59"/>
    <p:sldId id="271" r:id="rId60"/>
    <p:sldId id="274" r:id="rId61"/>
    <p:sldId id="342" r:id="rId62"/>
    <p:sldId id="343" r:id="rId63"/>
    <p:sldId id="344" r:id="rId64"/>
    <p:sldId id="345" r:id="rId65"/>
    <p:sldId id="346" r:id="rId66"/>
    <p:sldId id="347" r:id="rId67"/>
    <p:sldId id="348" r:id="rId68"/>
    <p:sldId id="349" r:id="rId69"/>
    <p:sldId id="272" r:id="rId70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>
      <p:cViewPr varScale="1">
        <p:scale>
          <a:sx n="58" d="100"/>
          <a:sy n="58" d="100"/>
        </p:scale>
        <p:origin x="31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8023460@gmail.com" userId="9da3bf53e9bccde8" providerId="LiveId" clId="{FF015AD7-91E0-46A2-A758-D2D3C0186010}"/>
    <pc:docChg chg="addSld delSld modSld">
      <pc:chgData name="jenny8023460@gmail.com" userId="9da3bf53e9bccde8" providerId="LiveId" clId="{FF015AD7-91E0-46A2-A758-D2D3C0186010}" dt="2022-03-29T13:15:26.992" v="2"/>
      <pc:docMkLst>
        <pc:docMk/>
      </pc:docMkLst>
      <pc:sldChg chg="add">
        <pc:chgData name="jenny8023460@gmail.com" userId="9da3bf53e9bccde8" providerId="LiveId" clId="{FF015AD7-91E0-46A2-A758-D2D3C0186010}" dt="2022-03-28T16:17:40.670" v="0"/>
        <pc:sldMkLst>
          <pc:docMk/>
          <pc:sldMk cId="1586017861" sldId="261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4059680511" sldId="266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2432901439" sldId="269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943540705" sldId="270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2528368115" sldId="271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1907347674" sldId="274"/>
        </pc:sldMkLst>
      </pc:sldChg>
      <pc:sldChg chg="del">
        <pc:chgData name="jenny8023460@gmail.com" userId="9da3bf53e9bccde8" providerId="LiveId" clId="{FF015AD7-91E0-46A2-A758-D2D3C0186010}" dt="2022-03-29T13:15:22.466" v="1" actId="2696"/>
        <pc:sldMkLst>
          <pc:docMk/>
          <pc:sldMk cId="4257905988" sldId="286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2758214097" sldId="324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4225117411" sldId="325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879114532" sldId="326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2002433792" sldId="327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2238461061" sldId="328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2327594231" sldId="329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794657433" sldId="330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1303947456" sldId="331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1036467445" sldId="332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804290642" sldId="333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2233554278" sldId="334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3988461477" sldId="335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1744235194" sldId="336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437239858" sldId="337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3524903831" sldId="338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3147950278" sldId="339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1195919043" sldId="340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3900659975" sldId="341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736395001" sldId="342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1407805462" sldId="343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3508555000" sldId="344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2355688876" sldId="345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1792660086" sldId="346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2873914585" sldId="347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2157660330" sldId="348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1321589432" sldId="349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8:32:49.16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18:32:51.854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0 0 16383,'134'0'0,"-8"0"0,-23 0 0,25 0 0,4 0 0,-56 0 0,4 0 0,2 0 0,2 0 0,2 0 0,-1 0 0,10 0 0,4 0 0,3 0 0,3 0 0,0 0 0,0 0 0,4 0 0,1 0 0,5 0 0,1 0 0,-10 0 0,1 0 0,8 0 0,1 0 0,-7 0 0,1 0 0,-11 0 0,0 0 0,4 0 0,-1 0 0,-10 0 0,-2 0 0,1 0 0,-1 0 0,-10 0 0,-1 0 0,8 0 0,2 0 0,58 0 0,-63 0 0,-2 0 0,62 0 0,-3 0 0,-10 0 0,10 0 0,3 0 0,0 0 0,-3 0 0,1 0 0,-10 0 0,9 0 0,-22 0 0,19 0 0,-6 0 0,-54 0 0,0 0 0,0 0 0,0 0 0,0 0 0,0 0 0,4 0 0,2 0 0,-4 0 0,-1 0 0,10 0 0,1 0 0,-5 0 0,-1 0 0,8 0 0,-2 0 0,1 0 0,-1 0 0,2 0 0,-1 0 0,5 0 0,0 0 0,-9 0 0,0 0 0,14 0 0,-1 0 0,-7 0 0,-1 0 0,5 0 0,2 0 0,3 0 0,0 0 0,-4 0 0,1 0 0,4 0 0,1 0 0,-1 0 0,1 0 0,-1 0 0,2 0 0,5 0 0,-1 0 0,-10 0 0,0 0 0,15 0 0,0 0 0,-15 0 0,2 0 0,13 0 0,1 0 0,-2 0 0,-4 0 0,-4 0 0,2 0 0,7 0 0,0 0 0,-9 0 0,0 0 0,10 0 0,2 0 0,-4 0 0,-4 0 0,2 0 0,-3 0 0,-3 0 0,-1 0 0,-1 0 0,1 0 0,-1 0 0,1 0 0,7 0 0,-3 0 0,-8 0 0,-1 0 0,15 0 0,0 0 0,-15 0 0,0 0 0,15 0 0,3 0 0,0 0 0,0 0 0,-4 0 0,-1 0 0,4 0 0,-2 0 0,-3 0 0,-3 0 0,-3 0 0,1 0 0,10 0 0,-2 0 0,-8 0 0,-1 0 0,-1 0 0,-1 0 0,-1 0 0,0 0 0,-3 0 0,-1 0 0,5 0 0,1 0 0,-5 0 0,-2 0 0,7 0 0,-4 0 0,-7 0 0,-1 0 0,5 0 0,-1 0 0,-4 0 0,-2 0 0,7 0 0,-1 0 0,-4 0 0,1 0 0,3 0 0,1 0 0,-1 0 0,0 0 0,-4 0 0,1 0 0,15 0 0,1 0 0,-10 0 0,0 0 0,5 0 0,-1 0 0,7 0 0,-2 0 0,-21 0 0,1 0 0,19 0 0,-1 0 0,-25 0 0,0 0 0,14 0 0,-1 0 0,-13 0 0,-3 0 0,6 0 0,-1 0 0,1 0 0,0 0 0,0 0 0,1 0 0,13 0 0,-2 0 0,-9 0 0,-2 0 0,16 0 0,1 0 0,-11 0 0,2 0 0,9 0 0,3 0 0,-1 0 0,-1 0 0,2 0 0,-1 0 0,-7 0 0,1 0 0,-1 0 0,-1 0 0,8 0 0,-2 0 0,-9 0 0,1 0 0,8 0 0,0 0 0,-4 0 0,-2 0 0,-5 0 0,2 0 0,-3 0 0,2 0 0,4 0 0,-2 0 0,55 0 0,-55 0 0,-1 0 0,-13 0 0,-1 0 0,11 0 0,2 0 0,-7 0 0,-1 0 0,0 0 0,0 0 0,-6 0 0,0 0 0,-1 0 0,1 0 0,6 0 0,0 0 0,-5 0 0,1 0 0,-2 0 0,-2 0 0,1 0 0,-1 0 0,68 0 0,-66 0 0,0 0 0,66 0 0,-63 0 0,3 0 0,-6 0 0,2 0 0,-1 0 0,1 0 0,2 0 0,-1 0 0,-3 0 0,0 0 0,2 0 0,-1 0 0,5 0 0,-1 0 0,-5 0 0,0 0 0,0 0 0,0 0 0,0 0 0,0 0 0,0 0 0,-2 0 0,68 0 0,-67 0 0,-1 0 0,2 0 0,0 0 0,2 0 0,-1 0 0,4 0 0,1 0 0,0 0 0,0 0 0,-5 0 0,-1 0 0,0 0 0,0 0 0,-1 0 0,-1 0 0,68 0 0,-66 0 0,0 0 0,0 0 0,-1 0 0,67 0 0,-14 0 0,-2 0 0,-11 0 0,1 0 0,10 0 0,-11 0 0,1 0 0,10 0 0,-11 0 0,1 0 0,10 0 0,-10 0 0,-1 0 0,23 0 0,-20 0 0,21 0 0,-11 0 0,-11 0 0,7 0 0,-20 0 0,10 0 0,-13 0 0,13 0 0,-10 0 0,10 0 0,-1 0 0,-8 0 0,20 0 0,-20 0 0,8 0 0,-23 0 0,8 0 0,-7 0 0,23 0 0,1 0 0,13 0 0,-1 0 0,2 0 0,10 0 0,-9 0 0,-56 0 0,1 0 0,67 0 0,0 0 0,-68 0 0,1 0 0,67 0 0,0 0 0,-66 0 0,-3 0 0,58 0 0,8 0 0,0 0 0,-9 0 0,-55 0 0,-1 0 0,2 0 0,0 0 0,69 0 0,-64 0 0,-2 0 0,52 0 0,-4 0 0,9 0 0,-4 0 0,10 0 0,-3 0 0,0 0 0,-8 0 0,8 0 0,-12 0 0,-10 0 0,-4 0 0,-11 0 0,-1 0 0,1 0 0,1 0 0,-14 0 0,-1 0 0,-12 0 0,-1 0 0,1 0 0,-23 0 0,5 0 0,-31 0 0,8 0 0,-22 0 0,-3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9C5FB5-F42A-4B3D-A93B-A0CE9D7DE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79283B4-75A9-4437-BF42-47C9F99CA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182926-B03D-4CC6-BFFF-20BBA823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EC7C36-778E-4E9C-9375-E87BD9D4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AA955D-FD38-4A00-A386-914AC479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011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A74D53-72F0-4268-8E5B-56AEF972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A9125F-4B59-4EED-B94F-5730C01F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7C5820-4F5D-4A4A-819F-7AAA410AE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B381D0-6BCF-43E4-AAD8-9F6A4C42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D9328E-B2A6-4460-BEFF-C835A836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355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518372-C0C3-4F09-A7BF-D04A229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5928F3-EA03-4C2E-BD87-37F9B7891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2A72DF-E4C9-44A1-887F-1982E3D9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9D6AEB-6098-4580-8D23-C6CD8A2E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3C3AF7-A746-4220-89BD-F2FF2546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8026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16B96C-FC21-4B8D-B803-4B38A430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E87033-DA89-428B-A7FC-A1676B6AC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2F45D45-D7BC-4C43-8DDF-880E6964C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2A47DD9-F1DC-47A2-9DE6-7984D1DA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4BCB46-F063-4F13-94EF-5D0B3BFF1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7AEBB7D-5F08-4BEA-B9F4-2A6B0EEB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521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CCEFB6-389F-4EA2-8BD4-0626ACC58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967C981-981D-4CA5-A8A4-AC94F1603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FEC0B28-1AC1-446D-9A41-E45A75B75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F310FB1-480D-4EFE-84AE-B33DA5F17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318E107-6EFA-4C60-AC15-4D5629ABB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56A6E2D-DF48-4488-8CAD-D51DB2E6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DB9F0E3-54AD-49D8-9C29-277A6D60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4D27E29-74D3-4896-AF8A-A49EEE5F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905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DFAD2B-8E59-463D-B5E0-3AFA3F30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63BB74C-7C56-4C8E-9F4C-AC8A772D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32ED5AE-5061-432A-B480-941ABB5A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97EBAEA-B3C9-4442-AD7D-E39396AB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E5B16-4CD3-4D20-8131-EF19CB7D0D73}"/>
              </a:ext>
            </a:extLst>
          </p:cNvPr>
          <p:cNvSpPr txBox="1"/>
          <p:nvPr userDrawn="1"/>
        </p:nvSpPr>
        <p:spPr>
          <a:xfrm>
            <a:off x="15170107" y="9882911"/>
            <a:ext cx="31321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ⓒSaebyeol Yu.</a:t>
            </a:r>
            <a:r>
              <a:rPr lang="ko-KR" alt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3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Saebyeol’s</a:t>
            </a:r>
            <a:r>
              <a:rPr lang="ko-KR" alt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endParaRPr lang="ko-KR" altLang="en-US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89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1F20B5C-3EC4-4DB8-8126-46CA085E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6EC36A1-2396-4217-9883-384B022F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C60A83-0387-4464-BD5D-B470881D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8ECFD-E8DD-4FD0-9EC0-59F52D2CE282}"/>
              </a:ext>
            </a:extLst>
          </p:cNvPr>
          <p:cNvSpPr txBox="1"/>
          <p:nvPr userDrawn="1"/>
        </p:nvSpPr>
        <p:spPr>
          <a:xfrm>
            <a:off x="15170107" y="9882911"/>
            <a:ext cx="31321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ⓒSaebyeol Yu.</a:t>
            </a:r>
            <a:r>
              <a:rPr lang="ko-KR" alt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3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Saebyeol’s</a:t>
            </a:r>
            <a:r>
              <a:rPr lang="ko-KR" alt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endParaRPr lang="ko-KR" altLang="en-US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33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F93541-5266-4A50-B485-AA39ACC48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299EF9-FB86-4589-997D-4B1D6A086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62E1CBB-B3B5-4141-9966-FF49806CA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C52537B-075E-4225-B2B7-0BAF3D6F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24C3572-DEDA-4959-8535-80CA895C5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B6ED8A-4438-4054-9183-BCA840C9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6287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6394C7-CD36-4B77-9FF4-8AEE8013C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E73C147-B531-49C8-9558-19BF6B3BE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2140636-CBEA-4B9A-8500-38C20BA2F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A1FA7B4-2E2F-484C-8CDB-013CEC6C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BF7CE8-0ED3-436B-A7CB-7DAF8F43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FF54FBC-865B-48B8-B346-97BE815F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001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779483-3507-400B-B4E2-BB8A21A7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024DAF0-6DD5-4F67-9C49-4DBF738EB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78D79E-7785-46A9-9BD5-38D576E31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5520C7-A99A-432D-B4CC-23FC1BD8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F4F412-A721-4C1A-A0A0-F67500F0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071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78D541E-8ECD-4338-BAE7-40D593F75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68B889A-0150-4AA5-B94B-677048407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9A9C26-96ED-475A-A192-9EB02C2D1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0528E7-67E2-445A-9299-F3BDD71C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C259EF-FC7C-49CA-A542-7E36E3B4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0199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9801" y="4628648"/>
            <a:ext cx="16894299" cy="49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787" y="1530647"/>
            <a:ext cx="16490324" cy="2212520"/>
          </a:xfrm>
          <a:effectLst/>
        </p:spPr>
        <p:txBody>
          <a:bodyPr anchor="b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791" y="3743168"/>
            <a:ext cx="16490319" cy="88548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accent2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08927" y="8934206"/>
            <a:ext cx="4267200" cy="54768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1788" y="8927717"/>
            <a:ext cx="10375815" cy="54768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37450" y="8934206"/>
            <a:ext cx="1524660" cy="54768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90683"/>
      </p:ext>
    </p:extLst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0429" y="921611"/>
            <a:ext cx="16964007" cy="17839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88" y="1053234"/>
            <a:ext cx="16544424" cy="15207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789" y="3270745"/>
            <a:ext cx="16544423" cy="551745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37450" y="8934206"/>
            <a:ext cx="1578762" cy="547688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96672"/>
      </p:ext>
    </p:extLst>
  </p:cSld>
  <p:clrMapOvr>
    <a:masterClrMapping/>
  </p:clrMapOvr>
  <p:transition spd="slow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71726" y="7712962"/>
            <a:ext cx="16936290" cy="1888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90" y="4565866"/>
            <a:ext cx="16544423" cy="2246261"/>
          </a:xfrm>
        </p:spPr>
        <p:txBody>
          <a:bodyPr anchor="b">
            <a:normAutofit/>
          </a:bodyPr>
          <a:lstStyle>
            <a:lvl1pPr algn="l">
              <a:defRPr sz="5400" b="0" cap="all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789" y="6812126"/>
            <a:ext cx="16544423" cy="900834"/>
          </a:xfrm>
        </p:spPr>
        <p:txBody>
          <a:bodyPr anchor="t">
            <a:normAutofit/>
          </a:bodyPr>
          <a:lstStyle>
            <a:lvl1pPr marL="0" indent="0" algn="l">
              <a:buNone/>
              <a:defRPr sz="2700" cap="all">
                <a:solidFill>
                  <a:schemeClr val="accent2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06908"/>
      </p:ext>
    </p:extLst>
  </p:cSld>
  <p:clrMapOvr>
    <a:masterClrMapping/>
  </p:clrMapOvr>
  <p:transition spd="slow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68973" y="909831"/>
            <a:ext cx="16950054" cy="1888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90" y="1094487"/>
            <a:ext cx="16544424" cy="1482498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1790" y="3342005"/>
            <a:ext cx="8133585" cy="5449571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2626" y="3342005"/>
            <a:ext cx="8133588" cy="5449571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01652"/>
      </p:ext>
    </p:extLst>
  </p:cSld>
  <p:clrMapOvr>
    <a:masterClrMapping/>
  </p:clrMapOvr>
  <p:transition spd="slow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668973" y="909831"/>
            <a:ext cx="16950054" cy="1888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1790" y="1094487"/>
            <a:ext cx="16544424" cy="1482498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0829" y="3376338"/>
            <a:ext cx="7630613" cy="804008"/>
          </a:xfrm>
        </p:spPr>
        <p:txBody>
          <a:bodyPr anchor="b">
            <a:noAutofit/>
          </a:bodyPr>
          <a:lstStyle>
            <a:lvl1pPr marL="0" indent="0">
              <a:buNone/>
              <a:defRPr sz="3300" b="0">
                <a:solidFill>
                  <a:schemeClr val="accent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791" y="4389079"/>
            <a:ext cx="8089650" cy="4402499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85603" y="3376339"/>
            <a:ext cx="7630610" cy="830060"/>
          </a:xfrm>
        </p:spPr>
        <p:txBody>
          <a:bodyPr anchor="b">
            <a:noAutofit/>
          </a:bodyPr>
          <a:lstStyle>
            <a:lvl1pPr marL="0" indent="0">
              <a:buNone/>
              <a:defRPr sz="3300" b="0">
                <a:solidFill>
                  <a:schemeClr val="accent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26564" y="4389079"/>
            <a:ext cx="8089650" cy="4402499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72654"/>
      </p:ext>
    </p:extLst>
  </p:cSld>
  <p:clrMapOvr>
    <a:masterClrMapping/>
  </p:clrMapOvr>
  <p:transition spd="slow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1025" y="909831"/>
            <a:ext cx="16950054" cy="1888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63841" y="1094487"/>
            <a:ext cx="16544424" cy="1482498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09944"/>
      </p:ext>
    </p:extLst>
  </p:cSld>
  <p:clrMapOvr>
    <a:masterClrMapping/>
  </p:clrMapOvr>
  <p:transition spd="slow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41754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671726" y="7712960"/>
            <a:ext cx="16947300" cy="19120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89" y="7893444"/>
            <a:ext cx="7364168" cy="1034271"/>
          </a:xfrm>
        </p:spPr>
        <p:txBody>
          <a:bodyPr anchor="ctr"/>
          <a:lstStyle>
            <a:lvl1pPr algn="l">
              <a:defRPr sz="3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724" y="901800"/>
            <a:ext cx="16939260" cy="6307200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  <a:lvl2pPr>
              <a:defRPr sz="27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100">
                <a:solidFill>
                  <a:schemeClr val="tx2"/>
                </a:solidFill>
              </a:defRPr>
            </a:lvl5pPr>
            <a:lvl6pPr>
              <a:defRPr sz="2100">
                <a:solidFill>
                  <a:schemeClr val="tx2"/>
                </a:solidFill>
              </a:defRPr>
            </a:lvl6pPr>
            <a:lvl7pPr>
              <a:defRPr sz="2100">
                <a:solidFill>
                  <a:schemeClr val="tx2"/>
                </a:solidFill>
              </a:defRPr>
            </a:lvl7pPr>
            <a:lvl8pPr>
              <a:defRPr sz="2100">
                <a:solidFill>
                  <a:schemeClr val="tx2"/>
                </a:solidFill>
              </a:defRPr>
            </a:lvl8pPr>
            <a:lvl9pPr>
              <a:defRPr sz="2100">
                <a:solidFill>
                  <a:schemeClr val="tx2"/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1235" y="7893445"/>
            <a:ext cx="8804981" cy="1034273"/>
          </a:xfrm>
        </p:spPr>
        <p:txBody>
          <a:bodyPr anchor="ctr">
            <a:normAutofit/>
          </a:bodyPr>
          <a:lstStyle>
            <a:lvl1pPr marL="0" indent="0" algn="r">
              <a:buNone/>
              <a:defRPr sz="1650">
                <a:solidFill>
                  <a:schemeClr val="bg1"/>
                </a:solidFill>
              </a:defRPr>
            </a:lvl1pPr>
            <a:lvl2pPr marL="685800" indent="0">
              <a:buNone/>
              <a:defRPr sz="165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55485"/>
      </p:ext>
    </p:extLst>
  </p:cSld>
  <p:clrMapOvr>
    <a:masterClrMapping/>
  </p:clrMapOvr>
  <p:transition spd="slow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90" y="7040084"/>
            <a:ext cx="16544424" cy="850107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1726" y="899588"/>
            <a:ext cx="16936289" cy="533587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1789" y="7890191"/>
            <a:ext cx="16544426" cy="89800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43058"/>
      </p:ext>
    </p:extLst>
  </p:cSld>
  <p:clrMapOvr>
    <a:masterClrMapping/>
  </p:clrMapOvr>
  <p:transition spd="slow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60429" y="921611"/>
            <a:ext cx="16964007" cy="17839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1788" y="1053234"/>
            <a:ext cx="16544424" cy="15207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27600"/>
      </p:ext>
    </p:extLst>
  </p:cSld>
  <p:clrMapOvr>
    <a:masterClrMapping/>
  </p:clrMapOvr>
  <p:transition spd="slow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3258802" y="899588"/>
            <a:ext cx="4360226" cy="8725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2" y="1013590"/>
            <a:ext cx="3006246" cy="777461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2385" y="1013590"/>
            <a:ext cx="11844419" cy="7774610"/>
          </a:xfrm>
        </p:spPr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90510" y="8934206"/>
            <a:ext cx="1992212" cy="54768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62385" y="8927717"/>
            <a:ext cx="11844419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669923" y="8934206"/>
            <a:ext cx="1746293" cy="54768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79884"/>
      </p:ext>
    </p:extLst>
  </p:cSld>
  <p:clrMapOvr>
    <a:masterClrMapping/>
  </p:clrMapOvr>
  <p:transition spd="slow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4AEBBE-5649-415A-9090-05500FD8E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A7BF6F2-001E-4F51-9FAE-40FB051BA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A2A763-904B-416A-B90F-A8E9E992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6994DB-1E02-4718-B665-89A3B206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107FEA-4C69-49BF-BB3F-26023F3F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835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3D9BDF-EFBC-4F6B-9BE0-DE363EFD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495596-52DF-4D3B-B93C-6BA501227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56EC30-6640-4AC9-96ED-FD8469EA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8D2099-E8E3-4497-A757-6ABF9F63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E3232B-7640-465B-B5A4-41D707BC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6461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260B0D-B84D-4DF8-B79F-C676BEEE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1F45A2D-4A39-4BF9-913E-8E1D356EB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84C9D9-2FDF-48E2-9435-4A2C9900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70EB05-BEC6-45CB-8427-7CFD43FA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219DCA-A509-4825-B540-23750443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092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FB1984-9D05-41E3-AE8F-EEADBCEA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B8048F-E7E0-4C7A-820F-99F3DBD14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FCF56D5-BDE9-4AB6-AFF7-37D1B7229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57E223-1467-4783-B6B0-DF63961D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B6217C9-1905-456F-ADCB-C2EF38E5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DBEC5B6-F7DC-4032-9001-FE63E317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033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C66684-26A0-4E7F-9543-9701CF25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7C628E-ED59-471A-9DFA-703C0A958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4D63486-43DD-4A98-BCB3-DF807ED47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13F2F1E-3FD7-4765-A3C5-AF010AFAA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C6042AA-F2F1-43EF-9737-8D9C62B9B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3138BE0-52A4-4933-B6D2-94F00BD2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D920539-2406-435A-82A6-CD71CD77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B5DAAD3-1103-42E8-8D35-CF1EDD14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697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B5963F-96C2-42C3-9723-C3AD1877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76EB1E9-BDC2-44CE-ACAE-9A804D7F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A75B00B-9F18-446D-9EC3-6400F9C4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70F442D-43DF-4C7C-85C4-A9C4A676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58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8ADDD7A-733C-4688-8A7B-B3641660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0FA1820-92B4-4A7D-9B63-64B4984D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F51686A-EE8D-44D8-9688-FBD4054E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172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646873-AB19-470B-AA7F-6F1A04C6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C5DD63-4FC0-436A-8A36-CCAECC803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5BBD96-7BAA-4940-8073-6AA4441F2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7502FC6-D5BC-4611-A563-1AC5F7B2A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8CAAE5-22DB-4036-8A99-FEC0209C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2E21B84-1980-438D-88A5-33B0988A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597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579823-9CBB-46B0-8F3F-8D845813D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9ADABDB-D855-4596-98ED-0EB1BA31A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23CF24-4A51-4579-9CAF-01102A12D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ED8758-1DCA-4BBD-BF1D-3876F4A2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BFBCDC1-DC1E-488F-8EA0-483DC275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65382D-AF71-46FE-BF6D-E1350DB4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257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280768-7AEC-453C-83FA-47F137495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1D89272-563C-4DD3-9EC2-8A40B2984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8B7EAB-7EA7-4C2A-937A-C11398F86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C43E04-4E68-4565-AA87-5E5CB06D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E59CC0-BF88-4C68-87CE-5569D427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1653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0A85C26-7DE4-4B83-A7CB-2795B3ECC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02F349-DB74-48B7-BB26-6AABDFBB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153382-5181-44D7-8AD6-10F7E11B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108409-94A1-4DC4-9090-88E1FED5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39553F-9929-4573-B254-512580C1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30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F137568-2427-401D-84E9-681FCD1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7C4272A-13A6-44C2-9683-BE002710E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C22074-0230-48C4-9710-FC9341159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A1141-D683-44E9-A20D-3A98DDA233B2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03C1F0-C69B-49A0-92A1-D98A6CD79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3C55D4-694E-43E8-B880-EEDE94DD2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12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1788" y="1057686"/>
            <a:ext cx="16544424" cy="1784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788" y="3504005"/>
            <a:ext cx="16544424" cy="5284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08927" y="8934206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1788" y="8927717"/>
            <a:ext cx="1037581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37450" y="8934206"/>
            <a:ext cx="157876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9801" y="685801"/>
            <a:ext cx="5554980" cy="142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2063221" y="680465"/>
            <a:ext cx="5554980" cy="1478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362745" y="685800"/>
            <a:ext cx="5554980" cy="1371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643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</p:transition>
  <p:txStyles>
    <p:titleStyle>
      <a:lvl1pPr algn="l" defTabSz="685800" rtl="0" eaLnBrk="1" latinLnBrk="0" hangingPunct="1">
        <a:spcBef>
          <a:spcPct val="0"/>
        </a:spcBef>
        <a:buNone/>
        <a:defRPr sz="42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9000" indent="-459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945000" indent="-459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350000" indent="-405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863000" indent="-351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403000" indent="-351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85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330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5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420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7136573-2116-4119-BE3D-6C9757529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6834C5-554D-40F1-97F5-9EDD2EB21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0E38E5-9BDB-47BC-99F7-088347AE0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1B3A1-E085-4285-9936-A66BB9A641E1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6E2571-B769-4FC8-B495-D75CFFE9A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219D7C-1A14-46B9-B8F8-285362C39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38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png"/><Relationship Id="rId4" Type="http://schemas.openxmlformats.org/officeDocument/2006/relationships/customXml" Target="../ink/ink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s://www.youtube.com/watch?v=uto5ugFuS4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5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3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Relationship Id="rId9" Type="http://schemas.openxmlformats.org/officeDocument/2006/relationships/image" Target="../media/image77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hyperlink" Target="https://www.youtube.com/watch?v=l3Mufe5jY60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647271" TargetMode="External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wiki.kr/w/%ED%95%98%EC%9A%B8(%ED%95%98%EC%9A%B8%EC%9D%98%20%EC%9B%80%EC%A7%81%EC%9D%B4%EB%8A%94%20%EC%84%B1)" TargetMode="External"/><Relationship Id="rId7" Type="http://schemas.openxmlformats.org/officeDocument/2006/relationships/hyperlink" Target="https://mir.pe/wiki/%EC%B2%A0%EC%99%84%20%EC%95%84%ED%86%B0" TargetMode="External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9.jpeg"/><Relationship Id="rId5" Type="http://schemas.openxmlformats.org/officeDocument/2006/relationships/hyperlink" Target="http://james1004.com/1093" TargetMode="External"/><Relationship Id="rId4" Type="http://schemas.openxmlformats.org/officeDocument/2006/relationships/image" Target="../media/image8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Layout" Target="../slideLayouts/slideLayout34.xml"/><Relationship Id="rId1" Type="http://schemas.openxmlformats.org/officeDocument/2006/relationships/video" Target="https://www.youtube.com/embed/-nUx44z_lgA?feature=oembed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7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34.xml"/><Relationship Id="rId5" Type="http://schemas.openxmlformats.org/officeDocument/2006/relationships/hyperlink" Target="https://namu.moe/w/%EB%8D%B0%EC%A6%88%EC%B9%B4%20%EC%98%A4%EC%82%AC%EB%AC%B4" TargetMode="External"/><Relationship Id="rId4" Type="http://schemas.openxmlformats.org/officeDocument/2006/relationships/image" Target="../media/image10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C%84%B8%EA%B3%84%EB%AA%85%EC%9E%91%EA%B7%B9%EC%9E%A5" TargetMode="External"/><Relationship Id="rId7" Type="http://schemas.openxmlformats.org/officeDocument/2006/relationships/hyperlink" Target="https://thewiki.kr/w/%EA%B7%B8%EB%A0%88%EC%9D%B4%ED%8A%B8%20%EB%A7%88%EC%A7%95%EA%B0%80(%EB%A1%9C%EB%B4%87)" TargetMode="External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3.jpg"/><Relationship Id="rId5" Type="http://schemas.openxmlformats.org/officeDocument/2006/relationships/hyperlink" Target="https://draco.pe.kr/archives/141" TargetMode="External"/><Relationship Id="rId4" Type="http://schemas.openxmlformats.org/officeDocument/2006/relationships/image" Target="../media/image102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C%9D%B4%EC%9B%83%EC%A7%91%20%ED%86%A0%ED%86%A0%EB%A1%9C" TargetMode="External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34.xml"/><Relationship Id="rId5" Type="http://schemas.openxmlformats.org/officeDocument/2006/relationships/hyperlink" Target="https://en.wikipedia.org/wiki/Akira_(1988_film)" TargetMode="External"/><Relationship Id="rId4" Type="http://schemas.openxmlformats.org/officeDocument/2006/relationships/image" Target="../media/image105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slideLayout" Target="../slideLayouts/slideLayout34.xml"/><Relationship Id="rId1" Type="http://schemas.openxmlformats.org/officeDocument/2006/relationships/video" Target="https://www.youtube.com/embed/ooKBenGK3R4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dnara.co.kr/bbs/article.html?num=159987" TargetMode="External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3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C%A3%BC%EC%88%A0%ED%9A%8C%EC%A0%84" TargetMode="External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1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95" y="8152706"/>
            <a:ext cx="18676461" cy="2415584"/>
            <a:chOff x="-38095" y="8152706"/>
            <a:chExt cx="18676461" cy="241558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8095" y="8152706"/>
              <a:ext cx="18676461" cy="241558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744200" y="482828"/>
            <a:ext cx="9341966" cy="3477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11000" kern="0" spc="-1500" dirty="0">
                <a:solidFill>
                  <a:srgbClr val="000000"/>
                </a:solidFill>
                <a:latin typeface="Curlz MT" panose="04040404050702020202" pitchFamily="82" charset="0"/>
                <a:cs typeface="THERodongSinmun" pitchFamily="34" charset="0"/>
              </a:rPr>
              <a:t>전후 일본의    </a:t>
            </a:r>
            <a:endParaRPr lang="en-US" altLang="ko-KR" sz="11000" kern="0" spc="-1500" dirty="0">
              <a:solidFill>
                <a:srgbClr val="000000"/>
              </a:solidFill>
              <a:latin typeface="Curlz MT" panose="04040404050702020202" pitchFamily="82" charset="0"/>
              <a:cs typeface="THERodongSinmun" pitchFamily="34" charset="0"/>
            </a:endParaRPr>
          </a:p>
          <a:p>
            <a:r>
              <a:rPr lang="ko-KR" altLang="en-US" sz="11000" kern="0" spc="-1500" dirty="0">
                <a:solidFill>
                  <a:srgbClr val="000000"/>
                </a:solidFill>
                <a:latin typeface="Curlz MT" panose="04040404050702020202" pitchFamily="82" charset="0"/>
                <a:cs typeface="THERodongSinmun" pitchFamily="34" charset="0"/>
              </a:rPr>
              <a:t>대중문화</a:t>
            </a:r>
            <a:endParaRPr lang="en-US" sz="11000" kern="0" spc="-1500" dirty="0">
              <a:solidFill>
                <a:srgbClr val="000000"/>
              </a:solidFill>
              <a:latin typeface="Curlz MT" panose="04040404050702020202" pitchFamily="82" charset="0"/>
              <a:cs typeface="THERodongSinmun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27440" y="8267700"/>
            <a:ext cx="1013460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3600" kern="0" spc="-200" dirty="0">
              <a:solidFill>
                <a:srgbClr val="D94925"/>
              </a:solidFill>
              <a:latin typeface="S-Core Dream 4 Regular" pitchFamily="34" charset="0"/>
            </a:endParaRPr>
          </a:p>
          <a:p>
            <a:r>
              <a:rPr lang="en-US" altLang="ko-KR" sz="3600" kern="0" spc="-200" dirty="0">
                <a:latin typeface="S-Core Dream 4 Regular" pitchFamily="34" charset="0"/>
              </a:rPr>
              <a:t>22101449 </a:t>
            </a:r>
            <a:r>
              <a:rPr lang="ko-KR" altLang="en-US" sz="3600" kern="0" spc="-200" dirty="0">
                <a:latin typeface="S-Core Dream 4 Regular" pitchFamily="34" charset="0"/>
              </a:rPr>
              <a:t>최미진 </a:t>
            </a:r>
            <a:r>
              <a:rPr lang="en-US" altLang="ko-KR" sz="3600" kern="0" spc="-200" dirty="0">
                <a:latin typeface="S-Core Dream 4 Regular" pitchFamily="34" charset="0"/>
              </a:rPr>
              <a:t>, 21801902 </a:t>
            </a:r>
            <a:r>
              <a:rPr lang="ko-KR" altLang="en-US" sz="3600" kern="0" spc="-200" dirty="0">
                <a:latin typeface="S-Core Dream 4 Regular" pitchFamily="34" charset="0"/>
              </a:rPr>
              <a:t>김세진</a:t>
            </a:r>
            <a:r>
              <a:rPr lang="en-US" altLang="ko-KR" sz="3600" kern="0" spc="-200" dirty="0">
                <a:latin typeface="S-Core Dream 4 Regular" pitchFamily="34" charset="0"/>
              </a:rPr>
              <a:t>  , 22101423 </a:t>
            </a:r>
            <a:r>
              <a:rPr lang="ko-KR" altLang="en-US" sz="3600" kern="0" spc="-200" dirty="0" err="1">
                <a:latin typeface="S-Core Dream 4 Regular" pitchFamily="34" charset="0"/>
              </a:rPr>
              <a:t>박시현</a:t>
            </a:r>
            <a:r>
              <a:rPr lang="en-US" altLang="ko-KR" sz="3600" kern="0" spc="-200" dirty="0">
                <a:latin typeface="S-Core Dream 4 Regular" pitchFamily="34" charset="0"/>
              </a:rPr>
              <a:t>,  </a:t>
            </a:r>
            <a:r>
              <a:rPr lang="ko-KR" altLang="en-US" sz="3600" kern="0" spc="-200" dirty="0">
                <a:latin typeface="S-Core Dream 4 Regular" pitchFamily="34" charset="0"/>
              </a:rPr>
              <a:t>혁</a:t>
            </a:r>
            <a:r>
              <a:rPr lang="en-US" altLang="ko-KR" sz="3600" kern="0" spc="-200" dirty="0">
                <a:latin typeface="S-Core Dream 4 Regular" pitchFamily="34" charset="0"/>
              </a:rPr>
              <a:t>,  22100877 </a:t>
            </a:r>
            <a:r>
              <a:rPr lang="ko-KR" altLang="en-US" sz="3600" kern="0" spc="-200" dirty="0">
                <a:latin typeface="S-Core Dream 4 Regular" pitchFamily="34" charset="0"/>
              </a:rPr>
              <a:t>휜  </a:t>
            </a:r>
            <a:r>
              <a:rPr lang="ko-KR" altLang="en-US" sz="3600" kern="0" spc="-200" dirty="0" err="1">
                <a:latin typeface="S-Core Dream 4 Regular" pitchFamily="34" charset="0"/>
              </a:rPr>
              <a:t>응웬</a:t>
            </a:r>
            <a:r>
              <a:rPr lang="ko-KR" altLang="en-US" sz="3600" kern="0" spc="-200" dirty="0">
                <a:latin typeface="S-Core Dream 4 Regular" pitchFamily="34" charset="0"/>
              </a:rPr>
              <a:t>   하  티</a:t>
            </a:r>
            <a:endParaRPr lang="en-US" sz="3600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2091519" y="5960915"/>
            <a:ext cx="104960" cy="1306543"/>
            <a:chOff x="2091519" y="5960915"/>
            <a:chExt cx="104960" cy="130654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00000">
              <a:off x="2091519" y="5960915"/>
              <a:ext cx="104960" cy="1306543"/>
            </a:xfrm>
            <a:prstGeom prst="rect">
              <a:avLst/>
            </a:prstGeom>
          </p:spPr>
        </p:pic>
      </p:grpSp>
      <p:sp>
        <p:nvSpPr>
          <p:cNvPr id="15" name="Object 10">
            <a:extLst>
              <a:ext uri="{FF2B5EF4-FFF2-40B4-BE49-F238E27FC236}">
                <a16:creationId xmlns:a16="http://schemas.microsoft.com/office/drawing/2014/main" id="{566E2B62-A259-4D74-9265-D9F5844DCC99}"/>
              </a:ext>
            </a:extLst>
          </p:cNvPr>
          <p:cNvSpPr txBox="1"/>
          <p:nvPr/>
        </p:nvSpPr>
        <p:spPr>
          <a:xfrm>
            <a:off x="6705600" y="8163097"/>
            <a:ext cx="10134600" cy="1661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3600" kern="0" spc="-200" dirty="0">
              <a:solidFill>
                <a:srgbClr val="D94925"/>
              </a:solidFill>
              <a:latin typeface="S-Core Dream 4 Regular" pitchFamily="34" charset="0"/>
            </a:endParaRPr>
          </a:p>
          <a:p>
            <a:r>
              <a:rPr lang="en-US" sz="6600" kern="0" spc="-200" dirty="0">
                <a:latin typeface="S-Core Dream 4 Regular" pitchFamily="34" charset="0"/>
              </a:rPr>
              <a:t>8</a:t>
            </a:r>
            <a:r>
              <a:rPr lang="ko-KR" altLang="en-US" sz="6600" kern="0" spc="-200" dirty="0">
                <a:latin typeface="S-Core Dream 4 Regular" pitchFamily="34" charset="0"/>
              </a:rPr>
              <a:t>조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B2A6EB-1953-1149-8FB1-41EEC746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2.</a:t>
            </a:r>
            <a:r>
              <a:rPr lang="ko-KR" altLang="en-US" u="sng" dirty="0"/>
              <a:t>전후 일본의 특징적인 음식 </a:t>
            </a:r>
            <a:endParaRPr lang="vi-KR" u="sng" dirty="0"/>
          </a:p>
        </p:txBody>
      </p:sp>
      <p:pic>
        <p:nvPicPr>
          <p:cNvPr id="10" name="Hình ảnh 10">
            <a:extLst>
              <a:ext uri="{FF2B5EF4-FFF2-40B4-BE49-F238E27FC236}">
                <a16:creationId xmlns:a16="http://schemas.microsoft.com/office/drawing/2014/main" id="{60A29B49-B09E-1D45-AB3C-63412198EA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38" y="3354785"/>
            <a:ext cx="8134350" cy="5422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BE7946E-D58B-E849-A1CF-D09E99A46FA8}"/>
              </a:ext>
            </a:extLst>
          </p:cNvPr>
          <p:cNvSpPr txBox="1"/>
          <p:nvPr/>
        </p:nvSpPr>
        <p:spPr>
          <a:xfrm>
            <a:off x="9144001" y="1835736"/>
            <a:ext cx="7299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Wingdings" pitchFamily="2" charset="2"/>
              <a:buChar char="Ø"/>
            </a:pPr>
            <a:r>
              <a:rPr lang="ko-KR" altLang="en-US" sz="4200" dirty="0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중국 영향 받음</a:t>
            </a:r>
            <a:endParaRPr lang="vi-KR" sz="42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17" name="Hình ảnh 17">
            <a:extLst>
              <a:ext uri="{FF2B5EF4-FFF2-40B4-BE49-F238E27FC236}">
                <a16:creationId xmlns:a16="http://schemas.microsoft.com/office/drawing/2014/main" id="{D3148A37-A4A8-6C4D-9ACB-6D07446451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289" y="2911335"/>
            <a:ext cx="4473341" cy="6710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7B78550-968B-A84C-ABF3-1FED50A91E36}"/>
              </a:ext>
            </a:extLst>
          </p:cNvPr>
          <p:cNvSpPr txBox="1"/>
          <p:nvPr/>
        </p:nvSpPr>
        <p:spPr>
          <a:xfrm>
            <a:off x="9374450" y="3771900"/>
            <a:ext cx="646331" cy="2743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ko-KR" altLang="en-US" sz="3000" b="1" dirty="0">
                <a:solidFill>
                  <a:prstClr val="black"/>
                </a:solidFill>
                <a:latin typeface="Gill Sans MT" panose="020B0502020104020203"/>
                <a:ea typeface="휴먼매직체" panose="02030504000101010101" pitchFamily="18" charset="-127"/>
              </a:rPr>
              <a:t>라멘</a:t>
            </a:r>
            <a:endParaRPr lang="vi-KR" sz="3000" b="1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BCF90B6-88F0-2141-A147-B1D01FC228E4}"/>
              </a:ext>
            </a:extLst>
          </p:cNvPr>
          <p:cNvSpPr txBox="1"/>
          <p:nvPr/>
        </p:nvSpPr>
        <p:spPr>
          <a:xfrm>
            <a:off x="10621537" y="6066234"/>
            <a:ext cx="646331" cy="2743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ko-KR" altLang="en-US" sz="3000" b="1" dirty="0">
                <a:solidFill>
                  <a:prstClr val="black"/>
                </a:solidFill>
                <a:latin typeface="Gill Sans MT" panose="020B0502020104020203"/>
                <a:ea typeface="휴먼매직체" panose="02030504000101010101" pitchFamily="18" charset="-127"/>
              </a:rPr>
              <a:t>만두</a:t>
            </a:r>
            <a:endParaRPr lang="vi-KR" sz="3000" b="1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57433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êu đề 1">
            <a:extLst>
              <a:ext uri="{FF2B5EF4-FFF2-40B4-BE49-F238E27FC236}">
                <a16:creationId xmlns:a16="http://schemas.microsoft.com/office/drawing/2014/main" id="{C18A1E7C-F290-5B4F-9C68-D4CEF9744D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u="sng" dirty="0"/>
              <a:t>2.</a:t>
            </a:r>
            <a:r>
              <a:rPr lang="ko-KR" altLang="en-US" u="sng" dirty="0"/>
              <a:t>전후 일본의 특징적인 음식 </a:t>
            </a:r>
            <a:endParaRPr lang="vi-KR" u="sng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0A8892D-0525-094D-9310-ED4B82F61404}"/>
              </a:ext>
            </a:extLst>
          </p:cNvPr>
          <p:cNvSpPr txBox="1"/>
          <p:nvPr/>
        </p:nvSpPr>
        <p:spPr>
          <a:xfrm>
            <a:off x="8994326" y="1650408"/>
            <a:ext cx="7537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Wingdings" pitchFamily="2" charset="2"/>
              <a:buChar char="Ø"/>
            </a:pPr>
            <a:r>
              <a:rPr lang="ko-KR" altLang="en-US" sz="4200" b="1" dirty="0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다른 국가 영향 받음</a:t>
            </a:r>
            <a:endParaRPr lang="vi-KR" sz="4200" b="1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8" name="Hình ảnh 8">
            <a:extLst>
              <a:ext uri="{FF2B5EF4-FFF2-40B4-BE49-F238E27FC236}">
                <a16:creationId xmlns:a16="http://schemas.microsoft.com/office/drawing/2014/main" id="{C9040A06-D6DE-6743-A638-C2B99EF9AC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211" y="2576985"/>
            <a:ext cx="7620000" cy="565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Hình ảnh 11">
            <a:extLst>
              <a:ext uri="{FF2B5EF4-FFF2-40B4-BE49-F238E27FC236}">
                <a16:creationId xmlns:a16="http://schemas.microsoft.com/office/drawing/2014/main" id="{C83336D8-7FD6-B94D-B6DE-60FCE4EDA5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70" y="3280283"/>
            <a:ext cx="8503830" cy="56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3726761-FD96-3A4D-8844-42D2219154CA}"/>
              </a:ext>
            </a:extLst>
          </p:cNvPr>
          <p:cNvSpPr txBox="1"/>
          <p:nvPr/>
        </p:nvSpPr>
        <p:spPr>
          <a:xfrm>
            <a:off x="12419853" y="8877253"/>
            <a:ext cx="29322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ko-KR" altLang="en-US" sz="2700" b="1" dirty="0">
                <a:solidFill>
                  <a:prstClr val="black"/>
                </a:solidFill>
                <a:latin typeface="Gill Sans MT" panose="020B0502020104020203"/>
                <a:ea typeface="휴먼매직체" panose="02030504000101010101" pitchFamily="18" charset="-127"/>
              </a:rPr>
              <a:t>샌드위치</a:t>
            </a:r>
            <a:endParaRPr lang="vi-KR" sz="2700" b="1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56E127B-DFA0-E840-9CE3-49F51BB87609}"/>
              </a:ext>
            </a:extLst>
          </p:cNvPr>
          <p:cNvSpPr txBox="1"/>
          <p:nvPr/>
        </p:nvSpPr>
        <p:spPr>
          <a:xfrm>
            <a:off x="7974854" y="8877251"/>
            <a:ext cx="18213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ko-KR" altLang="en-US" sz="2700" b="1" dirty="0">
                <a:solidFill>
                  <a:prstClr val="black"/>
                </a:solidFill>
                <a:latin typeface="Gill Sans MT" panose="020B0502020104020203"/>
                <a:ea typeface="휴먼매직체" panose="02030504000101010101" pitchFamily="18" charset="-127"/>
              </a:rPr>
              <a:t>카레</a:t>
            </a:r>
            <a:endParaRPr lang="vi-KR" sz="2700" b="1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47456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685801"/>
            <a:ext cx="5554980" cy="142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3221" y="680465"/>
            <a:ext cx="5554980" cy="1478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2745" y="685800"/>
            <a:ext cx="5554980" cy="1371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29" y="921611"/>
            <a:ext cx="16964007" cy="17839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8288000" cy="1028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566" y="921611"/>
            <a:ext cx="8414951" cy="84176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C9EDC395-6B42-E545-B057-A478CCC9BD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182" y="1441085"/>
            <a:ext cx="7452734" cy="15207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u="sng">
                <a:solidFill>
                  <a:srgbClr val="FFFFFF"/>
                </a:solidFill>
              </a:rPr>
              <a:t>2.</a:t>
            </a:r>
            <a:r>
              <a:rPr lang="ko-KR" altLang="en-US" u="sng">
                <a:solidFill>
                  <a:srgbClr val="FFFFFF"/>
                </a:solidFill>
              </a:rPr>
              <a:t>전후 일본의 특징적인 음식 </a:t>
            </a:r>
            <a:endParaRPr lang="en-US" u="sng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685801"/>
            <a:ext cx="8408715" cy="142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6478" y="685800"/>
            <a:ext cx="8400011" cy="1371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28504EA-1156-EAFB-9C28-B7FCC344F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6032" y="3602330"/>
            <a:ext cx="7269885" cy="5364138"/>
          </a:xfrm>
        </p:spPr>
        <p:txBody>
          <a:bodyPr vert="horz" lIns="137160" tIns="68580" rIns="137160" bIns="68580" rtlCol="0"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4200" b="1" dirty="0">
                <a:solidFill>
                  <a:srgbClr val="FFFFFF"/>
                </a:solidFill>
              </a:rPr>
              <a:t>다른 국가 영향 받음</a:t>
            </a:r>
            <a:endParaRPr lang="en-US" sz="4200" b="1" dirty="0">
              <a:solidFill>
                <a:srgbClr val="FFFFFF"/>
              </a:solidFill>
            </a:endParaRPr>
          </a:p>
        </p:txBody>
      </p:sp>
      <p:pic>
        <p:nvPicPr>
          <p:cNvPr id="7" name="Hình ảnh 7">
            <a:extLst>
              <a:ext uri="{FF2B5EF4-FFF2-40B4-BE49-F238E27FC236}">
                <a16:creationId xmlns:a16="http://schemas.microsoft.com/office/drawing/2014/main" id="{B57DBD6F-9C2A-7D47-8812-0C23102EA2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489" y="1421198"/>
            <a:ext cx="7418484" cy="7418484"/>
          </a:xfrm>
          <a:prstGeom prst="rect">
            <a:avLst/>
          </a:prstGeom>
          <a:ln w="3556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7CBE42F-489C-3949-868C-F9F19AF0EC31}"/>
              </a:ext>
            </a:extLst>
          </p:cNvPr>
          <p:cNvSpPr txBox="1"/>
          <p:nvPr/>
        </p:nvSpPr>
        <p:spPr>
          <a:xfrm>
            <a:off x="6224781" y="7834546"/>
            <a:ext cx="2743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ko-KR" altLang="en-US" sz="2700" b="1" dirty="0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스파게티</a:t>
            </a:r>
          </a:p>
        </p:txBody>
      </p:sp>
    </p:spTree>
    <p:extLst>
      <p:ext uri="{BB962C8B-B14F-4D97-AF65-F5344CB8AC3E}">
        <p14:creationId xmlns:p14="http://schemas.microsoft.com/office/powerpoint/2010/main" val="1036467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8">
            <a:extLst>
              <a:ext uri="{FF2B5EF4-FFF2-40B4-BE49-F238E27FC236}">
                <a16:creationId xmlns:a16="http://schemas.microsoft.com/office/drawing/2014/main" id="{4752D5CF-E3E3-7546-9F5F-87754D8FD3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926" y="3340895"/>
            <a:ext cx="7267574" cy="54506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Hình ảnh 9">
            <a:extLst>
              <a:ext uri="{FF2B5EF4-FFF2-40B4-BE49-F238E27FC236}">
                <a16:creationId xmlns:a16="http://schemas.microsoft.com/office/drawing/2014/main" id="{72AB564F-4B36-DA45-AC85-5B755186B1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113" y="3560855"/>
            <a:ext cx="8134350" cy="5010759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F24DC08A-8715-4F4F-9E39-806D3E78B9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u="sng" dirty="0"/>
              <a:t>2.</a:t>
            </a:r>
            <a:r>
              <a:rPr lang="ko-KR" altLang="en-US" u="sng" dirty="0"/>
              <a:t>전후 일본의 특징적인 음식 </a:t>
            </a:r>
            <a:endParaRPr lang="vi-KR" u="sng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65D7BD4-6141-864E-8043-28A0F5360395}"/>
              </a:ext>
            </a:extLst>
          </p:cNvPr>
          <p:cNvSpPr txBox="1"/>
          <p:nvPr/>
        </p:nvSpPr>
        <p:spPr>
          <a:xfrm>
            <a:off x="9418233" y="1835736"/>
            <a:ext cx="7862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Wingdings" pitchFamily="2" charset="2"/>
              <a:buChar char="Ø"/>
            </a:pPr>
            <a:r>
              <a:rPr lang="ko-KR" altLang="en-US" sz="4200" b="1" dirty="0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고기로 만든 음식</a:t>
            </a:r>
            <a:endParaRPr lang="vi-KR" sz="4200" b="1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0929B81-A992-0647-9359-4EFD911204C7}"/>
              </a:ext>
            </a:extLst>
          </p:cNvPr>
          <p:cNvSpPr txBox="1"/>
          <p:nvPr/>
        </p:nvSpPr>
        <p:spPr>
          <a:xfrm>
            <a:off x="12163238" y="9107366"/>
            <a:ext cx="61247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ko-KR" altLang="en-US" sz="2700" b="1" dirty="0" err="1">
                <a:solidFill>
                  <a:prstClr val="black"/>
                </a:solidFill>
                <a:latin typeface="Gill Sans MT" panose="020B0502020104020203"/>
                <a:ea typeface="휴먼매직체" panose="02030504000101010101" pitchFamily="18" charset="-127"/>
              </a:rPr>
              <a:t>야키니쿠</a:t>
            </a:r>
            <a:endParaRPr lang="vi-KR" sz="2700" b="1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4BEDD40-5516-3F43-8BCD-95A3431E4DC6}"/>
              </a:ext>
            </a:extLst>
          </p:cNvPr>
          <p:cNvSpPr txBox="1"/>
          <p:nvPr/>
        </p:nvSpPr>
        <p:spPr>
          <a:xfrm>
            <a:off x="3564953" y="9225605"/>
            <a:ext cx="3511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ko-KR" altLang="en-US" sz="2700" b="1" dirty="0">
                <a:solidFill>
                  <a:prstClr val="black"/>
                </a:solidFill>
                <a:latin typeface="Gill Sans MT" panose="020B0502020104020203"/>
                <a:ea typeface="휴먼매직체" panose="02030504000101010101" pitchFamily="18" charset="-127"/>
              </a:rPr>
              <a:t>돈까스</a:t>
            </a:r>
            <a:endParaRPr lang="vi-KR" sz="2700" b="1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680511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B1D3B0-1E2E-48E2-ACCC-EE147A9A0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685801"/>
            <a:ext cx="5554980" cy="142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8B191-5BC6-486A-8E6E-13B1C9EEE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3221" y="680465"/>
            <a:ext cx="5554980" cy="1478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E3DE27-4115-4B5D-A9DB-3C7CDC82B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2745" y="685800"/>
            <a:ext cx="5554980" cy="1371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5196B7-638B-4DC2-897C-9F49E9D46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4628648"/>
            <a:ext cx="16894299" cy="49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5" name="Hình ảnh 5">
            <a:extLst>
              <a:ext uri="{FF2B5EF4-FFF2-40B4-BE49-F238E27FC236}">
                <a16:creationId xmlns:a16="http://schemas.microsoft.com/office/drawing/2014/main" id="{C7F3EB05-3B53-6740-82AD-93185BBC0A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09" y="1139297"/>
            <a:ext cx="7997222" cy="4498437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9958B5-5C27-4A9A-983B-AC6A83EFD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0" y="2154075"/>
            <a:ext cx="0" cy="24688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Hình ảnh 6">
            <a:extLst>
              <a:ext uri="{FF2B5EF4-FFF2-40B4-BE49-F238E27FC236}">
                <a16:creationId xmlns:a16="http://schemas.microsoft.com/office/drawing/2014/main" id="{991180D5-D9C0-1B47-823A-C430DE96A0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848" y="516474"/>
            <a:ext cx="7208165" cy="51538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851" y="6328861"/>
            <a:ext cx="16952976" cy="14249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851" y="6564086"/>
            <a:ext cx="16955439" cy="3052064"/>
          </a:xfrm>
          <a:prstGeom prst="rect">
            <a:avLst/>
          </a:prstGeom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664643DF-0B32-D446-958C-553F8B42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379" y="7055132"/>
            <a:ext cx="16447712" cy="1342866"/>
          </a:xfrm>
        </p:spPr>
        <p:txBody>
          <a:bodyPr vert="horz" lIns="137160" tIns="68580" rIns="137160" bIns="68580" rtlCol="0" anchor="b">
            <a:norm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ko-KR" altLang="en-US" sz="66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미슈랭</a:t>
            </a:r>
            <a:r>
              <a:rPr lang="ko-KR" altLang="en-US" sz="6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ko-KR" sz="6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ko-KR" altLang="en-US" sz="6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스타 레스토랑</a:t>
            </a:r>
            <a:endParaRPr lang="en-US" sz="6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90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C39AA6-70D4-C04F-B587-DB207B6E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ko-KR" altLang="en-US" sz="6000" b="1" dirty="0"/>
              <a:t>출처</a:t>
            </a:r>
            <a:endParaRPr lang="vi-KR" sz="6000" b="1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07F862-AFBA-3C41-AA6F-A98EDF2E9CBB}"/>
              </a:ext>
            </a:extLst>
          </p:cNvPr>
          <p:cNvSpPr txBox="1"/>
          <p:nvPr/>
        </p:nvSpPr>
        <p:spPr>
          <a:xfrm>
            <a:off x="863842" y="3828677"/>
            <a:ext cx="114252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vi-VN" sz="2700" dirty="0">
                <a:solidFill>
                  <a:prstClr val="black"/>
                </a:solidFill>
                <a:latin typeface="Tahoma" panose="020B0604030504040204" pitchFamily="34" charset="0"/>
              </a:rPr>
              <a:t>https://vi.wikipedia.org/</a:t>
            </a:r>
            <a:r>
              <a:rPr lang="vi-VN" sz="2700" dirty="0" err="1">
                <a:solidFill>
                  <a:prstClr val="black"/>
                </a:solidFill>
                <a:latin typeface="Tahoma" panose="020B0604030504040204" pitchFamily="34" charset="0"/>
              </a:rPr>
              <a:t>wiki</a:t>
            </a:r>
            <a:r>
              <a:rPr lang="vi-VN" sz="2700" dirty="0">
                <a:solidFill>
                  <a:prstClr val="black"/>
                </a:solidFill>
                <a:latin typeface="Tahoma" panose="020B0604030504040204" pitchFamily="34" charset="0"/>
              </a:rPr>
              <a:t>/%E1%BA%</a:t>
            </a:r>
            <a:r>
              <a:rPr lang="vi-VN" sz="2700" dirty="0" err="1">
                <a:solidFill>
                  <a:prstClr val="black"/>
                </a:solidFill>
                <a:latin typeface="Tahoma" panose="020B0604030504040204" pitchFamily="34" charset="0"/>
              </a:rPr>
              <a:t>A8m_th</a:t>
            </a:r>
            <a:r>
              <a:rPr lang="vi-VN" sz="2700" dirty="0">
                <a:solidFill>
                  <a:prstClr val="black"/>
                </a:solidFill>
                <a:latin typeface="Tahoma" panose="020B0604030504040204" pitchFamily="34" charset="0"/>
              </a:rPr>
              <a:t>%E1%BB%</a:t>
            </a:r>
            <a:r>
              <a:rPr lang="vi-VN" sz="2700" dirty="0" err="1">
                <a:solidFill>
                  <a:prstClr val="black"/>
                </a:solidFill>
                <a:latin typeface="Tahoma" panose="020B0604030504040204" pitchFamily="34" charset="0"/>
              </a:rPr>
              <a:t>B1c_Nh</a:t>
            </a:r>
            <a:r>
              <a:rPr lang="vi-VN" sz="2700" dirty="0">
                <a:solidFill>
                  <a:prstClr val="black"/>
                </a:solidFill>
                <a:latin typeface="Tahoma" panose="020B0604030504040204" pitchFamily="34" charset="0"/>
              </a:rPr>
              <a:t>%E1%BA%</a:t>
            </a:r>
            <a:r>
              <a:rPr lang="vi-VN" sz="2700" dirty="0" err="1">
                <a:solidFill>
                  <a:prstClr val="black"/>
                </a:solidFill>
                <a:latin typeface="Tahoma" panose="020B0604030504040204" pitchFamily="34" charset="0"/>
              </a:rPr>
              <a:t>ADt_B</a:t>
            </a:r>
            <a:r>
              <a:rPr lang="vi-VN" sz="2700" dirty="0">
                <a:solidFill>
                  <a:prstClr val="black"/>
                </a:solidFill>
                <a:latin typeface="Tahoma" panose="020B0604030504040204" pitchFamily="34" charset="0"/>
              </a:rPr>
              <a:t>%E1%BA%</a:t>
            </a:r>
            <a:r>
              <a:rPr lang="vi-VN" sz="2700" dirty="0" err="1">
                <a:solidFill>
                  <a:prstClr val="black"/>
                </a:solidFill>
                <a:latin typeface="Tahoma" panose="020B0604030504040204" pitchFamily="34" charset="0"/>
              </a:rPr>
              <a:t>A3n</a:t>
            </a:r>
            <a:endParaRPr lang="vi-KR" sz="27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01439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0E62D3D-5B1C-2E41-8A55-ABE6A7135622}"/>
              </a:ext>
            </a:extLst>
          </p:cNvPr>
          <p:cNvSpPr txBox="1"/>
          <p:nvPr/>
        </p:nvSpPr>
        <p:spPr>
          <a:xfrm>
            <a:off x="4194735" y="3156324"/>
            <a:ext cx="9898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ko-KR" altLang="en-US" sz="10800" b="1" dirty="0">
                <a:solidFill>
                  <a:srgbClr val="903163">
                    <a:lumMod val="50000"/>
                  </a:srgbClr>
                </a:solidFill>
                <a:latin typeface="Gill Sans MT" panose="020B0502020104020203"/>
                <a:ea typeface="휴먼매직체" panose="02030504000101010101" pitchFamily="18" charset="-127"/>
              </a:rPr>
              <a:t>감사합니다</a:t>
            </a:r>
            <a:r>
              <a:rPr lang="en-US" altLang="ko-KR" sz="10800" b="1" dirty="0">
                <a:solidFill>
                  <a:srgbClr val="903163">
                    <a:lumMod val="50000"/>
                  </a:srgbClr>
                </a:solidFill>
                <a:latin typeface="Gill Sans MT" panose="020B0502020104020203"/>
                <a:ea typeface="휴먼매직체" panose="02030504000101010101" pitchFamily="18" charset="-127"/>
              </a:rPr>
              <a:t>!!!</a:t>
            </a:r>
            <a:endParaRPr lang="vi-KR" sz="10800" b="1" dirty="0">
              <a:solidFill>
                <a:srgbClr val="903163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Viết tay 5">
                <a:extLst>
                  <a:ext uri="{FF2B5EF4-FFF2-40B4-BE49-F238E27FC236}">
                    <a16:creationId xmlns:a16="http://schemas.microsoft.com/office/drawing/2014/main" id="{4BD373BB-874F-944F-8514-18DC2134063F}"/>
                  </a:ext>
                </a:extLst>
              </p14:cNvPr>
              <p14:cNvContentPartPr/>
              <p14:nvPr/>
            </p14:nvContentPartPr>
            <p14:xfrm>
              <a:off x="2466870" y="5618147"/>
              <a:ext cx="540" cy="540"/>
            </p14:xfrm>
          </p:contentPart>
        </mc:Choice>
        <mc:Fallback xmlns="">
          <p:pic>
            <p:nvPicPr>
              <p:cNvPr id="6" name="Viết tay 5">
                <a:extLst>
                  <a:ext uri="{FF2B5EF4-FFF2-40B4-BE49-F238E27FC236}">
                    <a16:creationId xmlns:a16="http://schemas.microsoft.com/office/drawing/2014/main" id="{4BD373BB-874F-944F-8514-18DC213406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5870" y="5456147"/>
                <a:ext cx="1620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Viết tay 6">
                <a:extLst>
                  <a:ext uri="{FF2B5EF4-FFF2-40B4-BE49-F238E27FC236}">
                    <a16:creationId xmlns:a16="http://schemas.microsoft.com/office/drawing/2014/main" id="{51E000D6-FA2B-DF48-8ADC-AA19920F0761}"/>
                  </a:ext>
                </a:extLst>
              </p14:cNvPr>
              <p14:cNvContentPartPr/>
              <p14:nvPr/>
            </p14:nvContentPartPr>
            <p14:xfrm>
              <a:off x="1850730" y="5618147"/>
              <a:ext cx="14194440" cy="540"/>
            </p14:xfrm>
          </p:contentPart>
        </mc:Choice>
        <mc:Fallback xmlns="">
          <p:pic>
            <p:nvPicPr>
              <p:cNvPr id="7" name="Viết tay 6">
                <a:extLst>
                  <a:ext uri="{FF2B5EF4-FFF2-40B4-BE49-F238E27FC236}">
                    <a16:creationId xmlns:a16="http://schemas.microsoft.com/office/drawing/2014/main" id="{51E000D6-FA2B-DF48-8ADC-AA19920F07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6731" y="5456147"/>
                <a:ext cx="14302077" cy="3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3554278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456872" y="8091428"/>
            <a:ext cx="16153194" cy="2273674"/>
            <a:chOff x="2456872" y="8091428"/>
            <a:chExt cx="16153194" cy="227367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6872" y="8091428"/>
              <a:ext cx="16153194" cy="227367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411429" y="4114286"/>
            <a:ext cx="11337143" cy="2438095"/>
            <a:chOff x="-4411429" y="4114286"/>
            <a:chExt cx="11337143" cy="243809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4411429" y="4114286"/>
              <a:ext cx="11337143" cy="243809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3315814" y="5068280"/>
            <a:ext cx="11545373" cy="279540"/>
            <a:chOff x="-3315814" y="5068280"/>
            <a:chExt cx="11545373" cy="27954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00000">
              <a:off x="-3315814" y="5068280"/>
              <a:ext cx="11545373" cy="27954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472380" y="8012936"/>
            <a:ext cx="15975510" cy="279540"/>
            <a:chOff x="2472380" y="8012936"/>
            <a:chExt cx="15975510" cy="27954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2380" y="8012936"/>
              <a:ext cx="15975510" cy="27954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628571" y="569999"/>
            <a:ext cx="4580011" cy="45713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0" kern="0" spc="-2100" dirty="0">
                <a:solidFill>
                  <a:srgbClr val="D94925"/>
                </a:solidFill>
                <a:latin typeface="THERodongSinmun" pitchFamily="34" charset="0"/>
                <a:cs typeface="THERodongSinmun" pitchFamily="34" charset="0"/>
              </a:rPr>
              <a:t>01</a:t>
            </a:r>
            <a:endParaRPr lang="en-US" dirty="0"/>
          </a:p>
        </p:txBody>
      </p:sp>
      <p:sp>
        <p:nvSpPr>
          <p:cNvPr id="16" name="Object 16"/>
          <p:cNvSpPr txBox="1"/>
          <p:nvPr/>
        </p:nvSpPr>
        <p:spPr>
          <a:xfrm>
            <a:off x="3689715" y="7098766"/>
            <a:ext cx="10908569" cy="7540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4300" kern="0" spc="-300" dirty="0">
                <a:solidFill>
                  <a:srgbClr val="D94925"/>
                </a:solidFill>
                <a:latin typeface="S-Core Dream 4 Regular" pitchFamily="34" charset="0"/>
                <a:cs typeface="S-Core Dream 4 Regular" pitchFamily="34" charset="0"/>
              </a:rPr>
              <a:t>등장 배경</a:t>
            </a:r>
            <a:r>
              <a:rPr lang="en-US" sz="4300" kern="0" spc="-300" dirty="0">
                <a:solidFill>
                  <a:srgbClr val="D94925"/>
                </a:solidFill>
                <a:latin typeface="S-Core Dream 4 Regular" pitchFamily="34" charset="0"/>
                <a:cs typeface="S-Core Dream 4 Regular" pitchFamily="34" charset="0"/>
              </a:rPr>
              <a:t> / </a:t>
            </a:r>
            <a:r>
              <a:rPr lang="ko-KR" altLang="en-US" sz="4300" kern="0" spc="-300" dirty="0">
                <a:solidFill>
                  <a:srgbClr val="D94925"/>
                </a:solidFill>
                <a:latin typeface="S-Core Dream 4 Regular" pitchFamily="34" charset="0"/>
                <a:cs typeface="S-Core Dream 4 Regular" pitchFamily="34" charset="0"/>
              </a:rPr>
              <a:t>시대별 문학</a:t>
            </a:r>
            <a:r>
              <a:rPr lang="en-US" sz="4300" kern="0" spc="-300" dirty="0">
                <a:solidFill>
                  <a:srgbClr val="D94925"/>
                </a:solidFill>
                <a:latin typeface="S-Core Dream 4 Regular" pitchFamily="34" charset="0"/>
                <a:cs typeface="S-Core Dream 4 Regular" pitchFamily="34" charset="0"/>
              </a:rPr>
              <a:t> / </a:t>
            </a:r>
            <a:r>
              <a:rPr lang="ko-KR" altLang="en-US" sz="4300" kern="0" spc="-300" dirty="0">
                <a:solidFill>
                  <a:srgbClr val="D94925"/>
                </a:solidFill>
                <a:latin typeface="S-Core Dream 4 Regular" pitchFamily="34" charset="0"/>
                <a:cs typeface="S-Core Dream 4 Regular" pitchFamily="34" charset="0"/>
              </a:rPr>
              <a:t>대표 작가 소개</a:t>
            </a:r>
            <a:endParaRPr lang="en-US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16748631" y="1183319"/>
            <a:ext cx="730563" cy="608760"/>
            <a:chOff x="16748631" y="1183319"/>
            <a:chExt cx="730563" cy="60876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48631" y="1183319"/>
              <a:ext cx="730563" cy="608760"/>
            </a:xfrm>
            <a:prstGeom prst="rect">
              <a:avLst/>
            </a:prstGeom>
          </p:spPr>
        </p:pic>
      </p:grpSp>
      <p:sp>
        <p:nvSpPr>
          <p:cNvPr id="17" name="Object 8">
            <a:extLst>
              <a:ext uri="{FF2B5EF4-FFF2-40B4-BE49-F238E27FC236}">
                <a16:creationId xmlns:a16="http://schemas.microsoft.com/office/drawing/2014/main" id="{0D76390D-9F50-4346-A394-9BFB5FABCE81}"/>
              </a:ext>
            </a:extLst>
          </p:cNvPr>
          <p:cNvSpPr txBox="1"/>
          <p:nvPr/>
        </p:nvSpPr>
        <p:spPr>
          <a:xfrm>
            <a:off x="3732473" y="4356483"/>
            <a:ext cx="9526327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9600" kern="0" spc="-1500" dirty="0">
                <a:solidFill>
                  <a:srgbClr val="D94925"/>
                </a:solidFill>
                <a:latin typeface="THERodongSinmun" pitchFamily="34" charset="0"/>
                <a:cs typeface="THERodongSinmun" pitchFamily="34" charset="0"/>
              </a:rPr>
              <a:t>전후 일본의 문학</a:t>
            </a:r>
            <a:endParaRPr lang="en-US" sz="9600" kern="0" spc="-1500" dirty="0">
              <a:solidFill>
                <a:srgbClr val="D94925"/>
              </a:solidFill>
              <a:latin typeface="THERodongSinmun" pitchFamily="34" charset="0"/>
              <a:cs typeface="THERodongSinmun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867208" y="-342208"/>
            <a:ext cx="3276190" cy="11390476"/>
            <a:chOff x="15867208" y="-342208"/>
            <a:chExt cx="3276190" cy="1139047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67208" y="-342208"/>
              <a:ext cx="3276190" cy="1139047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95" y="8501184"/>
            <a:ext cx="19621495" cy="2067106"/>
            <a:chOff x="-38095" y="8152706"/>
            <a:chExt cx="18676461" cy="241558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8095" y="8152706"/>
              <a:ext cx="18676461" cy="241558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318440" y="474148"/>
            <a:ext cx="1500719" cy="75713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5400" kern="0" spc="-200" dirty="0">
                <a:solidFill>
                  <a:srgbClr val="D64E47"/>
                </a:solidFill>
                <a:latin typeface="S-Core Dream 4 Regular" pitchFamily="34" charset="0"/>
              </a:rPr>
              <a:t>2</a:t>
            </a:r>
          </a:p>
          <a:p>
            <a:pPr algn="r"/>
            <a:r>
              <a:rPr lang="ko-KR" altLang="en-US" sz="5400" kern="0" spc="-200" dirty="0">
                <a:solidFill>
                  <a:srgbClr val="D64E47"/>
                </a:solidFill>
                <a:latin typeface="S-Core Dream 4 Regular" pitchFamily="34" charset="0"/>
              </a:rPr>
              <a:t>차 세계대전  패전  후</a:t>
            </a:r>
            <a:endParaRPr lang="en-US" sz="5400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0573131" y="4361295"/>
            <a:ext cx="10564637" cy="279540"/>
            <a:chOff x="10573131" y="4361295"/>
            <a:chExt cx="10564637" cy="27954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00000">
              <a:off x="10573131" y="4361295"/>
              <a:ext cx="10564637" cy="279540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89685A71-E394-4EDC-B169-587CA479280C}"/>
              </a:ext>
            </a:extLst>
          </p:cNvPr>
          <p:cNvGrpSpPr/>
          <p:nvPr/>
        </p:nvGrpSpPr>
        <p:grpSpPr>
          <a:xfrm>
            <a:off x="1219200" y="836285"/>
            <a:ext cx="11091507" cy="800219"/>
            <a:chOff x="1327928" y="2094825"/>
            <a:chExt cx="11091507" cy="800219"/>
          </a:xfrm>
        </p:grpSpPr>
        <p:sp>
          <p:nvSpPr>
            <p:cNvPr id="9" name="Object 9"/>
            <p:cNvSpPr txBox="1"/>
            <p:nvPr/>
          </p:nvSpPr>
          <p:spPr>
            <a:xfrm>
              <a:off x="2624719" y="2094825"/>
              <a:ext cx="9794716" cy="8002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4600" kern="0" spc="-400" dirty="0">
                  <a:solidFill>
                    <a:srgbClr val="D64E47"/>
                  </a:solidFill>
                  <a:latin typeface="S-Core Dream 4 Regular" pitchFamily="34" charset="0"/>
                </a:rPr>
                <a:t> </a:t>
              </a:r>
              <a:r>
                <a:rPr lang="ko-KR" altLang="en-US" sz="4600" kern="0" spc="-400" dirty="0">
                  <a:solidFill>
                    <a:srgbClr val="D64E47"/>
                  </a:solidFill>
                  <a:latin typeface="S-Core Dream 4 Regular" pitchFamily="34" charset="0"/>
                </a:rPr>
                <a:t>새로운 시대의 문학작품  등장</a:t>
              </a:r>
              <a:endParaRPr lang="en-US" dirty="0"/>
            </a:p>
          </p:txBody>
        </p:sp>
        <p:grpSp>
          <p:nvGrpSpPr>
            <p:cNvPr id="1005" name="그룹 1005"/>
            <p:cNvGrpSpPr/>
            <p:nvPr/>
          </p:nvGrpSpPr>
          <p:grpSpPr>
            <a:xfrm>
              <a:off x="1327928" y="2515174"/>
              <a:ext cx="1306543" cy="104960"/>
              <a:chOff x="1327928" y="2515174"/>
              <a:chExt cx="1306543" cy="104960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1928720" y="1914382"/>
                <a:ext cx="104960" cy="1306543"/>
              </a:xfrm>
              <a:prstGeom prst="rect">
                <a:avLst/>
              </a:prstGeom>
            </p:spPr>
          </p:pic>
        </p:grpSp>
      </p:grpSp>
      <p:sp>
        <p:nvSpPr>
          <p:cNvPr id="18" name="Object 9">
            <a:extLst>
              <a:ext uri="{FF2B5EF4-FFF2-40B4-BE49-F238E27FC236}">
                <a16:creationId xmlns:a16="http://schemas.microsoft.com/office/drawing/2014/main" id="{6D121308-09D5-41AE-AF51-27E3E08E3D42}"/>
              </a:ext>
            </a:extLst>
          </p:cNvPr>
          <p:cNvSpPr txBox="1"/>
          <p:nvPr/>
        </p:nvSpPr>
        <p:spPr>
          <a:xfrm>
            <a:off x="668888" y="2053678"/>
            <a:ext cx="14215989" cy="57554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4600" kern="0" spc="-400" dirty="0">
              <a:solidFill>
                <a:srgbClr val="D64E47"/>
              </a:solidFill>
              <a:latin typeface="S-Core Dream 4 Regular" pitchFamily="34" charset="0"/>
            </a:endParaRPr>
          </a:p>
          <a:p>
            <a:r>
              <a:rPr lang="en-US" sz="4600" kern="0" spc="-400" dirty="0">
                <a:latin typeface="S-Core Dream 4 Regular" pitchFamily="34" charset="0"/>
              </a:rPr>
              <a:t>-  </a:t>
            </a:r>
            <a:r>
              <a:rPr lang="ko-KR" altLang="en-US" sz="4600" kern="0" spc="-400" dirty="0">
                <a:latin typeface="S-Core Dream 4 Regular" pitchFamily="34" charset="0"/>
              </a:rPr>
              <a:t>패전의  타격과  좌절이 오는 허무</a:t>
            </a:r>
            <a:endParaRPr lang="en-US" altLang="ko-KR" sz="4600" kern="0" spc="-400" dirty="0">
              <a:latin typeface="S-Core Dream 4 Regular" pitchFamily="34" charset="0"/>
            </a:endParaRPr>
          </a:p>
          <a:p>
            <a:r>
              <a:rPr lang="en-US" sz="4600" kern="0" spc="-400" dirty="0">
                <a:latin typeface="S-Core Dream 4 Regular" pitchFamily="34" charset="0"/>
              </a:rPr>
              <a:t> </a:t>
            </a:r>
          </a:p>
          <a:p>
            <a:r>
              <a:rPr lang="en-US" altLang="ko-KR" sz="4600" kern="0" spc="-400" dirty="0">
                <a:latin typeface="S-Core Dream 4 Regular" pitchFamily="34" charset="0"/>
              </a:rPr>
              <a:t>- </a:t>
            </a:r>
            <a:r>
              <a:rPr lang="ko-KR" altLang="en-US" sz="4600" kern="0" spc="-400" dirty="0">
                <a:latin typeface="S-Core Dream 4 Regular" pitchFamily="34" charset="0"/>
              </a:rPr>
              <a:t>전전</a:t>
            </a:r>
            <a:r>
              <a:rPr lang="en-US" altLang="ko-KR" sz="4600" kern="0" spc="-400" dirty="0">
                <a:latin typeface="S-Core Dream 4 Regular" pitchFamily="34" charset="0"/>
              </a:rPr>
              <a:t>(</a:t>
            </a:r>
            <a:r>
              <a:rPr lang="ko-KR" altLang="en-US" sz="4600" kern="0" spc="-400" dirty="0">
                <a:latin typeface="S-Core Dream 4 Regular" pitchFamily="34" charset="0"/>
              </a:rPr>
              <a:t>戰前</a:t>
            </a:r>
            <a:r>
              <a:rPr lang="en-US" altLang="ko-KR" sz="4600" kern="0" spc="-400" dirty="0">
                <a:latin typeface="S-Core Dream 4 Regular" pitchFamily="34" charset="0"/>
              </a:rPr>
              <a:t>)</a:t>
            </a:r>
            <a:r>
              <a:rPr lang="ko-KR" altLang="en-US" sz="4600" kern="0" spc="-400" dirty="0">
                <a:latin typeface="S-Core Dream 4 Regular" pitchFamily="34" charset="0"/>
              </a:rPr>
              <a:t>의 프롤레타리아 문학의  왜곡된 점 시정</a:t>
            </a:r>
            <a:endParaRPr lang="en-US" altLang="ko-KR" sz="4600" kern="0" spc="-400" dirty="0">
              <a:latin typeface="S-Core Dream 4 Regular" pitchFamily="34" charset="0"/>
            </a:endParaRPr>
          </a:p>
          <a:p>
            <a:pPr marL="685800" indent="-685800">
              <a:buFontTx/>
              <a:buChar char="-"/>
            </a:pPr>
            <a:endParaRPr lang="en-US" altLang="ko-KR" sz="4600" kern="0" spc="-400" dirty="0">
              <a:latin typeface="S-Core Dream 4 Regular" pitchFamily="34" charset="0"/>
            </a:endParaRPr>
          </a:p>
          <a:p>
            <a:r>
              <a:rPr lang="en-US" altLang="ko-KR" sz="4600" kern="0" spc="-400" dirty="0">
                <a:latin typeface="S-Core Dream 4 Regular" pitchFamily="34" charset="0"/>
              </a:rPr>
              <a:t>-   </a:t>
            </a:r>
            <a:r>
              <a:rPr lang="ko-KR" altLang="en-US" sz="4600" kern="0" spc="-400" dirty="0">
                <a:latin typeface="S-Core Dream 4 Regular" pitchFamily="34" charset="0"/>
              </a:rPr>
              <a:t>민주주의  사회의 실현 추구 </a:t>
            </a:r>
          </a:p>
          <a:p>
            <a:endParaRPr lang="en-US" altLang="ko-KR" sz="4600" kern="0" spc="-400" dirty="0">
              <a:latin typeface="S-Core Dream 4 Regular" pitchFamily="34" charset="0"/>
            </a:endParaRPr>
          </a:p>
          <a:p>
            <a:r>
              <a:rPr lang="en-US" altLang="ko-KR" sz="4600" kern="0" spc="-400" dirty="0">
                <a:latin typeface="S-Core Dream 4 Regular" pitchFamily="34" charset="0"/>
              </a:rPr>
              <a:t>- </a:t>
            </a:r>
            <a:r>
              <a:rPr lang="ko-KR" altLang="en-US" sz="4600" kern="0" spc="-400" dirty="0">
                <a:latin typeface="S-Core Dream 4 Regular" pitchFamily="34" charset="0"/>
              </a:rPr>
              <a:t> 자유정신 회복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29384" y="-130385"/>
            <a:ext cx="18667479" cy="4374216"/>
            <a:chOff x="-229384" y="-130385"/>
            <a:chExt cx="18667479" cy="437421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29384" y="-130385"/>
              <a:ext cx="18667479" cy="437421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643689" y="4087518"/>
            <a:ext cx="19005593" cy="279540"/>
            <a:chOff x="-643689" y="4087518"/>
            <a:chExt cx="19005593" cy="27954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643689" y="4087518"/>
              <a:ext cx="19005593" cy="27954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145972" y="-76190"/>
            <a:ext cx="4547572" cy="10700271"/>
            <a:chOff x="10273446" y="-76190"/>
            <a:chExt cx="6420098" cy="107002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73446" y="-76190"/>
              <a:ext cx="6420098" cy="1070027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32365" y="966562"/>
            <a:ext cx="9451858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8000" kern="0" spc="-8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작품 속 공통된 특징</a:t>
            </a:r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11169269" y="3704550"/>
            <a:ext cx="11776524" cy="2415584"/>
            <a:chOff x="11169269" y="3704550"/>
            <a:chExt cx="11776524" cy="241558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11169269" y="3704550"/>
              <a:ext cx="11776524" cy="241558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38200" y="4717909"/>
            <a:ext cx="7692766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800" kern="0" spc="-200" dirty="0">
                <a:latin typeface="S-Core Dream 4 Regular" pitchFamily="34" charset="0"/>
              </a:rPr>
              <a:t>1.  </a:t>
            </a:r>
            <a:r>
              <a:rPr lang="ko-KR" altLang="en-US" sz="4000" kern="0" spc="-200" dirty="0">
                <a:latin typeface="S-Core Dream 4 Regular" pitchFamily="34" charset="0"/>
              </a:rPr>
              <a:t>자연주의와 사소설</a:t>
            </a:r>
            <a:r>
              <a:rPr lang="en-US" altLang="ko-KR" sz="4000" kern="0" spc="-200" dirty="0">
                <a:latin typeface="S-Core Dream 4 Regular" pitchFamily="34" charset="0"/>
              </a:rPr>
              <a:t>(</a:t>
            </a:r>
            <a:r>
              <a:rPr lang="ko-KR" altLang="en-US" sz="4000" kern="0" spc="-200" dirty="0">
                <a:latin typeface="S-Core Dream 4 Regular" pitchFamily="34" charset="0"/>
              </a:rPr>
              <a:t>私小說</a:t>
            </a:r>
            <a:r>
              <a:rPr lang="en-US" altLang="ko-KR" sz="4000" kern="0" spc="-200" dirty="0">
                <a:latin typeface="S-Core Dream 4 Regular" pitchFamily="34" charset="0"/>
              </a:rPr>
              <a:t>)</a:t>
            </a:r>
            <a:r>
              <a:rPr lang="ko-KR" altLang="en-US" sz="4000" kern="0" spc="-200" dirty="0">
                <a:latin typeface="S-Core Dream 4 Regular" pitchFamily="34" charset="0"/>
              </a:rPr>
              <a:t>의 전통으로부터 이탈</a:t>
            </a:r>
            <a:endParaRPr lang="en-US" sz="4000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5145217" y="2542241"/>
            <a:ext cx="104960" cy="1306543"/>
            <a:chOff x="1355977" y="5133333"/>
            <a:chExt cx="104960" cy="130654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5977" y="5133333"/>
              <a:ext cx="104960" cy="1306543"/>
            </a:xfrm>
            <a:prstGeom prst="rect">
              <a:avLst/>
            </a:prstGeom>
          </p:spPr>
        </p:pic>
      </p:grpSp>
      <p:sp>
        <p:nvSpPr>
          <p:cNvPr id="19" name="Object 20">
            <a:extLst>
              <a:ext uri="{FF2B5EF4-FFF2-40B4-BE49-F238E27FC236}">
                <a16:creationId xmlns:a16="http://schemas.microsoft.com/office/drawing/2014/main" id="{B4799A27-FAAF-4FE5-8C27-A9D07D43D784}"/>
              </a:ext>
            </a:extLst>
          </p:cNvPr>
          <p:cNvSpPr txBox="1"/>
          <p:nvPr/>
        </p:nvSpPr>
        <p:spPr>
          <a:xfrm>
            <a:off x="838200" y="6752834"/>
            <a:ext cx="808294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kern="0" spc="-200" dirty="0">
                <a:latin typeface="S-Core Dream 4 Regular" pitchFamily="34" charset="0"/>
              </a:rPr>
              <a:t>2. </a:t>
            </a:r>
            <a:r>
              <a:rPr lang="ko-KR" altLang="en-US" sz="4000" kern="0" spc="-200" dirty="0">
                <a:latin typeface="S-Core Dream 4 Regular" pitchFamily="34" charset="0"/>
              </a:rPr>
              <a:t>실존주의적 경향</a:t>
            </a:r>
            <a:r>
              <a:rPr lang="en-US" altLang="ko-KR" sz="4000" kern="0" spc="-200" dirty="0">
                <a:latin typeface="S-Core Dream 4 Regular" pitchFamily="34" charset="0"/>
              </a:rPr>
              <a:t>,  </a:t>
            </a:r>
            <a:r>
              <a:rPr lang="ko-KR" altLang="en-US" sz="4000" kern="0" spc="-200" dirty="0">
                <a:latin typeface="S-Core Dream 4 Regular" pitchFamily="34" charset="0"/>
              </a:rPr>
              <a:t>존재의 본질 추구</a:t>
            </a:r>
            <a:endParaRPr lang="en-US" sz="4000" dirty="0"/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A5071693-55D4-49A5-BC4F-467D1572EA1B}"/>
              </a:ext>
            </a:extLst>
          </p:cNvPr>
          <p:cNvSpPr txBox="1"/>
          <p:nvPr/>
        </p:nvSpPr>
        <p:spPr>
          <a:xfrm>
            <a:off x="838200" y="8461734"/>
            <a:ext cx="559471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kern="0" spc="-200" dirty="0">
                <a:latin typeface="S-Core Dream 4 Regular" pitchFamily="34" charset="0"/>
              </a:rPr>
              <a:t>3. </a:t>
            </a:r>
            <a:r>
              <a:rPr lang="ko-KR" altLang="en-US" sz="4000" kern="0" spc="-200" dirty="0">
                <a:latin typeface="S-Core Dream 4 Regular" pitchFamily="34" charset="0"/>
              </a:rPr>
              <a:t>평화 애호의 문학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456872" y="3616884"/>
            <a:ext cx="16153194" cy="6801298"/>
            <a:chOff x="2456872" y="3616884"/>
            <a:chExt cx="16153194" cy="68012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6872" y="3616884"/>
              <a:ext cx="16153194" cy="680129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315814" y="5068280"/>
            <a:ext cx="11545373" cy="279540"/>
            <a:chOff x="-3315814" y="5068280"/>
            <a:chExt cx="11545373" cy="27954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5400000">
              <a:off x="-3315814" y="5068280"/>
              <a:ext cx="11545373" cy="27954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647619" y="806864"/>
            <a:ext cx="6186121" cy="32376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200" kern="0" spc="-15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목차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6748631" y="1183319"/>
            <a:ext cx="730563" cy="608760"/>
            <a:chOff x="16748631" y="1183319"/>
            <a:chExt cx="730563" cy="60876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48631" y="1183319"/>
              <a:ext cx="730563" cy="60876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437824" y="3441455"/>
            <a:ext cx="16524622" cy="279540"/>
            <a:chOff x="2437824" y="3441455"/>
            <a:chExt cx="16524622" cy="27954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0800000">
              <a:off x="2437824" y="3441455"/>
              <a:ext cx="16524622" cy="27954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197040" y="4384769"/>
            <a:ext cx="1306543" cy="104960"/>
            <a:chOff x="11201950" y="4467917"/>
            <a:chExt cx="1306543" cy="10496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11802742" y="3867125"/>
              <a:ext cx="104960" cy="130654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639493" y="4310031"/>
            <a:ext cx="1306543" cy="104960"/>
            <a:chOff x="3659739" y="4378046"/>
            <a:chExt cx="1306543" cy="104960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4260531" y="3777254"/>
              <a:ext cx="104960" cy="1306543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CF462FC3-FE58-49EF-8016-D11C10953272}"/>
              </a:ext>
            </a:extLst>
          </p:cNvPr>
          <p:cNvGrpSpPr/>
          <p:nvPr/>
        </p:nvGrpSpPr>
        <p:grpSpPr>
          <a:xfrm>
            <a:off x="3455978" y="4968372"/>
            <a:ext cx="15249779" cy="4669799"/>
            <a:chOff x="3714286" y="5815718"/>
            <a:chExt cx="15249779" cy="4669799"/>
          </a:xfrm>
        </p:grpSpPr>
        <p:sp>
          <p:nvSpPr>
            <p:cNvPr id="20" name="Object 20"/>
            <p:cNvSpPr txBox="1"/>
            <p:nvPr/>
          </p:nvSpPr>
          <p:spPr>
            <a:xfrm>
              <a:off x="11181829" y="5815718"/>
              <a:ext cx="1580062" cy="1318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5800" kern="0" spc="-600" dirty="0">
                  <a:solidFill>
                    <a:srgbClr val="D64E47"/>
                  </a:solidFill>
                  <a:latin typeface="THERodongSinmun" pitchFamily="34" charset="0"/>
                  <a:cs typeface="THERodongSinmun" pitchFamily="34" charset="0"/>
                </a:rPr>
                <a:t>02</a:t>
              </a:r>
              <a:endParaRPr lang="en-US" dirty="0"/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12260620" y="6092314"/>
              <a:ext cx="6703445" cy="600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ko-KR" altLang="en-US" sz="3300" kern="0" spc="-300" dirty="0">
                  <a:solidFill>
                    <a:srgbClr val="D64E47"/>
                  </a:solidFill>
                  <a:latin typeface="S-Core Dream 4 Regular" pitchFamily="34" charset="0"/>
                </a:rPr>
                <a:t>일본 전후의 </a:t>
              </a:r>
              <a:r>
                <a:rPr lang="ko-KR" altLang="en-US" sz="3300" b="1" kern="0" spc="-300" dirty="0">
                  <a:latin typeface="S-Core Dream 4 Regular" pitchFamily="34" charset="0"/>
                </a:rPr>
                <a:t>음식</a:t>
              </a:r>
              <a:endParaRPr lang="en-US" b="1" dirty="0"/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3714286" y="7665376"/>
              <a:ext cx="1580062" cy="1318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5800" kern="0" spc="-600" dirty="0">
                  <a:solidFill>
                    <a:srgbClr val="D64E47"/>
                  </a:solidFill>
                  <a:latin typeface="THERodongSinmun" pitchFamily="34" charset="0"/>
                  <a:cs typeface="THERodongSinmun" pitchFamily="34" charset="0"/>
                </a:rPr>
                <a:t>03</a:t>
              </a:r>
              <a:endParaRPr lang="en-US" dirty="0"/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4793077" y="7941973"/>
              <a:ext cx="6703445" cy="600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ko-KR" altLang="en-US" sz="3300" kern="0" spc="-300" dirty="0">
                  <a:solidFill>
                    <a:srgbClr val="D64E47"/>
                  </a:solidFill>
                  <a:latin typeface="S-Core Dream 4 Regular" pitchFamily="34" charset="0"/>
                </a:rPr>
                <a:t>일본 전후의  </a:t>
              </a:r>
              <a:r>
                <a:rPr lang="ko-KR" altLang="en-US" sz="3300" b="1" kern="0" spc="-300" dirty="0">
                  <a:latin typeface="S-Core Dream 4 Regular" pitchFamily="34" charset="0"/>
                </a:rPr>
                <a:t>문학</a:t>
              </a:r>
              <a:endParaRPr lang="en-US" b="1" dirty="0"/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11181829" y="7665376"/>
              <a:ext cx="1580062" cy="1318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5800" kern="0" spc="-600" dirty="0">
                  <a:solidFill>
                    <a:srgbClr val="D64E47"/>
                  </a:solidFill>
                  <a:latin typeface="THERodongSinmun" pitchFamily="34" charset="0"/>
                  <a:cs typeface="THERodongSinmun" pitchFamily="34" charset="0"/>
                </a:rPr>
                <a:t>04</a:t>
              </a:r>
              <a:endParaRPr lang="en-US" dirty="0"/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12260620" y="7941973"/>
              <a:ext cx="6703445" cy="600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ko-KR" altLang="en-US" sz="3300" kern="0" spc="-300" dirty="0">
                  <a:solidFill>
                    <a:srgbClr val="D64E47"/>
                  </a:solidFill>
                  <a:latin typeface="S-Core Dream 4 Regular" pitchFamily="34" charset="0"/>
                </a:rPr>
                <a:t>일본 전후의  </a:t>
              </a:r>
              <a:r>
                <a:rPr lang="ko-KR" altLang="en-US" sz="3300" b="1" kern="0" spc="-300" dirty="0">
                  <a:latin typeface="S-Core Dream 4 Regular" pitchFamily="34" charset="0"/>
                </a:rPr>
                <a:t>음악</a:t>
              </a:r>
              <a:endParaRPr lang="en-US" b="1" dirty="0"/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714E6C4C-A592-4D79-9932-A2BB04DE92AF}"/>
                </a:ext>
              </a:extLst>
            </p:cNvPr>
            <p:cNvSpPr txBox="1"/>
            <p:nvPr/>
          </p:nvSpPr>
          <p:spPr>
            <a:xfrm>
              <a:off x="3733333" y="9500632"/>
              <a:ext cx="9820084" cy="9848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5800" kern="0" spc="-600" dirty="0">
                  <a:solidFill>
                    <a:srgbClr val="D64E47"/>
                  </a:solidFill>
                  <a:latin typeface="THERodongSinmun" pitchFamily="34" charset="0"/>
                  <a:cs typeface="THERodongSinmun" pitchFamily="34" charset="0"/>
                </a:rPr>
                <a:t>05</a:t>
              </a:r>
              <a:r>
                <a:rPr lang="en-US" sz="3300" kern="0" spc="-600" dirty="0">
                  <a:solidFill>
                    <a:srgbClr val="D64E47"/>
                  </a:solidFill>
                  <a:latin typeface="THERodongSinmun" pitchFamily="34" charset="0"/>
                  <a:cs typeface="THERodongSinmun" pitchFamily="34" charset="0"/>
                </a:rPr>
                <a:t>                       </a:t>
              </a:r>
              <a:r>
                <a:rPr lang="ko-KR" altLang="en-US" sz="3300" kern="0" spc="-600" dirty="0">
                  <a:solidFill>
                    <a:srgbClr val="D64E47"/>
                  </a:solidFill>
                  <a:latin typeface="THERodongSinmun" pitchFamily="34" charset="0"/>
                  <a:cs typeface="THERodongSinmun" pitchFamily="34" charset="0"/>
                </a:rPr>
                <a:t>일본     전후의     </a:t>
              </a:r>
              <a:r>
                <a:rPr lang="ko-KR" altLang="en-US" sz="3300" b="1" kern="0" spc="-600" dirty="0">
                  <a:latin typeface="THERodongSinmun" pitchFamily="34" charset="0"/>
                  <a:cs typeface="THERodongSinmun" pitchFamily="34" charset="0"/>
                </a:rPr>
                <a:t>애니메이션</a:t>
              </a:r>
              <a:endParaRPr lang="en-US" sz="3300" b="1" dirty="0"/>
            </a:p>
          </p:txBody>
        </p:sp>
        <p:sp>
          <p:nvSpPr>
            <p:cNvPr id="31" name="Object 14">
              <a:extLst>
                <a:ext uri="{FF2B5EF4-FFF2-40B4-BE49-F238E27FC236}">
                  <a16:creationId xmlns:a16="http://schemas.microsoft.com/office/drawing/2014/main" id="{CEE15FF4-6B13-474C-884F-C1BAE86C797F}"/>
                </a:ext>
              </a:extLst>
            </p:cNvPr>
            <p:cNvSpPr txBox="1"/>
            <p:nvPr/>
          </p:nvSpPr>
          <p:spPr>
            <a:xfrm>
              <a:off x="3761042" y="5851373"/>
              <a:ext cx="1580062" cy="1318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5800" kern="0" spc="-600" dirty="0">
                  <a:solidFill>
                    <a:srgbClr val="D64E47"/>
                  </a:solidFill>
                  <a:latin typeface="THERodongSinmun" pitchFamily="34" charset="0"/>
                  <a:cs typeface="THERodongSinmun" pitchFamily="34" charset="0"/>
                </a:rPr>
                <a:t>01</a:t>
              </a:r>
              <a:endParaRPr lang="en-US" dirty="0"/>
            </a:p>
          </p:txBody>
        </p:sp>
        <p:sp>
          <p:nvSpPr>
            <p:cNvPr id="32" name="Object 15">
              <a:extLst>
                <a:ext uri="{FF2B5EF4-FFF2-40B4-BE49-F238E27FC236}">
                  <a16:creationId xmlns:a16="http://schemas.microsoft.com/office/drawing/2014/main" id="{0E7FE596-2505-4DA4-8FD9-48A1441B76F2}"/>
                </a:ext>
              </a:extLst>
            </p:cNvPr>
            <p:cNvSpPr txBox="1"/>
            <p:nvPr/>
          </p:nvSpPr>
          <p:spPr>
            <a:xfrm>
              <a:off x="4839833" y="6127969"/>
              <a:ext cx="6703445" cy="600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ko-KR" altLang="en-US" sz="3300" kern="0" spc="-300" dirty="0">
                  <a:solidFill>
                    <a:srgbClr val="D64E47"/>
                  </a:solidFill>
                  <a:latin typeface="S-Core Dream 4 Regular" pitchFamily="34" charset="0"/>
                </a:rPr>
                <a:t>일본 전후의  </a:t>
              </a:r>
              <a:r>
                <a:rPr lang="ko-KR" altLang="en-US" sz="3300" b="1" kern="0" spc="-300" dirty="0">
                  <a:latin typeface="S-Core Dream 4 Regular" pitchFamily="34" charset="0"/>
                </a:rPr>
                <a:t>의복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362447" y="3716918"/>
            <a:ext cx="15094967" cy="6570082"/>
            <a:chOff x="4362447" y="6740206"/>
            <a:chExt cx="15094967" cy="367797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2447" y="6740206"/>
              <a:ext cx="15094967" cy="367797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942286" y="3560585"/>
            <a:ext cx="13360084" cy="312666"/>
            <a:chOff x="6676461" y="6580952"/>
            <a:chExt cx="11942857" cy="27954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6461" y="6580952"/>
              <a:ext cx="11942857" cy="27954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40374" y="-622248"/>
            <a:ext cx="5082660" cy="11377830"/>
            <a:chOff x="-140374" y="-622248"/>
            <a:chExt cx="6826630" cy="1137783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40374" y="-622248"/>
              <a:ext cx="6826630" cy="1137783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605013" y="976086"/>
            <a:ext cx="9451858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8000" kern="0" spc="-8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  민주주의   문학</a:t>
            </a:r>
            <a:endParaRPr lang="en-US" dirty="0"/>
          </a:p>
        </p:txBody>
      </p:sp>
      <p:sp>
        <p:nvSpPr>
          <p:cNvPr id="13" name="Object 13"/>
          <p:cNvSpPr txBox="1"/>
          <p:nvPr/>
        </p:nvSpPr>
        <p:spPr>
          <a:xfrm>
            <a:off x="5113021" y="4261621"/>
            <a:ext cx="730758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4000" kern="0" spc="-200" dirty="0">
                <a:latin typeface="S-Core Dream 4 Regular" pitchFamily="34" charset="0"/>
              </a:rPr>
              <a:t>전쟁하 표현의 자유를  박탈당했던 프롤레타리아계의 작가</a:t>
            </a:r>
            <a:endParaRPr lang="en-US" sz="4000" dirty="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4F463BEF-1841-4FA6-BDDD-01A63FC412A9}"/>
              </a:ext>
            </a:extLst>
          </p:cNvPr>
          <p:cNvSpPr txBox="1"/>
          <p:nvPr/>
        </p:nvSpPr>
        <p:spPr>
          <a:xfrm>
            <a:off x="5867400" y="6601262"/>
            <a:ext cx="9296400" cy="29096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4000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패전후</a:t>
            </a:r>
            <a:r>
              <a:rPr lang="en-US" altLang="ko-KR" sz="4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민주일본의 재출발을 외침 </a:t>
            </a:r>
            <a:endParaRPr lang="en-US" altLang="ko-KR" sz="40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4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노랫소리</a:t>
            </a:r>
            <a:r>
              <a:rPr lang="en-US" altLang="ko-KR" sz="4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일어나라</a:t>
            </a:r>
            <a:r>
              <a:rPr lang="en-US" altLang="ko-KR" sz="4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!(</a:t>
            </a:r>
            <a:r>
              <a:rPr lang="ko-KR" altLang="en-US" sz="4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歌声よ、おこれ！</a:t>
            </a:r>
            <a:r>
              <a:rPr lang="en-US" altLang="ko-KR" sz="4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라는 평론을 발표</a:t>
            </a:r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8FFE803C-E188-44E4-8E01-09D97AC4DD86}"/>
              </a:ext>
            </a:extLst>
          </p:cNvPr>
          <p:cNvSpPr/>
          <p:nvPr/>
        </p:nvSpPr>
        <p:spPr>
          <a:xfrm rot="5400000">
            <a:off x="8801100" y="5832334"/>
            <a:ext cx="685800" cy="348126"/>
          </a:xfrm>
          <a:prstGeom prst="rightArrow">
            <a:avLst/>
          </a:prstGeom>
          <a:solidFill>
            <a:schemeClr val="accent2"/>
          </a:solidFill>
          <a:ln>
            <a:solidFill>
              <a:srgbClr val="D64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456872" y="-190476"/>
            <a:ext cx="16153194" cy="11171213"/>
            <a:chOff x="2456872" y="-190476"/>
            <a:chExt cx="16153194" cy="8327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6872" y="-190476"/>
              <a:ext cx="16153194" cy="83276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317103" y="-564637"/>
            <a:ext cx="279540" cy="11545373"/>
            <a:chOff x="2317103" y="-564637"/>
            <a:chExt cx="279540" cy="115453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-3315814" y="5068280"/>
              <a:ext cx="11545373" cy="27954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 rot="-5400000">
            <a:off x="-2199843" y="4469385"/>
            <a:ext cx="6837495" cy="5028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2200" kern="0" spc="-200" dirty="0">
                <a:solidFill>
                  <a:srgbClr val="FCE5DE"/>
                </a:solidFill>
                <a:latin typeface="S-Core Dream 4 Regular" pitchFamily="34" charset="0"/>
                <a:cs typeface="S-Core Dream 4 Regular" pitchFamily="34" charset="0"/>
              </a:rPr>
              <a:t>02 제목을 입력해주세요</a:t>
            </a:r>
            <a:endParaRPr lang="en-US" dirty="0"/>
          </a:p>
        </p:txBody>
      </p:sp>
      <p:sp>
        <p:nvSpPr>
          <p:cNvPr id="12" name="Object 12"/>
          <p:cNvSpPr txBox="1"/>
          <p:nvPr/>
        </p:nvSpPr>
        <p:spPr>
          <a:xfrm>
            <a:off x="2736413" y="332564"/>
            <a:ext cx="9868352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02    </a:t>
            </a:r>
            <a:r>
              <a:rPr lang="ko-KR" altLang="en-US" sz="96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기성작가          의                    부                활</a:t>
            </a:r>
            <a:endParaRPr lang="en-US" sz="9600" dirty="0"/>
          </a:p>
        </p:txBody>
      </p:sp>
      <p:sp>
        <p:nvSpPr>
          <p:cNvPr id="14" name="Object 14"/>
          <p:cNvSpPr txBox="1"/>
          <p:nvPr/>
        </p:nvSpPr>
        <p:spPr>
          <a:xfrm>
            <a:off x="2950809" y="2794596"/>
            <a:ext cx="11654723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5400" kern="0" spc="-300" dirty="0">
                <a:solidFill>
                  <a:srgbClr val="D64E47"/>
                </a:solidFill>
                <a:latin typeface="S-Core Dream 4 Regular" pitchFamily="34" charset="0"/>
              </a:rPr>
              <a:t>- </a:t>
            </a:r>
            <a:r>
              <a:rPr lang="ko-KR" altLang="en-US" sz="5400" kern="0" spc="-300" dirty="0" err="1">
                <a:solidFill>
                  <a:srgbClr val="D64E47"/>
                </a:solidFill>
                <a:latin typeface="S-Core Dream 4 Regular" pitchFamily="34" charset="0"/>
              </a:rPr>
              <a:t>무뢰파</a:t>
            </a:r>
            <a:endParaRPr lang="en-US" sz="5400" dirty="0"/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id="{2D4362CB-E12A-4885-B26A-49AADF4D2042}"/>
              </a:ext>
            </a:extLst>
          </p:cNvPr>
          <p:cNvSpPr txBox="1"/>
          <p:nvPr/>
        </p:nvSpPr>
        <p:spPr>
          <a:xfrm>
            <a:off x="2971591" y="3995209"/>
            <a:ext cx="13288038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3600" b="1" kern="0" spc="-300" dirty="0" err="1">
                <a:latin typeface="S-Core Dream 4 Regular" pitchFamily="34" charset="0"/>
              </a:rPr>
              <a:t>사카구치</a:t>
            </a:r>
            <a:r>
              <a:rPr lang="ko-KR" altLang="en-US" sz="3600" b="1" kern="0" spc="-300" dirty="0">
                <a:latin typeface="S-Core Dream 4 Regular" pitchFamily="34" charset="0"/>
              </a:rPr>
              <a:t> 안고</a:t>
            </a:r>
            <a:r>
              <a:rPr lang="en-US" altLang="ko-KR" sz="3600" b="1" kern="0" spc="-300" dirty="0">
                <a:latin typeface="S-Core Dream 4 Regular" pitchFamily="34" charset="0"/>
              </a:rPr>
              <a:t>[</a:t>
            </a:r>
            <a:r>
              <a:rPr lang="ko-KR" altLang="en-US" sz="3600" b="1" kern="0" spc="-300" dirty="0">
                <a:latin typeface="S-Core Dream 4 Regular" pitchFamily="34" charset="0"/>
              </a:rPr>
              <a:t>坂口安吾</a:t>
            </a:r>
            <a:r>
              <a:rPr lang="en-US" altLang="ko-KR" sz="3600" b="1" kern="0" spc="-300" dirty="0">
                <a:latin typeface="S-Core Dream 4 Regular" pitchFamily="34" charset="0"/>
              </a:rPr>
              <a:t>]</a:t>
            </a:r>
          </a:p>
          <a:p>
            <a:endParaRPr lang="en-US" altLang="ko-KR" sz="3600" kern="0" spc="-300" dirty="0">
              <a:latin typeface="S-Core Dream 4 Regular" pitchFamily="34" charset="0"/>
            </a:endParaRPr>
          </a:p>
          <a:p>
            <a:r>
              <a:rPr lang="en-US" altLang="ko-KR" sz="3600" kern="0" spc="-300" dirty="0">
                <a:latin typeface="S-Core Dream 4 Regular" pitchFamily="34" charset="0"/>
              </a:rPr>
              <a:t>- 1946</a:t>
            </a:r>
            <a:r>
              <a:rPr lang="ko-KR" altLang="en-US" sz="3600" kern="0" spc="-300" dirty="0">
                <a:latin typeface="S-Core Dream 4 Regular" pitchFamily="34" charset="0"/>
              </a:rPr>
              <a:t>년 </a:t>
            </a:r>
            <a:r>
              <a:rPr lang="en-US" altLang="ko-KR" sz="3600" kern="0" spc="-300" dirty="0">
                <a:latin typeface="S-Core Dream 4 Regular" pitchFamily="34" charset="0"/>
              </a:rPr>
              <a:t>4</a:t>
            </a:r>
            <a:r>
              <a:rPr lang="ko-KR" altLang="en-US" sz="3600" kern="0" spc="-300" dirty="0">
                <a:latin typeface="S-Core Dream 4 Regular" pitchFamily="34" charset="0"/>
              </a:rPr>
              <a:t>월 대표작 </a:t>
            </a:r>
            <a:r>
              <a:rPr lang="en-US" altLang="ko-KR" sz="3600" kern="0" spc="-300" dirty="0">
                <a:latin typeface="S-Core Dream 4 Regular" pitchFamily="34" charset="0"/>
              </a:rPr>
              <a:t>《</a:t>
            </a:r>
            <a:r>
              <a:rPr lang="ko-KR" altLang="en-US" sz="3600" kern="0" spc="-300" dirty="0" err="1">
                <a:latin typeface="S-Core Dream 4 Regular" pitchFamily="34" charset="0"/>
              </a:rPr>
              <a:t>타락론</a:t>
            </a:r>
            <a:r>
              <a:rPr lang="en-US" altLang="ko-KR" sz="3600" kern="0" spc="-300" dirty="0">
                <a:latin typeface="S-Core Dream 4 Regular" pitchFamily="34" charset="0"/>
              </a:rPr>
              <a:t>(</a:t>
            </a:r>
            <a:r>
              <a:rPr lang="ko-KR" altLang="en-US" sz="3600" kern="0" spc="-300" dirty="0">
                <a:latin typeface="S-Core Dream 4 Regular" pitchFamily="34" charset="0"/>
              </a:rPr>
              <a:t>堕落論</a:t>
            </a:r>
            <a:r>
              <a:rPr lang="en-US" altLang="ko-KR" sz="3600" kern="0" spc="-300" dirty="0">
                <a:latin typeface="S-Core Dream 4 Regular" pitchFamily="34" charset="0"/>
              </a:rPr>
              <a:t>)》</a:t>
            </a:r>
            <a:r>
              <a:rPr lang="ko-KR" altLang="en-US" sz="3600" kern="0" spc="-300" dirty="0">
                <a:latin typeface="S-Core Dream 4 Regular" pitchFamily="34" charset="0"/>
              </a:rPr>
              <a:t> 발표</a:t>
            </a:r>
            <a:endParaRPr lang="en-US" altLang="ko-KR" sz="3600" kern="0" spc="-300" dirty="0">
              <a:latin typeface="S-Core Dream 4 Regular" pitchFamily="34" charset="0"/>
            </a:endParaRPr>
          </a:p>
          <a:p>
            <a:r>
              <a:rPr lang="en-US" altLang="ko-KR" sz="3600" kern="0" spc="-300" dirty="0">
                <a:latin typeface="S-Core Dream 4 Regular" pitchFamily="34" charset="0"/>
              </a:rPr>
              <a:t>  6</a:t>
            </a:r>
            <a:r>
              <a:rPr lang="ko-KR" altLang="en-US" sz="3600" kern="0" spc="-300" dirty="0">
                <a:latin typeface="S-Core Dream 4 Regular" pitchFamily="34" charset="0"/>
              </a:rPr>
              <a:t>월 연달아 </a:t>
            </a:r>
            <a:r>
              <a:rPr lang="en-US" altLang="ko-KR" sz="3600" kern="0" spc="-300" dirty="0">
                <a:latin typeface="S-Core Dream 4 Regular" pitchFamily="34" charset="0"/>
              </a:rPr>
              <a:t>《</a:t>
            </a:r>
            <a:r>
              <a:rPr lang="ko-KR" altLang="en-US" sz="3600" kern="0" spc="-300" dirty="0">
                <a:latin typeface="S-Core Dream 4 Regular" pitchFamily="34" charset="0"/>
              </a:rPr>
              <a:t>백치</a:t>
            </a:r>
            <a:r>
              <a:rPr lang="en-US" altLang="ko-KR" sz="3600" kern="0" spc="-300" dirty="0">
                <a:latin typeface="S-Core Dream 4 Regular" pitchFamily="34" charset="0"/>
              </a:rPr>
              <a:t>(</a:t>
            </a:r>
            <a:r>
              <a:rPr lang="ko-KR" altLang="en-US" sz="3600" kern="0" spc="-300" dirty="0">
                <a:latin typeface="S-Core Dream 4 Regular" pitchFamily="34" charset="0"/>
              </a:rPr>
              <a:t>白痴</a:t>
            </a:r>
            <a:r>
              <a:rPr lang="en-US" altLang="ko-KR" sz="3600" kern="0" spc="-300" dirty="0">
                <a:latin typeface="S-Core Dream 4 Regular" pitchFamily="34" charset="0"/>
              </a:rPr>
              <a:t>)》</a:t>
            </a:r>
            <a:r>
              <a:rPr lang="ko-KR" altLang="en-US" sz="3600" kern="0" spc="-300" dirty="0">
                <a:latin typeface="S-Core Dream 4 Regular" pitchFamily="34" charset="0"/>
              </a:rPr>
              <a:t> 발표</a:t>
            </a:r>
            <a:endParaRPr lang="en-US" altLang="ko-KR" sz="3600" kern="0" spc="-300" dirty="0">
              <a:latin typeface="S-Core Dream 4 Regular" pitchFamily="34" charset="0"/>
            </a:endParaRPr>
          </a:p>
          <a:p>
            <a:endParaRPr lang="en-US" altLang="ko-KR" sz="3600" kern="0" spc="-300" dirty="0">
              <a:latin typeface="S-Core Dream 4 Regular" pitchFamily="34" charset="0"/>
            </a:endParaRPr>
          </a:p>
          <a:p>
            <a:r>
              <a:rPr lang="en-US" altLang="ko-KR" sz="3600" kern="0" spc="-300" dirty="0">
                <a:latin typeface="S-Core Dream 4 Regular" pitchFamily="34" charset="0"/>
              </a:rPr>
              <a:t>&gt;&gt;</a:t>
            </a:r>
            <a:r>
              <a:rPr lang="ko-KR" altLang="en-US" sz="3600" kern="0" spc="-300" dirty="0">
                <a:latin typeface="S-Core Dream 4 Regular" pitchFamily="34" charset="0"/>
              </a:rPr>
              <a:t>  </a:t>
            </a:r>
            <a:r>
              <a:rPr lang="en-US" altLang="ko-KR" sz="3600" kern="0" spc="-300" dirty="0">
                <a:latin typeface="S-Core Dream 4 Regular" pitchFamily="34" charset="0"/>
              </a:rPr>
              <a:t>‘ </a:t>
            </a:r>
            <a:r>
              <a:rPr lang="ko-KR" altLang="en-US" sz="3600" kern="0" spc="-300" dirty="0">
                <a:latin typeface="S-Core Dream 4 Regular" pitchFamily="34" charset="0"/>
              </a:rPr>
              <a:t>현대의 총아 </a:t>
            </a:r>
            <a:r>
              <a:rPr lang="en-US" altLang="ko-KR" sz="3600" kern="0" spc="-300" dirty="0">
                <a:latin typeface="S-Core Dream 4 Regular" pitchFamily="34" charset="0"/>
              </a:rPr>
              <a:t> ’</a:t>
            </a:r>
            <a:r>
              <a:rPr lang="ko-KR" altLang="en-US" sz="3600" kern="0" spc="-300" dirty="0">
                <a:latin typeface="S-Core Dream 4 Regular" pitchFamily="34" charset="0"/>
              </a:rPr>
              <a:t>라는 호칭  </a:t>
            </a:r>
            <a:r>
              <a:rPr lang="en-US" altLang="ko-KR" sz="3600" kern="0" spc="-300" dirty="0">
                <a:latin typeface="S-Core Dream 4 Regular" pitchFamily="34" charset="0"/>
              </a:rPr>
              <a:t>&amp;</a:t>
            </a:r>
            <a:r>
              <a:rPr lang="ko-KR" altLang="en-US" sz="3600" kern="0" spc="-300" dirty="0">
                <a:latin typeface="S-Core Dream 4 Regular" pitchFamily="34" charset="0"/>
              </a:rPr>
              <a:t> 전후 일본 사회에 </a:t>
            </a:r>
            <a:endParaRPr lang="en-US" altLang="ko-KR" sz="3600" kern="0" spc="-300" dirty="0">
              <a:latin typeface="S-Core Dream 4 Regular" pitchFamily="34" charset="0"/>
            </a:endParaRPr>
          </a:p>
          <a:p>
            <a:r>
              <a:rPr lang="en-US" altLang="ko-KR" sz="3600" kern="0" spc="-300" dirty="0">
                <a:latin typeface="S-Core Dream 4 Regular" pitchFamily="34" charset="0"/>
              </a:rPr>
              <a:t>      </a:t>
            </a:r>
            <a:r>
              <a:rPr lang="ko-KR" altLang="en-US" sz="3600" kern="0" spc="-300" dirty="0">
                <a:latin typeface="S-Core Dream 4 Regular" pitchFamily="34" charset="0"/>
              </a:rPr>
              <a:t>신선한 충격 선사</a:t>
            </a:r>
            <a:endParaRPr lang="en-US" altLang="ko-KR" sz="3600" kern="0" spc="-300" dirty="0">
              <a:latin typeface="S-Core Dream 4 Regular" pitchFamily="34" charset="0"/>
            </a:endParaRPr>
          </a:p>
          <a:p>
            <a:endParaRPr lang="en-US" altLang="ko-KR" sz="3600" kern="0" spc="-300" dirty="0">
              <a:latin typeface="S-Core Dream 4 Regular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altLang="ko-KR" sz="3600" b="1" kern="0" spc="-300" dirty="0">
                <a:latin typeface="S-Core Dream 4 Regular" pitchFamily="34" charset="0"/>
              </a:rPr>
              <a:t>《</a:t>
            </a:r>
            <a:r>
              <a:rPr lang="ko-KR" altLang="en-US" sz="3600" b="1" kern="0" spc="-300" dirty="0" err="1">
                <a:latin typeface="S-Core Dream 4 Regular" pitchFamily="34" charset="0"/>
              </a:rPr>
              <a:t>타락론</a:t>
            </a:r>
            <a:r>
              <a:rPr lang="en-US" altLang="ko-KR" sz="3600" b="1" kern="0" spc="-300" dirty="0">
                <a:latin typeface="S-Core Dream 4 Regular" pitchFamily="34" charset="0"/>
              </a:rPr>
              <a:t>》</a:t>
            </a:r>
            <a:r>
              <a:rPr lang="en-US" altLang="ko-KR" sz="3600" kern="0" spc="-300" dirty="0">
                <a:latin typeface="S-Core Dream 4 Regular" pitchFamily="34" charset="0"/>
              </a:rPr>
              <a:t>:</a:t>
            </a:r>
            <a:r>
              <a:rPr lang="ko-KR" altLang="en-US" sz="3600" kern="0" spc="-300" dirty="0">
                <a:latin typeface="S-Core Dream 4 Regular" pitchFamily="34" charset="0"/>
              </a:rPr>
              <a:t> 전쟁 중 발생한 윤리적 문제</a:t>
            </a:r>
            <a:r>
              <a:rPr lang="en-US" altLang="ko-KR" sz="3600" kern="0" spc="-300" dirty="0">
                <a:latin typeface="S-Core Dream 4 Regular" pitchFamily="34" charset="0"/>
              </a:rPr>
              <a:t>,</a:t>
            </a:r>
            <a:r>
              <a:rPr lang="ko-KR" altLang="en-US" sz="3600" kern="0" spc="-300" dirty="0">
                <a:latin typeface="S-Core Dream 4 Regular" pitchFamily="34" charset="0"/>
              </a:rPr>
              <a:t> </a:t>
            </a:r>
            <a:endParaRPr lang="en-US" altLang="ko-KR" sz="3600" kern="0" spc="-300" dirty="0">
              <a:latin typeface="S-Core Dream 4 Regular" pitchFamily="34" charset="0"/>
            </a:endParaRPr>
          </a:p>
          <a:p>
            <a:r>
              <a:rPr lang="ko-KR" altLang="en-US" sz="3600" kern="0" spc="-300" dirty="0">
                <a:latin typeface="S-Core Dream 4 Regular" pitchFamily="34" charset="0"/>
              </a:rPr>
              <a:t>        인간의 실상을 직시한  작품</a:t>
            </a:r>
            <a:endParaRPr lang="en-US" altLang="ko-KR" sz="3600" kern="0" spc="-300" dirty="0">
              <a:latin typeface="S-Core Dream 4 Regular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A79B28F-19E6-424E-BBC0-3736AF1D3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9034" y="518330"/>
            <a:ext cx="5810250" cy="48768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5F39817-EA4A-4539-BA8C-A889F43E0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034" y="5523557"/>
            <a:ext cx="5635284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456872" y="-190476"/>
            <a:ext cx="16153194" cy="11171213"/>
            <a:chOff x="2456872" y="-190476"/>
            <a:chExt cx="16153194" cy="8327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6872" y="-190476"/>
              <a:ext cx="16153194" cy="83276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317103" y="-564637"/>
            <a:ext cx="279540" cy="11545373"/>
            <a:chOff x="2317103" y="-564637"/>
            <a:chExt cx="279540" cy="115453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-3315814" y="5068280"/>
              <a:ext cx="11545373" cy="27954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 rot="-5400000">
            <a:off x="-2199843" y="4469385"/>
            <a:ext cx="6837495" cy="5028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2200" kern="0" spc="-200" dirty="0">
                <a:solidFill>
                  <a:srgbClr val="FCE5DE"/>
                </a:solidFill>
                <a:latin typeface="S-Core Dream 4 Regular" pitchFamily="34" charset="0"/>
                <a:cs typeface="S-Core Dream 4 Regular" pitchFamily="34" charset="0"/>
              </a:rPr>
              <a:t>02 제목을 입력해주세요</a:t>
            </a:r>
            <a:endParaRPr lang="en-US" dirty="0"/>
          </a:p>
        </p:txBody>
      </p:sp>
      <p:sp>
        <p:nvSpPr>
          <p:cNvPr id="12" name="Object 12"/>
          <p:cNvSpPr txBox="1"/>
          <p:nvPr/>
        </p:nvSpPr>
        <p:spPr>
          <a:xfrm>
            <a:off x="2918841" y="382475"/>
            <a:ext cx="9868352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02    </a:t>
            </a:r>
            <a:r>
              <a:rPr lang="ko-KR" altLang="en-US" sz="96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기성작가          의                    부                활</a:t>
            </a:r>
            <a:endParaRPr lang="en-US" sz="9600" dirty="0"/>
          </a:p>
        </p:txBody>
      </p:sp>
      <p:sp>
        <p:nvSpPr>
          <p:cNvPr id="14" name="Object 14"/>
          <p:cNvSpPr txBox="1"/>
          <p:nvPr/>
        </p:nvSpPr>
        <p:spPr>
          <a:xfrm>
            <a:off x="2971591" y="2696673"/>
            <a:ext cx="11654723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5400" kern="0" spc="-300" dirty="0">
                <a:solidFill>
                  <a:srgbClr val="D64E47"/>
                </a:solidFill>
                <a:latin typeface="S-Core Dream 4 Regular" pitchFamily="34" charset="0"/>
              </a:rPr>
              <a:t>- </a:t>
            </a:r>
            <a:r>
              <a:rPr lang="ko-KR" altLang="en-US" sz="5400" kern="0" spc="-300" dirty="0" err="1">
                <a:solidFill>
                  <a:srgbClr val="D64E47"/>
                </a:solidFill>
                <a:latin typeface="S-Core Dream 4 Regular" pitchFamily="34" charset="0"/>
              </a:rPr>
              <a:t>무뢰파</a:t>
            </a:r>
            <a:endParaRPr lang="en-US" sz="5400" dirty="0"/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id="{2D4362CB-E12A-4885-B26A-49AADF4D2042}"/>
              </a:ext>
            </a:extLst>
          </p:cNvPr>
          <p:cNvSpPr txBox="1"/>
          <p:nvPr/>
        </p:nvSpPr>
        <p:spPr>
          <a:xfrm>
            <a:off x="2971590" y="3995209"/>
            <a:ext cx="13944809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3600" b="1" kern="0" spc="-300" dirty="0">
                <a:latin typeface="S-Core Dream 4 Regular" pitchFamily="34" charset="0"/>
              </a:rPr>
              <a:t>다자이 </a:t>
            </a:r>
            <a:r>
              <a:rPr lang="ko-KR" altLang="en-US" sz="3600" b="1" kern="0" spc="-300" dirty="0" err="1">
                <a:latin typeface="S-Core Dream 4 Regular" pitchFamily="34" charset="0"/>
              </a:rPr>
              <a:t>오사무</a:t>
            </a:r>
            <a:r>
              <a:rPr lang="en-US" altLang="ko-KR" sz="3600" b="1" kern="0" spc="-300" dirty="0">
                <a:latin typeface="S-Core Dream 4 Regular" pitchFamily="34" charset="0"/>
              </a:rPr>
              <a:t>[</a:t>
            </a:r>
            <a:r>
              <a:rPr lang="ko-KR" altLang="en-US" sz="3600" b="1" kern="0" spc="-300" dirty="0">
                <a:latin typeface="S-Core Dream 4 Regular" pitchFamily="34" charset="0"/>
              </a:rPr>
              <a:t>太宰治</a:t>
            </a:r>
            <a:r>
              <a:rPr lang="en-US" altLang="ko-KR" sz="3600" b="1" kern="0" spc="-300" dirty="0">
                <a:latin typeface="S-Core Dream 4 Regular" pitchFamily="34" charset="0"/>
              </a:rPr>
              <a:t>]</a:t>
            </a:r>
          </a:p>
          <a:p>
            <a:endParaRPr lang="en-US" altLang="ko-KR" sz="3600" kern="0" spc="-300" dirty="0">
              <a:latin typeface="S-Core Dream 4 Regular" pitchFamily="34" charset="0"/>
            </a:endParaRPr>
          </a:p>
          <a:p>
            <a:pPr marL="571500" indent="-571500">
              <a:buFontTx/>
              <a:buChar char="-"/>
            </a:pPr>
            <a:r>
              <a:rPr lang="ko-KR" altLang="en-US" sz="3600" kern="0" spc="-300" dirty="0">
                <a:latin typeface="S-Core Dream 4 Regular" pitchFamily="34" charset="0"/>
              </a:rPr>
              <a:t>몰락한 </a:t>
            </a:r>
            <a:r>
              <a:rPr lang="ko-KR" altLang="en-US" sz="3600" kern="0" spc="-300" dirty="0" err="1">
                <a:latin typeface="S-Core Dream 4 Regular" pitchFamily="34" charset="0"/>
              </a:rPr>
              <a:t>화족</a:t>
            </a:r>
            <a:r>
              <a:rPr lang="en-US" altLang="ko-KR" sz="3600" kern="0" spc="-300" dirty="0">
                <a:latin typeface="S-Core Dream 4 Regular" pitchFamily="34" charset="0"/>
              </a:rPr>
              <a:t>(</a:t>
            </a:r>
            <a:r>
              <a:rPr lang="ko-KR" altLang="en-US" sz="3600" kern="0" spc="-300" dirty="0">
                <a:latin typeface="S-Core Dream 4 Regular" pitchFamily="34" charset="0"/>
              </a:rPr>
              <a:t>華族</a:t>
            </a:r>
            <a:r>
              <a:rPr lang="en-US" altLang="ko-KR" sz="3600" kern="0" spc="-300" dirty="0">
                <a:latin typeface="S-Core Dream 4 Regular" pitchFamily="34" charset="0"/>
              </a:rPr>
              <a:t>)</a:t>
            </a:r>
            <a:r>
              <a:rPr lang="ko-KR" altLang="en-US" sz="3600" kern="0" spc="-300" dirty="0">
                <a:latin typeface="S-Core Dream 4 Regular" pitchFamily="34" charset="0"/>
              </a:rPr>
              <a:t>의 생활상을 담은 장편 소설 </a:t>
            </a:r>
            <a:r>
              <a:rPr lang="en-US" altLang="ko-KR" sz="3600" kern="0" spc="-300" dirty="0">
                <a:latin typeface="S-Core Dream 4 Regular" pitchFamily="34" charset="0"/>
              </a:rPr>
              <a:t>『</a:t>
            </a:r>
            <a:r>
              <a:rPr lang="ko-KR" altLang="en-US" sz="3600" kern="0" spc="-300" dirty="0">
                <a:latin typeface="S-Core Dream 4 Regular" pitchFamily="34" charset="0"/>
              </a:rPr>
              <a:t>사양</a:t>
            </a:r>
            <a:r>
              <a:rPr lang="en-US" altLang="ko-KR" sz="3600" kern="0" spc="-300" dirty="0">
                <a:latin typeface="S-Core Dream 4 Regular" pitchFamily="34" charset="0"/>
              </a:rPr>
              <a:t>(</a:t>
            </a:r>
            <a:r>
              <a:rPr lang="ko-KR" altLang="en-US" sz="3600" kern="0" spc="-300" dirty="0">
                <a:latin typeface="S-Core Dream 4 Regular" pitchFamily="34" charset="0"/>
              </a:rPr>
              <a:t>斜陽</a:t>
            </a:r>
            <a:r>
              <a:rPr lang="en-US" altLang="ko-KR" sz="3600" kern="0" spc="-300" dirty="0">
                <a:latin typeface="S-Core Dream 4 Regular" pitchFamily="34" charset="0"/>
              </a:rPr>
              <a:t>)』</a:t>
            </a:r>
            <a:r>
              <a:rPr lang="ko-KR" altLang="en-US" sz="3600" kern="0" spc="-300" dirty="0">
                <a:latin typeface="S-Core Dream 4 Regular" pitchFamily="34" charset="0"/>
              </a:rPr>
              <a:t>을 발표</a:t>
            </a:r>
            <a:endParaRPr lang="en-US" altLang="ko-KR" sz="3600" kern="0" spc="-300" dirty="0">
              <a:latin typeface="S-Core Dream 4 Regular" pitchFamily="34" charset="0"/>
            </a:endParaRPr>
          </a:p>
          <a:p>
            <a:r>
              <a:rPr lang="ko-KR" altLang="en-US" sz="3600" kern="0" spc="-300" dirty="0">
                <a:latin typeface="S-Core Dream 4 Regular" pitchFamily="34" charset="0"/>
              </a:rPr>
              <a:t> </a:t>
            </a:r>
            <a:endParaRPr lang="en-US" altLang="ko-KR" sz="3600" kern="0" spc="-300" dirty="0">
              <a:latin typeface="S-Core Dream 4 Regular" pitchFamily="34" charset="0"/>
            </a:endParaRPr>
          </a:p>
          <a:p>
            <a:pPr marL="571500" indent="-571500">
              <a:buFontTx/>
              <a:buChar char="-"/>
            </a:pPr>
            <a:r>
              <a:rPr lang="ko-KR" altLang="en-US" sz="3600" kern="0" spc="-300" dirty="0" err="1">
                <a:latin typeface="S-Core Dream 4 Regular" pitchFamily="34" charset="0"/>
              </a:rPr>
              <a:t>오오타</a:t>
            </a:r>
            <a:r>
              <a:rPr lang="ko-KR" altLang="en-US" sz="3600" kern="0" spc="-300" dirty="0">
                <a:latin typeface="S-Core Dream 4 Regular" pitchFamily="34" charset="0"/>
              </a:rPr>
              <a:t> </a:t>
            </a:r>
            <a:r>
              <a:rPr lang="ko-KR" altLang="en-US" sz="3600" kern="0" spc="-300" dirty="0" err="1">
                <a:latin typeface="S-Core Dream 4 Regular" pitchFamily="34" charset="0"/>
              </a:rPr>
              <a:t>시즈코</a:t>
            </a:r>
            <a:r>
              <a:rPr lang="en-US" altLang="ko-KR" sz="3600" kern="0" spc="-300" dirty="0">
                <a:latin typeface="S-Core Dream 4 Regular" pitchFamily="34" charset="0"/>
              </a:rPr>
              <a:t>: </a:t>
            </a:r>
            <a:r>
              <a:rPr lang="ko-KR" altLang="en-US" sz="3600" kern="0" spc="-300" dirty="0">
                <a:latin typeface="S-Core Dream 4 Regular" pitchFamily="34" charset="0"/>
              </a:rPr>
              <a:t> 위 소설의 실제 등장인물이며</a:t>
            </a:r>
            <a:r>
              <a:rPr lang="en-US" altLang="ko-KR" sz="3600" kern="0" spc="-300" dirty="0">
                <a:latin typeface="S-Core Dream 4 Regular" pitchFamily="34" charset="0"/>
              </a:rPr>
              <a:t>, </a:t>
            </a:r>
            <a:r>
              <a:rPr lang="ko-KR" altLang="en-US" sz="3600" kern="0" spc="-300" dirty="0">
                <a:latin typeface="S-Core Dream 4 Regular" pitchFamily="34" charset="0"/>
              </a:rPr>
              <a:t>당시 이 소설의 영향으로 ‘ </a:t>
            </a:r>
            <a:r>
              <a:rPr lang="ko-KR" altLang="en-US" sz="3600" kern="0" spc="-300" dirty="0" err="1">
                <a:latin typeface="S-Core Dream 4 Regular" pitchFamily="34" charset="0"/>
              </a:rPr>
              <a:t>사양족</a:t>
            </a:r>
            <a:r>
              <a:rPr lang="ko-KR" altLang="en-US" sz="3600" kern="0" spc="-300" dirty="0">
                <a:latin typeface="S-Core Dream 4 Regular" pitchFamily="34" charset="0"/>
              </a:rPr>
              <a:t> ’이라는 말이 유행</a:t>
            </a:r>
            <a:endParaRPr lang="en-US" altLang="ko-KR" sz="3600" kern="0" spc="-300" dirty="0">
              <a:latin typeface="S-Core Dream 4 Regular" pitchFamily="34" charset="0"/>
            </a:endParaRPr>
          </a:p>
          <a:p>
            <a:endParaRPr lang="en-US" altLang="ko-KR" sz="3600" kern="0" spc="-300" dirty="0">
              <a:latin typeface="S-Core Dream 4 Regular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altLang="ko-KR" sz="3600" kern="0" spc="-300" dirty="0">
                <a:latin typeface="S-Core Dream 4 Regular" pitchFamily="34" charset="0"/>
              </a:rPr>
              <a:t> </a:t>
            </a:r>
            <a:r>
              <a:rPr lang="ko-KR" altLang="en-US" sz="3600" kern="0" spc="-300" dirty="0">
                <a:latin typeface="S-Core Dream 4 Regular" pitchFamily="34" charset="0"/>
              </a:rPr>
              <a:t>이후 다자이 </a:t>
            </a:r>
            <a:r>
              <a:rPr lang="ko-KR" altLang="en-US" sz="3600" kern="0" spc="-300" dirty="0" err="1">
                <a:latin typeface="S-Core Dream 4 Regular" pitchFamily="34" charset="0"/>
              </a:rPr>
              <a:t>오사무는</a:t>
            </a:r>
            <a:r>
              <a:rPr lang="ko-KR" altLang="en-US" sz="3600" kern="0" spc="-300" dirty="0">
                <a:latin typeface="S-Core Dream 4 Regular" pitchFamily="34" charset="0"/>
              </a:rPr>
              <a:t> 「버찌</a:t>
            </a:r>
            <a:r>
              <a:rPr lang="en-US" altLang="ko-KR" sz="3600" kern="0" spc="-300" dirty="0">
                <a:latin typeface="S-Core Dream 4 Regular" pitchFamily="34" charset="0"/>
              </a:rPr>
              <a:t>(</a:t>
            </a:r>
            <a:r>
              <a:rPr lang="ko-KR" altLang="en-US" sz="3600" kern="0" spc="-300" dirty="0">
                <a:latin typeface="S-Core Dream 4 Regular" pitchFamily="34" charset="0"/>
              </a:rPr>
              <a:t>桜桃</a:t>
            </a:r>
            <a:r>
              <a:rPr lang="en-US" altLang="ko-KR" sz="3600" kern="0" spc="-300" dirty="0">
                <a:latin typeface="S-Core Dream 4 Regular" pitchFamily="34" charset="0"/>
              </a:rPr>
              <a:t>)</a:t>
            </a:r>
            <a:r>
              <a:rPr lang="ko-KR" altLang="en-US" sz="3600" kern="0" spc="-300" dirty="0">
                <a:latin typeface="S-Core Dream 4 Regular" pitchFamily="34" charset="0"/>
              </a:rPr>
              <a:t>」</a:t>
            </a:r>
            <a:r>
              <a:rPr lang="en-US" altLang="ko-KR" sz="3600" kern="0" spc="-300" dirty="0">
                <a:latin typeface="S-Core Dream 4 Regular" pitchFamily="34" charset="0"/>
              </a:rPr>
              <a:t>, </a:t>
            </a:r>
            <a:r>
              <a:rPr lang="ko-KR" altLang="en-US" sz="3600" kern="0" spc="-300" dirty="0">
                <a:latin typeface="S-Core Dream 4 Regular" pitchFamily="34" charset="0"/>
              </a:rPr>
              <a:t>미완의 유작 「</a:t>
            </a:r>
            <a:r>
              <a:rPr lang="ko-KR" altLang="en-US" sz="3600" kern="0" spc="-300" dirty="0" err="1">
                <a:latin typeface="S-Core Dream 4 Regular" pitchFamily="34" charset="0"/>
              </a:rPr>
              <a:t>굿바이</a:t>
            </a:r>
            <a:r>
              <a:rPr lang="en-US" altLang="ko-KR" sz="3600" kern="0" spc="-300" dirty="0">
                <a:latin typeface="S-Core Dream 4 Regular" pitchFamily="34" charset="0"/>
              </a:rPr>
              <a:t>(</a:t>
            </a:r>
            <a:r>
              <a:rPr lang="ko-KR" altLang="en-US" sz="3600" kern="0" spc="-300" dirty="0" err="1">
                <a:latin typeface="S-Core Dream 4 Regular" pitchFamily="34" charset="0"/>
              </a:rPr>
              <a:t>グッド</a:t>
            </a:r>
            <a:r>
              <a:rPr lang="ko-KR" altLang="en-US" sz="3600" kern="0" spc="-300" dirty="0">
                <a:latin typeface="S-Core Dream 4 Regular" pitchFamily="34" charset="0"/>
              </a:rPr>
              <a:t> </a:t>
            </a:r>
            <a:r>
              <a:rPr lang="en-US" altLang="ko-KR" sz="3600" kern="0" spc="-300" dirty="0">
                <a:latin typeface="S-Core Dream 4 Regular" pitchFamily="34" charset="0"/>
              </a:rPr>
              <a:t>· </a:t>
            </a:r>
            <a:r>
              <a:rPr lang="ko-KR" altLang="en-US" sz="3600" kern="0" spc="-300" dirty="0" err="1">
                <a:latin typeface="S-Core Dream 4 Regular" pitchFamily="34" charset="0"/>
              </a:rPr>
              <a:t>バイ</a:t>
            </a:r>
            <a:r>
              <a:rPr lang="en-US" altLang="ko-KR" sz="3600" kern="0" spc="-300" dirty="0">
                <a:latin typeface="S-Core Dream 4 Regular" pitchFamily="34" charset="0"/>
              </a:rPr>
              <a:t>)</a:t>
            </a:r>
            <a:r>
              <a:rPr lang="ko-KR" altLang="en-US" sz="3600" kern="0" spc="-300" dirty="0">
                <a:latin typeface="S-Core Dream 4 Regular" pitchFamily="34" charset="0"/>
              </a:rPr>
              <a:t>」 등을 집필한다</a:t>
            </a:r>
            <a:r>
              <a:rPr lang="en-US" altLang="ko-KR" sz="3600" kern="0" spc="-300" dirty="0">
                <a:latin typeface="S-Core Dream 4 Regular" pitchFamily="34" charset="0"/>
              </a:rPr>
              <a:t>.</a:t>
            </a:r>
          </a:p>
        </p:txBody>
      </p:sp>
      <p:pic>
        <p:nvPicPr>
          <p:cNvPr id="13" name="Object 33">
            <a:hlinkClick r:id="rId4"/>
            <a:extLst>
              <a:ext uri="{FF2B5EF4-FFF2-40B4-BE49-F238E27FC236}">
                <a16:creationId xmlns:a16="http://schemas.microsoft.com/office/drawing/2014/main" id="{801AAD4B-6DFA-4133-AF9B-CF83A8E8B2C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61800" y="5971241"/>
            <a:ext cx="6929028" cy="389757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72E47BF-6D41-4A56-B5FE-CB317F0E12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1114" y="310732"/>
            <a:ext cx="4762500" cy="44100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8C25E94-4B01-4104-842C-979984BAC5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400" y="-97087"/>
            <a:ext cx="2552004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783421" y="2247899"/>
            <a:ext cx="12575189" cy="8170283"/>
            <a:chOff x="12153425" y="4246753"/>
            <a:chExt cx="6322765" cy="6171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53425" y="4246753"/>
              <a:ext cx="6322765" cy="617142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85714" y="2247900"/>
            <a:ext cx="6362447" cy="8170283"/>
            <a:chOff x="-285714" y="4246753"/>
            <a:chExt cx="6362447" cy="617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85714" y="4246753"/>
              <a:ext cx="6362447" cy="617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85714" y="2110527"/>
            <a:ext cx="19520421" cy="279540"/>
            <a:chOff x="-643689" y="4087518"/>
            <a:chExt cx="19520421" cy="27954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0800000">
              <a:off x="-643689" y="4087518"/>
              <a:ext cx="19520421" cy="27954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16761" y="681908"/>
            <a:ext cx="1575768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8000" kern="0" spc="-8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원폭 문학</a:t>
            </a:r>
            <a:endParaRPr lang="en-US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7706254" y="2247897"/>
            <a:ext cx="294746" cy="8170283"/>
            <a:chOff x="12070809" y="3236552"/>
            <a:chExt cx="301760" cy="737887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8532252" y="6775109"/>
              <a:ext cx="7378874" cy="301760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4478A375-D9C0-493D-869D-B08820715391}"/>
              </a:ext>
            </a:extLst>
          </p:cNvPr>
          <p:cNvGrpSpPr/>
          <p:nvPr/>
        </p:nvGrpSpPr>
        <p:grpSpPr>
          <a:xfrm>
            <a:off x="8283120" y="3754152"/>
            <a:ext cx="10178883" cy="6160674"/>
            <a:chOff x="8785950" y="5810497"/>
            <a:chExt cx="11071054" cy="6160674"/>
          </a:xfrm>
        </p:grpSpPr>
        <p:sp>
          <p:nvSpPr>
            <p:cNvPr id="25" name="Object 25"/>
            <p:cNvSpPr txBox="1"/>
            <p:nvPr/>
          </p:nvSpPr>
          <p:spPr>
            <a:xfrm>
              <a:off x="8785950" y="5810497"/>
              <a:ext cx="2331076" cy="19891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8700" kern="0" spc="-900" dirty="0">
                  <a:solidFill>
                    <a:srgbClr val="D64E47"/>
                  </a:solidFill>
                  <a:latin typeface="THERodongSinmun" pitchFamily="34" charset="0"/>
                  <a:cs typeface="THERodongSinmun" pitchFamily="34" charset="0"/>
                </a:rPr>
                <a:t>02</a:t>
              </a:r>
              <a:endParaRPr lang="en-US" dirty="0"/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8808554" y="6954413"/>
              <a:ext cx="11048450" cy="501675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en-US" altLang="ko-KR" sz="4000" dirty="0"/>
            </a:p>
            <a:p>
              <a:pPr marL="571500" indent="-571500">
                <a:buFontTx/>
                <a:buChar char="-"/>
              </a:pPr>
              <a:r>
                <a:rPr lang="ko-KR" altLang="en-US" sz="4000" b="1" dirty="0"/>
                <a:t>전후 일본의 폐색된 상황</a:t>
              </a:r>
              <a:r>
                <a:rPr lang="en-US" altLang="ko-KR" sz="4000" b="1" dirty="0"/>
                <a:t> </a:t>
              </a:r>
            </a:p>
            <a:p>
              <a:r>
                <a:rPr lang="ko-KR" altLang="en-US" sz="4000" b="1" dirty="0"/>
                <a:t>     </a:t>
              </a:r>
              <a:r>
                <a:rPr lang="en-US" altLang="ko-KR" sz="4000" b="1" dirty="0"/>
                <a:t>&gt;&gt;</a:t>
              </a:r>
              <a:r>
                <a:rPr lang="ko-KR" altLang="en-US" sz="4000" dirty="0"/>
                <a:t>젊은이들의 울분</a:t>
              </a:r>
              <a:r>
                <a:rPr lang="en-US" altLang="ko-KR" sz="4000" dirty="0"/>
                <a:t>,</a:t>
              </a:r>
              <a:r>
                <a:rPr lang="ko-KR" altLang="en-US" sz="4000" dirty="0"/>
                <a:t> 방황</a:t>
              </a:r>
              <a:r>
                <a:rPr lang="en-US" altLang="ko-KR" sz="4000" dirty="0"/>
                <a:t>, </a:t>
              </a:r>
              <a:r>
                <a:rPr lang="ko-KR" altLang="en-US" sz="4000" dirty="0"/>
                <a:t>절망감 표현</a:t>
              </a:r>
              <a:r>
                <a:rPr lang="en-US" altLang="ko-KR" sz="4000" dirty="0"/>
                <a:t>.</a:t>
              </a:r>
            </a:p>
            <a:p>
              <a:endParaRPr lang="en-US" altLang="ko-KR" sz="4000" dirty="0"/>
            </a:p>
            <a:p>
              <a:pPr marL="571500" indent="-571500">
                <a:buFontTx/>
                <a:buChar char="-"/>
              </a:pPr>
              <a:r>
                <a:rPr lang="ko-KR" altLang="en-US" sz="4000" b="1" dirty="0"/>
                <a:t>전후 신세대 작가로 주목</a:t>
              </a:r>
              <a:endParaRPr lang="en-US" altLang="ko-KR" sz="4000" b="1" dirty="0"/>
            </a:p>
            <a:p>
              <a:r>
                <a:rPr lang="ko-KR" altLang="en-US" sz="4000" dirty="0"/>
                <a:t>    </a:t>
              </a:r>
              <a:r>
                <a:rPr lang="en-US" altLang="ko-KR" sz="4000" dirty="0"/>
                <a:t>: </a:t>
              </a:r>
              <a:r>
                <a:rPr lang="ko-KR" altLang="en-US" sz="4000" dirty="0"/>
                <a:t>이시하라 </a:t>
              </a:r>
              <a:r>
                <a:rPr lang="ko-KR" altLang="en-US" sz="4000" dirty="0" err="1"/>
                <a:t>신타로</a:t>
              </a:r>
              <a:r>
                <a:rPr lang="en-US" altLang="ko-KR" sz="4000" dirty="0"/>
                <a:t>, </a:t>
              </a:r>
              <a:r>
                <a:rPr lang="ko-KR" altLang="en-US" sz="4000" dirty="0" err="1"/>
                <a:t>가이코</a:t>
              </a:r>
              <a:r>
                <a:rPr lang="ko-KR" altLang="en-US" sz="4000" dirty="0"/>
                <a:t> 다케시</a:t>
              </a:r>
              <a:endParaRPr lang="en-US" altLang="ko-KR" sz="4000" dirty="0"/>
            </a:p>
            <a:p>
              <a:endParaRPr lang="en-US" altLang="ko-KR" sz="4000" dirty="0"/>
            </a:p>
            <a:p>
              <a:pPr marL="571500" indent="-571500">
                <a:buFontTx/>
                <a:buChar char="-"/>
              </a:pPr>
              <a:r>
                <a:rPr lang="en-US" altLang="ko-KR" sz="4000" b="1" dirty="0"/>
                <a:t>&lt;</a:t>
              </a:r>
              <a:r>
                <a:rPr lang="ko-KR" altLang="en-US" sz="4000" b="1" dirty="0"/>
                <a:t>히로시마 노트</a:t>
              </a:r>
              <a:r>
                <a:rPr lang="en-US" altLang="ko-KR" sz="4000" b="1" dirty="0"/>
                <a:t>&gt;</a:t>
              </a:r>
              <a:r>
                <a:rPr lang="ko-KR" altLang="en-US" sz="4000" b="1" dirty="0"/>
                <a:t> 집필                                            </a:t>
              </a:r>
              <a:endParaRPr lang="ko-KR" altLang="en-US" b="1" dirty="0"/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10251451" y="6219120"/>
              <a:ext cx="7095183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ko-KR" altLang="en-US" sz="4400" b="1" kern="0" spc="-200" dirty="0">
                  <a:latin typeface="S-Core Dream 4 Regular" pitchFamily="34" charset="0"/>
                  <a:cs typeface="S-Core Dream 4 Regular" pitchFamily="34" charset="0"/>
                </a:rPr>
                <a:t>오에 </a:t>
              </a:r>
              <a:r>
                <a:rPr lang="ko-KR" altLang="en-US" sz="4400" b="1" kern="0" spc="-200" dirty="0" err="1">
                  <a:latin typeface="S-Core Dream 4 Regular" pitchFamily="34" charset="0"/>
                  <a:cs typeface="S-Core Dream 4 Regular" pitchFamily="34" charset="0"/>
                </a:rPr>
                <a:t>겐자부로</a:t>
              </a:r>
              <a:r>
                <a:rPr lang="en-US" altLang="ko-KR" sz="4400" b="1" kern="0" spc="-200" dirty="0">
                  <a:latin typeface="S-Core Dream 4 Regular" pitchFamily="34" charset="0"/>
                  <a:cs typeface="S-Core Dream 4 Regular" pitchFamily="34" charset="0"/>
                </a:rPr>
                <a:t>(</a:t>
              </a:r>
              <a:r>
                <a:rPr lang="ko-KR" altLang="en-US" sz="4400" b="1" kern="0" spc="-200" dirty="0">
                  <a:latin typeface="S-Core Dream 4 Regular" pitchFamily="34" charset="0"/>
                  <a:cs typeface="S-Core Dream 4 Regular" pitchFamily="34" charset="0"/>
                </a:rPr>
                <a:t>大江健三郞</a:t>
              </a:r>
              <a:r>
                <a:rPr lang="en-US" altLang="ko-KR" sz="4400" b="1" kern="0" spc="-200" dirty="0">
                  <a:latin typeface="S-Core Dream 4 Regular" pitchFamily="34" charset="0"/>
                  <a:cs typeface="S-Core Dream 4 Regular" pitchFamily="34" charset="0"/>
                </a:rPr>
                <a:t>)</a:t>
              </a:r>
              <a:endParaRPr lang="en-US" sz="4400" b="1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FE8F9C72-70AE-4343-BD9C-221F07E0536C}"/>
              </a:ext>
            </a:extLst>
          </p:cNvPr>
          <p:cNvGrpSpPr/>
          <p:nvPr/>
        </p:nvGrpSpPr>
        <p:grpSpPr>
          <a:xfrm>
            <a:off x="-87178" y="3847934"/>
            <a:ext cx="8582779" cy="3484149"/>
            <a:chOff x="-76200" y="4728740"/>
            <a:chExt cx="8582779" cy="3484149"/>
          </a:xfrm>
        </p:grpSpPr>
        <p:sp>
          <p:nvSpPr>
            <p:cNvPr id="19" name="Object 19"/>
            <p:cNvSpPr txBox="1"/>
            <p:nvPr/>
          </p:nvSpPr>
          <p:spPr>
            <a:xfrm>
              <a:off x="304904" y="4728740"/>
              <a:ext cx="2331076" cy="19891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8700" kern="0" spc="-900" dirty="0">
                  <a:solidFill>
                    <a:srgbClr val="D64E47"/>
                  </a:solidFill>
                  <a:latin typeface="THERodongSinmun" pitchFamily="34" charset="0"/>
                  <a:cs typeface="THERodongSinmun" pitchFamily="34" charset="0"/>
                </a:rPr>
                <a:t>01</a:t>
              </a:r>
              <a:endParaRPr lang="en-US" dirty="0"/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AEE1434A-9712-4A16-954F-1EAC447E035B}"/>
                </a:ext>
              </a:extLst>
            </p:cNvPr>
            <p:cNvGrpSpPr/>
            <p:nvPr/>
          </p:nvGrpSpPr>
          <p:grpSpPr>
            <a:xfrm>
              <a:off x="-76200" y="5043582"/>
              <a:ext cx="8582779" cy="3169307"/>
              <a:chOff x="-874388" y="4706845"/>
              <a:chExt cx="8582779" cy="3169307"/>
            </a:xfrm>
          </p:grpSpPr>
          <p:sp>
            <p:nvSpPr>
              <p:cNvPr id="21" name="Object 21"/>
              <p:cNvSpPr txBox="1"/>
              <p:nvPr/>
            </p:nvSpPr>
            <p:spPr>
              <a:xfrm>
                <a:off x="-874388" y="5937160"/>
                <a:ext cx="8582779" cy="193899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571500" indent="-571500">
                  <a:buFontTx/>
                  <a:buChar char="-"/>
                </a:pPr>
                <a:r>
                  <a:rPr lang="ko-KR" altLang="en-US" sz="4000" b="1" kern="0" spc="-200" dirty="0">
                    <a:latin typeface="S-Core Dream 4 Regular" pitchFamily="34" charset="0"/>
                    <a:cs typeface="S-Core Dream 4 Regular" pitchFamily="34" charset="0"/>
                  </a:rPr>
                  <a:t>작품</a:t>
                </a:r>
                <a:r>
                  <a:rPr lang="ko-KR" altLang="en-US" sz="4000" kern="0" spc="-200" dirty="0">
                    <a:latin typeface="S-Core Dream 4 Regular" pitchFamily="34" charset="0"/>
                    <a:cs typeface="S-Core Dream 4 Regular" pitchFamily="34" charset="0"/>
                  </a:rPr>
                  <a:t> </a:t>
                </a:r>
                <a:r>
                  <a:rPr lang="en-US" altLang="ko-KR" sz="4000" kern="0" spc="-200" dirty="0">
                    <a:latin typeface="S-Core Dream 4 Regular" pitchFamily="34" charset="0"/>
                    <a:cs typeface="S-Core Dream 4 Regular" pitchFamily="34" charset="0"/>
                  </a:rPr>
                  <a:t>: </a:t>
                </a:r>
                <a:r>
                  <a:rPr lang="ko-KR" altLang="en-US" sz="4000" kern="0" spc="-200" dirty="0">
                    <a:latin typeface="S-Core Dream 4 Regular" pitchFamily="34" charset="0"/>
                    <a:cs typeface="S-Core Dream 4 Regular" pitchFamily="34" charset="0"/>
                  </a:rPr>
                  <a:t>＜</a:t>
                </a:r>
                <a:r>
                  <a:rPr lang="ko-KR" altLang="en-US" sz="4000" kern="0" spc="-200" dirty="0" err="1">
                    <a:latin typeface="S-Core Dream 4 Regular" pitchFamily="34" charset="0"/>
                    <a:cs typeface="S-Core Dream 4 Regular" pitchFamily="34" charset="0"/>
                  </a:rPr>
                  <a:t>원폭소경</a:t>
                </a:r>
                <a:r>
                  <a:rPr lang="ko-KR" altLang="en-US" sz="4000" kern="0" spc="-200" dirty="0">
                    <a:latin typeface="S-Core Dream 4 Regular" pitchFamily="34" charset="0"/>
                    <a:cs typeface="S-Core Dream 4 Regular" pitchFamily="34" charset="0"/>
                  </a:rPr>
                  <a:t>＞</a:t>
                </a:r>
                <a:r>
                  <a:rPr lang="en-US" altLang="ko-KR" sz="4000" kern="0" spc="-200" dirty="0">
                    <a:latin typeface="S-Core Dream 4 Regular" pitchFamily="34" charset="0"/>
                    <a:cs typeface="S-Core Dream 4 Regular" pitchFamily="34" charset="0"/>
                  </a:rPr>
                  <a:t>,</a:t>
                </a:r>
                <a:r>
                  <a:rPr lang="ko-KR" altLang="en-US" sz="4000" kern="0" spc="-200" dirty="0">
                    <a:latin typeface="S-Core Dream 4 Regular" pitchFamily="34" charset="0"/>
                    <a:cs typeface="S-Core Dream 4 Regular" pitchFamily="34" charset="0"/>
                  </a:rPr>
                  <a:t>＜여름 꽃＞</a:t>
                </a:r>
                <a:endParaRPr lang="en-US" altLang="ko-KR" sz="4000" kern="0" spc="-200" dirty="0">
                  <a:latin typeface="S-Core Dream 4 Regular" pitchFamily="34" charset="0"/>
                  <a:cs typeface="S-Core Dream 4 Regular" pitchFamily="34" charset="0"/>
                </a:endParaRPr>
              </a:p>
              <a:p>
                <a:endParaRPr lang="en-US" altLang="ko-KR" sz="4000" kern="0" spc="-200" dirty="0">
                  <a:latin typeface="S-Core Dream 4 Regular" pitchFamily="34" charset="0"/>
                  <a:cs typeface="S-Core Dream 4 Regular" pitchFamily="34" charset="0"/>
                </a:endParaRPr>
              </a:p>
              <a:p>
                <a:r>
                  <a:rPr lang="en-US" altLang="ko-KR" sz="4000" kern="0" spc="-200" dirty="0">
                    <a:latin typeface="S-Core Dream 4 Regular" pitchFamily="34" charset="0"/>
                    <a:cs typeface="S-Core Dream 4 Regular" pitchFamily="34" charset="0"/>
                  </a:rPr>
                  <a:t>- </a:t>
                </a:r>
                <a:r>
                  <a:rPr lang="ko-KR" altLang="en-US" sz="4000" kern="0" spc="-200" dirty="0">
                    <a:latin typeface="S-Core Dream 4 Regular" pitchFamily="34" charset="0"/>
                    <a:cs typeface="S-Core Dream 4 Regular" pitchFamily="34" charset="0"/>
                  </a:rPr>
                  <a:t>히로시마 원폭문학 집필 후</a:t>
                </a:r>
                <a:r>
                  <a:rPr lang="en-US" altLang="ko-KR" sz="4000" kern="0" spc="-200" dirty="0">
                    <a:latin typeface="S-Core Dream 4 Regular" pitchFamily="34" charset="0"/>
                    <a:cs typeface="S-Core Dream 4 Regular" pitchFamily="34" charset="0"/>
                  </a:rPr>
                  <a:t>, </a:t>
                </a:r>
                <a:r>
                  <a:rPr lang="ko-KR" altLang="en-US" sz="4000" kern="0" spc="-200" dirty="0">
                    <a:latin typeface="S-Core Dream 4 Regular" pitchFamily="34" charset="0"/>
                    <a:cs typeface="S-Core Dream 4 Regular" pitchFamily="34" charset="0"/>
                  </a:rPr>
                  <a:t>자살</a:t>
                </a:r>
                <a:endParaRPr lang="en-US" sz="4000" dirty="0"/>
              </a:p>
            </p:txBody>
          </p:sp>
          <p:sp>
            <p:nvSpPr>
              <p:cNvPr id="31" name="Object 21">
                <a:extLst>
                  <a:ext uri="{FF2B5EF4-FFF2-40B4-BE49-F238E27FC236}">
                    <a16:creationId xmlns:a16="http://schemas.microsoft.com/office/drawing/2014/main" id="{A30ACF14-B240-4B56-9707-CD24CA230A47}"/>
                  </a:ext>
                </a:extLst>
              </p:cNvPr>
              <p:cNvSpPr txBox="1"/>
              <p:nvPr/>
            </p:nvSpPr>
            <p:spPr>
              <a:xfrm>
                <a:off x="1021427" y="4706845"/>
                <a:ext cx="5594716" cy="76944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ko-KR" altLang="en-US" sz="4400" b="1" kern="0" spc="-200" dirty="0">
                    <a:latin typeface="S-Core Dream 4 Regular" pitchFamily="34" charset="0"/>
                    <a:cs typeface="S-Core Dream 4 Regular" pitchFamily="34" charset="0"/>
                  </a:rPr>
                  <a:t>하라 </a:t>
                </a:r>
                <a:r>
                  <a:rPr lang="ko-KR" altLang="en-US" sz="4400" b="1" kern="0" spc="-200" dirty="0" err="1">
                    <a:latin typeface="S-Core Dream 4 Regular" pitchFamily="34" charset="0"/>
                    <a:cs typeface="S-Core Dream 4 Regular" pitchFamily="34" charset="0"/>
                  </a:rPr>
                  <a:t>다미키</a:t>
                </a:r>
                <a:r>
                  <a:rPr lang="ko-KR" altLang="en-US" sz="4400" b="1" kern="0" spc="-200" dirty="0">
                    <a:latin typeface="S-Core Dream 4 Regular" pitchFamily="34" charset="0"/>
                    <a:cs typeface="S-Core Dream 4 Regular" pitchFamily="34" charset="0"/>
                  </a:rPr>
                  <a:t> </a:t>
                </a:r>
                <a:r>
                  <a:rPr lang="en-US" altLang="ko-KR" sz="4400" b="1" kern="0" spc="-200" dirty="0">
                    <a:latin typeface="S-Core Dream 4 Regular" pitchFamily="34" charset="0"/>
                    <a:cs typeface="S-Core Dream 4 Regular" pitchFamily="34" charset="0"/>
                  </a:rPr>
                  <a:t>(</a:t>
                </a:r>
                <a:r>
                  <a:rPr lang="ko-KR" altLang="en-US" sz="4400" b="1" kern="0" spc="-200" dirty="0">
                    <a:latin typeface="S-Core Dream 4 Regular" pitchFamily="34" charset="0"/>
                    <a:cs typeface="S-Core Dream 4 Regular" pitchFamily="34" charset="0"/>
                  </a:rPr>
                  <a:t>原民喜</a:t>
                </a:r>
                <a:r>
                  <a:rPr lang="en-US" altLang="ko-KR" sz="4400" b="1" kern="0" spc="-200" dirty="0">
                    <a:latin typeface="S-Core Dream 4 Regular" pitchFamily="34" charset="0"/>
                    <a:cs typeface="S-Core Dream 4 Regular" pitchFamily="34" charset="0"/>
                  </a:rPr>
                  <a:t>)</a:t>
                </a: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23108" y="4089473"/>
            <a:ext cx="18771158" cy="6481076"/>
            <a:chOff x="-294967" y="6270239"/>
            <a:chExt cx="18771158" cy="42652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94967" y="6270239"/>
              <a:ext cx="18771158" cy="42652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34436" y="4014063"/>
            <a:ext cx="18756872" cy="279540"/>
            <a:chOff x="-375920" y="6092373"/>
            <a:chExt cx="18756872" cy="27954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375920" y="6092373"/>
              <a:ext cx="18756872" cy="27954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85800" y="4418375"/>
            <a:ext cx="12192000" cy="68634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-</a:t>
            </a:r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 </a:t>
            </a:r>
            <a:r>
              <a:rPr lang="ko-KR" altLang="en-US" sz="4000" b="1" kern="0" spc="-200" dirty="0">
                <a:latin typeface="S-Core Dream 4 Regular" pitchFamily="34" charset="0"/>
                <a:cs typeface="S-Core Dream 4 Regular" pitchFamily="34" charset="0"/>
              </a:rPr>
              <a:t>시나 </a:t>
            </a:r>
            <a:r>
              <a:rPr lang="ko-KR" altLang="en-US" sz="4000" b="1" kern="0" spc="-200" dirty="0" err="1">
                <a:latin typeface="S-Core Dream 4 Regular" pitchFamily="34" charset="0"/>
                <a:cs typeface="S-Core Dream 4 Regular" pitchFamily="34" charset="0"/>
              </a:rPr>
              <a:t>린조</a:t>
            </a:r>
            <a:r>
              <a:rPr lang="en-US" altLang="ko-KR" sz="4000" b="1" kern="0" spc="-200" dirty="0">
                <a:latin typeface="S-Core Dream 4 Regular" pitchFamily="34" charset="0"/>
                <a:cs typeface="S-Core Dream 4 Regular" pitchFamily="34" charset="0"/>
              </a:rPr>
              <a:t>[</a:t>
            </a:r>
            <a:r>
              <a:rPr lang="ko-KR" altLang="en-US" sz="4000" b="1" kern="0" spc="-200" dirty="0">
                <a:latin typeface="S-Core Dream 4 Regular" pitchFamily="34" charset="0"/>
                <a:cs typeface="S-Core Dream 4 Regular" pitchFamily="34" charset="0"/>
              </a:rPr>
              <a:t>椎名麟三</a:t>
            </a:r>
            <a:r>
              <a:rPr lang="en-US" altLang="ko-KR" sz="4000" b="1" kern="0" spc="-200" dirty="0">
                <a:latin typeface="S-Core Dream 4 Regular" pitchFamily="34" charset="0"/>
                <a:cs typeface="S-Core Dream 4 Regular" pitchFamily="34" charset="0"/>
              </a:rPr>
              <a:t>]</a:t>
            </a:r>
          </a:p>
          <a:p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대표작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: 《</a:t>
            </a:r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심야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(</a:t>
            </a:r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深夜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)</a:t>
            </a:r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의 주연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(</a:t>
            </a:r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酒宴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)》 , 《</a:t>
            </a:r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영원한 서장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(</a:t>
            </a:r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序章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)》</a:t>
            </a:r>
          </a:p>
          <a:p>
            <a:endParaRPr lang="en-US" altLang="ko-KR" sz="4000" kern="0" spc="-200" dirty="0"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-</a:t>
            </a:r>
            <a:r>
              <a:rPr lang="en-US" altLang="ko-KR" sz="4000" b="1" kern="0" spc="-200" dirty="0">
                <a:latin typeface="S-Core Dream 4 Regular" pitchFamily="34" charset="0"/>
                <a:cs typeface="S-Core Dream 4 Regular" pitchFamily="34" charset="0"/>
              </a:rPr>
              <a:t> </a:t>
            </a:r>
            <a:r>
              <a:rPr lang="ko-KR" altLang="en-US" sz="4000" b="1" kern="0" spc="-200" dirty="0" err="1">
                <a:latin typeface="S-Core Dream 4 Regular" pitchFamily="34" charset="0"/>
                <a:cs typeface="S-Core Dream 4 Regular" pitchFamily="34" charset="0"/>
              </a:rPr>
              <a:t>우메자키</a:t>
            </a:r>
            <a:r>
              <a:rPr lang="ko-KR" altLang="en-US" sz="4000" b="1" kern="0" spc="-200" dirty="0">
                <a:latin typeface="S-Core Dream 4 Regular" pitchFamily="34" charset="0"/>
                <a:cs typeface="S-Core Dream 4 Regular" pitchFamily="34" charset="0"/>
              </a:rPr>
              <a:t> </a:t>
            </a:r>
            <a:r>
              <a:rPr lang="ko-KR" altLang="en-US" sz="4000" b="1" kern="0" spc="-200" dirty="0" err="1">
                <a:latin typeface="S-Core Dream 4 Regular" pitchFamily="34" charset="0"/>
                <a:cs typeface="S-Core Dream 4 Regular" pitchFamily="34" charset="0"/>
              </a:rPr>
              <a:t>하루오</a:t>
            </a:r>
            <a:r>
              <a:rPr lang="en-US" altLang="ko-KR" sz="4000" b="1" kern="0" spc="-200" dirty="0">
                <a:latin typeface="S-Core Dream 4 Regular" pitchFamily="34" charset="0"/>
                <a:cs typeface="S-Core Dream 4 Regular" pitchFamily="34" charset="0"/>
              </a:rPr>
              <a:t>[</a:t>
            </a:r>
            <a:r>
              <a:rPr lang="ko-KR" altLang="en-US" sz="4000" b="1" kern="0" spc="-200" dirty="0">
                <a:latin typeface="S-Core Dream 4 Regular" pitchFamily="34" charset="0"/>
                <a:cs typeface="S-Core Dream 4 Regular" pitchFamily="34" charset="0"/>
              </a:rPr>
              <a:t>梅崎春生</a:t>
            </a:r>
            <a:r>
              <a:rPr lang="en-US" altLang="ko-KR" sz="4000" b="1" kern="0" spc="-200" dirty="0">
                <a:latin typeface="S-Core Dream 4 Regular" pitchFamily="34" charset="0"/>
                <a:cs typeface="S-Core Dream 4 Regular" pitchFamily="34" charset="0"/>
              </a:rPr>
              <a:t>] </a:t>
            </a:r>
          </a:p>
          <a:p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대표작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: 《</a:t>
            </a:r>
            <a:r>
              <a:rPr lang="ko-KR" altLang="en-US" sz="4000" kern="0" spc="-200" dirty="0" err="1">
                <a:latin typeface="S-Core Dream 4 Regular" pitchFamily="34" charset="0"/>
                <a:cs typeface="S-Core Dream 4 Regular" pitchFamily="34" charset="0"/>
              </a:rPr>
              <a:t>사쿠라지마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[</a:t>
            </a:r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櫻島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]》 </a:t>
            </a:r>
          </a:p>
          <a:p>
            <a:endParaRPr lang="en-US" altLang="ko-KR" sz="4000" kern="0" spc="-200" dirty="0">
              <a:latin typeface="S-Core Dream 4 Regular" pitchFamily="34" charset="0"/>
              <a:cs typeface="S-Core Dream 4 Regular" pitchFamily="34" charset="0"/>
            </a:endParaRPr>
          </a:p>
          <a:p>
            <a:endParaRPr lang="en-US" altLang="ko-KR" sz="4000" kern="0" spc="-200" dirty="0"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altLang="ko-KR" sz="4000" b="1" kern="0" spc="-200" dirty="0">
                <a:latin typeface="S-Core Dream 4 Regular" pitchFamily="34" charset="0"/>
                <a:cs typeface="S-Core Dream 4 Regular" pitchFamily="34" charset="0"/>
              </a:rPr>
              <a:t>&gt;&gt;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 </a:t>
            </a:r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이들은 혁명과 전향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, </a:t>
            </a:r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사랑과 죽음 등의 관념적인 주제를 대담한 실험적 수법으로 그리는 데 특색을 보였다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. </a:t>
            </a:r>
          </a:p>
          <a:p>
            <a:endParaRPr lang="en-US" altLang="ko-KR" sz="4000" kern="0" spc="-200" dirty="0"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 </a:t>
            </a:r>
            <a:endParaRPr lang="en-US" dirty="0"/>
          </a:p>
        </p:txBody>
      </p:sp>
      <p:sp>
        <p:nvSpPr>
          <p:cNvPr id="13" name="Object 13"/>
          <p:cNvSpPr txBox="1"/>
          <p:nvPr/>
        </p:nvSpPr>
        <p:spPr>
          <a:xfrm>
            <a:off x="1232365" y="976086"/>
            <a:ext cx="4980836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8000" kern="0" spc="-8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전후파   문학 </a:t>
            </a:r>
            <a:endParaRPr lang="en-US" sz="8000" kern="0" spc="-800" dirty="0">
              <a:solidFill>
                <a:srgbClr val="D64E47"/>
              </a:solidFill>
              <a:latin typeface="THERodongSinmun" pitchFamily="34" charset="0"/>
              <a:cs typeface="THERodongSinmun" pitchFamily="34" charset="0"/>
            </a:endParaRPr>
          </a:p>
        </p:txBody>
      </p:sp>
      <p:grpSp>
        <p:nvGrpSpPr>
          <p:cNvPr id="1004" name="그룹 1004"/>
          <p:cNvGrpSpPr/>
          <p:nvPr/>
        </p:nvGrpSpPr>
        <p:grpSpPr>
          <a:xfrm>
            <a:off x="16748631" y="1183319"/>
            <a:ext cx="730563" cy="608760"/>
            <a:chOff x="16748631" y="1183319"/>
            <a:chExt cx="730563" cy="60876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48631" y="1183319"/>
              <a:ext cx="730563" cy="60876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850791" y="2468593"/>
            <a:ext cx="104960" cy="1306543"/>
            <a:chOff x="4850791" y="2468593"/>
            <a:chExt cx="104960" cy="130654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0791" y="2468593"/>
              <a:ext cx="104960" cy="1306543"/>
            </a:xfrm>
            <a:prstGeom prst="rect">
              <a:avLst/>
            </a:prstGeom>
          </p:spPr>
        </p:pic>
      </p:grpSp>
      <p:sp>
        <p:nvSpPr>
          <p:cNvPr id="16" name="Object 29">
            <a:extLst>
              <a:ext uri="{FF2B5EF4-FFF2-40B4-BE49-F238E27FC236}">
                <a16:creationId xmlns:a16="http://schemas.microsoft.com/office/drawing/2014/main" id="{C11B7305-340E-442A-A230-B17DEC7E39ED}"/>
              </a:ext>
            </a:extLst>
          </p:cNvPr>
          <p:cNvSpPr txBox="1"/>
          <p:nvPr/>
        </p:nvSpPr>
        <p:spPr>
          <a:xfrm>
            <a:off x="8289949" y="5524500"/>
            <a:ext cx="10158101" cy="193899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endParaRPr lang="en-US" altLang="ko-KR" sz="4000" dirty="0"/>
          </a:p>
          <a:p>
            <a:pPr marL="571500" indent="-571500">
              <a:buFontTx/>
              <a:buChar char="-"/>
            </a:pPr>
            <a:r>
              <a:rPr lang="ko-KR" altLang="en-US" sz="4000" b="1" dirty="0"/>
              <a:t>노마 히로시</a:t>
            </a:r>
            <a:r>
              <a:rPr lang="en-US" altLang="ko-KR" sz="4000" b="1" dirty="0"/>
              <a:t>[</a:t>
            </a:r>
            <a:r>
              <a:rPr lang="ko-KR" altLang="en-US" sz="4000" b="1" dirty="0"/>
              <a:t>野間宏</a:t>
            </a:r>
            <a:r>
              <a:rPr lang="en-US" altLang="ko-KR" sz="4000" b="1" dirty="0"/>
              <a:t>]</a:t>
            </a:r>
          </a:p>
          <a:p>
            <a:r>
              <a:rPr lang="en-US" altLang="ko-KR" sz="4000" dirty="0"/>
              <a:t>《</a:t>
            </a:r>
            <a:r>
              <a:rPr lang="ko-KR" altLang="en-US" sz="4000" dirty="0"/>
              <a:t>어두운 그림</a:t>
            </a:r>
            <a:r>
              <a:rPr lang="en-US" altLang="ko-KR" sz="4000" dirty="0"/>
              <a:t>》 《</a:t>
            </a:r>
            <a:r>
              <a:rPr lang="ko-KR" altLang="en-US" sz="4000" dirty="0"/>
              <a:t>진공지대</a:t>
            </a:r>
            <a:r>
              <a:rPr lang="en-US" altLang="ko-KR" sz="4000" dirty="0"/>
              <a:t>(</a:t>
            </a:r>
            <a:r>
              <a:rPr lang="ko-KR" altLang="en-US" sz="4000" dirty="0"/>
              <a:t>眞空地帶</a:t>
            </a:r>
            <a:r>
              <a:rPr lang="en-US" altLang="ko-KR" sz="4000" dirty="0"/>
              <a:t>)》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CFB4738-0A6B-4E3F-AA65-44B4533CA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164" y="0"/>
            <a:ext cx="3911720" cy="408947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043CBF8-DCBF-416A-9B07-7F70CD8B3F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7884" y="-98006"/>
            <a:ext cx="4074450" cy="421280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3DB8F85-8837-40F5-84AE-8AB0212CFB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62334" y="-608667"/>
            <a:ext cx="4074450" cy="4723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456872" y="-190476"/>
            <a:ext cx="16153194" cy="11171213"/>
            <a:chOff x="2456872" y="-190476"/>
            <a:chExt cx="16153194" cy="8327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6872" y="-190476"/>
              <a:ext cx="16153194" cy="83276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317103" y="-564637"/>
            <a:ext cx="279540" cy="11545373"/>
            <a:chOff x="2317103" y="-564637"/>
            <a:chExt cx="279540" cy="115453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-3315814" y="5068280"/>
              <a:ext cx="11545373" cy="27954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 rot="-5400000">
            <a:off x="-2199843" y="4469385"/>
            <a:ext cx="6837495" cy="5028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2200" kern="0" spc="-200" dirty="0">
                <a:solidFill>
                  <a:srgbClr val="FCE5DE"/>
                </a:solidFill>
                <a:latin typeface="S-Core Dream 4 Regular" pitchFamily="34" charset="0"/>
                <a:cs typeface="S-Core Dream 4 Regular" pitchFamily="34" charset="0"/>
              </a:rPr>
              <a:t>02 제목을 입력해주세요</a:t>
            </a:r>
            <a:endParaRPr lang="en-US" dirty="0"/>
          </a:p>
        </p:txBody>
      </p:sp>
      <p:sp>
        <p:nvSpPr>
          <p:cNvPr id="12" name="Object 12"/>
          <p:cNvSpPr txBox="1"/>
          <p:nvPr/>
        </p:nvSpPr>
        <p:spPr>
          <a:xfrm>
            <a:off x="2895600" y="160296"/>
            <a:ext cx="11963399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0   4     </a:t>
            </a:r>
            <a:r>
              <a:rPr lang="ko-KR" altLang="en-US" sz="96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제                     </a:t>
            </a:r>
            <a:r>
              <a:rPr lang="en-US" altLang="ko-KR" sz="96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3                  </a:t>
            </a:r>
            <a:r>
              <a:rPr lang="ko-KR" altLang="en-US" sz="96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의    신인                                            문학</a:t>
            </a:r>
            <a:endParaRPr lang="en-US" altLang="ko-KR" sz="9600" kern="0" spc="-2100" dirty="0">
              <a:solidFill>
                <a:srgbClr val="D64E47"/>
              </a:solidFill>
              <a:latin typeface="THERodongSinmun" pitchFamily="34" charset="0"/>
              <a:cs typeface="THERodongSinmun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6663" y="1562100"/>
            <a:ext cx="840482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5400" kern="0" spc="-300" dirty="0">
                <a:solidFill>
                  <a:srgbClr val="D64E47"/>
                </a:solidFill>
                <a:latin typeface="S-Core Dream 4 Regular" pitchFamily="34" charset="0"/>
              </a:rPr>
              <a:t> </a:t>
            </a:r>
            <a:r>
              <a:rPr lang="ko-KR" altLang="en-US" sz="5400" kern="0" spc="-300" dirty="0">
                <a:solidFill>
                  <a:srgbClr val="D64E47"/>
                </a:solidFill>
                <a:latin typeface="S-Core Dream 4 Regular" pitchFamily="34" charset="0"/>
              </a:rPr>
              <a:t>제     </a:t>
            </a:r>
            <a:r>
              <a:rPr lang="en-US" altLang="ko-KR" sz="5400" kern="0" spc="-300" dirty="0">
                <a:solidFill>
                  <a:srgbClr val="D64E47"/>
                </a:solidFill>
                <a:latin typeface="S-Core Dream 4 Regular" pitchFamily="34" charset="0"/>
              </a:rPr>
              <a:t>3</a:t>
            </a:r>
            <a:r>
              <a:rPr lang="ko-KR" altLang="en-US" sz="5400" kern="0" spc="-300" dirty="0">
                <a:solidFill>
                  <a:srgbClr val="D64E47"/>
                </a:solidFill>
                <a:latin typeface="S-Core Dream 4 Regular" pitchFamily="34" charset="0"/>
              </a:rPr>
              <a:t>의 신인</a:t>
            </a:r>
            <a:endParaRPr lang="en-US" sz="5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A25BA2-47CA-46EA-BAD1-7C2C651AF068}"/>
              </a:ext>
            </a:extLst>
          </p:cNvPr>
          <p:cNvSpPr txBox="1"/>
          <p:nvPr/>
        </p:nvSpPr>
        <p:spPr>
          <a:xfrm>
            <a:off x="3276600" y="4510315"/>
            <a:ext cx="14706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000" dirty="0"/>
              <a:t>- </a:t>
            </a:r>
            <a:r>
              <a:rPr lang="ko-KR" altLang="en-US" sz="4000" dirty="0"/>
              <a:t>인간 생활의 일상성을 세밀하게 묘사</a:t>
            </a:r>
            <a:r>
              <a:rPr lang="en-US" altLang="ko-KR" sz="4000" dirty="0"/>
              <a:t>.</a:t>
            </a:r>
          </a:p>
          <a:p>
            <a:endParaRPr lang="en-US" altLang="ko-KR" sz="4000" dirty="0"/>
          </a:p>
          <a:p>
            <a:r>
              <a:rPr lang="en-US" altLang="ko-KR" sz="4000" dirty="0"/>
              <a:t>-  </a:t>
            </a:r>
            <a:r>
              <a:rPr lang="ko-KR" altLang="en-US" sz="4000" dirty="0"/>
              <a:t>소재</a:t>
            </a:r>
            <a:r>
              <a:rPr lang="en-US" altLang="ko-KR" sz="4000" dirty="0"/>
              <a:t>: </a:t>
            </a:r>
            <a:r>
              <a:rPr lang="ko-KR" altLang="en-US" sz="4000" dirty="0"/>
              <a:t>소시민적인 일상생활을 바탕으로 함 </a:t>
            </a:r>
            <a:endParaRPr lang="en-US" altLang="ko-KR" sz="4000" dirty="0"/>
          </a:p>
          <a:p>
            <a:pPr marL="571500" indent="-571500">
              <a:buFontTx/>
              <a:buChar char="-"/>
            </a:pPr>
            <a:endParaRPr lang="en-US" altLang="ko-KR" sz="4000" dirty="0"/>
          </a:p>
          <a:p>
            <a:r>
              <a:rPr lang="en-US" altLang="ko-KR" sz="4000" dirty="0"/>
              <a:t>- </a:t>
            </a:r>
            <a:r>
              <a:rPr lang="ko-KR" altLang="en-US" sz="4000" dirty="0"/>
              <a:t>특징</a:t>
            </a:r>
            <a:r>
              <a:rPr lang="en-US" altLang="ko-KR" sz="4000" dirty="0"/>
              <a:t>: </a:t>
            </a:r>
            <a:r>
              <a:rPr lang="ko-KR" altLang="en-US" sz="4000" dirty="0"/>
              <a:t>사소설 전통을 계승</a:t>
            </a:r>
            <a:r>
              <a:rPr lang="en-US" altLang="ko-KR" sz="4000" dirty="0"/>
              <a:t>,</a:t>
            </a:r>
            <a:r>
              <a:rPr lang="ko-KR" altLang="en-US" sz="4000" dirty="0"/>
              <a:t> 섬세한 예술성과 자학적 고백 성</a:t>
            </a:r>
            <a:endParaRPr lang="en-US" altLang="ko-KR" sz="4000" dirty="0"/>
          </a:p>
          <a:p>
            <a:endParaRPr lang="en-US" altLang="ko-KR" sz="4000" dirty="0"/>
          </a:p>
        </p:txBody>
      </p:sp>
    </p:spTree>
    <p:extLst>
      <p:ext uri="{BB962C8B-B14F-4D97-AF65-F5344CB8AC3E}">
        <p14:creationId xmlns:p14="http://schemas.microsoft.com/office/powerpoint/2010/main" val="2021737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817549" y="-190475"/>
            <a:ext cx="15684892" cy="11171213"/>
            <a:chOff x="2456872" y="-190476"/>
            <a:chExt cx="16153194" cy="8327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6872" y="-190476"/>
              <a:ext cx="16153194" cy="83276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733799" y="-564635"/>
            <a:ext cx="167499" cy="11545373"/>
            <a:chOff x="2317103" y="-564637"/>
            <a:chExt cx="279540" cy="115453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-3315814" y="5068280"/>
              <a:ext cx="11545373" cy="27954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 rot="-5400000">
            <a:off x="-2199843" y="4469385"/>
            <a:ext cx="6837495" cy="5028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2200" kern="0" spc="-200" dirty="0">
                <a:solidFill>
                  <a:srgbClr val="FCE5DE"/>
                </a:solidFill>
                <a:latin typeface="S-Core Dream 4 Regular" pitchFamily="34" charset="0"/>
                <a:cs typeface="S-Core Dream 4 Regular" pitchFamily="34" charset="0"/>
              </a:rPr>
              <a:t>02 제목을 입력해주세요</a:t>
            </a:r>
            <a:endParaRPr lang="en-US" dirty="0"/>
          </a:p>
        </p:txBody>
      </p:sp>
      <p:sp>
        <p:nvSpPr>
          <p:cNvPr id="12" name="Object 12"/>
          <p:cNvSpPr txBox="1"/>
          <p:nvPr/>
        </p:nvSpPr>
        <p:spPr>
          <a:xfrm>
            <a:off x="4114800" y="347783"/>
            <a:ext cx="14332387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0   4</a:t>
            </a:r>
            <a:endParaRPr lang="en-US" sz="9600" dirty="0"/>
          </a:p>
        </p:txBody>
      </p:sp>
      <p:sp>
        <p:nvSpPr>
          <p:cNvPr id="14" name="Object 14"/>
          <p:cNvSpPr txBox="1"/>
          <p:nvPr/>
        </p:nvSpPr>
        <p:spPr>
          <a:xfrm>
            <a:off x="6544422" y="584168"/>
            <a:ext cx="11438777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5400" kern="0" spc="-300" dirty="0">
                <a:solidFill>
                  <a:srgbClr val="D64E47"/>
                </a:solidFill>
                <a:latin typeface="S-Core Dream 4 Regular" pitchFamily="34" charset="0"/>
              </a:rPr>
              <a:t> </a:t>
            </a:r>
            <a:r>
              <a:rPr lang="en-US" altLang="ko-KR" sz="9600" kern="0" spc="-300" dirty="0">
                <a:solidFill>
                  <a:srgbClr val="D64E47"/>
                </a:solidFill>
                <a:latin typeface="S-Core Dream 4 Regular" pitchFamily="34" charset="0"/>
              </a:rPr>
              <a:t>1950~60</a:t>
            </a:r>
            <a:r>
              <a:rPr lang="ko-KR" altLang="en-US" sz="9600" kern="0" spc="-300" dirty="0">
                <a:solidFill>
                  <a:srgbClr val="D64E47"/>
                </a:solidFill>
                <a:latin typeface="S-Core Dream 4 Regular" pitchFamily="34" charset="0"/>
              </a:rPr>
              <a:t>년대 작가들</a:t>
            </a:r>
            <a:endParaRPr lang="en-US" sz="9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A25BA2-47CA-46EA-BAD1-7C2C651AF068}"/>
              </a:ext>
            </a:extLst>
          </p:cNvPr>
          <p:cNvSpPr txBox="1"/>
          <p:nvPr/>
        </p:nvSpPr>
        <p:spPr>
          <a:xfrm>
            <a:off x="4775059" y="3443351"/>
            <a:ext cx="14706600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000" b="1" dirty="0"/>
              <a:t>&lt;</a:t>
            </a:r>
            <a:r>
              <a:rPr lang="en-US" altLang="ko-KR" sz="4000" dirty="0"/>
              <a:t> </a:t>
            </a:r>
            <a:r>
              <a:rPr lang="ko-KR" altLang="en-US" sz="4000" b="1" dirty="0"/>
              <a:t>전후파 신인들 </a:t>
            </a:r>
            <a:r>
              <a:rPr lang="en-US" altLang="ko-KR" sz="4000" b="1" dirty="0"/>
              <a:t>&gt;</a:t>
            </a:r>
          </a:p>
          <a:p>
            <a:endParaRPr lang="en-US" altLang="ko-KR" sz="4000" dirty="0"/>
          </a:p>
          <a:p>
            <a:r>
              <a:rPr lang="en-US" altLang="ko-KR" sz="4000" dirty="0"/>
              <a:t> - </a:t>
            </a:r>
            <a:r>
              <a:rPr lang="ko-KR" altLang="en-US" sz="4000" b="1" dirty="0" err="1"/>
              <a:t>오오카</a:t>
            </a:r>
            <a:r>
              <a:rPr lang="ko-KR" altLang="en-US" sz="4000" b="1" dirty="0"/>
              <a:t> </a:t>
            </a:r>
            <a:r>
              <a:rPr lang="ko-KR" altLang="en-US" sz="4000" b="1" dirty="0" err="1"/>
              <a:t>쇼헤이</a:t>
            </a:r>
            <a:r>
              <a:rPr lang="en-US" altLang="ko-KR" sz="4000" dirty="0"/>
              <a:t>(</a:t>
            </a:r>
            <a:r>
              <a:rPr lang="ko-KR" altLang="en-US" sz="4000" dirty="0"/>
              <a:t>大岡昇平</a:t>
            </a:r>
            <a:r>
              <a:rPr lang="en-US" altLang="ko-KR" sz="4000" dirty="0"/>
              <a:t>, 1909-1988),</a:t>
            </a:r>
          </a:p>
          <a:p>
            <a:pPr lvl="0"/>
            <a:endParaRPr lang="en-US" altLang="ko-KR" sz="4000" dirty="0"/>
          </a:p>
          <a:p>
            <a:pPr lvl="0"/>
            <a:r>
              <a:rPr lang="ko-KR" altLang="en-US" sz="4000" b="1" dirty="0">
                <a:solidFill>
                  <a:prstClr val="black"/>
                </a:solidFill>
              </a:rPr>
              <a:t> </a:t>
            </a:r>
            <a:r>
              <a:rPr lang="en-US" altLang="ko-KR" sz="4000" dirty="0">
                <a:solidFill>
                  <a:prstClr val="black"/>
                </a:solidFill>
              </a:rPr>
              <a:t>-</a:t>
            </a:r>
            <a:r>
              <a:rPr lang="en-US" altLang="ko-KR" sz="4000" b="1" dirty="0">
                <a:solidFill>
                  <a:prstClr val="black"/>
                </a:solidFill>
              </a:rPr>
              <a:t> </a:t>
            </a:r>
            <a:r>
              <a:rPr lang="ko-KR" altLang="en-US" sz="4000" b="1" dirty="0" err="1">
                <a:solidFill>
                  <a:prstClr val="black"/>
                </a:solidFill>
              </a:rPr>
              <a:t>미시마</a:t>
            </a:r>
            <a:r>
              <a:rPr lang="ko-KR" altLang="en-US" sz="4000" b="1" dirty="0">
                <a:solidFill>
                  <a:prstClr val="black"/>
                </a:solidFill>
              </a:rPr>
              <a:t> </a:t>
            </a:r>
            <a:r>
              <a:rPr lang="ko-KR" altLang="en-US" sz="4000" b="1" dirty="0" err="1">
                <a:solidFill>
                  <a:prstClr val="black"/>
                </a:solidFill>
              </a:rPr>
              <a:t>유키오</a:t>
            </a:r>
            <a:r>
              <a:rPr lang="en-US" altLang="ko-KR" sz="4000" dirty="0">
                <a:solidFill>
                  <a:prstClr val="black"/>
                </a:solidFill>
              </a:rPr>
              <a:t>(</a:t>
            </a:r>
            <a:r>
              <a:rPr lang="ko-KR" altLang="en-US" sz="4000" dirty="0">
                <a:solidFill>
                  <a:prstClr val="black"/>
                </a:solidFill>
              </a:rPr>
              <a:t>三島由紀夫</a:t>
            </a:r>
            <a:r>
              <a:rPr lang="en-US" altLang="ko-KR" sz="4000" dirty="0">
                <a:solidFill>
                  <a:prstClr val="black"/>
                </a:solidFill>
              </a:rPr>
              <a:t>, 1925-1971),</a:t>
            </a:r>
          </a:p>
          <a:p>
            <a:pPr marL="571500" lvl="0" indent="-571500">
              <a:buFontTx/>
              <a:buChar char="-"/>
            </a:pPr>
            <a:endParaRPr lang="en-US" altLang="ko-KR" sz="4000" b="1" dirty="0"/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4000" b="1" dirty="0"/>
              <a:t> </a:t>
            </a:r>
            <a:r>
              <a:rPr lang="en-US" altLang="ko-KR" sz="4000" dirty="0"/>
              <a:t>- </a:t>
            </a:r>
            <a:r>
              <a:rPr lang="ko-KR" altLang="en-US" sz="40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우메자키</a:t>
            </a:r>
            <a:r>
              <a:rPr lang="ko-KR" altLang="en-US" sz="4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하루오</a:t>
            </a:r>
            <a:r>
              <a:rPr lang="en-US" altLang="ko-KR" sz="4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梅崎春生</a:t>
            </a:r>
            <a:r>
              <a:rPr lang="en-US" altLang="ko-KR" sz="4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1915-1965)</a:t>
            </a:r>
            <a:endParaRPr lang="ko-KR" altLang="en-US" sz="40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4000" dirty="0"/>
              <a:t>등 많은 신인이 등장</a:t>
            </a:r>
            <a:r>
              <a:rPr lang="en-US" altLang="ko-KR" sz="4000" dirty="0"/>
              <a:t>.</a:t>
            </a:r>
          </a:p>
          <a:p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735F363-0F54-429D-92C9-BC75DF39A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299" y="952500"/>
            <a:ext cx="3874351" cy="7772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28CA7-E2D3-4761-9D9C-62C38588E0F3}"/>
              </a:ext>
            </a:extLst>
          </p:cNvPr>
          <p:cNvSpPr txBox="1"/>
          <p:nvPr/>
        </p:nvSpPr>
        <p:spPr>
          <a:xfrm>
            <a:off x="6927" y="8877300"/>
            <a:ext cx="4584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b="1" dirty="0" err="1"/>
              <a:t>우메자키</a:t>
            </a:r>
            <a:r>
              <a:rPr lang="ko-KR" altLang="en-US" sz="3600" b="1" dirty="0"/>
              <a:t> </a:t>
            </a:r>
            <a:r>
              <a:rPr lang="ko-KR" altLang="en-US" sz="3600" b="1" dirty="0" err="1"/>
              <a:t>하루오</a:t>
            </a:r>
            <a:r>
              <a:rPr lang="en-US" altLang="ko-KR" sz="3600" b="1" dirty="0"/>
              <a:t>[</a:t>
            </a:r>
            <a:r>
              <a:rPr lang="ko-KR" altLang="en-US" sz="3600" b="1" dirty="0"/>
              <a:t>梅崎春生</a:t>
            </a:r>
            <a:r>
              <a:rPr lang="en-US" altLang="ko-KR" sz="3600" b="1" dirty="0"/>
              <a:t>]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8383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783421" y="2247899"/>
            <a:ext cx="12575189" cy="8170283"/>
            <a:chOff x="12153425" y="4246753"/>
            <a:chExt cx="6322765" cy="6171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53425" y="4246753"/>
              <a:ext cx="6322765" cy="617142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85714" y="2247900"/>
            <a:ext cx="6362447" cy="8170283"/>
            <a:chOff x="-285714" y="4246753"/>
            <a:chExt cx="6362447" cy="617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85714" y="4246753"/>
              <a:ext cx="6362447" cy="617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85714" y="2110527"/>
            <a:ext cx="19520421" cy="279540"/>
            <a:chOff x="-643689" y="4087518"/>
            <a:chExt cx="19520421" cy="27954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0800000">
              <a:off x="-643689" y="4087518"/>
              <a:ext cx="19520421" cy="27954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301915" y="2214869"/>
            <a:ext cx="294746" cy="8170283"/>
            <a:chOff x="12070809" y="3236552"/>
            <a:chExt cx="301760" cy="737887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8532252" y="6775109"/>
              <a:ext cx="7378874" cy="301760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4478A375-D9C0-493D-869D-B08820715391}"/>
              </a:ext>
            </a:extLst>
          </p:cNvPr>
          <p:cNvGrpSpPr/>
          <p:nvPr/>
        </p:nvGrpSpPr>
        <p:grpSpPr>
          <a:xfrm>
            <a:off x="8728915" y="2423098"/>
            <a:ext cx="10279675" cy="6278548"/>
            <a:chOff x="9270818" y="4479443"/>
            <a:chExt cx="11180680" cy="6278548"/>
          </a:xfrm>
        </p:grpSpPr>
        <p:sp>
          <p:nvSpPr>
            <p:cNvPr id="25" name="Object 25"/>
            <p:cNvSpPr txBox="1"/>
            <p:nvPr/>
          </p:nvSpPr>
          <p:spPr>
            <a:xfrm>
              <a:off x="9270818" y="4479443"/>
              <a:ext cx="2331076" cy="19891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8700" kern="0" spc="-900" dirty="0">
                  <a:solidFill>
                    <a:srgbClr val="D64E47"/>
                  </a:solidFill>
                  <a:latin typeface="THERodongSinmun" pitchFamily="34" charset="0"/>
                  <a:cs typeface="THERodongSinmun" pitchFamily="34" charset="0"/>
                </a:rPr>
                <a:t>02</a:t>
              </a:r>
              <a:endParaRPr lang="en-US" dirty="0"/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9403048" y="10050105"/>
              <a:ext cx="11048450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en-US" altLang="ko-KR" sz="4000" dirty="0"/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10798813" y="4805536"/>
              <a:ext cx="7095183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ko-KR" altLang="en-US" sz="4400" b="1" kern="0" spc="-200" dirty="0">
                  <a:latin typeface="S-Core Dream 4 Regular" pitchFamily="34" charset="0"/>
                  <a:cs typeface="S-Core Dream 4 Regular" pitchFamily="34" charset="0"/>
                </a:rPr>
                <a:t>아베 코보</a:t>
              </a:r>
              <a:r>
                <a:rPr lang="en-US" altLang="ko-KR" sz="4400" b="1" kern="0" spc="-200" dirty="0">
                  <a:latin typeface="S-Core Dream 4 Regular" pitchFamily="34" charset="0"/>
                  <a:cs typeface="S-Core Dream 4 Regular" pitchFamily="34" charset="0"/>
                </a:rPr>
                <a:t>(</a:t>
              </a:r>
              <a:r>
                <a:rPr lang="ko-KR" altLang="en-US" sz="4400" b="1" kern="0" spc="-200" dirty="0">
                  <a:latin typeface="S-Core Dream 4 Regular" pitchFamily="34" charset="0"/>
                  <a:cs typeface="S-Core Dream 4 Regular" pitchFamily="34" charset="0"/>
                </a:rPr>
                <a:t>安倍公房</a:t>
              </a:r>
              <a:r>
                <a:rPr lang="en-US" altLang="ko-KR" sz="4400" b="1" kern="0" spc="-200" dirty="0">
                  <a:latin typeface="S-Core Dream 4 Regular" pitchFamily="34" charset="0"/>
                  <a:cs typeface="S-Core Dream 4 Regular" pitchFamily="34" charset="0"/>
                </a:rPr>
                <a:t>)</a:t>
              </a:r>
              <a:endParaRPr lang="en-US" sz="4400" b="1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FE8F9C72-70AE-4343-BD9C-221F07E0536C}"/>
              </a:ext>
            </a:extLst>
          </p:cNvPr>
          <p:cNvGrpSpPr/>
          <p:nvPr/>
        </p:nvGrpSpPr>
        <p:grpSpPr>
          <a:xfrm>
            <a:off x="-87178" y="2444639"/>
            <a:ext cx="8582779" cy="3656338"/>
            <a:chOff x="-76200" y="3325445"/>
            <a:chExt cx="8582779" cy="3656338"/>
          </a:xfrm>
        </p:grpSpPr>
        <p:sp>
          <p:nvSpPr>
            <p:cNvPr id="19" name="Object 19"/>
            <p:cNvSpPr txBox="1"/>
            <p:nvPr/>
          </p:nvSpPr>
          <p:spPr>
            <a:xfrm>
              <a:off x="-46843" y="3325445"/>
              <a:ext cx="2331076" cy="19891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8700" kern="0" spc="-900" dirty="0">
                  <a:solidFill>
                    <a:srgbClr val="D64E47"/>
                  </a:solidFill>
                  <a:latin typeface="THERodongSinmun" pitchFamily="34" charset="0"/>
                  <a:cs typeface="THERodongSinmun" pitchFamily="34" charset="0"/>
                </a:rPr>
                <a:t>01</a:t>
              </a:r>
              <a:endParaRPr lang="en-US" dirty="0"/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-76200" y="6273897"/>
              <a:ext cx="8582779" cy="7078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571500" indent="-571500">
                <a:buFontTx/>
                <a:buChar char="-"/>
              </a:pPr>
              <a:endParaRPr lang="en-US" sz="4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743C1B5-8412-466F-A7DE-2BF69D78D7DF}"/>
              </a:ext>
            </a:extLst>
          </p:cNvPr>
          <p:cNvSpPr txBox="1"/>
          <p:nvPr/>
        </p:nvSpPr>
        <p:spPr>
          <a:xfrm>
            <a:off x="191124" y="3662132"/>
            <a:ext cx="832338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dirty="0"/>
          </a:p>
          <a:p>
            <a:r>
              <a:rPr lang="ko-KR" altLang="en-US" sz="3600" dirty="0"/>
              <a:t>태평양 전쟁 </a:t>
            </a:r>
            <a:r>
              <a:rPr lang="ko-KR" altLang="en-US" sz="3600" dirty="0" err="1"/>
              <a:t>패전후</a:t>
            </a:r>
            <a:r>
              <a:rPr lang="ko-KR" altLang="en-US" sz="3600" dirty="0"/>
              <a:t> 일본 문학계를 대표하는 작가 중 한 명</a:t>
            </a:r>
            <a:endParaRPr lang="en-US" altLang="ko-KR" sz="3600" dirty="0"/>
          </a:p>
          <a:p>
            <a:r>
              <a:rPr lang="en-US" altLang="ko-KR" sz="3600" b="1" dirty="0"/>
              <a:t> </a:t>
            </a:r>
          </a:p>
          <a:p>
            <a:r>
              <a:rPr lang="en-US" altLang="ko-KR" sz="3600" b="1" dirty="0"/>
              <a:t>- </a:t>
            </a:r>
            <a:r>
              <a:rPr lang="ko-KR" altLang="en-US" sz="3600" b="1" dirty="0"/>
              <a:t>대표작</a:t>
            </a:r>
            <a:r>
              <a:rPr lang="en-US" altLang="ko-KR" sz="3600" dirty="0"/>
              <a:t>: </a:t>
            </a:r>
            <a:r>
              <a:rPr lang="ko-KR" altLang="en-US" sz="3600" dirty="0"/>
              <a:t> </a:t>
            </a:r>
            <a:endParaRPr lang="en-US" altLang="ko-KR" sz="3600" dirty="0"/>
          </a:p>
          <a:p>
            <a:r>
              <a:rPr lang="en-US" altLang="ko-KR" sz="3600" dirty="0"/>
              <a:t>《</a:t>
            </a:r>
            <a:r>
              <a:rPr lang="ko-KR" altLang="en-US" sz="3600" dirty="0"/>
              <a:t>가면의 고백</a:t>
            </a:r>
            <a:r>
              <a:rPr lang="en-US" altLang="ko-KR" sz="3600" dirty="0"/>
              <a:t>》(</a:t>
            </a:r>
            <a:r>
              <a:rPr lang="ko-KR" altLang="en-US" sz="3600" dirty="0"/>
              <a:t>仮面の告白</a:t>
            </a:r>
            <a:r>
              <a:rPr lang="en-US" altLang="ko-KR" sz="3600" dirty="0"/>
              <a:t>), 《</a:t>
            </a:r>
            <a:r>
              <a:rPr lang="ko-KR" altLang="en-US" sz="3600" dirty="0"/>
              <a:t>조소</a:t>
            </a:r>
            <a:r>
              <a:rPr lang="en-US" altLang="ko-KR" sz="3600" dirty="0"/>
              <a:t>》(</a:t>
            </a:r>
            <a:r>
              <a:rPr lang="ko-KR" altLang="en-US" sz="3600" dirty="0"/>
              <a:t>潮騒</a:t>
            </a:r>
            <a:r>
              <a:rPr lang="en-US" altLang="ko-KR" sz="3600" dirty="0"/>
              <a:t>), 《</a:t>
            </a:r>
            <a:r>
              <a:rPr lang="ko-KR" altLang="en-US" sz="3600" dirty="0" err="1"/>
              <a:t>금각사</a:t>
            </a:r>
            <a:r>
              <a:rPr lang="en-US" altLang="ko-KR" sz="3600" dirty="0"/>
              <a:t>》(</a:t>
            </a:r>
            <a:r>
              <a:rPr lang="ko-KR" altLang="en-US" sz="3600" dirty="0"/>
              <a:t>金閣寺</a:t>
            </a:r>
            <a:r>
              <a:rPr lang="en-US" altLang="ko-KR" sz="3600" dirty="0"/>
              <a:t>)</a:t>
            </a:r>
          </a:p>
          <a:p>
            <a:endParaRPr lang="en-US" altLang="ko-KR" sz="3600" b="1" dirty="0"/>
          </a:p>
          <a:p>
            <a:r>
              <a:rPr lang="en-US" altLang="ko-KR" sz="3600" b="1" dirty="0"/>
              <a:t>- </a:t>
            </a:r>
            <a:r>
              <a:rPr lang="ko-KR" altLang="en-US" sz="3600" b="1" dirty="0"/>
              <a:t>작풍 </a:t>
            </a:r>
            <a:r>
              <a:rPr lang="en-US" altLang="ko-KR" sz="3600" b="1" dirty="0"/>
              <a:t>:</a:t>
            </a:r>
          </a:p>
          <a:p>
            <a:r>
              <a:rPr lang="ko-KR" altLang="en-US" sz="3600" dirty="0"/>
              <a:t>인공성</a:t>
            </a:r>
            <a:r>
              <a:rPr lang="en-US" altLang="ko-KR" sz="3600" dirty="0"/>
              <a:t>(</a:t>
            </a:r>
            <a:r>
              <a:rPr lang="ko-KR" altLang="en-US" sz="3600" dirty="0"/>
              <a:t>人工性</a:t>
            </a:r>
            <a:r>
              <a:rPr lang="en-US" altLang="ko-KR" sz="3600" dirty="0"/>
              <a:t>)</a:t>
            </a:r>
            <a:r>
              <a:rPr lang="ko-KR" altLang="en-US" sz="3600" dirty="0"/>
              <a:t>과 </a:t>
            </a:r>
            <a:r>
              <a:rPr lang="ko-KR" altLang="en-US" sz="3600" dirty="0" err="1"/>
              <a:t>구축성</a:t>
            </a:r>
            <a:r>
              <a:rPr lang="en-US" altLang="ko-KR" sz="3600" dirty="0"/>
              <a:t>(</a:t>
            </a:r>
            <a:r>
              <a:rPr lang="ko-KR" altLang="en-US" sz="3600" dirty="0"/>
              <a:t>構築性</a:t>
            </a:r>
            <a:r>
              <a:rPr lang="en-US" altLang="ko-KR" sz="3600" dirty="0"/>
              <a:t>)</a:t>
            </a:r>
            <a:r>
              <a:rPr lang="ko-KR" altLang="en-US" sz="3600" dirty="0"/>
              <a:t>을 갖춘 허무주의적</a:t>
            </a:r>
            <a:r>
              <a:rPr lang="en-US" altLang="ko-KR" sz="3600" dirty="0"/>
              <a:t>,</a:t>
            </a:r>
            <a:r>
              <a:rPr lang="ko-KR" altLang="en-US" sz="3600" dirty="0"/>
              <a:t> 탐미주의적 </a:t>
            </a:r>
            <a:endParaRPr lang="en-US" altLang="ko-KR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2C96DB-D55A-4CAA-8641-64974288DD47}"/>
              </a:ext>
            </a:extLst>
          </p:cNvPr>
          <p:cNvSpPr txBox="1"/>
          <p:nvPr/>
        </p:nvSpPr>
        <p:spPr>
          <a:xfrm>
            <a:off x="1015869" y="2749192"/>
            <a:ext cx="76310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 </a:t>
            </a:r>
            <a:r>
              <a:rPr lang="ko-KR" altLang="en-US" sz="4400" b="1" dirty="0" err="1"/>
              <a:t>미시마</a:t>
            </a:r>
            <a:r>
              <a:rPr lang="ko-KR" altLang="en-US" sz="4400" b="1" dirty="0"/>
              <a:t> </a:t>
            </a:r>
            <a:r>
              <a:rPr lang="ko-KR" altLang="en-US" sz="4400" b="1" dirty="0" err="1"/>
              <a:t>유키오</a:t>
            </a:r>
            <a:r>
              <a:rPr lang="en-US" altLang="ko-KR" sz="4400" b="1" dirty="0"/>
              <a:t>(</a:t>
            </a:r>
            <a:r>
              <a:rPr lang="ko-KR" altLang="en-US" sz="4400" b="1" dirty="0"/>
              <a:t>三島 由紀夫</a:t>
            </a:r>
            <a:r>
              <a:rPr lang="en-US" altLang="ko-KR" sz="4400" dirty="0"/>
              <a:t>)</a:t>
            </a:r>
            <a:endParaRPr lang="ko-KR" altLang="en-US" sz="4400" dirty="0"/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233D7263-0085-4E82-B018-20EC23CB3088}"/>
              </a:ext>
            </a:extLst>
          </p:cNvPr>
          <p:cNvSpPr txBox="1"/>
          <p:nvPr/>
        </p:nvSpPr>
        <p:spPr>
          <a:xfrm>
            <a:off x="181757" y="129370"/>
            <a:ext cx="14332387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20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04       1 9  5  0    ~   6   0 </a:t>
            </a:r>
            <a:r>
              <a:rPr lang="ko-KR" altLang="en-US" sz="120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년대 작가들</a:t>
            </a:r>
            <a:endParaRPr lang="en-US" sz="9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CD58FC-43AD-4E4B-B4ED-9AFCFE1E5E55}"/>
              </a:ext>
            </a:extLst>
          </p:cNvPr>
          <p:cNvSpPr txBox="1"/>
          <p:nvPr/>
        </p:nvSpPr>
        <p:spPr>
          <a:xfrm>
            <a:off x="8669732" y="4199461"/>
            <a:ext cx="981579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4000" b="1" dirty="0"/>
              <a:t>&lt;</a:t>
            </a:r>
            <a:r>
              <a:rPr lang="ko-KR" altLang="en-US" sz="4000" b="1" dirty="0"/>
              <a:t>벽 </a:t>
            </a:r>
            <a:r>
              <a:rPr lang="en-US" altLang="ko-KR" sz="4000" b="1" dirty="0"/>
              <a:t>- S. </a:t>
            </a:r>
            <a:r>
              <a:rPr lang="ko-KR" altLang="en-US" sz="4000" b="1" dirty="0" err="1"/>
              <a:t>카르마의</a:t>
            </a:r>
            <a:r>
              <a:rPr lang="ko-KR" altLang="en-US" sz="4000" b="1" dirty="0"/>
              <a:t> 범죄</a:t>
            </a:r>
            <a:r>
              <a:rPr lang="en-US" altLang="ko-KR" sz="4000" b="1" dirty="0"/>
              <a:t>&gt;</a:t>
            </a:r>
          </a:p>
          <a:p>
            <a:r>
              <a:rPr lang="en-US" altLang="ko-KR" sz="4000" dirty="0"/>
              <a:t>:</a:t>
            </a:r>
            <a:r>
              <a:rPr lang="ko-KR" altLang="en-US" sz="4000" dirty="0"/>
              <a:t> </a:t>
            </a:r>
            <a:r>
              <a:rPr lang="en-US" altLang="ko-KR" sz="4000" dirty="0"/>
              <a:t>1951</a:t>
            </a:r>
            <a:r>
              <a:rPr lang="ko-KR" altLang="en-US" sz="4000" dirty="0"/>
              <a:t>년 상반기 제</a:t>
            </a:r>
            <a:r>
              <a:rPr lang="en-US" altLang="ko-KR" sz="4000" dirty="0"/>
              <a:t>25</a:t>
            </a:r>
            <a:r>
              <a:rPr lang="ko-KR" altLang="en-US" sz="4000" dirty="0"/>
              <a:t>회 </a:t>
            </a:r>
            <a:r>
              <a:rPr lang="ko-KR" altLang="en-US" sz="4000" dirty="0" err="1"/>
              <a:t>아쿠타가와상</a:t>
            </a:r>
            <a:r>
              <a:rPr lang="ko-KR" altLang="en-US" sz="4000" dirty="0"/>
              <a:t> </a:t>
            </a:r>
            <a:endParaRPr lang="en-US" altLang="ko-KR" sz="4000" dirty="0"/>
          </a:p>
          <a:p>
            <a:endParaRPr lang="en-US" altLang="ko-KR" sz="4000" dirty="0"/>
          </a:p>
          <a:p>
            <a:r>
              <a:rPr lang="en-US" altLang="ko-KR" sz="4000" dirty="0"/>
              <a:t>- &lt;</a:t>
            </a:r>
            <a:r>
              <a:rPr lang="ko-KR" altLang="en-US" sz="4000" dirty="0" err="1"/>
              <a:t>카르마</a:t>
            </a:r>
            <a:r>
              <a:rPr lang="ko-KR" altLang="en-US" sz="4000" dirty="0"/>
              <a:t> 씨의 범죄</a:t>
            </a:r>
            <a:r>
              <a:rPr lang="en-US" altLang="ko-KR" sz="4000" dirty="0"/>
              <a:t>&gt;</a:t>
            </a:r>
            <a:r>
              <a:rPr lang="ko-KR" altLang="en-US" sz="4000" dirty="0"/>
              <a:t>로 개제</a:t>
            </a:r>
            <a:r>
              <a:rPr lang="en-US" altLang="ko-KR" sz="4000" dirty="0"/>
              <a:t>, </a:t>
            </a:r>
            <a:r>
              <a:rPr lang="ko-KR" altLang="en-US" sz="4000" dirty="0"/>
              <a:t>단편 </a:t>
            </a:r>
            <a:r>
              <a:rPr lang="en-US" altLang="ko-KR" sz="4000" dirty="0"/>
              <a:t>&lt;</a:t>
            </a:r>
            <a:r>
              <a:rPr lang="ko-KR" altLang="en-US" sz="4000" dirty="0"/>
              <a:t>바벨탑의 너구리</a:t>
            </a:r>
            <a:r>
              <a:rPr lang="en-US" altLang="ko-KR" sz="4000" dirty="0"/>
              <a:t>&gt;</a:t>
            </a:r>
            <a:r>
              <a:rPr lang="ko-KR" altLang="en-US" sz="4000" dirty="0"/>
              <a:t>와 </a:t>
            </a:r>
            <a:r>
              <a:rPr lang="en-US" altLang="ko-KR" sz="4000" dirty="0"/>
              <a:t>4</a:t>
            </a:r>
            <a:r>
              <a:rPr lang="ko-KR" altLang="en-US" sz="4000" dirty="0"/>
              <a:t>개 파트로 구성된 중편 </a:t>
            </a:r>
            <a:r>
              <a:rPr lang="en-US" altLang="ko-KR" sz="4000" dirty="0"/>
              <a:t>&lt;</a:t>
            </a:r>
            <a:r>
              <a:rPr lang="ko-KR" altLang="en-US" sz="4000" dirty="0"/>
              <a:t>붉은 고치</a:t>
            </a:r>
            <a:r>
              <a:rPr lang="en-US" altLang="ko-KR" sz="4000" dirty="0"/>
              <a:t>&gt;</a:t>
            </a:r>
            <a:r>
              <a:rPr lang="ko-KR" altLang="en-US" sz="4000" dirty="0"/>
              <a:t>를 추가</a:t>
            </a:r>
            <a:r>
              <a:rPr lang="en-US" altLang="ko-KR" sz="4000" dirty="0"/>
              <a:t>.</a:t>
            </a:r>
          </a:p>
          <a:p>
            <a:pPr marL="285750" indent="-285750">
              <a:buFontTx/>
              <a:buChar char="-"/>
            </a:pPr>
            <a:endParaRPr lang="en-US" altLang="ko-KR" sz="4000" dirty="0"/>
          </a:p>
          <a:p>
            <a:pPr marL="285750" indent="-285750">
              <a:buFontTx/>
              <a:buChar char="-"/>
            </a:pPr>
            <a:r>
              <a:rPr lang="ko-KR" altLang="en-US" sz="4000" dirty="0" err="1"/>
              <a:t>카츠라가라</a:t>
            </a:r>
            <a:r>
              <a:rPr lang="ko-KR" altLang="en-US" sz="4000" dirty="0"/>
              <a:t> 히로시의 삽화를 얻어 </a:t>
            </a:r>
            <a:endParaRPr lang="en-US" altLang="ko-KR" sz="4000" dirty="0"/>
          </a:p>
          <a:p>
            <a:r>
              <a:rPr lang="en-US" altLang="ko-KR" sz="4000" dirty="0"/>
              <a:t>  </a:t>
            </a:r>
            <a:r>
              <a:rPr lang="ko-KR" altLang="en-US" sz="4000" dirty="0"/>
              <a:t> 첫 단편집 </a:t>
            </a:r>
            <a:r>
              <a:rPr lang="en-US" altLang="ko-KR" sz="4000" dirty="0"/>
              <a:t>&lt;</a:t>
            </a:r>
            <a:r>
              <a:rPr lang="ko-KR" altLang="en-US" sz="4000" dirty="0"/>
              <a:t>벽</a:t>
            </a:r>
            <a:r>
              <a:rPr lang="en-US" altLang="ko-KR" sz="4000" dirty="0"/>
              <a:t>&gt;</a:t>
            </a:r>
            <a:r>
              <a:rPr lang="ko-KR" altLang="en-US" sz="4000" dirty="0"/>
              <a:t>이 출간됨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64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143000" y="8665688"/>
            <a:ext cx="19657286" cy="1620026"/>
            <a:chOff x="9116190" y="8152381"/>
            <a:chExt cx="9398096" cy="21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6190" y="8152381"/>
              <a:ext cx="9398096" cy="21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33400" y="-434285"/>
            <a:ext cx="19363875" cy="9463985"/>
            <a:chOff x="9180952" y="-434285"/>
            <a:chExt cx="9649523" cy="858699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80952" y="-434285"/>
              <a:ext cx="9649523" cy="858699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317555" y="405595"/>
            <a:ext cx="9451858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8000" kern="0" spc="-8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현대문학의 확립</a:t>
            </a:r>
            <a:endParaRPr lang="en-US" sz="8000" kern="0" spc="-800" dirty="0">
              <a:solidFill>
                <a:srgbClr val="D64E47"/>
              </a:solidFill>
              <a:latin typeface="THERodongSinmun" pitchFamily="34" charset="0"/>
              <a:cs typeface="THERodongSinmun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3400" y="5287087"/>
            <a:ext cx="11679403" cy="36009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 </a:t>
            </a:r>
            <a:r>
              <a:rPr lang="ko-KR" altLang="en-US" sz="3500" kern="0" spc="-400" dirty="0">
                <a:latin typeface="THERodongSinmun" pitchFamily="34" charset="0"/>
                <a:cs typeface="THERodongSinmun" pitchFamily="34" charset="0"/>
              </a:rPr>
              <a:t>작품</a:t>
            </a:r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:  ＇ </a:t>
            </a:r>
            <a:r>
              <a:rPr lang="ko-KR" altLang="en-US" sz="3500" kern="0" spc="-400" dirty="0">
                <a:latin typeface="THERodongSinmun" pitchFamily="34" charset="0"/>
                <a:cs typeface="THERodongSinmun" pitchFamily="34" charset="0"/>
              </a:rPr>
              <a:t>우리들 시대</a:t>
            </a:r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＇＇</a:t>
            </a:r>
            <a:r>
              <a:rPr lang="ko-KR" altLang="en-US" sz="3500" kern="0" spc="-400" dirty="0">
                <a:latin typeface="THERodongSinmun" pitchFamily="34" charset="0"/>
                <a:cs typeface="THERodongSinmun" pitchFamily="34" charset="0"/>
              </a:rPr>
              <a:t>우짖은 소리 </a:t>
            </a:r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(</a:t>
            </a:r>
            <a:r>
              <a:rPr lang="ko-KR" altLang="en-US" sz="3500" kern="0" spc="-400" dirty="0">
                <a:latin typeface="THERodongSinmun" pitchFamily="34" charset="0"/>
                <a:cs typeface="THERodongSinmun" pitchFamily="34" charset="0"/>
              </a:rPr>
              <a:t>叫び声</a:t>
            </a:r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)1962</a:t>
            </a:r>
          </a:p>
          <a:p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 </a:t>
            </a:r>
          </a:p>
          <a:p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-   </a:t>
            </a:r>
            <a:r>
              <a:rPr lang="ko-KR" altLang="en-US" sz="3500" kern="0" spc="-400" dirty="0">
                <a:latin typeface="THERodongSinmun" pitchFamily="34" charset="0"/>
                <a:cs typeface="THERodongSinmun" pitchFamily="34" charset="0"/>
              </a:rPr>
              <a:t>핵전쟁</a:t>
            </a:r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, </a:t>
            </a:r>
            <a:r>
              <a:rPr lang="ko-KR" altLang="en-US" sz="3500" kern="0" spc="-400" dirty="0">
                <a:latin typeface="THERodongSinmun" pitchFamily="34" charset="0"/>
                <a:cs typeface="THERodongSinmun" pitchFamily="34" charset="0"/>
              </a:rPr>
              <a:t>인간의 미래</a:t>
            </a:r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, </a:t>
            </a:r>
            <a:r>
              <a:rPr lang="ko-KR" altLang="en-US" sz="3500" kern="0" spc="-400" dirty="0">
                <a:latin typeface="THERodongSinmun" pitchFamily="34" charset="0"/>
                <a:cs typeface="THERodongSinmun" pitchFamily="34" charset="0"/>
              </a:rPr>
              <a:t>장애아 문제</a:t>
            </a:r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  </a:t>
            </a:r>
            <a:r>
              <a:rPr lang="ko-KR" altLang="en-US" sz="3500" kern="0" spc="-400" dirty="0">
                <a:latin typeface="THERodongSinmun" pitchFamily="34" charset="0"/>
                <a:cs typeface="THERodongSinmun" pitchFamily="34" charset="0"/>
              </a:rPr>
              <a:t>등  세계인이 공유할 수 있는 문제의식을 지닌 작품을 꾸준히 발표</a:t>
            </a:r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.</a:t>
            </a:r>
            <a:r>
              <a:rPr lang="ko-KR" altLang="en-US" sz="3500" kern="0" spc="-400" dirty="0">
                <a:latin typeface="THERodongSinmun" pitchFamily="34" charset="0"/>
                <a:cs typeface="THERodongSinmun" pitchFamily="34" charset="0"/>
              </a:rPr>
              <a:t> </a:t>
            </a:r>
            <a:endParaRPr lang="en-US" altLang="ko-KR" sz="3500" kern="0" spc="-400" dirty="0">
              <a:latin typeface="THERodongSinmun" pitchFamily="34" charset="0"/>
              <a:cs typeface="THERodongSinmun" pitchFamily="34" charset="0"/>
            </a:endParaRPr>
          </a:p>
          <a:p>
            <a:endParaRPr lang="en-US" altLang="ko-KR" sz="3500" kern="0" spc="-400" dirty="0">
              <a:latin typeface="THERodongSinmun" pitchFamily="34" charset="0"/>
              <a:cs typeface="THERodongSinmun" pitchFamily="34" charset="0"/>
            </a:endParaRPr>
          </a:p>
          <a:p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- 1994</a:t>
            </a:r>
            <a:r>
              <a:rPr lang="ko-KR" altLang="en-US" sz="3500" kern="0" spc="-400" dirty="0">
                <a:latin typeface="THERodongSinmun" pitchFamily="34" charset="0"/>
                <a:cs typeface="THERodongSinmun" pitchFamily="34" charset="0"/>
              </a:rPr>
              <a:t>년 노벨문학상을 수상</a:t>
            </a:r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.</a:t>
            </a:r>
          </a:p>
          <a:p>
            <a:endParaRPr 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9A8978E-C27A-45C9-8F2B-A2EAA04CCAAB}"/>
              </a:ext>
            </a:extLst>
          </p:cNvPr>
          <p:cNvGrpSpPr/>
          <p:nvPr/>
        </p:nvGrpSpPr>
        <p:grpSpPr>
          <a:xfrm>
            <a:off x="533400" y="1892531"/>
            <a:ext cx="13300362" cy="3215104"/>
            <a:chOff x="533400" y="1892531"/>
            <a:chExt cx="13300362" cy="3215104"/>
          </a:xfrm>
        </p:grpSpPr>
        <p:sp>
          <p:nvSpPr>
            <p:cNvPr id="20" name="Object 20"/>
            <p:cNvSpPr txBox="1"/>
            <p:nvPr/>
          </p:nvSpPr>
          <p:spPr>
            <a:xfrm>
              <a:off x="533400" y="1937536"/>
              <a:ext cx="8920238" cy="31700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2000" kern="0" spc="-100" dirty="0">
                  <a:solidFill>
                    <a:srgbClr val="D64E47"/>
                  </a:solidFill>
                  <a:latin typeface="S-Core Dream 3 Light" pitchFamily="34" charset="0"/>
                  <a:cs typeface="S-Core Dream 3 Light" pitchFamily="34" charset="0"/>
                </a:rPr>
                <a:t> </a:t>
              </a:r>
              <a:r>
                <a:rPr lang="ko-KR" altLang="en-US" sz="4000" b="1" kern="0" spc="-100" dirty="0">
                  <a:latin typeface="S-Core Dream 3 Light" pitchFamily="34" charset="0"/>
                  <a:cs typeface="S-Core Dream 3 Light" pitchFamily="34" charset="0"/>
                </a:rPr>
                <a:t>오에 </a:t>
              </a:r>
              <a:r>
                <a:rPr lang="ko-KR" altLang="en-US" sz="4000" b="1" kern="0" spc="-100" dirty="0" err="1">
                  <a:latin typeface="S-Core Dream 3 Light" pitchFamily="34" charset="0"/>
                  <a:cs typeface="S-Core Dream 3 Light" pitchFamily="34" charset="0"/>
                </a:rPr>
                <a:t>겐자부로</a:t>
              </a:r>
              <a:r>
                <a:rPr lang="ko-KR" altLang="en-US" sz="4000" b="1" kern="0" spc="-100" dirty="0">
                  <a:latin typeface="S-Core Dream 3 Light" pitchFamily="34" charset="0"/>
                  <a:cs typeface="S-Core Dream 3 Light" pitchFamily="34" charset="0"/>
                </a:rPr>
                <a:t>  </a:t>
              </a:r>
            </a:p>
            <a:p>
              <a:r>
                <a:rPr lang="ko-KR" altLang="en-US" sz="4000" kern="0" spc="-100" dirty="0">
                  <a:latin typeface="S-Core Dream 3 Light" pitchFamily="34" charset="0"/>
                  <a:cs typeface="S-Core Dream 3 Light" pitchFamily="34" charset="0"/>
                </a:rPr>
                <a:t> </a:t>
              </a:r>
              <a:endParaRPr lang="en-US" altLang="ko-KR" sz="4000" kern="0" spc="-100" dirty="0">
                <a:latin typeface="S-Core Dream 3 Light" pitchFamily="34" charset="0"/>
                <a:cs typeface="S-Core Dream 3 Light" pitchFamily="34" charset="0"/>
              </a:endParaRPr>
            </a:p>
            <a:p>
              <a:r>
                <a:rPr lang="en-US" altLang="ko-KR" sz="4000" kern="0" spc="-100" dirty="0">
                  <a:latin typeface="S-Core Dream 3 Light" pitchFamily="34" charset="0"/>
                  <a:cs typeface="S-Core Dream 3 Light" pitchFamily="34" charset="0"/>
                </a:rPr>
                <a:t>-</a:t>
              </a:r>
              <a:r>
                <a:rPr lang="ko-KR" altLang="en-US" sz="4000" kern="0" spc="-100" dirty="0">
                  <a:latin typeface="S-Core Dream 3 Light" pitchFamily="34" charset="0"/>
                  <a:cs typeface="S-Core Dream 3 Light" pitchFamily="34" charset="0"/>
                </a:rPr>
                <a:t> 퇴폐의 본질을 추구 </a:t>
              </a:r>
              <a:r>
                <a:rPr lang="en-US" altLang="ko-KR" sz="4000" kern="0" spc="-100" dirty="0">
                  <a:latin typeface="S-Core Dream 3 Light" pitchFamily="34" charset="0"/>
                  <a:cs typeface="S-Core Dream 3 Light" pitchFamily="34" charset="0"/>
                </a:rPr>
                <a:t>&amp; </a:t>
              </a:r>
              <a:r>
                <a:rPr lang="ko-KR" altLang="en-US" sz="4000" kern="0" spc="-100" dirty="0">
                  <a:latin typeface="S-Core Dream 3 Light" pitchFamily="34" charset="0"/>
                  <a:cs typeface="S-Core Dream 3 Light" pitchFamily="34" charset="0"/>
                </a:rPr>
                <a:t>현대문명을 비판 </a:t>
              </a:r>
              <a:r>
                <a:rPr lang="en-US" altLang="ko-KR" sz="4000" kern="0" spc="-100" dirty="0">
                  <a:latin typeface="S-Core Dream 3 Light" pitchFamily="34" charset="0"/>
                  <a:cs typeface="S-Core Dream 3 Light" pitchFamily="34" charset="0"/>
                </a:rPr>
                <a:t>-</a:t>
              </a:r>
              <a:r>
                <a:rPr lang="ko-KR" altLang="en-US" sz="4000" kern="0" spc="-100" dirty="0">
                  <a:latin typeface="S-Core Dream 3 Light" pitchFamily="34" charset="0"/>
                  <a:cs typeface="S-Core Dream 3 Light" pitchFamily="34" charset="0"/>
                </a:rPr>
                <a:t>인간의 새로운 가능성을 찾겠다는 의지가 담겨있음</a:t>
              </a:r>
              <a:endParaRPr lang="en-US" altLang="ko-KR" sz="4000" kern="0" spc="-100" dirty="0">
                <a:latin typeface="S-Core Dream 3 Light" pitchFamily="34" charset="0"/>
                <a:cs typeface="S-Core Dream 3 Light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ADB6C8-A63E-4D61-90AA-A8F193B5CDE4}"/>
                </a:ext>
              </a:extLst>
            </p:cNvPr>
            <p:cNvSpPr txBox="1"/>
            <p:nvPr/>
          </p:nvSpPr>
          <p:spPr>
            <a:xfrm>
              <a:off x="3733800" y="1892531"/>
              <a:ext cx="100999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4000" b="1" dirty="0"/>
                <a:t>(</a:t>
              </a:r>
              <a:r>
                <a:rPr lang="ko-KR" altLang="en-US" sz="4000" b="1" dirty="0"/>
                <a:t>大江健三郎</a:t>
              </a:r>
              <a:r>
                <a:rPr lang="en-US" altLang="ko-KR" sz="4000" b="1" dirty="0"/>
                <a:t>)</a:t>
              </a:r>
              <a:endParaRPr lang="ko-KR" altLang="en-US" sz="4000" b="1" dirty="0"/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D2BEB130-35FC-45D9-BD5C-6AD4801D0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7339" y="2246474"/>
            <a:ext cx="4187116" cy="59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5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90F33C32-E648-4799-B31D-94A9D0B73297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C53AEF22-616E-413E-AAEB-6E84A1E767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C5470B9D-B3F5-4872-ACDA-2DF03B714BA0}"/>
                </a:ext>
              </a:extLst>
            </p:cNvPr>
            <p:cNvSpPr/>
            <p:nvPr/>
          </p:nvSpPr>
          <p:spPr>
            <a:xfrm>
              <a:off x="1243658" y="674738"/>
              <a:ext cx="971079" cy="971079"/>
            </a:xfrm>
            <a:custGeom>
              <a:avLst/>
              <a:gdLst>
                <a:gd name="connsiteX0" fmla="*/ 0 w 971079"/>
                <a:gd name="connsiteY0" fmla="*/ 485540 h 971079"/>
                <a:gd name="connsiteX1" fmla="*/ 485540 w 971079"/>
                <a:gd name="connsiteY1" fmla="*/ 0 h 971079"/>
                <a:gd name="connsiteX2" fmla="*/ 971080 w 971079"/>
                <a:gd name="connsiteY2" fmla="*/ 485540 h 971079"/>
                <a:gd name="connsiteX3" fmla="*/ 485540 w 971079"/>
                <a:gd name="connsiteY3" fmla="*/ 971080 h 971079"/>
                <a:gd name="connsiteX4" fmla="*/ 0 w 971079"/>
                <a:gd name="connsiteY4" fmla="*/ 485540 h 97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079" h="971079" fill="none" extrusionOk="0">
                  <a:moveTo>
                    <a:pt x="0" y="485540"/>
                  </a:moveTo>
                  <a:cubicBezTo>
                    <a:pt x="-16125" y="210778"/>
                    <a:pt x="187534" y="53939"/>
                    <a:pt x="485540" y="0"/>
                  </a:cubicBezTo>
                  <a:cubicBezTo>
                    <a:pt x="783639" y="34383"/>
                    <a:pt x="1010492" y="257674"/>
                    <a:pt x="971080" y="485540"/>
                  </a:cubicBezTo>
                  <a:cubicBezTo>
                    <a:pt x="963220" y="751287"/>
                    <a:pt x="798937" y="1023326"/>
                    <a:pt x="485540" y="971080"/>
                  </a:cubicBezTo>
                  <a:cubicBezTo>
                    <a:pt x="183655" y="1016682"/>
                    <a:pt x="-59151" y="699439"/>
                    <a:pt x="0" y="485540"/>
                  </a:cubicBezTo>
                  <a:close/>
                </a:path>
                <a:path w="971079" h="971079" stroke="0" extrusionOk="0">
                  <a:moveTo>
                    <a:pt x="0" y="485540"/>
                  </a:moveTo>
                  <a:cubicBezTo>
                    <a:pt x="17866" y="191089"/>
                    <a:pt x="236880" y="30558"/>
                    <a:pt x="485540" y="0"/>
                  </a:cubicBezTo>
                  <a:cubicBezTo>
                    <a:pt x="740858" y="-35735"/>
                    <a:pt x="992972" y="230478"/>
                    <a:pt x="971080" y="485540"/>
                  </a:cubicBezTo>
                  <a:cubicBezTo>
                    <a:pt x="968511" y="725664"/>
                    <a:pt x="729922" y="981788"/>
                    <a:pt x="485540" y="971080"/>
                  </a:cubicBezTo>
                  <a:cubicBezTo>
                    <a:pt x="213555" y="952712"/>
                    <a:pt x="10543" y="768899"/>
                    <a:pt x="0" y="48554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1456619"/>
                        <a:gd name="connsiteY0" fmla="*/ 728310 h 1456619"/>
                        <a:gd name="connsiteX1" fmla="*/ 728310 w 1456619"/>
                        <a:gd name="connsiteY1" fmla="*/ 0 h 1456619"/>
                        <a:gd name="connsiteX2" fmla="*/ 1456620 w 1456619"/>
                        <a:gd name="connsiteY2" fmla="*/ 728310 h 1456619"/>
                        <a:gd name="connsiteX3" fmla="*/ 728310 w 1456619"/>
                        <a:gd name="connsiteY3" fmla="*/ 1456620 h 1456619"/>
                        <a:gd name="connsiteX4" fmla="*/ 0 w 1456619"/>
                        <a:gd name="connsiteY4" fmla="*/ 728310 h 1456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56619" h="1456619" fill="none" extrusionOk="0">
                          <a:moveTo>
                            <a:pt x="0" y="728310"/>
                          </a:moveTo>
                          <a:cubicBezTo>
                            <a:pt x="-20987" y="317477"/>
                            <a:pt x="275465" y="91453"/>
                            <a:pt x="728310" y="0"/>
                          </a:cubicBezTo>
                          <a:cubicBezTo>
                            <a:pt x="1164237" y="38687"/>
                            <a:pt x="1528175" y="399224"/>
                            <a:pt x="1456620" y="728310"/>
                          </a:cubicBezTo>
                          <a:cubicBezTo>
                            <a:pt x="1441196" y="1125818"/>
                            <a:pt x="1205717" y="1543433"/>
                            <a:pt x="728310" y="1456620"/>
                          </a:cubicBezTo>
                          <a:cubicBezTo>
                            <a:pt x="287226" y="1509144"/>
                            <a:pt x="-62616" y="1073110"/>
                            <a:pt x="0" y="728310"/>
                          </a:cubicBezTo>
                          <a:close/>
                        </a:path>
                        <a:path w="1456619" h="1456619" stroke="0" extrusionOk="0">
                          <a:moveTo>
                            <a:pt x="0" y="728310"/>
                          </a:moveTo>
                          <a:cubicBezTo>
                            <a:pt x="63057" y="233266"/>
                            <a:pt x="368232" y="66078"/>
                            <a:pt x="728310" y="0"/>
                          </a:cubicBezTo>
                          <a:cubicBezTo>
                            <a:pt x="1090810" y="-110604"/>
                            <a:pt x="1480956" y="340631"/>
                            <a:pt x="1456620" y="728310"/>
                          </a:cubicBezTo>
                          <a:cubicBezTo>
                            <a:pt x="1450136" y="1059786"/>
                            <a:pt x="1098790" y="1470923"/>
                            <a:pt x="728310" y="1456620"/>
                          </a:cubicBezTo>
                          <a:cubicBezTo>
                            <a:pt x="321247" y="1433457"/>
                            <a:pt x="13386" y="1149848"/>
                            <a:pt x="0" y="72831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5" name="사다리꼴 4">
              <a:extLst>
                <a:ext uri="{FF2B5EF4-FFF2-40B4-BE49-F238E27FC236}">
                  <a16:creationId xmlns:a16="http://schemas.microsoft.com/office/drawing/2014/main" id="{AE307973-6346-43D3-ACEC-A347F409E2DA}"/>
                </a:ext>
              </a:extLst>
            </p:cNvPr>
            <p:cNvSpPr/>
            <p:nvPr/>
          </p:nvSpPr>
          <p:spPr>
            <a:xfrm rot="19253310">
              <a:off x="2736255" y="2444722"/>
              <a:ext cx="1554480" cy="1554480"/>
            </a:xfrm>
            <a:custGeom>
              <a:avLst/>
              <a:gdLst>
                <a:gd name="connsiteX0" fmla="*/ 0 w 1554480"/>
                <a:gd name="connsiteY0" fmla="*/ 1554480 h 1554480"/>
                <a:gd name="connsiteX1" fmla="*/ 0 w 1554480"/>
                <a:gd name="connsiteY1" fmla="*/ 0 h 1554480"/>
                <a:gd name="connsiteX2" fmla="*/ 1554480 w 1554480"/>
                <a:gd name="connsiteY2" fmla="*/ 0 h 1554480"/>
                <a:gd name="connsiteX3" fmla="*/ 1554480 w 1554480"/>
                <a:gd name="connsiteY3" fmla="*/ 1554480 h 1554480"/>
                <a:gd name="connsiteX4" fmla="*/ 0 w 1554480"/>
                <a:gd name="connsiteY4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80" h="1554480" fill="none" extrusionOk="0">
                  <a:moveTo>
                    <a:pt x="0" y="1554480"/>
                  </a:moveTo>
                  <a:cubicBezTo>
                    <a:pt x="-79160" y="1111013"/>
                    <a:pt x="-46384" y="172584"/>
                    <a:pt x="0" y="0"/>
                  </a:cubicBezTo>
                  <a:cubicBezTo>
                    <a:pt x="538042" y="-49920"/>
                    <a:pt x="1171808" y="108899"/>
                    <a:pt x="1554480" y="0"/>
                  </a:cubicBezTo>
                  <a:cubicBezTo>
                    <a:pt x="1475894" y="296357"/>
                    <a:pt x="1673658" y="792035"/>
                    <a:pt x="1554480" y="1554480"/>
                  </a:cubicBezTo>
                  <a:cubicBezTo>
                    <a:pt x="1044927" y="1434372"/>
                    <a:pt x="228186" y="1594941"/>
                    <a:pt x="0" y="1554480"/>
                  </a:cubicBezTo>
                  <a:close/>
                </a:path>
                <a:path w="1554480" h="1554480" stroke="0" extrusionOk="0">
                  <a:moveTo>
                    <a:pt x="0" y="1554480"/>
                  </a:moveTo>
                  <a:cubicBezTo>
                    <a:pt x="-86919" y="1309484"/>
                    <a:pt x="-129842" y="680845"/>
                    <a:pt x="0" y="0"/>
                  </a:cubicBezTo>
                  <a:cubicBezTo>
                    <a:pt x="745856" y="-112534"/>
                    <a:pt x="1048629" y="136031"/>
                    <a:pt x="1554480" y="0"/>
                  </a:cubicBezTo>
                  <a:cubicBezTo>
                    <a:pt x="1526129" y="477664"/>
                    <a:pt x="1498512" y="911582"/>
                    <a:pt x="1554480" y="1554480"/>
                  </a:cubicBezTo>
                  <a:cubicBezTo>
                    <a:pt x="1164681" y="1498151"/>
                    <a:pt x="668185" y="1567070"/>
                    <a:pt x="0" y="1554480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31720"/>
                        <a:gd name="connsiteY0" fmla="*/ 2331720 h 2331720"/>
                        <a:gd name="connsiteX1" fmla="*/ 0 w 2331720"/>
                        <a:gd name="connsiteY1" fmla="*/ 0 h 2331720"/>
                        <a:gd name="connsiteX2" fmla="*/ 2331720 w 2331720"/>
                        <a:gd name="connsiteY2" fmla="*/ 0 h 2331720"/>
                        <a:gd name="connsiteX3" fmla="*/ 2331720 w 2331720"/>
                        <a:gd name="connsiteY3" fmla="*/ 2331720 h 2331720"/>
                        <a:gd name="connsiteX4" fmla="*/ 0 w 2331720"/>
                        <a:gd name="connsiteY4" fmla="*/ 233172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31720" h="2331720" fill="none" extrusionOk="0">
                          <a:moveTo>
                            <a:pt x="0" y="2331720"/>
                          </a:moveTo>
                          <a:cubicBezTo>
                            <a:pt x="-109175" y="1187948"/>
                            <a:pt x="-48220" y="871243"/>
                            <a:pt x="0" y="0"/>
                          </a:cubicBezTo>
                          <a:cubicBezTo>
                            <a:pt x="305805" y="104399"/>
                            <a:pt x="1251389" y="-11502"/>
                            <a:pt x="2331720" y="0"/>
                          </a:cubicBezTo>
                          <a:cubicBezTo>
                            <a:pt x="2298898" y="375729"/>
                            <a:pt x="2307160" y="1804227"/>
                            <a:pt x="2331720" y="2331720"/>
                          </a:cubicBezTo>
                          <a:cubicBezTo>
                            <a:pt x="1742569" y="2473589"/>
                            <a:pt x="305300" y="2479444"/>
                            <a:pt x="0" y="2331720"/>
                          </a:cubicBezTo>
                          <a:close/>
                        </a:path>
                        <a:path w="2331720" h="2331720" stroke="0" extrusionOk="0">
                          <a:moveTo>
                            <a:pt x="0" y="2331720"/>
                          </a:moveTo>
                          <a:cubicBezTo>
                            <a:pt x="56275" y="1697204"/>
                            <a:pt x="-36696" y="757951"/>
                            <a:pt x="0" y="0"/>
                          </a:cubicBezTo>
                          <a:cubicBezTo>
                            <a:pt x="513305" y="149851"/>
                            <a:pt x="2059052" y="33038"/>
                            <a:pt x="2331720" y="0"/>
                          </a:cubicBezTo>
                          <a:cubicBezTo>
                            <a:pt x="2272266" y="245359"/>
                            <a:pt x="2355815" y="1613019"/>
                            <a:pt x="2331720" y="2331720"/>
                          </a:cubicBezTo>
                          <a:cubicBezTo>
                            <a:pt x="1241731" y="2353958"/>
                            <a:pt x="1056102" y="2475482"/>
                            <a:pt x="0" y="23317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6" name="직각 삼각형 5">
              <a:extLst>
                <a:ext uri="{FF2B5EF4-FFF2-40B4-BE49-F238E27FC236}">
                  <a16:creationId xmlns:a16="http://schemas.microsoft.com/office/drawing/2014/main" id="{BC2D193F-7DEF-4460-A6E4-A9A74D572C96}"/>
                </a:ext>
              </a:extLst>
            </p:cNvPr>
            <p:cNvSpPr/>
            <p:nvPr/>
          </p:nvSpPr>
          <p:spPr>
            <a:xfrm rot="20568315">
              <a:off x="5682505" y="3069128"/>
              <a:ext cx="1554480" cy="1554480"/>
            </a:xfrm>
            <a:custGeom>
              <a:avLst/>
              <a:gdLst>
                <a:gd name="connsiteX0" fmla="*/ 0 w 1554480"/>
                <a:gd name="connsiteY0" fmla="*/ 1554480 h 1554480"/>
                <a:gd name="connsiteX1" fmla="*/ 0 w 1554480"/>
                <a:gd name="connsiteY1" fmla="*/ 0 h 1554480"/>
                <a:gd name="connsiteX2" fmla="*/ 1554480 w 1554480"/>
                <a:gd name="connsiteY2" fmla="*/ 1554480 h 1554480"/>
                <a:gd name="connsiteX3" fmla="*/ 0 w 1554480"/>
                <a:gd name="connsiteY3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1554480" fill="none" extrusionOk="0">
                  <a:moveTo>
                    <a:pt x="0" y="1554480"/>
                  </a:moveTo>
                  <a:cubicBezTo>
                    <a:pt x="56329" y="1164681"/>
                    <a:pt x="-12590" y="668185"/>
                    <a:pt x="0" y="0"/>
                  </a:cubicBezTo>
                  <a:cubicBezTo>
                    <a:pt x="628021" y="473624"/>
                    <a:pt x="1039607" y="971414"/>
                    <a:pt x="1554480" y="1554480"/>
                  </a:cubicBezTo>
                  <a:cubicBezTo>
                    <a:pt x="1016438" y="1604400"/>
                    <a:pt x="382672" y="1445581"/>
                    <a:pt x="0" y="1554480"/>
                  </a:cubicBezTo>
                  <a:close/>
                </a:path>
                <a:path w="1554480" h="1554480" stroke="0" extrusionOk="0">
                  <a:moveTo>
                    <a:pt x="0" y="1554480"/>
                  </a:moveTo>
                  <a:cubicBezTo>
                    <a:pt x="-86919" y="1309484"/>
                    <a:pt x="-129842" y="680845"/>
                    <a:pt x="0" y="0"/>
                  </a:cubicBezTo>
                  <a:cubicBezTo>
                    <a:pt x="496604" y="708525"/>
                    <a:pt x="896236" y="942958"/>
                    <a:pt x="1554480" y="1554480"/>
                  </a:cubicBezTo>
                  <a:cubicBezTo>
                    <a:pt x="1076816" y="1526129"/>
                    <a:pt x="642898" y="1498512"/>
                    <a:pt x="0" y="155448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31720"/>
                        <a:gd name="connsiteY0" fmla="*/ 2331720 h 2331720"/>
                        <a:gd name="connsiteX1" fmla="*/ 0 w 2331720"/>
                        <a:gd name="connsiteY1" fmla="*/ 0 h 2331720"/>
                        <a:gd name="connsiteX2" fmla="*/ 2331720 w 2331720"/>
                        <a:gd name="connsiteY2" fmla="*/ 2331720 h 2331720"/>
                        <a:gd name="connsiteX3" fmla="*/ 0 w 2331720"/>
                        <a:gd name="connsiteY3" fmla="*/ 233172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31720" h="2331720" fill="none" extrusionOk="0">
                          <a:moveTo>
                            <a:pt x="0" y="2331720"/>
                          </a:moveTo>
                          <a:cubicBezTo>
                            <a:pt x="-22238" y="1241731"/>
                            <a:pt x="-143762" y="1056102"/>
                            <a:pt x="0" y="0"/>
                          </a:cubicBezTo>
                          <a:cubicBezTo>
                            <a:pt x="395243" y="240846"/>
                            <a:pt x="2050448" y="1982255"/>
                            <a:pt x="2331720" y="2331720"/>
                          </a:cubicBezTo>
                          <a:cubicBezTo>
                            <a:pt x="2025915" y="2227321"/>
                            <a:pt x="1080331" y="2343222"/>
                            <a:pt x="0" y="2331720"/>
                          </a:cubicBezTo>
                          <a:close/>
                        </a:path>
                        <a:path w="2331720" h="2331720" stroke="0" extrusionOk="0">
                          <a:moveTo>
                            <a:pt x="0" y="2331720"/>
                          </a:moveTo>
                          <a:cubicBezTo>
                            <a:pt x="56275" y="1697204"/>
                            <a:pt x="-36696" y="757951"/>
                            <a:pt x="0" y="0"/>
                          </a:cubicBezTo>
                          <a:cubicBezTo>
                            <a:pt x="263743" y="475664"/>
                            <a:pt x="1906653" y="1953376"/>
                            <a:pt x="2331720" y="2331720"/>
                          </a:cubicBezTo>
                          <a:cubicBezTo>
                            <a:pt x="2086361" y="2272266"/>
                            <a:pt x="718701" y="2355815"/>
                            <a:pt x="0" y="23317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7" name="직각 삼각형 6">
              <a:extLst>
                <a:ext uri="{FF2B5EF4-FFF2-40B4-BE49-F238E27FC236}">
                  <a16:creationId xmlns:a16="http://schemas.microsoft.com/office/drawing/2014/main" id="{DEF3FD84-1A98-4990-A9A3-8142577ED927}"/>
                </a:ext>
              </a:extLst>
            </p:cNvPr>
            <p:cNvSpPr/>
            <p:nvPr/>
          </p:nvSpPr>
          <p:spPr>
            <a:xfrm rot="19867731">
              <a:off x="443031" y="1628265"/>
              <a:ext cx="1554480" cy="1554480"/>
            </a:xfrm>
            <a:custGeom>
              <a:avLst/>
              <a:gdLst>
                <a:gd name="connsiteX0" fmla="*/ 0 w 1554480"/>
                <a:gd name="connsiteY0" fmla="*/ 1554480 h 1554480"/>
                <a:gd name="connsiteX1" fmla="*/ 0 w 1554480"/>
                <a:gd name="connsiteY1" fmla="*/ 0 h 1554480"/>
                <a:gd name="connsiteX2" fmla="*/ 1554480 w 1554480"/>
                <a:gd name="connsiteY2" fmla="*/ 1554480 h 1554480"/>
                <a:gd name="connsiteX3" fmla="*/ 0 w 1554480"/>
                <a:gd name="connsiteY3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1554480" fill="none" extrusionOk="0">
                  <a:moveTo>
                    <a:pt x="0" y="1554480"/>
                  </a:moveTo>
                  <a:cubicBezTo>
                    <a:pt x="56329" y="1164681"/>
                    <a:pt x="-12590" y="668185"/>
                    <a:pt x="0" y="0"/>
                  </a:cubicBezTo>
                  <a:cubicBezTo>
                    <a:pt x="628021" y="473624"/>
                    <a:pt x="1039607" y="971414"/>
                    <a:pt x="1554480" y="1554480"/>
                  </a:cubicBezTo>
                  <a:cubicBezTo>
                    <a:pt x="1016438" y="1604400"/>
                    <a:pt x="382672" y="1445581"/>
                    <a:pt x="0" y="1554480"/>
                  </a:cubicBezTo>
                  <a:close/>
                </a:path>
                <a:path w="1554480" h="1554480" stroke="0" extrusionOk="0">
                  <a:moveTo>
                    <a:pt x="0" y="1554480"/>
                  </a:moveTo>
                  <a:cubicBezTo>
                    <a:pt x="-86919" y="1309484"/>
                    <a:pt x="-129842" y="680845"/>
                    <a:pt x="0" y="0"/>
                  </a:cubicBezTo>
                  <a:cubicBezTo>
                    <a:pt x="496604" y="708525"/>
                    <a:pt x="896236" y="942958"/>
                    <a:pt x="1554480" y="1554480"/>
                  </a:cubicBezTo>
                  <a:cubicBezTo>
                    <a:pt x="1076816" y="1526129"/>
                    <a:pt x="642898" y="1498512"/>
                    <a:pt x="0" y="155448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31720"/>
                        <a:gd name="connsiteY0" fmla="*/ 2331720 h 2331720"/>
                        <a:gd name="connsiteX1" fmla="*/ 0 w 2331720"/>
                        <a:gd name="connsiteY1" fmla="*/ 0 h 2331720"/>
                        <a:gd name="connsiteX2" fmla="*/ 2331720 w 2331720"/>
                        <a:gd name="connsiteY2" fmla="*/ 2331720 h 2331720"/>
                        <a:gd name="connsiteX3" fmla="*/ 0 w 2331720"/>
                        <a:gd name="connsiteY3" fmla="*/ 233172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31720" h="2331720" fill="none" extrusionOk="0">
                          <a:moveTo>
                            <a:pt x="0" y="2331720"/>
                          </a:moveTo>
                          <a:cubicBezTo>
                            <a:pt x="-22238" y="1241731"/>
                            <a:pt x="-143762" y="1056102"/>
                            <a:pt x="0" y="0"/>
                          </a:cubicBezTo>
                          <a:cubicBezTo>
                            <a:pt x="395243" y="240846"/>
                            <a:pt x="2050448" y="1982255"/>
                            <a:pt x="2331720" y="2331720"/>
                          </a:cubicBezTo>
                          <a:cubicBezTo>
                            <a:pt x="2025915" y="2227321"/>
                            <a:pt x="1080331" y="2343222"/>
                            <a:pt x="0" y="2331720"/>
                          </a:cubicBezTo>
                          <a:close/>
                        </a:path>
                        <a:path w="2331720" h="2331720" stroke="0" extrusionOk="0">
                          <a:moveTo>
                            <a:pt x="0" y="2331720"/>
                          </a:moveTo>
                          <a:cubicBezTo>
                            <a:pt x="56275" y="1697204"/>
                            <a:pt x="-36696" y="757951"/>
                            <a:pt x="0" y="0"/>
                          </a:cubicBezTo>
                          <a:cubicBezTo>
                            <a:pt x="263743" y="475664"/>
                            <a:pt x="1906653" y="1953376"/>
                            <a:pt x="2331720" y="2331720"/>
                          </a:cubicBezTo>
                          <a:cubicBezTo>
                            <a:pt x="2086361" y="2272266"/>
                            <a:pt x="718701" y="2355815"/>
                            <a:pt x="0" y="23317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8" name="육각형 7">
              <a:extLst>
                <a:ext uri="{FF2B5EF4-FFF2-40B4-BE49-F238E27FC236}">
                  <a16:creationId xmlns:a16="http://schemas.microsoft.com/office/drawing/2014/main" id="{1F6FB5B3-E193-46F3-8FD6-EB4615E8CEE1}"/>
                </a:ext>
              </a:extLst>
            </p:cNvPr>
            <p:cNvSpPr/>
            <p:nvPr/>
          </p:nvSpPr>
          <p:spPr>
            <a:xfrm rot="3774981">
              <a:off x="142045" y="4664932"/>
              <a:ext cx="1830926" cy="1554480"/>
            </a:xfrm>
            <a:custGeom>
              <a:avLst/>
              <a:gdLst>
                <a:gd name="connsiteX0" fmla="*/ 0 w 1830926"/>
                <a:gd name="connsiteY0" fmla="*/ 777240 h 1554480"/>
                <a:gd name="connsiteX1" fmla="*/ 388620 w 1830926"/>
                <a:gd name="connsiteY1" fmla="*/ 0 h 1554480"/>
                <a:gd name="connsiteX2" fmla="*/ 1442306 w 1830926"/>
                <a:gd name="connsiteY2" fmla="*/ 0 h 1554480"/>
                <a:gd name="connsiteX3" fmla="*/ 1830926 w 1830926"/>
                <a:gd name="connsiteY3" fmla="*/ 777240 h 1554480"/>
                <a:gd name="connsiteX4" fmla="*/ 1442306 w 1830926"/>
                <a:gd name="connsiteY4" fmla="*/ 1554480 h 1554480"/>
                <a:gd name="connsiteX5" fmla="*/ 388620 w 1830926"/>
                <a:gd name="connsiteY5" fmla="*/ 1554480 h 1554480"/>
                <a:gd name="connsiteX6" fmla="*/ 0 w 1830926"/>
                <a:gd name="connsiteY6" fmla="*/ 77724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0926" h="1554480" fill="none" extrusionOk="0">
                  <a:moveTo>
                    <a:pt x="0" y="777240"/>
                  </a:moveTo>
                  <a:cubicBezTo>
                    <a:pt x="140182" y="559663"/>
                    <a:pt x="300007" y="78053"/>
                    <a:pt x="388620" y="0"/>
                  </a:cubicBezTo>
                  <a:cubicBezTo>
                    <a:pt x="851372" y="-14320"/>
                    <a:pt x="1161809" y="-8201"/>
                    <a:pt x="1442306" y="0"/>
                  </a:cubicBezTo>
                  <a:cubicBezTo>
                    <a:pt x="1529490" y="211412"/>
                    <a:pt x="1782096" y="630071"/>
                    <a:pt x="1830926" y="777240"/>
                  </a:cubicBezTo>
                  <a:cubicBezTo>
                    <a:pt x="1590398" y="1139377"/>
                    <a:pt x="1564483" y="1193580"/>
                    <a:pt x="1442306" y="1554480"/>
                  </a:cubicBezTo>
                  <a:cubicBezTo>
                    <a:pt x="1020825" y="1602712"/>
                    <a:pt x="817627" y="1618108"/>
                    <a:pt x="388620" y="1554480"/>
                  </a:cubicBezTo>
                  <a:cubicBezTo>
                    <a:pt x="265746" y="1364091"/>
                    <a:pt x="129661" y="1157297"/>
                    <a:pt x="0" y="777240"/>
                  </a:cubicBezTo>
                  <a:close/>
                </a:path>
                <a:path w="1830926" h="1554480" stroke="0" extrusionOk="0">
                  <a:moveTo>
                    <a:pt x="0" y="777240"/>
                  </a:moveTo>
                  <a:cubicBezTo>
                    <a:pt x="63852" y="568426"/>
                    <a:pt x="167856" y="367509"/>
                    <a:pt x="388620" y="0"/>
                  </a:cubicBezTo>
                  <a:cubicBezTo>
                    <a:pt x="627723" y="92050"/>
                    <a:pt x="1074567" y="74648"/>
                    <a:pt x="1442306" y="0"/>
                  </a:cubicBezTo>
                  <a:cubicBezTo>
                    <a:pt x="1596919" y="222005"/>
                    <a:pt x="1788285" y="605170"/>
                    <a:pt x="1830926" y="777240"/>
                  </a:cubicBezTo>
                  <a:cubicBezTo>
                    <a:pt x="1836540" y="937624"/>
                    <a:pt x="1686429" y="1191873"/>
                    <a:pt x="1442306" y="1554480"/>
                  </a:cubicBezTo>
                  <a:cubicBezTo>
                    <a:pt x="1036144" y="1611623"/>
                    <a:pt x="558354" y="1573237"/>
                    <a:pt x="388620" y="1554480"/>
                  </a:cubicBezTo>
                  <a:cubicBezTo>
                    <a:pt x="271968" y="1274814"/>
                    <a:pt x="67688" y="988571"/>
                    <a:pt x="0" y="7772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746389"/>
                        <a:gd name="connsiteY0" fmla="*/ 1165860 h 2331720"/>
                        <a:gd name="connsiteX1" fmla="*/ 582930 w 2746389"/>
                        <a:gd name="connsiteY1" fmla="*/ 1 h 2331720"/>
                        <a:gd name="connsiteX2" fmla="*/ 2163459 w 2746389"/>
                        <a:gd name="connsiteY2" fmla="*/ 1 h 2331720"/>
                        <a:gd name="connsiteX3" fmla="*/ 2746389 w 2746389"/>
                        <a:gd name="connsiteY3" fmla="*/ 1165860 h 2331720"/>
                        <a:gd name="connsiteX4" fmla="*/ 2163459 w 2746389"/>
                        <a:gd name="connsiteY4" fmla="*/ 2331719 h 2331720"/>
                        <a:gd name="connsiteX5" fmla="*/ 582930 w 2746389"/>
                        <a:gd name="connsiteY5" fmla="*/ 2331719 h 2331720"/>
                        <a:gd name="connsiteX6" fmla="*/ 0 w 2746389"/>
                        <a:gd name="connsiteY6" fmla="*/ 116586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746389" h="2331720" fill="none" extrusionOk="0">
                          <a:moveTo>
                            <a:pt x="0" y="1165860"/>
                          </a:moveTo>
                          <a:cubicBezTo>
                            <a:pt x="198320" y="923120"/>
                            <a:pt x="583662" y="165199"/>
                            <a:pt x="582930" y="1"/>
                          </a:cubicBezTo>
                          <a:cubicBezTo>
                            <a:pt x="1311869" y="33097"/>
                            <a:pt x="1831178" y="-55616"/>
                            <a:pt x="2163459" y="1"/>
                          </a:cubicBezTo>
                          <a:cubicBezTo>
                            <a:pt x="2385154" y="394051"/>
                            <a:pt x="2644893" y="1001929"/>
                            <a:pt x="2746389" y="1165860"/>
                          </a:cubicBezTo>
                          <a:cubicBezTo>
                            <a:pt x="2449412" y="1548875"/>
                            <a:pt x="2414712" y="1797039"/>
                            <a:pt x="2163459" y="2331719"/>
                          </a:cubicBezTo>
                          <a:cubicBezTo>
                            <a:pt x="1898866" y="2427367"/>
                            <a:pt x="1063898" y="2253099"/>
                            <a:pt x="582930" y="2331719"/>
                          </a:cubicBezTo>
                          <a:cubicBezTo>
                            <a:pt x="406432" y="2117108"/>
                            <a:pt x="182927" y="1563981"/>
                            <a:pt x="0" y="1165860"/>
                          </a:cubicBezTo>
                          <a:close/>
                        </a:path>
                        <a:path w="2746389" h="2331720" stroke="0" extrusionOk="0">
                          <a:moveTo>
                            <a:pt x="0" y="1165860"/>
                          </a:moveTo>
                          <a:cubicBezTo>
                            <a:pt x="276013" y="622841"/>
                            <a:pt x="370943" y="612667"/>
                            <a:pt x="582930" y="1"/>
                          </a:cubicBezTo>
                          <a:cubicBezTo>
                            <a:pt x="875635" y="44636"/>
                            <a:pt x="1953789" y="-67598"/>
                            <a:pt x="2163459" y="1"/>
                          </a:cubicBezTo>
                          <a:cubicBezTo>
                            <a:pt x="2309043" y="472384"/>
                            <a:pt x="2720324" y="943515"/>
                            <a:pt x="2746389" y="1165860"/>
                          </a:cubicBezTo>
                          <a:cubicBezTo>
                            <a:pt x="2616953" y="1503917"/>
                            <a:pt x="2320977" y="1879646"/>
                            <a:pt x="2163459" y="2331719"/>
                          </a:cubicBezTo>
                          <a:cubicBezTo>
                            <a:pt x="1703450" y="2341446"/>
                            <a:pt x="1014820" y="2303061"/>
                            <a:pt x="582930" y="2331719"/>
                          </a:cubicBezTo>
                          <a:cubicBezTo>
                            <a:pt x="420840" y="2217295"/>
                            <a:pt x="191582" y="1357447"/>
                            <a:pt x="0" y="116586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9" name="이등변 삼각형 8">
              <a:extLst>
                <a:ext uri="{FF2B5EF4-FFF2-40B4-BE49-F238E27FC236}">
                  <a16:creationId xmlns:a16="http://schemas.microsoft.com/office/drawing/2014/main" id="{CA7DB1E6-7194-4941-BB2D-36775A4879CE}"/>
                </a:ext>
              </a:extLst>
            </p:cNvPr>
            <p:cNvSpPr/>
            <p:nvPr/>
          </p:nvSpPr>
          <p:spPr>
            <a:xfrm rot="2399890">
              <a:off x="5682506" y="1466426"/>
              <a:ext cx="1554480" cy="1554480"/>
            </a:xfrm>
            <a:custGeom>
              <a:avLst/>
              <a:gdLst>
                <a:gd name="connsiteX0" fmla="*/ 0 w 1554480"/>
                <a:gd name="connsiteY0" fmla="*/ 1554480 h 1554480"/>
                <a:gd name="connsiteX1" fmla="*/ 777240 w 1554480"/>
                <a:gd name="connsiteY1" fmla="*/ 0 h 1554480"/>
                <a:gd name="connsiteX2" fmla="*/ 1554480 w 1554480"/>
                <a:gd name="connsiteY2" fmla="*/ 1554480 h 1554480"/>
                <a:gd name="connsiteX3" fmla="*/ 0 w 1554480"/>
                <a:gd name="connsiteY3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1554480" fill="none" extrusionOk="0">
                  <a:moveTo>
                    <a:pt x="0" y="1554480"/>
                  </a:moveTo>
                  <a:cubicBezTo>
                    <a:pt x="104008" y="1349732"/>
                    <a:pt x="565051" y="473619"/>
                    <a:pt x="777240" y="0"/>
                  </a:cubicBezTo>
                  <a:cubicBezTo>
                    <a:pt x="1165517" y="571421"/>
                    <a:pt x="1150763" y="1046643"/>
                    <a:pt x="1554480" y="1554480"/>
                  </a:cubicBezTo>
                  <a:cubicBezTo>
                    <a:pt x="1016438" y="1604400"/>
                    <a:pt x="382672" y="1445581"/>
                    <a:pt x="0" y="1554480"/>
                  </a:cubicBezTo>
                  <a:close/>
                </a:path>
                <a:path w="1554480" h="1554480" stroke="0" extrusionOk="0">
                  <a:moveTo>
                    <a:pt x="0" y="1554480"/>
                  </a:moveTo>
                  <a:cubicBezTo>
                    <a:pt x="33842" y="1230807"/>
                    <a:pt x="588307" y="478726"/>
                    <a:pt x="777240" y="0"/>
                  </a:cubicBezTo>
                  <a:cubicBezTo>
                    <a:pt x="799994" y="231004"/>
                    <a:pt x="1341738" y="780729"/>
                    <a:pt x="1554480" y="1554480"/>
                  </a:cubicBezTo>
                  <a:cubicBezTo>
                    <a:pt x="1076816" y="1526129"/>
                    <a:pt x="642898" y="1498512"/>
                    <a:pt x="0" y="1554480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31720"/>
                        <a:gd name="connsiteY0" fmla="*/ 2331720 h 2331720"/>
                        <a:gd name="connsiteX1" fmla="*/ 1165860 w 2331720"/>
                        <a:gd name="connsiteY1" fmla="*/ 0 h 2331720"/>
                        <a:gd name="connsiteX2" fmla="*/ 2331720 w 2331720"/>
                        <a:gd name="connsiteY2" fmla="*/ 2331720 h 2331720"/>
                        <a:gd name="connsiteX3" fmla="*/ 0 w 2331720"/>
                        <a:gd name="connsiteY3" fmla="*/ 233172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31720" h="2331720" fill="none" extrusionOk="0">
                          <a:moveTo>
                            <a:pt x="0" y="2331720"/>
                          </a:moveTo>
                          <a:cubicBezTo>
                            <a:pt x="432838" y="1416318"/>
                            <a:pt x="766809" y="476640"/>
                            <a:pt x="1165860" y="0"/>
                          </a:cubicBezTo>
                          <a:cubicBezTo>
                            <a:pt x="1608910" y="641978"/>
                            <a:pt x="1897004" y="1354465"/>
                            <a:pt x="2331720" y="2331720"/>
                          </a:cubicBezTo>
                          <a:cubicBezTo>
                            <a:pt x="2025915" y="2227321"/>
                            <a:pt x="1080331" y="2343222"/>
                            <a:pt x="0" y="2331720"/>
                          </a:cubicBezTo>
                          <a:close/>
                        </a:path>
                        <a:path w="2331720" h="2331720" stroke="0" extrusionOk="0">
                          <a:moveTo>
                            <a:pt x="0" y="2331720"/>
                          </a:moveTo>
                          <a:cubicBezTo>
                            <a:pt x="381242" y="1695071"/>
                            <a:pt x="554250" y="1141166"/>
                            <a:pt x="1165860" y="0"/>
                          </a:cubicBezTo>
                          <a:cubicBezTo>
                            <a:pt x="1167892" y="339141"/>
                            <a:pt x="2066711" y="1875578"/>
                            <a:pt x="2331720" y="2331720"/>
                          </a:cubicBezTo>
                          <a:cubicBezTo>
                            <a:pt x="2086361" y="2272266"/>
                            <a:pt x="718701" y="2355815"/>
                            <a:pt x="0" y="23317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EB761FCC-A952-4D69-A64A-BAB80CA90423}"/>
                </a:ext>
              </a:extLst>
            </p:cNvPr>
            <p:cNvSpPr/>
            <p:nvPr/>
          </p:nvSpPr>
          <p:spPr>
            <a:xfrm>
              <a:off x="2826274" y="4783182"/>
              <a:ext cx="971079" cy="971079"/>
            </a:xfrm>
            <a:custGeom>
              <a:avLst/>
              <a:gdLst>
                <a:gd name="connsiteX0" fmla="*/ 0 w 971079"/>
                <a:gd name="connsiteY0" fmla="*/ 485540 h 971079"/>
                <a:gd name="connsiteX1" fmla="*/ 485540 w 971079"/>
                <a:gd name="connsiteY1" fmla="*/ 0 h 971079"/>
                <a:gd name="connsiteX2" fmla="*/ 971080 w 971079"/>
                <a:gd name="connsiteY2" fmla="*/ 485540 h 971079"/>
                <a:gd name="connsiteX3" fmla="*/ 485540 w 971079"/>
                <a:gd name="connsiteY3" fmla="*/ 971080 h 971079"/>
                <a:gd name="connsiteX4" fmla="*/ 0 w 971079"/>
                <a:gd name="connsiteY4" fmla="*/ 485540 h 97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079" h="971079" fill="none" extrusionOk="0">
                  <a:moveTo>
                    <a:pt x="0" y="485540"/>
                  </a:moveTo>
                  <a:cubicBezTo>
                    <a:pt x="-16125" y="210778"/>
                    <a:pt x="187534" y="53939"/>
                    <a:pt x="485540" y="0"/>
                  </a:cubicBezTo>
                  <a:cubicBezTo>
                    <a:pt x="783639" y="34383"/>
                    <a:pt x="1010492" y="257674"/>
                    <a:pt x="971080" y="485540"/>
                  </a:cubicBezTo>
                  <a:cubicBezTo>
                    <a:pt x="963220" y="751287"/>
                    <a:pt x="798937" y="1023326"/>
                    <a:pt x="485540" y="971080"/>
                  </a:cubicBezTo>
                  <a:cubicBezTo>
                    <a:pt x="183655" y="1016682"/>
                    <a:pt x="-59151" y="699439"/>
                    <a:pt x="0" y="485540"/>
                  </a:cubicBezTo>
                  <a:close/>
                </a:path>
                <a:path w="971079" h="971079" stroke="0" extrusionOk="0">
                  <a:moveTo>
                    <a:pt x="0" y="485540"/>
                  </a:moveTo>
                  <a:cubicBezTo>
                    <a:pt x="17866" y="191089"/>
                    <a:pt x="236880" y="30558"/>
                    <a:pt x="485540" y="0"/>
                  </a:cubicBezTo>
                  <a:cubicBezTo>
                    <a:pt x="740858" y="-35735"/>
                    <a:pt x="992972" y="230478"/>
                    <a:pt x="971080" y="485540"/>
                  </a:cubicBezTo>
                  <a:cubicBezTo>
                    <a:pt x="968511" y="725664"/>
                    <a:pt x="729922" y="981788"/>
                    <a:pt x="485540" y="971080"/>
                  </a:cubicBezTo>
                  <a:cubicBezTo>
                    <a:pt x="213555" y="952712"/>
                    <a:pt x="10543" y="768899"/>
                    <a:pt x="0" y="48554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1456619"/>
                        <a:gd name="connsiteY0" fmla="*/ 728310 h 1456619"/>
                        <a:gd name="connsiteX1" fmla="*/ 728310 w 1456619"/>
                        <a:gd name="connsiteY1" fmla="*/ 0 h 1456619"/>
                        <a:gd name="connsiteX2" fmla="*/ 1456620 w 1456619"/>
                        <a:gd name="connsiteY2" fmla="*/ 728310 h 1456619"/>
                        <a:gd name="connsiteX3" fmla="*/ 728310 w 1456619"/>
                        <a:gd name="connsiteY3" fmla="*/ 1456620 h 1456619"/>
                        <a:gd name="connsiteX4" fmla="*/ 0 w 1456619"/>
                        <a:gd name="connsiteY4" fmla="*/ 728310 h 1456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56619" h="1456619" fill="none" extrusionOk="0">
                          <a:moveTo>
                            <a:pt x="0" y="728310"/>
                          </a:moveTo>
                          <a:cubicBezTo>
                            <a:pt x="-20987" y="317477"/>
                            <a:pt x="275465" y="91453"/>
                            <a:pt x="728310" y="0"/>
                          </a:cubicBezTo>
                          <a:cubicBezTo>
                            <a:pt x="1164237" y="38687"/>
                            <a:pt x="1528175" y="399224"/>
                            <a:pt x="1456620" y="728310"/>
                          </a:cubicBezTo>
                          <a:cubicBezTo>
                            <a:pt x="1441196" y="1125818"/>
                            <a:pt x="1205717" y="1543433"/>
                            <a:pt x="728310" y="1456620"/>
                          </a:cubicBezTo>
                          <a:cubicBezTo>
                            <a:pt x="287226" y="1509144"/>
                            <a:pt x="-62616" y="1073110"/>
                            <a:pt x="0" y="728310"/>
                          </a:cubicBezTo>
                          <a:close/>
                        </a:path>
                        <a:path w="1456619" h="1456619" stroke="0" extrusionOk="0">
                          <a:moveTo>
                            <a:pt x="0" y="728310"/>
                          </a:moveTo>
                          <a:cubicBezTo>
                            <a:pt x="63057" y="233266"/>
                            <a:pt x="368232" y="66078"/>
                            <a:pt x="728310" y="0"/>
                          </a:cubicBezTo>
                          <a:cubicBezTo>
                            <a:pt x="1090810" y="-110604"/>
                            <a:pt x="1480956" y="340631"/>
                            <a:pt x="1456620" y="728310"/>
                          </a:cubicBezTo>
                          <a:cubicBezTo>
                            <a:pt x="1450136" y="1059786"/>
                            <a:pt x="1098790" y="1470923"/>
                            <a:pt x="728310" y="1456620"/>
                          </a:cubicBezTo>
                          <a:cubicBezTo>
                            <a:pt x="321247" y="1433457"/>
                            <a:pt x="13386" y="1149848"/>
                            <a:pt x="0" y="72831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B09EF8C1-9A69-49A1-94DB-03DCA5B12813}"/>
                </a:ext>
              </a:extLst>
            </p:cNvPr>
            <p:cNvSpPr/>
            <p:nvPr/>
          </p:nvSpPr>
          <p:spPr>
            <a:xfrm>
              <a:off x="5662277" y="348994"/>
              <a:ext cx="704006" cy="704006"/>
            </a:xfrm>
            <a:custGeom>
              <a:avLst/>
              <a:gdLst>
                <a:gd name="connsiteX0" fmla="*/ 0 w 704006"/>
                <a:gd name="connsiteY0" fmla="*/ 352003 h 704006"/>
                <a:gd name="connsiteX1" fmla="*/ 352003 w 704006"/>
                <a:gd name="connsiteY1" fmla="*/ 0 h 704006"/>
                <a:gd name="connsiteX2" fmla="*/ 704006 w 704006"/>
                <a:gd name="connsiteY2" fmla="*/ 352003 h 704006"/>
                <a:gd name="connsiteX3" fmla="*/ 352003 w 704006"/>
                <a:gd name="connsiteY3" fmla="*/ 704006 h 704006"/>
                <a:gd name="connsiteX4" fmla="*/ 0 w 704006"/>
                <a:gd name="connsiteY4" fmla="*/ 352003 h 70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006" h="704006" fill="none" extrusionOk="0">
                  <a:moveTo>
                    <a:pt x="0" y="352003"/>
                  </a:moveTo>
                  <a:cubicBezTo>
                    <a:pt x="-51056" y="136680"/>
                    <a:pt x="135557" y="39826"/>
                    <a:pt x="352003" y="0"/>
                  </a:cubicBezTo>
                  <a:cubicBezTo>
                    <a:pt x="555282" y="10189"/>
                    <a:pt x="743539" y="198011"/>
                    <a:pt x="704006" y="352003"/>
                  </a:cubicBezTo>
                  <a:cubicBezTo>
                    <a:pt x="695343" y="543754"/>
                    <a:pt x="565463" y="726011"/>
                    <a:pt x="352003" y="704006"/>
                  </a:cubicBezTo>
                  <a:cubicBezTo>
                    <a:pt x="142086" y="724978"/>
                    <a:pt x="-11625" y="535746"/>
                    <a:pt x="0" y="352003"/>
                  </a:cubicBezTo>
                  <a:close/>
                </a:path>
                <a:path w="704006" h="704006" stroke="0" extrusionOk="0">
                  <a:moveTo>
                    <a:pt x="0" y="352003"/>
                  </a:moveTo>
                  <a:cubicBezTo>
                    <a:pt x="7050" y="147220"/>
                    <a:pt x="188928" y="49110"/>
                    <a:pt x="352003" y="0"/>
                  </a:cubicBezTo>
                  <a:cubicBezTo>
                    <a:pt x="541229" y="-14419"/>
                    <a:pt x="725101" y="170215"/>
                    <a:pt x="704006" y="352003"/>
                  </a:cubicBezTo>
                  <a:cubicBezTo>
                    <a:pt x="701319" y="517093"/>
                    <a:pt x="529290" y="711717"/>
                    <a:pt x="352003" y="704006"/>
                  </a:cubicBezTo>
                  <a:cubicBezTo>
                    <a:pt x="145932" y="648040"/>
                    <a:pt x="31298" y="591541"/>
                    <a:pt x="0" y="35200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1056009"/>
                        <a:gd name="connsiteY0" fmla="*/ 528005 h 1056009"/>
                        <a:gd name="connsiteX1" fmla="*/ 528005 w 1056009"/>
                        <a:gd name="connsiteY1" fmla="*/ 0 h 1056009"/>
                        <a:gd name="connsiteX2" fmla="*/ 1056010 w 1056009"/>
                        <a:gd name="connsiteY2" fmla="*/ 528005 h 1056009"/>
                        <a:gd name="connsiteX3" fmla="*/ 528005 w 1056009"/>
                        <a:gd name="connsiteY3" fmla="*/ 1056010 h 1056009"/>
                        <a:gd name="connsiteX4" fmla="*/ 0 w 1056009"/>
                        <a:gd name="connsiteY4" fmla="*/ 528005 h 1056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56009" h="1056009" fill="none" extrusionOk="0">
                          <a:moveTo>
                            <a:pt x="0" y="528005"/>
                          </a:moveTo>
                          <a:cubicBezTo>
                            <a:pt x="-10533" y="232081"/>
                            <a:pt x="195809" y="73341"/>
                            <a:pt x="528005" y="0"/>
                          </a:cubicBezTo>
                          <a:cubicBezTo>
                            <a:pt x="854189" y="39701"/>
                            <a:pt x="1110819" y="292426"/>
                            <a:pt x="1056010" y="528005"/>
                          </a:cubicBezTo>
                          <a:cubicBezTo>
                            <a:pt x="1028596" y="811213"/>
                            <a:pt x="870175" y="1114401"/>
                            <a:pt x="528005" y="1056010"/>
                          </a:cubicBezTo>
                          <a:cubicBezTo>
                            <a:pt x="207789" y="1094687"/>
                            <a:pt x="-57893" y="766512"/>
                            <a:pt x="0" y="528005"/>
                          </a:cubicBezTo>
                          <a:close/>
                        </a:path>
                        <a:path w="1056009" h="1056009" stroke="0" extrusionOk="0">
                          <a:moveTo>
                            <a:pt x="0" y="528005"/>
                          </a:moveTo>
                          <a:cubicBezTo>
                            <a:pt x="13588" y="216397"/>
                            <a:pt x="272367" y="56382"/>
                            <a:pt x="528005" y="0"/>
                          </a:cubicBezTo>
                          <a:cubicBezTo>
                            <a:pt x="793165" y="-73623"/>
                            <a:pt x="1078953" y="250119"/>
                            <a:pt x="1056010" y="528005"/>
                          </a:cubicBezTo>
                          <a:cubicBezTo>
                            <a:pt x="1049818" y="752049"/>
                            <a:pt x="757236" y="1084106"/>
                            <a:pt x="528005" y="1056010"/>
                          </a:cubicBezTo>
                          <a:cubicBezTo>
                            <a:pt x="222849" y="991017"/>
                            <a:pt x="21278" y="850297"/>
                            <a:pt x="0" y="528005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9BC1620C-2E09-4AFD-8AFF-2B4CE680F64E}"/>
                </a:ext>
              </a:extLst>
            </p:cNvPr>
            <p:cNvSpPr/>
            <p:nvPr/>
          </p:nvSpPr>
          <p:spPr>
            <a:xfrm>
              <a:off x="9058940" y="1423918"/>
              <a:ext cx="568453" cy="568453"/>
            </a:xfrm>
            <a:custGeom>
              <a:avLst/>
              <a:gdLst>
                <a:gd name="connsiteX0" fmla="*/ 0 w 568453"/>
                <a:gd name="connsiteY0" fmla="*/ 284227 h 568453"/>
                <a:gd name="connsiteX1" fmla="*/ 284227 w 568453"/>
                <a:gd name="connsiteY1" fmla="*/ 0 h 568453"/>
                <a:gd name="connsiteX2" fmla="*/ 568454 w 568453"/>
                <a:gd name="connsiteY2" fmla="*/ 284227 h 568453"/>
                <a:gd name="connsiteX3" fmla="*/ 284227 w 568453"/>
                <a:gd name="connsiteY3" fmla="*/ 568454 h 568453"/>
                <a:gd name="connsiteX4" fmla="*/ 0 w 568453"/>
                <a:gd name="connsiteY4" fmla="*/ 284227 h 56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453" h="568453" fill="none" extrusionOk="0">
                  <a:moveTo>
                    <a:pt x="0" y="284227"/>
                  </a:moveTo>
                  <a:cubicBezTo>
                    <a:pt x="-7394" y="124224"/>
                    <a:pt x="122038" y="9424"/>
                    <a:pt x="284227" y="0"/>
                  </a:cubicBezTo>
                  <a:cubicBezTo>
                    <a:pt x="450853" y="11083"/>
                    <a:pt x="575896" y="134861"/>
                    <a:pt x="568454" y="284227"/>
                  </a:cubicBezTo>
                  <a:cubicBezTo>
                    <a:pt x="544625" y="433899"/>
                    <a:pt x="453007" y="582088"/>
                    <a:pt x="284227" y="568454"/>
                  </a:cubicBezTo>
                  <a:cubicBezTo>
                    <a:pt x="122504" y="574874"/>
                    <a:pt x="-13192" y="429100"/>
                    <a:pt x="0" y="284227"/>
                  </a:cubicBezTo>
                  <a:close/>
                </a:path>
                <a:path w="568453" h="568453" stroke="0" extrusionOk="0">
                  <a:moveTo>
                    <a:pt x="0" y="284227"/>
                  </a:moveTo>
                  <a:cubicBezTo>
                    <a:pt x="13222" y="107793"/>
                    <a:pt x="146278" y="29820"/>
                    <a:pt x="284227" y="0"/>
                  </a:cubicBezTo>
                  <a:cubicBezTo>
                    <a:pt x="437392" y="-10603"/>
                    <a:pt x="583001" y="135954"/>
                    <a:pt x="568454" y="284227"/>
                  </a:cubicBezTo>
                  <a:cubicBezTo>
                    <a:pt x="565596" y="410018"/>
                    <a:pt x="409990" y="582512"/>
                    <a:pt x="284227" y="568454"/>
                  </a:cubicBezTo>
                  <a:cubicBezTo>
                    <a:pt x="119203" y="529834"/>
                    <a:pt x="14886" y="462667"/>
                    <a:pt x="0" y="284227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852680"/>
                        <a:gd name="connsiteY0" fmla="*/ 426340 h 852680"/>
                        <a:gd name="connsiteX1" fmla="*/ 426340 w 852680"/>
                        <a:gd name="connsiteY1" fmla="*/ 0 h 852680"/>
                        <a:gd name="connsiteX2" fmla="*/ 852680 w 852680"/>
                        <a:gd name="connsiteY2" fmla="*/ 426340 h 852680"/>
                        <a:gd name="connsiteX3" fmla="*/ 426340 w 852680"/>
                        <a:gd name="connsiteY3" fmla="*/ 852680 h 852680"/>
                        <a:gd name="connsiteX4" fmla="*/ 0 w 852680"/>
                        <a:gd name="connsiteY4" fmla="*/ 426340 h 852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2680" h="852680" fill="none" extrusionOk="0">
                          <a:moveTo>
                            <a:pt x="0" y="426340"/>
                          </a:moveTo>
                          <a:cubicBezTo>
                            <a:pt x="-59080" y="166674"/>
                            <a:pt x="158176" y="59094"/>
                            <a:pt x="426340" y="0"/>
                          </a:cubicBezTo>
                          <a:cubicBezTo>
                            <a:pt x="680648" y="21641"/>
                            <a:pt x="878425" y="217197"/>
                            <a:pt x="852680" y="426340"/>
                          </a:cubicBezTo>
                          <a:cubicBezTo>
                            <a:pt x="806470" y="647640"/>
                            <a:pt x="704399" y="901875"/>
                            <a:pt x="426340" y="852680"/>
                          </a:cubicBezTo>
                          <a:cubicBezTo>
                            <a:pt x="183457" y="862715"/>
                            <a:pt x="-36480" y="628340"/>
                            <a:pt x="0" y="426340"/>
                          </a:cubicBezTo>
                          <a:close/>
                        </a:path>
                        <a:path w="852680" h="852680" stroke="0" extrusionOk="0">
                          <a:moveTo>
                            <a:pt x="0" y="426340"/>
                          </a:moveTo>
                          <a:cubicBezTo>
                            <a:pt x="8518" y="178342"/>
                            <a:pt x="226955" y="56546"/>
                            <a:pt x="426340" y="0"/>
                          </a:cubicBezTo>
                          <a:cubicBezTo>
                            <a:pt x="647256" y="-40487"/>
                            <a:pt x="887553" y="211738"/>
                            <a:pt x="852680" y="426340"/>
                          </a:cubicBezTo>
                          <a:cubicBezTo>
                            <a:pt x="848627" y="617571"/>
                            <a:pt x="605964" y="877830"/>
                            <a:pt x="426340" y="852680"/>
                          </a:cubicBezTo>
                          <a:cubicBezTo>
                            <a:pt x="180679" y="803742"/>
                            <a:pt x="8636" y="674255"/>
                            <a:pt x="0" y="42634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595C89D5-6BB7-4BEE-A51E-315E656D36A3}"/>
                </a:ext>
              </a:extLst>
            </p:cNvPr>
            <p:cNvSpPr/>
            <p:nvPr/>
          </p:nvSpPr>
          <p:spPr>
            <a:xfrm>
              <a:off x="10930751" y="4564926"/>
              <a:ext cx="971079" cy="971079"/>
            </a:xfrm>
            <a:custGeom>
              <a:avLst/>
              <a:gdLst>
                <a:gd name="connsiteX0" fmla="*/ 0 w 971079"/>
                <a:gd name="connsiteY0" fmla="*/ 485540 h 971079"/>
                <a:gd name="connsiteX1" fmla="*/ 485540 w 971079"/>
                <a:gd name="connsiteY1" fmla="*/ 0 h 971079"/>
                <a:gd name="connsiteX2" fmla="*/ 971080 w 971079"/>
                <a:gd name="connsiteY2" fmla="*/ 485540 h 971079"/>
                <a:gd name="connsiteX3" fmla="*/ 485540 w 971079"/>
                <a:gd name="connsiteY3" fmla="*/ 971080 h 971079"/>
                <a:gd name="connsiteX4" fmla="*/ 0 w 971079"/>
                <a:gd name="connsiteY4" fmla="*/ 485540 h 97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079" h="971079" fill="none" extrusionOk="0">
                  <a:moveTo>
                    <a:pt x="0" y="485540"/>
                  </a:moveTo>
                  <a:cubicBezTo>
                    <a:pt x="-16125" y="210778"/>
                    <a:pt x="187534" y="53939"/>
                    <a:pt x="485540" y="0"/>
                  </a:cubicBezTo>
                  <a:cubicBezTo>
                    <a:pt x="783639" y="34383"/>
                    <a:pt x="1010492" y="257674"/>
                    <a:pt x="971080" y="485540"/>
                  </a:cubicBezTo>
                  <a:cubicBezTo>
                    <a:pt x="963220" y="751287"/>
                    <a:pt x="798937" y="1023326"/>
                    <a:pt x="485540" y="971080"/>
                  </a:cubicBezTo>
                  <a:cubicBezTo>
                    <a:pt x="183655" y="1016682"/>
                    <a:pt x="-59151" y="699439"/>
                    <a:pt x="0" y="485540"/>
                  </a:cubicBezTo>
                  <a:close/>
                </a:path>
                <a:path w="971079" h="971079" stroke="0" extrusionOk="0">
                  <a:moveTo>
                    <a:pt x="0" y="485540"/>
                  </a:moveTo>
                  <a:cubicBezTo>
                    <a:pt x="17866" y="191089"/>
                    <a:pt x="236880" y="30558"/>
                    <a:pt x="485540" y="0"/>
                  </a:cubicBezTo>
                  <a:cubicBezTo>
                    <a:pt x="740858" y="-35735"/>
                    <a:pt x="992972" y="230478"/>
                    <a:pt x="971080" y="485540"/>
                  </a:cubicBezTo>
                  <a:cubicBezTo>
                    <a:pt x="968511" y="725664"/>
                    <a:pt x="729922" y="981788"/>
                    <a:pt x="485540" y="971080"/>
                  </a:cubicBezTo>
                  <a:cubicBezTo>
                    <a:pt x="213555" y="952712"/>
                    <a:pt x="10543" y="768899"/>
                    <a:pt x="0" y="48554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1456619"/>
                        <a:gd name="connsiteY0" fmla="*/ 728310 h 1456619"/>
                        <a:gd name="connsiteX1" fmla="*/ 728310 w 1456619"/>
                        <a:gd name="connsiteY1" fmla="*/ 0 h 1456619"/>
                        <a:gd name="connsiteX2" fmla="*/ 1456620 w 1456619"/>
                        <a:gd name="connsiteY2" fmla="*/ 728310 h 1456619"/>
                        <a:gd name="connsiteX3" fmla="*/ 728310 w 1456619"/>
                        <a:gd name="connsiteY3" fmla="*/ 1456620 h 1456619"/>
                        <a:gd name="connsiteX4" fmla="*/ 0 w 1456619"/>
                        <a:gd name="connsiteY4" fmla="*/ 728310 h 1456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56619" h="1456619" fill="none" extrusionOk="0">
                          <a:moveTo>
                            <a:pt x="0" y="728310"/>
                          </a:moveTo>
                          <a:cubicBezTo>
                            <a:pt x="-20987" y="317477"/>
                            <a:pt x="275465" y="91453"/>
                            <a:pt x="728310" y="0"/>
                          </a:cubicBezTo>
                          <a:cubicBezTo>
                            <a:pt x="1164237" y="38687"/>
                            <a:pt x="1528175" y="399224"/>
                            <a:pt x="1456620" y="728310"/>
                          </a:cubicBezTo>
                          <a:cubicBezTo>
                            <a:pt x="1441196" y="1125818"/>
                            <a:pt x="1205717" y="1543433"/>
                            <a:pt x="728310" y="1456620"/>
                          </a:cubicBezTo>
                          <a:cubicBezTo>
                            <a:pt x="287226" y="1509144"/>
                            <a:pt x="-62616" y="1073110"/>
                            <a:pt x="0" y="728310"/>
                          </a:cubicBezTo>
                          <a:close/>
                        </a:path>
                        <a:path w="1456619" h="1456619" stroke="0" extrusionOk="0">
                          <a:moveTo>
                            <a:pt x="0" y="728310"/>
                          </a:moveTo>
                          <a:cubicBezTo>
                            <a:pt x="63057" y="233266"/>
                            <a:pt x="368232" y="66078"/>
                            <a:pt x="728310" y="0"/>
                          </a:cubicBezTo>
                          <a:cubicBezTo>
                            <a:pt x="1090810" y="-110604"/>
                            <a:pt x="1480956" y="340631"/>
                            <a:pt x="1456620" y="728310"/>
                          </a:cubicBezTo>
                          <a:cubicBezTo>
                            <a:pt x="1450136" y="1059786"/>
                            <a:pt x="1098790" y="1470923"/>
                            <a:pt x="728310" y="1456620"/>
                          </a:cubicBezTo>
                          <a:cubicBezTo>
                            <a:pt x="321247" y="1433457"/>
                            <a:pt x="13386" y="1149848"/>
                            <a:pt x="0" y="72831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4" name="육각형 13">
              <a:extLst>
                <a:ext uri="{FF2B5EF4-FFF2-40B4-BE49-F238E27FC236}">
                  <a16:creationId xmlns:a16="http://schemas.microsoft.com/office/drawing/2014/main" id="{17C49D4F-F3D3-4C94-8E5A-0E93BEC6942B}"/>
                </a:ext>
              </a:extLst>
            </p:cNvPr>
            <p:cNvSpPr/>
            <p:nvPr/>
          </p:nvSpPr>
          <p:spPr>
            <a:xfrm rot="17825019" flipH="1">
              <a:off x="9927094" y="459319"/>
              <a:ext cx="1830926" cy="1554480"/>
            </a:xfrm>
            <a:custGeom>
              <a:avLst/>
              <a:gdLst>
                <a:gd name="connsiteX0" fmla="*/ 0 w 1830926"/>
                <a:gd name="connsiteY0" fmla="*/ 777240 h 1554480"/>
                <a:gd name="connsiteX1" fmla="*/ 388620 w 1830926"/>
                <a:gd name="connsiteY1" fmla="*/ 0 h 1554480"/>
                <a:gd name="connsiteX2" fmla="*/ 1442306 w 1830926"/>
                <a:gd name="connsiteY2" fmla="*/ 0 h 1554480"/>
                <a:gd name="connsiteX3" fmla="*/ 1830926 w 1830926"/>
                <a:gd name="connsiteY3" fmla="*/ 777240 h 1554480"/>
                <a:gd name="connsiteX4" fmla="*/ 1442306 w 1830926"/>
                <a:gd name="connsiteY4" fmla="*/ 1554480 h 1554480"/>
                <a:gd name="connsiteX5" fmla="*/ 388620 w 1830926"/>
                <a:gd name="connsiteY5" fmla="*/ 1554480 h 1554480"/>
                <a:gd name="connsiteX6" fmla="*/ 0 w 1830926"/>
                <a:gd name="connsiteY6" fmla="*/ 77724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0926" h="1554480" fill="none" extrusionOk="0">
                  <a:moveTo>
                    <a:pt x="0" y="777240"/>
                  </a:moveTo>
                  <a:cubicBezTo>
                    <a:pt x="140182" y="559663"/>
                    <a:pt x="300007" y="78053"/>
                    <a:pt x="388620" y="0"/>
                  </a:cubicBezTo>
                  <a:cubicBezTo>
                    <a:pt x="851372" y="-14320"/>
                    <a:pt x="1161809" y="-8201"/>
                    <a:pt x="1442306" y="0"/>
                  </a:cubicBezTo>
                  <a:cubicBezTo>
                    <a:pt x="1529490" y="211412"/>
                    <a:pt x="1782096" y="630071"/>
                    <a:pt x="1830926" y="777240"/>
                  </a:cubicBezTo>
                  <a:cubicBezTo>
                    <a:pt x="1590398" y="1139377"/>
                    <a:pt x="1564483" y="1193580"/>
                    <a:pt x="1442306" y="1554480"/>
                  </a:cubicBezTo>
                  <a:cubicBezTo>
                    <a:pt x="1020825" y="1602712"/>
                    <a:pt x="817627" y="1618108"/>
                    <a:pt x="388620" y="1554480"/>
                  </a:cubicBezTo>
                  <a:cubicBezTo>
                    <a:pt x="265746" y="1364091"/>
                    <a:pt x="129661" y="1157297"/>
                    <a:pt x="0" y="777240"/>
                  </a:cubicBezTo>
                  <a:close/>
                </a:path>
                <a:path w="1830926" h="1554480" stroke="0" extrusionOk="0">
                  <a:moveTo>
                    <a:pt x="0" y="777240"/>
                  </a:moveTo>
                  <a:cubicBezTo>
                    <a:pt x="63852" y="568426"/>
                    <a:pt x="167856" y="367509"/>
                    <a:pt x="388620" y="0"/>
                  </a:cubicBezTo>
                  <a:cubicBezTo>
                    <a:pt x="627723" y="92050"/>
                    <a:pt x="1074567" y="74648"/>
                    <a:pt x="1442306" y="0"/>
                  </a:cubicBezTo>
                  <a:cubicBezTo>
                    <a:pt x="1596919" y="222005"/>
                    <a:pt x="1788285" y="605170"/>
                    <a:pt x="1830926" y="777240"/>
                  </a:cubicBezTo>
                  <a:cubicBezTo>
                    <a:pt x="1836540" y="937624"/>
                    <a:pt x="1686429" y="1191873"/>
                    <a:pt x="1442306" y="1554480"/>
                  </a:cubicBezTo>
                  <a:cubicBezTo>
                    <a:pt x="1036144" y="1611623"/>
                    <a:pt x="558354" y="1573237"/>
                    <a:pt x="388620" y="1554480"/>
                  </a:cubicBezTo>
                  <a:cubicBezTo>
                    <a:pt x="271968" y="1274814"/>
                    <a:pt x="67688" y="988571"/>
                    <a:pt x="0" y="7772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746389"/>
                        <a:gd name="connsiteY0" fmla="*/ 1165860 h 2331720"/>
                        <a:gd name="connsiteX1" fmla="*/ 582930 w 2746389"/>
                        <a:gd name="connsiteY1" fmla="*/ 1 h 2331720"/>
                        <a:gd name="connsiteX2" fmla="*/ 2163459 w 2746389"/>
                        <a:gd name="connsiteY2" fmla="*/ 1 h 2331720"/>
                        <a:gd name="connsiteX3" fmla="*/ 2746389 w 2746389"/>
                        <a:gd name="connsiteY3" fmla="*/ 1165860 h 2331720"/>
                        <a:gd name="connsiteX4" fmla="*/ 2163459 w 2746389"/>
                        <a:gd name="connsiteY4" fmla="*/ 2331719 h 2331720"/>
                        <a:gd name="connsiteX5" fmla="*/ 582930 w 2746389"/>
                        <a:gd name="connsiteY5" fmla="*/ 2331719 h 2331720"/>
                        <a:gd name="connsiteX6" fmla="*/ 0 w 2746389"/>
                        <a:gd name="connsiteY6" fmla="*/ 116586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746389" h="2331720" fill="none" extrusionOk="0">
                          <a:moveTo>
                            <a:pt x="0" y="1165860"/>
                          </a:moveTo>
                          <a:cubicBezTo>
                            <a:pt x="198320" y="923120"/>
                            <a:pt x="583662" y="165199"/>
                            <a:pt x="582930" y="1"/>
                          </a:cubicBezTo>
                          <a:cubicBezTo>
                            <a:pt x="1311869" y="33097"/>
                            <a:pt x="1831178" y="-55616"/>
                            <a:pt x="2163459" y="1"/>
                          </a:cubicBezTo>
                          <a:cubicBezTo>
                            <a:pt x="2385154" y="394051"/>
                            <a:pt x="2644893" y="1001929"/>
                            <a:pt x="2746389" y="1165860"/>
                          </a:cubicBezTo>
                          <a:cubicBezTo>
                            <a:pt x="2449412" y="1548875"/>
                            <a:pt x="2414712" y="1797039"/>
                            <a:pt x="2163459" y="2331719"/>
                          </a:cubicBezTo>
                          <a:cubicBezTo>
                            <a:pt x="1898866" y="2427367"/>
                            <a:pt x="1063898" y="2253099"/>
                            <a:pt x="582930" y="2331719"/>
                          </a:cubicBezTo>
                          <a:cubicBezTo>
                            <a:pt x="406432" y="2117108"/>
                            <a:pt x="182927" y="1563981"/>
                            <a:pt x="0" y="1165860"/>
                          </a:cubicBezTo>
                          <a:close/>
                        </a:path>
                        <a:path w="2746389" h="2331720" stroke="0" extrusionOk="0">
                          <a:moveTo>
                            <a:pt x="0" y="1165860"/>
                          </a:moveTo>
                          <a:cubicBezTo>
                            <a:pt x="276013" y="622841"/>
                            <a:pt x="370943" y="612667"/>
                            <a:pt x="582930" y="1"/>
                          </a:cubicBezTo>
                          <a:cubicBezTo>
                            <a:pt x="875635" y="44636"/>
                            <a:pt x="1953789" y="-67598"/>
                            <a:pt x="2163459" y="1"/>
                          </a:cubicBezTo>
                          <a:cubicBezTo>
                            <a:pt x="2309043" y="472384"/>
                            <a:pt x="2720324" y="943515"/>
                            <a:pt x="2746389" y="1165860"/>
                          </a:cubicBezTo>
                          <a:cubicBezTo>
                            <a:pt x="2616953" y="1503917"/>
                            <a:pt x="2320977" y="1879646"/>
                            <a:pt x="2163459" y="2331719"/>
                          </a:cubicBezTo>
                          <a:cubicBezTo>
                            <a:pt x="1703450" y="2341446"/>
                            <a:pt x="1014820" y="2303061"/>
                            <a:pt x="582930" y="2331719"/>
                          </a:cubicBezTo>
                          <a:cubicBezTo>
                            <a:pt x="420840" y="2217295"/>
                            <a:pt x="191582" y="1357447"/>
                            <a:pt x="0" y="116586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5" name="직각 삼각형 14">
              <a:extLst>
                <a:ext uri="{FF2B5EF4-FFF2-40B4-BE49-F238E27FC236}">
                  <a16:creationId xmlns:a16="http://schemas.microsoft.com/office/drawing/2014/main" id="{99F1BCE1-83BF-4F0D-ABEA-990436B559E6}"/>
                </a:ext>
              </a:extLst>
            </p:cNvPr>
            <p:cNvSpPr/>
            <p:nvPr/>
          </p:nvSpPr>
          <p:spPr>
            <a:xfrm rot="6415440">
              <a:off x="7429864" y="496591"/>
              <a:ext cx="1554480" cy="1554480"/>
            </a:xfrm>
            <a:custGeom>
              <a:avLst/>
              <a:gdLst>
                <a:gd name="connsiteX0" fmla="*/ 0 w 1554480"/>
                <a:gd name="connsiteY0" fmla="*/ 1554480 h 1554480"/>
                <a:gd name="connsiteX1" fmla="*/ 0 w 1554480"/>
                <a:gd name="connsiteY1" fmla="*/ 0 h 1554480"/>
                <a:gd name="connsiteX2" fmla="*/ 1554480 w 1554480"/>
                <a:gd name="connsiteY2" fmla="*/ 1554480 h 1554480"/>
                <a:gd name="connsiteX3" fmla="*/ 0 w 1554480"/>
                <a:gd name="connsiteY3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1554480" fill="none" extrusionOk="0">
                  <a:moveTo>
                    <a:pt x="0" y="1554480"/>
                  </a:moveTo>
                  <a:cubicBezTo>
                    <a:pt x="56329" y="1164681"/>
                    <a:pt x="-12590" y="668185"/>
                    <a:pt x="0" y="0"/>
                  </a:cubicBezTo>
                  <a:cubicBezTo>
                    <a:pt x="628021" y="473624"/>
                    <a:pt x="1039607" y="971414"/>
                    <a:pt x="1554480" y="1554480"/>
                  </a:cubicBezTo>
                  <a:cubicBezTo>
                    <a:pt x="1016438" y="1604400"/>
                    <a:pt x="382672" y="1445581"/>
                    <a:pt x="0" y="1554480"/>
                  </a:cubicBezTo>
                  <a:close/>
                </a:path>
                <a:path w="1554480" h="1554480" stroke="0" extrusionOk="0">
                  <a:moveTo>
                    <a:pt x="0" y="1554480"/>
                  </a:moveTo>
                  <a:cubicBezTo>
                    <a:pt x="-86919" y="1309484"/>
                    <a:pt x="-129842" y="680845"/>
                    <a:pt x="0" y="0"/>
                  </a:cubicBezTo>
                  <a:cubicBezTo>
                    <a:pt x="496604" y="708525"/>
                    <a:pt x="896236" y="942958"/>
                    <a:pt x="1554480" y="1554480"/>
                  </a:cubicBezTo>
                  <a:cubicBezTo>
                    <a:pt x="1076816" y="1526129"/>
                    <a:pt x="642898" y="1498512"/>
                    <a:pt x="0" y="155448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31720"/>
                        <a:gd name="connsiteY0" fmla="*/ 2331720 h 2331720"/>
                        <a:gd name="connsiteX1" fmla="*/ 0 w 2331720"/>
                        <a:gd name="connsiteY1" fmla="*/ 0 h 2331720"/>
                        <a:gd name="connsiteX2" fmla="*/ 2331720 w 2331720"/>
                        <a:gd name="connsiteY2" fmla="*/ 2331720 h 2331720"/>
                        <a:gd name="connsiteX3" fmla="*/ 0 w 2331720"/>
                        <a:gd name="connsiteY3" fmla="*/ 233172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31720" h="2331720" fill="none" extrusionOk="0">
                          <a:moveTo>
                            <a:pt x="0" y="2331720"/>
                          </a:moveTo>
                          <a:cubicBezTo>
                            <a:pt x="-22238" y="1241731"/>
                            <a:pt x="-143762" y="1056102"/>
                            <a:pt x="0" y="0"/>
                          </a:cubicBezTo>
                          <a:cubicBezTo>
                            <a:pt x="395243" y="240846"/>
                            <a:pt x="2050448" y="1982255"/>
                            <a:pt x="2331720" y="2331720"/>
                          </a:cubicBezTo>
                          <a:cubicBezTo>
                            <a:pt x="2025915" y="2227321"/>
                            <a:pt x="1080331" y="2343222"/>
                            <a:pt x="0" y="2331720"/>
                          </a:cubicBezTo>
                          <a:close/>
                        </a:path>
                        <a:path w="2331720" h="2331720" stroke="0" extrusionOk="0">
                          <a:moveTo>
                            <a:pt x="0" y="2331720"/>
                          </a:moveTo>
                          <a:cubicBezTo>
                            <a:pt x="56275" y="1697204"/>
                            <a:pt x="-36696" y="757951"/>
                            <a:pt x="0" y="0"/>
                          </a:cubicBezTo>
                          <a:cubicBezTo>
                            <a:pt x="263743" y="475664"/>
                            <a:pt x="1906653" y="1953376"/>
                            <a:pt x="2331720" y="2331720"/>
                          </a:cubicBezTo>
                          <a:cubicBezTo>
                            <a:pt x="2086361" y="2272266"/>
                            <a:pt x="718701" y="2355815"/>
                            <a:pt x="0" y="23317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F543A919-DECC-40ED-AC1D-42B076D7D9DC}"/>
                </a:ext>
              </a:extLst>
            </p:cNvPr>
            <p:cNvSpPr/>
            <p:nvPr/>
          </p:nvSpPr>
          <p:spPr>
            <a:xfrm rot="9142069">
              <a:off x="3161267" y="792167"/>
              <a:ext cx="1554480" cy="1554480"/>
            </a:xfrm>
            <a:custGeom>
              <a:avLst/>
              <a:gdLst>
                <a:gd name="connsiteX0" fmla="*/ 0 w 1554480"/>
                <a:gd name="connsiteY0" fmla="*/ 1554480 h 1554480"/>
                <a:gd name="connsiteX1" fmla="*/ 0 w 1554480"/>
                <a:gd name="connsiteY1" fmla="*/ 0 h 1554480"/>
                <a:gd name="connsiteX2" fmla="*/ 1554480 w 1554480"/>
                <a:gd name="connsiteY2" fmla="*/ 1554480 h 1554480"/>
                <a:gd name="connsiteX3" fmla="*/ 0 w 1554480"/>
                <a:gd name="connsiteY3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1554480" fill="none" extrusionOk="0">
                  <a:moveTo>
                    <a:pt x="0" y="1554480"/>
                  </a:moveTo>
                  <a:cubicBezTo>
                    <a:pt x="56329" y="1164681"/>
                    <a:pt x="-12590" y="668185"/>
                    <a:pt x="0" y="0"/>
                  </a:cubicBezTo>
                  <a:cubicBezTo>
                    <a:pt x="628021" y="473624"/>
                    <a:pt x="1039607" y="971414"/>
                    <a:pt x="1554480" y="1554480"/>
                  </a:cubicBezTo>
                  <a:cubicBezTo>
                    <a:pt x="1016438" y="1604400"/>
                    <a:pt x="382672" y="1445581"/>
                    <a:pt x="0" y="1554480"/>
                  </a:cubicBezTo>
                  <a:close/>
                </a:path>
                <a:path w="1554480" h="1554480" stroke="0" extrusionOk="0">
                  <a:moveTo>
                    <a:pt x="0" y="1554480"/>
                  </a:moveTo>
                  <a:cubicBezTo>
                    <a:pt x="-86919" y="1309484"/>
                    <a:pt x="-129842" y="680845"/>
                    <a:pt x="0" y="0"/>
                  </a:cubicBezTo>
                  <a:cubicBezTo>
                    <a:pt x="496604" y="708525"/>
                    <a:pt x="896236" y="942958"/>
                    <a:pt x="1554480" y="1554480"/>
                  </a:cubicBezTo>
                  <a:cubicBezTo>
                    <a:pt x="1076816" y="1526129"/>
                    <a:pt x="642898" y="1498512"/>
                    <a:pt x="0" y="155448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31720"/>
                        <a:gd name="connsiteY0" fmla="*/ 2331720 h 2331720"/>
                        <a:gd name="connsiteX1" fmla="*/ 0 w 2331720"/>
                        <a:gd name="connsiteY1" fmla="*/ 0 h 2331720"/>
                        <a:gd name="connsiteX2" fmla="*/ 2331720 w 2331720"/>
                        <a:gd name="connsiteY2" fmla="*/ 2331720 h 2331720"/>
                        <a:gd name="connsiteX3" fmla="*/ 0 w 2331720"/>
                        <a:gd name="connsiteY3" fmla="*/ 233172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31720" h="2331720" fill="none" extrusionOk="0">
                          <a:moveTo>
                            <a:pt x="0" y="2331720"/>
                          </a:moveTo>
                          <a:cubicBezTo>
                            <a:pt x="-22238" y="1241731"/>
                            <a:pt x="-143762" y="1056102"/>
                            <a:pt x="0" y="0"/>
                          </a:cubicBezTo>
                          <a:cubicBezTo>
                            <a:pt x="395243" y="240846"/>
                            <a:pt x="2050448" y="1982255"/>
                            <a:pt x="2331720" y="2331720"/>
                          </a:cubicBezTo>
                          <a:cubicBezTo>
                            <a:pt x="2025915" y="2227321"/>
                            <a:pt x="1080331" y="2343222"/>
                            <a:pt x="0" y="2331720"/>
                          </a:cubicBezTo>
                          <a:close/>
                        </a:path>
                        <a:path w="2331720" h="2331720" stroke="0" extrusionOk="0">
                          <a:moveTo>
                            <a:pt x="0" y="2331720"/>
                          </a:moveTo>
                          <a:cubicBezTo>
                            <a:pt x="56275" y="1697204"/>
                            <a:pt x="-36696" y="757951"/>
                            <a:pt x="0" y="0"/>
                          </a:cubicBezTo>
                          <a:cubicBezTo>
                            <a:pt x="263743" y="475664"/>
                            <a:pt x="1906653" y="1953376"/>
                            <a:pt x="2331720" y="2331720"/>
                          </a:cubicBezTo>
                          <a:cubicBezTo>
                            <a:pt x="2086361" y="2272266"/>
                            <a:pt x="718701" y="2355815"/>
                            <a:pt x="0" y="23317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7" name="사다리꼴 16">
              <a:extLst>
                <a:ext uri="{FF2B5EF4-FFF2-40B4-BE49-F238E27FC236}">
                  <a16:creationId xmlns:a16="http://schemas.microsoft.com/office/drawing/2014/main" id="{663F3B1C-7089-436E-8552-76F027AA0E2D}"/>
                </a:ext>
              </a:extLst>
            </p:cNvPr>
            <p:cNvSpPr/>
            <p:nvPr/>
          </p:nvSpPr>
          <p:spPr>
            <a:xfrm rot="1074861">
              <a:off x="7830049" y="2350010"/>
              <a:ext cx="1554480" cy="1554480"/>
            </a:xfrm>
            <a:custGeom>
              <a:avLst/>
              <a:gdLst>
                <a:gd name="connsiteX0" fmla="*/ 0 w 1554480"/>
                <a:gd name="connsiteY0" fmla="*/ 1554480 h 1554480"/>
                <a:gd name="connsiteX1" fmla="*/ 37743 w 1554480"/>
                <a:gd name="connsiteY1" fmla="*/ 0 h 1554480"/>
                <a:gd name="connsiteX2" fmla="*/ 1516737 w 1554480"/>
                <a:gd name="connsiteY2" fmla="*/ 0 h 1554480"/>
                <a:gd name="connsiteX3" fmla="*/ 1554480 w 1554480"/>
                <a:gd name="connsiteY3" fmla="*/ 1554480 h 1554480"/>
                <a:gd name="connsiteX4" fmla="*/ 0 w 1554480"/>
                <a:gd name="connsiteY4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80" h="1554480" fill="none" extrusionOk="0">
                  <a:moveTo>
                    <a:pt x="0" y="1554480"/>
                  </a:moveTo>
                  <a:cubicBezTo>
                    <a:pt x="37159" y="923103"/>
                    <a:pt x="156822" y="647224"/>
                    <a:pt x="37743" y="0"/>
                  </a:cubicBezTo>
                  <a:cubicBezTo>
                    <a:pt x="695123" y="-43259"/>
                    <a:pt x="809404" y="11969"/>
                    <a:pt x="1516737" y="0"/>
                  </a:cubicBezTo>
                  <a:cubicBezTo>
                    <a:pt x="1599027" y="632536"/>
                    <a:pt x="1497615" y="1058782"/>
                    <a:pt x="1554480" y="1554480"/>
                  </a:cubicBezTo>
                  <a:cubicBezTo>
                    <a:pt x="1044927" y="1434372"/>
                    <a:pt x="228186" y="1594941"/>
                    <a:pt x="0" y="1554480"/>
                  </a:cubicBezTo>
                  <a:close/>
                </a:path>
                <a:path w="1554480" h="1554480" stroke="0" extrusionOk="0">
                  <a:moveTo>
                    <a:pt x="0" y="1554480"/>
                  </a:moveTo>
                  <a:cubicBezTo>
                    <a:pt x="-32131" y="1181175"/>
                    <a:pt x="102759" y="400364"/>
                    <a:pt x="37743" y="0"/>
                  </a:cubicBezTo>
                  <a:cubicBezTo>
                    <a:pt x="264946" y="-17669"/>
                    <a:pt x="801458" y="99939"/>
                    <a:pt x="1516737" y="0"/>
                  </a:cubicBezTo>
                  <a:cubicBezTo>
                    <a:pt x="1559100" y="622014"/>
                    <a:pt x="1418836" y="1102555"/>
                    <a:pt x="1554480" y="1554480"/>
                  </a:cubicBezTo>
                  <a:cubicBezTo>
                    <a:pt x="1164681" y="1498151"/>
                    <a:pt x="668185" y="1567070"/>
                    <a:pt x="0" y="1554480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31720"/>
                        <a:gd name="connsiteY0" fmla="*/ 2331720 h 2331720"/>
                        <a:gd name="connsiteX1" fmla="*/ 56614 w 2331720"/>
                        <a:gd name="connsiteY1" fmla="*/ 0 h 2331720"/>
                        <a:gd name="connsiteX2" fmla="*/ 2275106 w 2331720"/>
                        <a:gd name="connsiteY2" fmla="*/ 0 h 2331720"/>
                        <a:gd name="connsiteX3" fmla="*/ 2331720 w 2331720"/>
                        <a:gd name="connsiteY3" fmla="*/ 2331720 h 2331720"/>
                        <a:gd name="connsiteX4" fmla="*/ 0 w 2331720"/>
                        <a:gd name="connsiteY4" fmla="*/ 233172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31720" h="2331720" fill="none" extrusionOk="0">
                          <a:moveTo>
                            <a:pt x="0" y="2331720"/>
                          </a:moveTo>
                          <a:cubicBezTo>
                            <a:pt x="-91894" y="1618644"/>
                            <a:pt x="-1544" y="408744"/>
                            <a:pt x="56614" y="0"/>
                          </a:cubicBezTo>
                          <a:cubicBezTo>
                            <a:pt x="788140" y="104399"/>
                            <a:pt x="1790013" y="-11502"/>
                            <a:pt x="2275106" y="0"/>
                          </a:cubicBezTo>
                          <a:cubicBezTo>
                            <a:pt x="2252070" y="403447"/>
                            <a:pt x="2293262" y="1759602"/>
                            <a:pt x="2331720" y="2331720"/>
                          </a:cubicBezTo>
                          <a:cubicBezTo>
                            <a:pt x="1742569" y="2473589"/>
                            <a:pt x="305300" y="2479444"/>
                            <a:pt x="0" y="2331720"/>
                          </a:cubicBezTo>
                          <a:close/>
                        </a:path>
                        <a:path w="2331720" h="2331720" stroke="0" extrusionOk="0">
                          <a:moveTo>
                            <a:pt x="0" y="2331720"/>
                          </a:moveTo>
                          <a:cubicBezTo>
                            <a:pt x="82304" y="1260356"/>
                            <a:pt x="-6717" y="1096553"/>
                            <a:pt x="56614" y="0"/>
                          </a:cubicBezTo>
                          <a:cubicBezTo>
                            <a:pt x="949496" y="149851"/>
                            <a:pt x="1190080" y="33038"/>
                            <a:pt x="2275106" y="0"/>
                          </a:cubicBezTo>
                          <a:cubicBezTo>
                            <a:pt x="2232696" y="702718"/>
                            <a:pt x="2335373" y="1489503"/>
                            <a:pt x="2331720" y="2331720"/>
                          </a:cubicBezTo>
                          <a:cubicBezTo>
                            <a:pt x="1241731" y="2353958"/>
                            <a:pt x="1056102" y="2475482"/>
                            <a:pt x="0" y="23317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:a16="http://schemas.microsoft.com/office/drawing/2014/main" id="{36956D59-3CE5-4F37-8240-28BE1ADECA02}"/>
                </a:ext>
              </a:extLst>
            </p:cNvPr>
            <p:cNvSpPr/>
            <p:nvPr/>
          </p:nvSpPr>
          <p:spPr>
            <a:xfrm rot="20261023">
              <a:off x="10096343" y="2011124"/>
              <a:ext cx="1554480" cy="1554480"/>
            </a:xfrm>
            <a:custGeom>
              <a:avLst/>
              <a:gdLst>
                <a:gd name="connsiteX0" fmla="*/ 0 w 1554480"/>
                <a:gd name="connsiteY0" fmla="*/ 1554480 h 1554480"/>
                <a:gd name="connsiteX1" fmla="*/ 0 w 1554480"/>
                <a:gd name="connsiteY1" fmla="*/ 0 h 1554480"/>
                <a:gd name="connsiteX2" fmla="*/ 1554480 w 1554480"/>
                <a:gd name="connsiteY2" fmla="*/ 1554480 h 1554480"/>
                <a:gd name="connsiteX3" fmla="*/ 0 w 1554480"/>
                <a:gd name="connsiteY3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1554480" fill="none" extrusionOk="0">
                  <a:moveTo>
                    <a:pt x="0" y="1554480"/>
                  </a:moveTo>
                  <a:cubicBezTo>
                    <a:pt x="56329" y="1164681"/>
                    <a:pt x="-12590" y="668185"/>
                    <a:pt x="0" y="0"/>
                  </a:cubicBezTo>
                  <a:cubicBezTo>
                    <a:pt x="628021" y="473624"/>
                    <a:pt x="1039607" y="971414"/>
                    <a:pt x="1554480" y="1554480"/>
                  </a:cubicBezTo>
                  <a:cubicBezTo>
                    <a:pt x="1016438" y="1604400"/>
                    <a:pt x="382672" y="1445581"/>
                    <a:pt x="0" y="1554480"/>
                  </a:cubicBezTo>
                  <a:close/>
                </a:path>
                <a:path w="1554480" h="1554480" stroke="0" extrusionOk="0">
                  <a:moveTo>
                    <a:pt x="0" y="1554480"/>
                  </a:moveTo>
                  <a:cubicBezTo>
                    <a:pt x="-86919" y="1309484"/>
                    <a:pt x="-129842" y="680845"/>
                    <a:pt x="0" y="0"/>
                  </a:cubicBezTo>
                  <a:cubicBezTo>
                    <a:pt x="496604" y="708525"/>
                    <a:pt x="896236" y="942958"/>
                    <a:pt x="1554480" y="1554480"/>
                  </a:cubicBezTo>
                  <a:cubicBezTo>
                    <a:pt x="1076816" y="1526129"/>
                    <a:pt x="642898" y="1498512"/>
                    <a:pt x="0" y="155448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31720"/>
                        <a:gd name="connsiteY0" fmla="*/ 2331720 h 2331720"/>
                        <a:gd name="connsiteX1" fmla="*/ 0 w 2331720"/>
                        <a:gd name="connsiteY1" fmla="*/ 0 h 2331720"/>
                        <a:gd name="connsiteX2" fmla="*/ 2331720 w 2331720"/>
                        <a:gd name="connsiteY2" fmla="*/ 2331720 h 2331720"/>
                        <a:gd name="connsiteX3" fmla="*/ 0 w 2331720"/>
                        <a:gd name="connsiteY3" fmla="*/ 233172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31720" h="2331720" fill="none" extrusionOk="0">
                          <a:moveTo>
                            <a:pt x="0" y="2331720"/>
                          </a:moveTo>
                          <a:cubicBezTo>
                            <a:pt x="-22238" y="1241731"/>
                            <a:pt x="-143762" y="1056102"/>
                            <a:pt x="0" y="0"/>
                          </a:cubicBezTo>
                          <a:cubicBezTo>
                            <a:pt x="395243" y="240846"/>
                            <a:pt x="2050448" y="1982255"/>
                            <a:pt x="2331720" y="2331720"/>
                          </a:cubicBezTo>
                          <a:cubicBezTo>
                            <a:pt x="2025915" y="2227321"/>
                            <a:pt x="1080331" y="2343222"/>
                            <a:pt x="0" y="2331720"/>
                          </a:cubicBezTo>
                          <a:close/>
                        </a:path>
                        <a:path w="2331720" h="2331720" stroke="0" extrusionOk="0">
                          <a:moveTo>
                            <a:pt x="0" y="2331720"/>
                          </a:moveTo>
                          <a:cubicBezTo>
                            <a:pt x="56275" y="1697204"/>
                            <a:pt x="-36696" y="757951"/>
                            <a:pt x="0" y="0"/>
                          </a:cubicBezTo>
                          <a:cubicBezTo>
                            <a:pt x="263743" y="475664"/>
                            <a:pt x="1906653" y="1953376"/>
                            <a:pt x="2331720" y="2331720"/>
                          </a:cubicBezTo>
                          <a:cubicBezTo>
                            <a:pt x="2086361" y="2272266"/>
                            <a:pt x="718701" y="2355815"/>
                            <a:pt x="0" y="23317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DA6F89D5-8D49-473D-BB31-36904B5896CF}"/>
                </a:ext>
              </a:extLst>
            </p:cNvPr>
            <p:cNvSpPr/>
            <p:nvPr/>
          </p:nvSpPr>
          <p:spPr>
            <a:xfrm>
              <a:off x="7866069" y="4675126"/>
              <a:ext cx="1187190" cy="1187190"/>
            </a:xfrm>
            <a:custGeom>
              <a:avLst/>
              <a:gdLst>
                <a:gd name="connsiteX0" fmla="*/ 0 w 1187190"/>
                <a:gd name="connsiteY0" fmla="*/ 593595 h 1187190"/>
                <a:gd name="connsiteX1" fmla="*/ 593595 w 1187190"/>
                <a:gd name="connsiteY1" fmla="*/ 0 h 1187190"/>
                <a:gd name="connsiteX2" fmla="*/ 1187190 w 1187190"/>
                <a:gd name="connsiteY2" fmla="*/ 593595 h 1187190"/>
                <a:gd name="connsiteX3" fmla="*/ 593595 w 1187190"/>
                <a:gd name="connsiteY3" fmla="*/ 1187190 h 1187190"/>
                <a:gd name="connsiteX4" fmla="*/ 0 w 1187190"/>
                <a:gd name="connsiteY4" fmla="*/ 593595 h 118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190" h="1187190" fill="none" extrusionOk="0">
                  <a:moveTo>
                    <a:pt x="0" y="593595"/>
                  </a:moveTo>
                  <a:cubicBezTo>
                    <a:pt x="-52421" y="244286"/>
                    <a:pt x="253446" y="22255"/>
                    <a:pt x="593595" y="0"/>
                  </a:cubicBezTo>
                  <a:cubicBezTo>
                    <a:pt x="957150" y="41019"/>
                    <a:pt x="1196144" y="274915"/>
                    <a:pt x="1187190" y="593595"/>
                  </a:cubicBezTo>
                  <a:cubicBezTo>
                    <a:pt x="1170618" y="916350"/>
                    <a:pt x="936010" y="1204030"/>
                    <a:pt x="593595" y="1187190"/>
                  </a:cubicBezTo>
                  <a:cubicBezTo>
                    <a:pt x="233114" y="1231331"/>
                    <a:pt x="-48321" y="877106"/>
                    <a:pt x="0" y="593595"/>
                  </a:cubicBezTo>
                  <a:close/>
                </a:path>
                <a:path w="1187190" h="1187190" stroke="0" extrusionOk="0">
                  <a:moveTo>
                    <a:pt x="0" y="593595"/>
                  </a:moveTo>
                  <a:cubicBezTo>
                    <a:pt x="51359" y="190170"/>
                    <a:pt x="311082" y="71036"/>
                    <a:pt x="593595" y="0"/>
                  </a:cubicBezTo>
                  <a:cubicBezTo>
                    <a:pt x="918309" y="-8681"/>
                    <a:pt x="1248574" y="302479"/>
                    <a:pt x="1187190" y="593595"/>
                  </a:cubicBezTo>
                  <a:cubicBezTo>
                    <a:pt x="1186090" y="909426"/>
                    <a:pt x="844286" y="1221936"/>
                    <a:pt x="593595" y="1187190"/>
                  </a:cubicBezTo>
                  <a:cubicBezTo>
                    <a:pt x="252617" y="1124122"/>
                    <a:pt x="18826" y="948576"/>
                    <a:pt x="0" y="593595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1780785"/>
                        <a:gd name="connsiteY0" fmla="*/ 890393 h 1780785"/>
                        <a:gd name="connsiteX1" fmla="*/ 890393 w 1780785"/>
                        <a:gd name="connsiteY1" fmla="*/ 0 h 1780785"/>
                        <a:gd name="connsiteX2" fmla="*/ 1780786 w 1780785"/>
                        <a:gd name="connsiteY2" fmla="*/ 890393 h 1780785"/>
                        <a:gd name="connsiteX3" fmla="*/ 890393 w 1780785"/>
                        <a:gd name="connsiteY3" fmla="*/ 1780786 h 1780785"/>
                        <a:gd name="connsiteX4" fmla="*/ 0 w 1780785"/>
                        <a:gd name="connsiteY4" fmla="*/ 890393 h 1780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80785" h="1780785" fill="none" extrusionOk="0">
                          <a:moveTo>
                            <a:pt x="0" y="890393"/>
                          </a:moveTo>
                          <a:cubicBezTo>
                            <a:pt x="-58835" y="374539"/>
                            <a:pt x="338534" y="108617"/>
                            <a:pt x="890393" y="0"/>
                          </a:cubicBezTo>
                          <a:cubicBezTo>
                            <a:pt x="1452880" y="81224"/>
                            <a:pt x="1829875" y="448826"/>
                            <a:pt x="1780786" y="890393"/>
                          </a:cubicBezTo>
                          <a:cubicBezTo>
                            <a:pt x="1710223" y="1360520"/>
                            <a:pt x="1404133" y="1806182"/>
                            <a:pt x="890393" y="1780786"/>
                          </a:cubicBezTo>
                          <a:cubicBezTo>
                            <a:pt x="331820" y="1871131"/>
                            <a:pt x="-19144" y="1364583"/>
                            <a:pt x="0" y="890393"/>
                          </a:cubicBezTo>
                          <a:close/>
                        </a:path>
                        <a:path w="1780785" h="1780785" stroke="0" extrusionOk="0">
                          <a:moveTo>
                            <a:pt x="0" y="890393"/>
                          </a:moveTo>
                          <a:cubicBezTo>
                            <a:pt x="55531" y="316911"/>
                            <a:pt x="447285" y="76242"/>
                            <a:pt x="890393" y="0"/>
                          </a:cubicBezTo>
                          <a:cubicBezTo>
                            <a:pt x="1376930" y="-14510"/>
                            <a:pt x="1845164" y="437150"/>
                            <a:pt x="1780786" y="890393"/>
                          </a:cubicBezTo>
                          <a:cubicBezTo>
                            <a:pt x="1770675" y="1271805"/>
                            <a:pt x="1294112" y="1820436"/>
                            <a:pt x="890393" y="1780786"/>
                          </a:cubicBezTo>
                          <a:cubicBezTo>
                            <a:pt x="384187" y="1711431"/>
                            <a:pt x="74683" y="1489838"/>
                            <a:pt x="0" y="890393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20" name="이등변 삼각형 19">
              <a:extLst>
                <a:ext uri="{FF2B5EF4-FFF2-40B4-BE49-F238E27FC236}">
                  <a16:creationId xmlns:a16="http://schemas.microsoft.com/office/drawing/2014/main" id="{F5D3ACDE-CC33-42E1-8287-A12215336D30}"/>
                </a:ext>
              </a:extLst>
            </p:cNvPr>
            <p:cNvSpPr/>
            <p:nvPr/>
          </p:nvSpPr>
          <p:spPr>
            <a:xfrm rot="20484939">
              <a:off x="3892749" y="4569672"/>
              <a:ext cx="1554480" cy="1554480"/>
            </a:xfrm>
            <a:custGeom>
              <a:avLst/>
              <a:gdLst>
                <a:gd name="connsiteX0" fmla="*/ 0 w 1554480"/>
                <a:gd name="connsiteY0" fmla="*/ 1554480 h 1554480"/>
                <a:gd name="connsiteX1" fmla="*/ 777240 w 1554480"/>
                <a:gd name="connsiteY1" fmla="*/ 0 h 1554480"/>
                <a:gd name="connsiteX2" fmla="*/ 1554480 w 1554480"/>
                <a:gd name="connsiteY2" fmla="*/ 1554480 h 1554480"/>
                <a:gd name="connsiteX3" fmla="*/ 0 w 1554480"/>
                <a:gd name="connsiteY3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1554480" fill="none" extrusionOk="0">
                  <a:moveTo>
                    <a:pt x="0" y="1554480"/>
                  </a:moveTo>
                  <a:cubicBezTo>
                    <a:pt x="104008" y="1349732"/>
                    <a:pt x="565051" y="473619"/>
                    <a:pt x="777240" y="0"/>
                  </a:cubicBezTo>
                  <a:cubicBezTo>
                    <a:pt x="1165517" y="571421"/>
                    <a:pt x="1150763" y="1046643"/>
                    <a:pt x="1554480" y="1554480"/>
                  </a:cubicBezTo>
                  <a:cubicBezTo>
                    <a:pt x="1016438" y="1604400"/>
                    <a:pt x="382672" y="1445581"/>
                    <a:pt x="0" y="1554480"/>
                  </a:cubicBezTo>
                  <a:close/>
                </a:path>
                <a:path w="1554480" h="1554480" stroke="0" extrusionOk="0">
                  <a:moveTo>
                    <a:pt x="0" y="1554480"/>
                  </a:moveTo>
                  <a:cubicBezTo>
                    <a:pt x="33842" y="1230807"/>
                    <a:pt x="588307" y="478726"/>
                    <a:pt x="777240" y="0"/>
                  </a:cubicBezTo>
                  <a:cubicBezTo>
                    <a:pt x="799994" y="231004"/>
                    <a:pt x="1341738" y="780729"/>
                    <a:pt x="1554480" y="1554480"/>
                  </a:cubicBezTo>
                  <a:cubicBezTo>
                    <a:pt x="1076816" y="1526129"/>
                    <a:pt x="642898" y="1498512"/>
                    <a:pt x="0" y="1554480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31720"/>
                        <a:gd name="connsiteY0" fmla="*/ 2331720 h 2331720"/>
                        <a:gd name="connsiteX1" fmla="*/ 1165860 w 2331720"/>
                        <a:gd name="connsiteY1" fmla="*/ 0 h 2331720"/>
                        <a:gd name="connsiteX2" fmla="*/ 2331720 w 2331720"/>
                        <a:gd name="connsiteY2" fmla="*/ 2331720 h 2331720"/>
                        <a:gd name="connsiteX3" fmla="*/ 0 w 2331720"/>
                        <a:gd name="connsiteY3" fmla="*/ 233172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31720" h="2331720" fill="none" extrusionOk="0">
                          <a:moveTo>
                            <a:pt x="0" y="2331720"/>
                          </a:moveTo>
                          <a:cubicBezTo>
                            <a:pt x="432838" y="1416318"/>
                            <a:pt x="766809" y="476640"/>
                            <a:pt x="1165860" y="0"/>
                          </a:cubicBezTo>
                          <a:cubicBezTo>
                            <a:pt x="1608910" y="641978"/>
                            <a:pt x="1897004" y="1354465"/>
                            <a:pt x="2331720" y="2331720"/>
                          </a:cubicBezTo>
                          <a:cubicBezTo>
                            <a:pt x="2025915" y="2227321"/>
                            <a:pt x="1080331" y="2343222"/>
                            <a:pt x="0" y="2331720"/>
                          </a:cubicBezTo>
                          <a:close/>
                        </a:path>
                        <a:path w="2331720" h="2331720" stroke="0" extrusionOk="0">
                          <a:moveTo>
                            <a:pt x="0" y="2331720"/>
                          </a:moveTo>
                          <a:cubicBezTo>
                            <a:pt x="381242" y="1695071"/>
                            <a:pt x="554250" y="1141166"/>
                            <a:pt x="1165860" y="0"/>
                          </a:cubicBezTo>
                          <a:cubicBezTo>
                            <a:pt x="1167892" y="339141"/>
                            <a:pt x="2066711" y="1875578"/>
                            <a:pt x="2331720" y="2331720"/>
                          </a:cubicBezTo>
                          <a:cubicBezTo>
                            <a:pt x="2086361" y="2272266"/>
                            <a:pt x="718701" y="2355815"/>
                            <a:pt x="0" y="23317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21" name="직각 삼각형 20">
              <a:extLst>
                <a:ext uri="{FF2B5EF4-FFF2-40B4-BE49-F238E27FC236}">
                  <a16:creationId xmlns:a16="http://schemas.microsoft.com/office/drawing/2014/main" id="{2D224FAD-CC76-4AB9-B32E-FB6F434F0FC3}"/>
                </a:ext>
              </a:extLst>
            </p:cNvPr>
            <p:cNvSpPr/>
            <p:nvPr/>
          </p:nvSpPr>
          <p:spPr>
            <a:xfrm rot="16489952">
              <a:off x="5727771" y="4977021"/>
              <a:ext cx="1554480" cy="1554480"/>
            </a:xfrm>
            <a:custGeom>
              <a:avLst/>
              <a:gdLst>
                <a:gd name="connsiteX0" fmla="*/ 0 w 1554480"/>
                <a:gd name="connsiteY0" fmla="*/ 1554480 h 1554480"/>
                <a:gd name="connsiteX1" fmla="*/ 0 w 1554480"/>
                <a:gd name="connsiteY1" fmla="*/ 0 h 1554480"/>
                <a:gd name="connsiteX2" fmla="*/ 1554480 w 1554480"/>
                <a:gd name="connsiteY2" fmla="*/ 1554480 h 1554480"/>
                <a:gd name="connsiteX3" fmla="*/ 0 w 1554480"/>
                <a:gd name="connsiteY3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1554480" fill="none" extrusionOk="0">
                  <a:moveTo>
                    <a:pt x="0" y="1554480"/>
                  </a:moveTo>
                  <a:cubicBezTo>
                    <a:pt x="56329" y="1164681"/>
                    <a:pt x="-12590" y="668185"/>
                    <a:pt x="0" y="0"/>
                  </a:cubicBezTo>
                  <a:cubicBezTo>
                    <a:pt x="628021" y="473624"/>
                    <a:pt x="1039607" y="971414"/>
                    <a:pt x="1554480" y="1554480"/>
                  </a:cubicBezTo>
                  <a:cubicBezTo>
                    <a:pt x="1016438" y="1604400"/>
                    <a:pt x="382672" y="1445581"/>
                    <a:pt x="0" y="1554480"/>
                  </a:cubicBezTo>
                  <a:close/>
                </a:path>
                <a:path w="1554480" h="1554480" stroke="0" extrusionOk="0">
                  <a:moveTo>
                    <a:pt x="0" y="1554480"/>
                  </a:moveTo>
                  <a:cubicBezTo>
                    <a:pt x="-86919" y="1309484"/>
                    <a:pt x="-129842" y="680845"/>
                    <a:pt x="0" y="0"/>
                  </a:cubicBezTo>
                  <a:cubicBezTo>
                    <a:pt x="496604" y="708525"/>
                    <a:pt x="896236" y="942958"/>
                    <a:pt x="1554480" y="1554480"/>
                  </a:cubicBezTo>
                  <a:cubicBezTo>
                    <a:pt x="1076816" y="1526129"/>
                    <a:pt x="642898" y="1498512"/>
                    <a:pt x="0" y="155448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31720"/>
                        <a:gd name="connsiteY0" fmla="*/ 2331720 h 2331720"/>
                        <a:gd name="connsiteX1" fmla="*/ 0 w 2331720"/>
                        <a:gd name="connsiteY1" fmla="*/ 0 h 2331720"/>
                        <a:gd name="connsiteX2" fmla="*/ 2331720 w 2331720"/>
                        <a:gd name="connsiteY2" fmla="*/ 2331720 h 2331720"/>
                        <a:gd name="connsiteX3" fmla="*/ 0 w 2331720"/>
                        <a:gd name="connsiteY3" fmla="*/ 233172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31720" h="2331720" fill="none" extrusionOk="0">
                          <a:moveTo>
                            <a:pt x="0" y="2331720"/>
                          </a:moveTo>
                          <a:cubicBezTo>
                            <a:pt x="-22238" y="1241731"/>
                            <a:pt x="-143762" y="1056102"/>
                            <a:pt x="0" y="0"/>
                          </a:cubicBezTo>
                          <a:cubicBezTo>
                            <a:pt x="395243" y="240846"/>
                            <a:pt x="2050448" y="1982255"/>
                            <a:pt x="2331720" y="2331720"/>
                          </a:cubicBezTo>
                          <a:cubicBezTo>
                            <a:pt x="2025915" y="2227321"/>
                            <a:pt x="1080331" y="2343222"/>
                            <a:pt x="0" y="2331720"/>
                          </a:cubicBezTo>
                          <a:close/>
                        </a:path>
                        <a:path w="2331720" h="2331720" stroke="0" extrusionOk="0">
                          <a:moveTo>
                            <a:pt x="0" y="2331720"/>
                          </a:moveTo>
                          <a:cubicBezTo>
                            <a:pt x="56275" y="1697204"/>
                            <a:pt x="-36696" y="757951"/>
                            <a:pt x="0" y="0"/>
                          </a:cubicBezTo>
                          <a:cubicBezTo>
                            <a:pt x="263743" y="475664"/>
                            <a:pt x="1906653" y="1953376"/>
                            <a:pt x="2331720" y="2331720"/>
                          </a:cubicBezTo>
                          <a:cubicBezTo>
                            <a:pt x="2086361" y="2272266"/>
                            <a:pt x="718701" y="2355815"/>
                            <a:pt x="0" y="23317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1AC7C415-8CF6-47F3-812B-8132A658DE3F}"/>
                </a:ext>
              </a:extLst>
            </p:cNvPr>
            <p:cNvSpPr/>
            <p:nvPr/>
          </p:nvSpPr>
          <p:spPr>
            <a:xfrm rot="6329697">
              <a:off x="9530563" y="5093567"/>
              <a:ext cx="1540762" cy="1540762"/>
            </a:xfrm>
            <a:custGeom>
              <a:avLst/>
              <a:gdLst>
                <a:gd name="connsiteX0" fmla="*/ 0 w 1540762"/>
                <a:gd name="connsiteY0" fmla="*/ 1540762 h 1540762"/>
                <a:gd name="connsiteX1" fmla="*/ 770381 w 1540762"/>
                <a:gd name="connsiteY1" fmla="*/ 0 h 1540762"/>
                <a:gd name="connsiteX2" fmla="*/ 1540762 w 1540762"/>
                <a:gd name="connsiteY2" fmla="*/ 1540762 h 1540762"/>
                <a:gd name="connsiteX3" fmla="*/ 0 w 1540762"/>
                <a:gd name="connsiteY3" fmla="*/ 1540762 h 154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762" h="1540762" fill="none" extrusionOk="0">
                  <a:moveTo>
                    <a:pt x="0" y="1540762"/>
                  </a:moveTo>
                  <a:cubicBezTo>
                    <a:pt x="267243" y="1351247"/>
                    <a:pt x="394441" y="543592"/>
                    <a:pt x="770381" y="0"/>
                  </a:cubicBezTo>
                  <a:cubicBezTo>
                    <a:pt x="1028954" y="504083"/>
                    <a:pt x="1420492" y="1274692"/>
                    <a:pt x="1540762" y="1540762"/>
                  </a:cubicBezTo>
                  <a:cubicBezTo>
                    <a:pt x="1014654" y="1432778"/>
                    <a:pt x="616425" y="1406468"/>
                    <a:pt x="0" y="1540762"/>
                  </a:cubicBezTo>
                  <a:close/>
                </a:path>
                <a:path w="1540762" h="1540762" stroke="0" extrusionOk="0">
                  <a:moveTo>
                    <a:pt x="0" y="1540762"/>
                  </a:moveTo>
                  <a:cubicBezTo>
                    <a:pt x="362724" y="1003643"/>
                    <a:pt x="583504" y="661549"/>
                    <a:pt x="770381" y="0"/>
                  </a:cubicBezTo>
                  <a:cubicBezTo>
                    <a:pt x="1078331" y="742154"/>
                    <a:pt x="1286160" y="988566"/>
                    <a:pt x="1540762" y="1540762"/>
                  </a:cubicBezTo>
                  <a:cubicBezTo>
                    <a:pt x="961809" y="1546326"/>
                    <a:pt x="450388" y="1417619"/>
                    <a:pt x="0" y="1540762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11143"/>
                        <a:gd name="connsiteY0" fmla="*/ 2311143 h 2311143"/>
                        <a:gd name="connsiteX1" fmla="*/ 1155572 w 2311143"/>
                        <a:gd name="connsiteY1" fmla="*/ 0 h 2311143"/>
                        <a:gd name="connsiteX2" fmla="*/ 2311143 w 2311143"/>
                        <a:gd name="connsiteY2" fmla="*/ 2311143 h 2311143"/>
                        <a:gd name="connsiteX3" fmla="*/ 0 w 2311143"/>
                        <a:gd name="connsiteY3" fmla="*/ 2311143 h 2311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11143" h="2311143" fill="none" extrusionOk="0">
                          <a:moveTo>
                            <a:pt x="0" y="2311143"/>
                          </a:moveTo>
                          <a:cubicBezTo>
                            <a:pt x="302183" y="1657052"/>
                            <a:pt x="850153" y="289376"/>
                            <a:pt x="1155572" y="0"/>
                          </a:cubicBezTo>
                          <a:cubicBezTo>
                            <a:pt x="1391387" y="227507"/>
                            <a:pt x="2185679" y="1952392"/>
                            <a:pt x="2311143" y="2311143"/>
                          </a:cubicBezTo>
                          <a:cubicBezTo>
                            <a:pt x="1398900" y="2206744"/>
                            <a:pt x="999741" y="2322645"/>
                            <a:pt x="0" y="2311143"/>
                          </a:cubicBezTo>
                          <a:close/>
                        </a:path>
                        <a:path w="2311143" h="2311143" stroke="0" extrusionOk="0">
                          <a:moveTo>
                            <a:pt x="0" y="2311143"/>
                          </a:moveTo>
                          <a:cubicBezTo>
                            <a:pt x="530620" y="1375738"/>
                            <a:pt x="936517" y="356055"/>
                            <a:pt x="1155572" y="0"/>
                          </a:cubicBezTo>
                          <a:cubicBezTo>
                            <a:pt x="1572883" y="1169700"/>
                            <a:pt x="2125357" y="2013446"/>
                            <a:pt x="2311143" y="2311143"/>
                          </a:cubicBezTo>
                          <a:cubicBezTo>
                            <a:pt x="1654277" y="2251689"/>
                            <a:pt x="525488" y="2335238"/>
                            <a:pt x="0" y="231114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80665F5-239B-476D-B4FA-5A691B07866F}"/>
              </a:ext>
            </a:extLst>
          </p:cNvPr>
          <p:cNvSpPr/>
          <p:nvPr/>
        </p:nvSpPr>
        <p:spPr>
          <a:xfrm>
            <a:off x="1955535" y="3183473"/>
            <a:ext cx="14376795" cy="3977618"/>
          </a:xfrm>
          <a:prstGeom prst="rect">
            <a:avLst/>
          </a:prstGeom>
          <a:solidFill>
            <a:schemeClr val="bg1"/>
          </a:solidFill>
          <a:ln w="254000">
            <a:solidFill>
              <a:srgbClr val="D1B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6EB686-CA87-4EED-A821-63176C2AFF1E}"/>
              </a:ext>
            </a:extLst>
          </p:cNvPr>
          <p:cNvSpPr txBox="1"/>
          <p:nvPr/>
        </p:nvSpPr>
        <p:spPr>
          <a:xfrm>
            <a:off x="2610806" y="4296211"/>
            <a:ext cx="1306639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371600" latinLnBrk="1"/>
            <a:r>
              <a:rPr lang="ko-KR" altLang="en-US" sz="7500" spc="450" dirty="0">
                <a:solidFill>
                  <a:prstClr val="black">
                    <a:lumMod val="85000"/>
                    <a:lumOff val="15000"/>
                  </a:prstClr>
                </a:solidFill>
                <a:latin typeface="Arial Nova"/>
              </a:rPr>
              <a:t>전후 일본의 대중문화 </a:t>
            </a:r>
            <a:r>
              <a:rPr lang="en-US" altLang="ko-KR" sz="7500" spc="450" dirty="0">
                <a:solidFill>
                  <a:prstClr val="black">
                    <a:lumMod val="85000"/>
                    <a:lumOff val="15000"/>
                  </a:prstClr>
                </a:solidFill>
                <a:latin typeface="Arial Nova"/>
              </a:rPr>
              <a:t>- </a:t>
            </a:r>
            <a:r>
              <a:rPr lang="ko-KR" altLang="en-US" sz="7500" spc="450" dirty="0">
                <a:solidFill>
                  <a:prstClr val="black">
                    <a:lumMod val="85000"/>
                    <a:lumOff val="15000"/>
                  </a:prstClr>
                </a:solidFill>
                <a:latin typeface="Arial Nova"/>
              </a:rPr>
              <a:t>음악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280103-9C8D-4B0E-A7FF-AD7186FA997F}"/>
              </a:ext>
            </a:extLst>
          </p:cNvPr>
          <p:cNvSpPr txBox="1"/>
          <p:nvPr/>
        </p:nvSpPr>
        <p:spPr>
          <a:xfrm>
            <a:off x="6016315" y="5868302"/>
            <a:ext cx="62552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371600" latinLnBrk="1"/>
            <a:r>
              <a:rPr lang="en-US" altLang="ko-KR" sz="2700" dirty="0">
                <a:solidFill>
                  <a:prstClr val="black"/>
                </a:solidFill>
                <a:latin typeface="Arial Nova"/>
              </a:rPr>
              <a:t> </a:t>
            </a:r>
            <a:r>
              <a:rPr lang="ko-KR" altLang="en-US" sz="3000" dirty="0">
                <a:solidFill>
                  <a:prstClr val="black"/>
                </a:solidFill>
                <a:latin typeface="Arial Nova"/>
              </a:rPr>
              <a:t>일본어 일본학과 </a:t>
            </a:r>
            <a:r>
              <a:rPr lang="en-US" altLang="ko-KR" sz="3000" dirty="0">
                <a:solidFill>
                  <a:prstClr val="black"/>
                </a:solidFill>
                <a:latin typeface="Arial Nova"/>
              </a:rPr>
              <a:t> 21801902 </a:t>
            </a:r>
            <a:r>
              <a:rPr lang="ko-KR" altLang="en-US" sz="3000" dirty="0">
                <a:solidFill>
                  <a:prstClr val="black"/>
                </a:solidFill>
                <a:latin typeface="Arial Nova"/>
              </a:rPr>
              <a:t>김세진</a:t>
            </a:r>
          </a:p>
        </p:txBody>
      </p:sp>
    </p:spTree>
    <p:extLst>
      <p:ext uri="{BB962C8B-B14F-4D97-AF65-F5344CB8AC3E}">
        <p14:creationId xmlns:p14="http://schemas.microsoft.com/office/powerpoint/2010/main" val="3418462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2B3A1C-B64D-FC4F-9C3F-2264E7BDB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8100" b="1" dirty="0"/>
              <a:t>전후 일본의 대중문화</a:t>
            </a:r>
            <a:endParaRPr lang="vi-KR" sz="8100" b="1" dirty="0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4BD1A47-C113-0A40-96B3-1F0A68DBF7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ko-KR" altLang="en-US" sz="5400" b="1" dirty="0"/>
              <a:t>일본 음식</a:t>
            </a:r>
            <a:endParaRPr lang="vi-KR" sz="5400" b="1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B7880BE-57FB-8648-BD97-0EE854BDC1EB}"/>
              </a:ext>
            </a:extLst>
          </p:cNvPr>
          <p:cNvSpPr txBox="1"/>
          <p:nvPr/>
        </p:nvSpPr>
        <p:spPr>
          <a:xfrm>
            <a:off x="9854169" y="6144589"/>
            <a:ext cx="75079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Wingdings" pitchFamily="2" charset="2"/>
              <a:buChar char="ü"/>
            </a:pPr>
            <a:r>
              <a:rPr lang="en-US" altLang="ko-KR" sz="4200" i="1" dirty="0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22100877</a:t>
            </a:r>
            <a:endParaRPr lang="ko-KR" altLang="en-US" sz="4200" i="1" dirty="0">
              <a:solidFill>
                <a:prstClr val="white"/>
              </a:solidFill>
              <a:latin typeface="Gill Sans MT" panose="020B0502020104020203"/>
              <a:ea typeface="휴먼매직체" panose="02030504000101010101" pitchFamily="18" charset="-127"/>
            </a:endParaRPr>
          </a:p>
          <a:p>
            <a:pPr marL="428625" indent="-428625" defTabSz="685800">
              <a:buFont typeface="Wingdings" pitchFamily="2" charset="2"/>
              <a:buChar char="ü"/>
            </a:pPr>
            <a:r>
              <a:rPr lang="ko-KR" altLang="en-US" sz="4200" i="1" dirty="0" err="1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휜응웬하티</a:t>
            </a:r>
            <a:r>
              <a:rPr lang="ko-KR" altLang="en-US" sz="4200" i="1" dirty="0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 </a:t>
            </a:r>
          </a:p>
          <a:p>
            <a:pPr marL="428625" indent="-428625" defTabSz="685800">
              <a:buFont typeface="Wingdings" pitchFamily="2" charset="2"/>
              <a:buChar char="ü"/>
            </a:pPr>
            <a:r>
              <a:rPr lang="ko-KR" altLang="en-US" sz="4200" i="1" dirty="0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한국어 통번역 학전공</a:t>
            </a:r>
            <a:endParaRPr lang="vi-KR" sz="4200" i="1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14097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1617E0FF-5B29-478C-94B9-61F9D88A4CDF}"/>
              </a:ext>
            </a:extLst>
          </p:cNvPr>
          <p:cNvSpPr/>
          <p:nvPr/>
        </p:nvSpPr>
        <p:spPr>
          <a:xfrm>
            <a:off x="1275908" y="2609355"/>
            <a:ext cx="1069200" cy="106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A7A35C45-9383-4055-B96E-20935210E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3999" y="0"/>
            <a:ext cx="9144002" cy="10287000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3B61297-4B9E-4D78-8993-DD67BD3C98DF}"/>
              </a:ext>
            </a:extLst>
          </p:cNvPr>
          <p:cNvCxnSpPr/>
          <p:nvPr/>
        </p:nvCxnSpPr>
        <p:spPr>
          <a:xfrm>
            <a:off x="1275908" y="2121195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939088B-0436-4AA8-AFA5-50F0D9AE803F}"/>
              </a:ext>
            </a:extLst>
          </p:cNvPr>
          <p:cNvCxnSpPr/>
          <p:nvPr/>
        </p:nvCxnSpPr>
        <p:spPr>
          <a:xfrm>
            <a:off x="1275908" y="2381693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662D7B-7A67-443D-BCAB-5DC116073CA6}"/>
              </a:ext>
            </a:extLst>
          </p:cNvPr>
          <p:cNvSpPr txBox="1"/>
          <p:nvPr/>
        </p:nvSpPr>
        <p:spPr>
          <a:xfrm flipH="1">
            <a:off x="1275908" y="735570"/>
            <a:ext cx="2186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5400" spc="-450" dirty="0">
                <a:solidFill>
                  <a:srgbClr val="40474D"/>
                </a:solidFill>
                <a:latin typeface="나눔스퀘어 Bold"/>
                <a:ea typeface="+mj-ea"/>
              </a:rPr>
              <a:t>목차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F6D038-41EF-45C5-81DC-8DFA0BC99729}"/>
              </a:ext>
            </a:extLst>
          </p:cNvPr>
          <p:cNvSpPr txBox="1"/>
          <p:nvPr/>
        </p:nvSpPr>
        <p:spPr>
          <a:xfrm>
            <a:off x="2783138" y="1151069"/>
            <a:ext cx="32063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sz="2700" dirty="0">
                <a:solidFill>
                  <a:srgbClr val="40474D"/>
                </a:solidFill>
                <a:latin typeface="나눔스퀘어 Light"/>
              </a:rPr>
              <a:t>A table of contents</a:t>
            </a:r>
            <a:endParaRPr lang="ko-KR" altLang="en-US" sz="2700" dirty="0">
              <a:solidFill>
                <a:srgbClr val="40474D"/>
              </a:solidFill>
              <a:latin typeface="나눔스퀘어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D9867-0483-4D29-B307-71C21C6BFF6B}"/>
              </a:ext>
            </a:extLst>
          </p:cNvPr>
          <p:cNvSpPr txBox="1"/>
          <p:nvPr/>
        </p:nvSpPr>
        <p:spPr>
          <a:xfrm>
            <a:off x="1498886" y="2704931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sz="4800" b="1" dirty="0">
                <a:solidFill>
                  <a:srgbClr val="40474D"/>
                </a:solidFill>
                <a:latin typeface="Arial Nova"/>
              </a:rPr>
              <a:t>1</a:t>
            </a:r>
            <a:endParaRPr lang="ko-KR" altLang="en-US" sz="4800" b="1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792471-0D08-4F9B-A3B9-5F8979B3F84D}"/>
              </a:ext>
            </a:extLst>
          </p:cNvPr>
          <p:cNvSpPr txBox="1"/>
          <p:nvPr/>
        </p:nvSpPr>
        <p:spPr>
          <a:xfrm>
            <a:off x="2565686" y="2811484"/>
            <a:ext cx="443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600" spc="-450" dirty="0">
                <a:solidFill>
                  <a:prstClr val="black"/>
                </a:solidFill>
                <a:latin typeface="Arial Nova"/>
              </a:rPr>
              <a:t>전후 일본 문화의 의미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3BD418F-1481-4B12-910F-8DED15CBAC30}"/>
              </a:ext>
            </a:extLst>
          </p:cNvPr>
          <p:cNvSpPr/>
          <p:nvPr/>
        </p:nvSpPr>
        <p:spPr>
          <a:xfrm>
            <a:off x="1278311" y="4161231"/>
            <a:ext cx="1066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116CC1-EB97-49B4-91E2-86342F9EC139}"/>
              </a:ext>
            </a:extLst>
          </p:cNvPr>
          <p:cNvSpPr txBox="1"/>
          <p:nvPr/>
        </p:nvSpPr>
        <p:spPr>
          <a:xfrm>
            <a:off x="1498885" y="4241830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sz="4800" b="1" dirty="0">
                <a:solidFill>
                  <a:srgbClr val="40474D"/>
                </a:solidFill>
                <a:latin typeface="Arial Nova"/>
              </a:rPr>
              <a:t>2</a:t>
            </a:r>
            <a:endParaRPr lang="ko-KR" altLang="en-US" sz="4800" b="1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EFBB2C-292C-4845-92A1-BCFB8FCCDD6F}"/>
              </a:ext>
            </a:extLst>
          </p:cNvPr>
          <p:cNvSpPr txBox="1"/>
          <p:nvPr/>
        </p:nvSpPr>
        <p:spPr>
          <a:xfrm>
            <a:off x="2565683" y="4348382"/>
            <a:ext cx="524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600" spc="-450" dirty="0">
                <a:solidFill>
                  <a:prstClr val="black"/>
                </a:solidFill>
                <a:latin typeface="Arial Nova"/>
              </a:rPr>
              <a:t>전후 직후의 음악문화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569A861-69E7-4427-8C88-794E9A556F45}"/>
              </a:ext>
            </a:extLst>
          </p:cNvPr>
          <p:cNvSpPr/>
          <p:nvPr/>
        </p:nvSpPr>
        <p:spPr>
          <a:xfrm>
            <a:off x="1278309" y="5698130"/>
            <a:ext cx="1066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9DF35E-D71F-4968-817C-FDA1E4DAF04A}"/>
              </a:ext>
            </a:extLst>
          </p:cNvPr>
          <p:cNvSpPr txBox="1"/>
          <p:nvPr/>
        </p:nvSpPr>
        <p:spPr>
          <a:xfrm>
            <a:off x="1498883" y="5778728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sz="4800" b="1" dirty="0">
                <a:solidFill>
                  <a:srgbClr val="40474D"/>
                </a:solidFill>
                <a:latin typeface="Arial Nova"/>
              </a:rPr>
              <a:t>3</a:t>
            </a:r>
            <a:endParaRPr lang="ko-KR" altLang="en-US" sz="4800" b="1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4D5A94-FA8E-40C8-AA95-76A9AD9011F0}"/>
              </a:ext>
            </a:extLst>
          </p:cNvPr>
          <p:cNvSpPr txBox="1"/>
          <p:nvPr/>
        </p:nvSpPr>
        <p:spPr>
          <a:xfrm>
            <a:off x="2565682" y="5885281"/>
            <a:ext cx="524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600" spc="-450" dirty="0">
                <a:solidFill>
                  <a:prstClr val="black"/>
                </a:solidFill>
                <a:latin typeface="Arial Nova"/>
              </a:rPr>
              <a:t>전후의 여러 대중음악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A7A2F98-732F-4F25-820C-35377E33AABB}"/>
              </a:ext>
            </a:extLst>
          </p:cNvPr>
          <p:cNvSpPr/>
          <p:nvPr/>
        </p:nvSpPr>
        <p:spPr>
          <a:xfrm>
            <a:off x="1278308" y="7235028"/>
            <a:ext cx="1066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37A05C-15D1-4AD9-AA9A-DDA1303FB950}"/>
              </a:ext>
            </a:extLst>
          </p:cNvPr>
          <p:cNvSpPr txBox="1"/>
          <p:nvPr/>
        </p:nvSpPr>
        <p:spPr>
          <a:xfrm>
            <a:off x="1498882" y="7315627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sz="4800" b="1" dirty="0">
                <a:solidFill>
                  <a:srgbClr val="40474D"/>
                </a:solidFill>
                <a:latin typeface="Arial Nova"/>
              </a:rPr>
              <a:t>4</a:t>
            </a:r>
            <a:endParaRPr lang="ko-KR" altLang="en-US" sz="4800" b="1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8AE8FD-0B37-420B-B9B4-84ACF0B95AE1}"/>
              </a:ext>
            </a:extLst>
          </p:cNvPr>
          <p:cNvSpPr txBox="1"/>
          <p:nvPr/>
        </p:nvSpPr>
        <p:spPr>
          <a:xfrm>
            <a:off x="2565681" y="7422179"/>
            <a:ext cx="443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600" spc="-450" dirty="0">
                <a:solidFill>
                  <a:prstClr val="black"/>
                </a:solidFill>
                <a:latin typeface="Arial Nova"/>
              </a:rPr>
              <a:t>그 밖의 음악문화들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26E97B2-0557-4AD8-B7D1-4C06FC29714F}"/>
              </a:ext>
            </a:extLst>
          </p:cNvPr>
          <p:cNvSpPr/>
          <p:nvPr/>
        </p:nvSpPr>
        <p:spPr>
          <a:xfrm>
            <a:off x="1275908" y="8685084"/>
            <a:ext cx="1066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5DDD5A-BF03-41F6-AB81-192D74113944}"/>
              </a:ext>
            </a:extLst>
          </p:cNvPr>
          <p:cNvSpPr txBox="1"/>
          <p:nvPr/>
        </p:nvSpPr>
        <p:spPr>
          <a:xfrm>
            <a:off x="1496482" y="8765683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sz="4800" b="1" dirty="0">
                <a:solidFill>
                  <a:srgbClr val="40474D"/>
                </a:solidFill>
                <a:latin typeface="Arial Nova"/>
              </a:rPr>
              <a:t>5</a:t>
            </a:r>
            <a:endParaRPr lang="ko-KR" altLang="en-US" sz="4800" b="1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701FE4-85A6-4310-851A-380A1A752DD0}"/>
              </a:ext>
            </a:extLst>
          </p:cNvPr>
          <p:cNvSpPr txBox="1"/>
          <p:nvPr/>
        </p:nvSpPr>
        <p:spPr>
          <a:xfrm>
            <a:off x="2563281" y="8872235"/>
            <a:ext cx="443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600" spc="-450" dirty="0">
                <a:solidFill>
                  <a:prstClr val="black"/>
                </a:solidFill>
                <a:latin typeface="Arial Nova"/>
              </a:rPr>
              <a:t>결론  및  마무리</a:t>
            </a:r>
          </a:p>
        </p:txBody>
      </p:sp>
    </p:spTree>
    <p:extLst>
      <p:ext uri="{BB962C8B-B14F-4D97-AF65-F5344CB8AC3E}">
        <p14:creationId xmlns:p14="http://schemas.microsoft.com/office/powerpoint/2010/main" val="3456100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2F87261-E108-478A-B08E-AB99E7DFAF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3C5BB70D-FA0C-4EA7-9D3E-2F6B315D0F85}"/>
              </a:ext>
            </a:extLst>
          </p:cNvPr>
          <p:cNvSpPr/>
          <p:nvPr/>
        </p:nvSpPr>
        <p:spPr>
          <a:xfrm>
            <a:off x="675092" y="3889548"/>
            <a:ext cx="7831812" cy="2482011"/>
          </a:xfrm>
          <a:prstGeom prst="rect">
            <a:avLst/>
          </a:prstGeom>
          <a:solidFill>
            <a:schemeClr val="bg1"/>
          </a:solidFill>
          <a:ln w="190500">
            <a:solidFill>
              <a:srgbClr val="D1B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9AEA3DC-ABAA-495A-BE52-C70645C78AF6}"/>
              </a:ext>
            </a:extLst>
          </p:cNvPr>
          <p:cNvGrpSpPr/>
          <p:nvPr/>
        </p:nvGrpSpPr>
        <p:grpSpPr>
          <a:xfrm>
            <a:off x="1060710" y="4339029"/>
            <a:ext cx="6970802" cy="1615827"/>
            <a:chOff x="707140" y="2847432"/>
            <a:chExt cx="4647201" cy="10772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93B4E8-C752-4C15-AB3D-D489AD291BF4}"/>
                </a:ext>
              </a:extLst>
            </p:cNvPr>
            <p:cNvSpPr txBox="1"/>
            <p:nvPr/>
          </p:nvSpPr>
          <p:spPr>
            <a:xfrm>
              <a:off x="707140" y="2847432"/>
              <a:ext cx="17410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 latinLnBrk="1"/>
              <a:r>
                <a:rPr lang="en-US" altLang="ko-KR" sz="3600" spc="900" dirty="0">
                  <a:solidFill>
                    <a:srgbClr val="40474D"/>
                  </a:solidFill>
                  <a:latin typeface="나눔스퀘어 Light"/>
                </a:rPr>
                <a:t>Part 1, </a:t>
              </a:r>
              <a:endParaRPr lang="ko-KR" altLang="en-US" sz="3600" spc="900" dirty="0">
                <a:solidFill>
                  <a:srgbClr val="40474D"/>
                </a:solidFill>
                <a:latin typeface="나눔스퀘어 Ligh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B77D22-8225-4B1B-BAD0-FCC86DC6FF59}"/>
                </a:ext>
              </a:extLst>
            </p:cNvPr>
            <p:cNvSpPr txBox="1"/>
            <p:nvPr/>
          </p:nvSpPr>
          <p:spPr>
            <a:xfrm>
              <a:off x="821904" y="3309097"/>
              <a:ext cx="453243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 latinLnBrk="1"/>
              <a:r>
                <a:rPr lang="ko-KR" altLang="en-US" sz="5400" dirty="0">
                  <a:solidFill>
                    <a:srgbClr val="40474D"/>
                  </a:solidFill>
                  <a:latin typeface="Arial Nova"/>
                </a:rPr>
                <a:t>전후 일본문화의 의미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432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7CF96B17-6AD6-4B80-8D34-44D8E9EFB433}"/>
              </a:ext>
            </a:extLst>
          </p:cNvPr>
          <p:cNvSpPr/>
          <p:nvPr/>
        </p:nvSpPr>
        <p:spPr>
          <a:xfrm>
            <a:off x="3196205" y="5185624"/>
            <a:ext cx="5223965" cy="45135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DFBB2C9-34D5-4EF0-88E4-F9ABFD2BC3E6}"/>
              </a:ext>
            </a:extLst>
          </p:cNvPr>
          <p:cNvSpPr/>
          <p:nvPr/>
        </p:nvSpPr>
        <p:spPr>
          <a:xfrm>
            <a:off x="14774779" y="8951495"/>
            <a:ext cx="3513221" cy="124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9F6349A-B11F-4E77-8D82-5DFB6F1C08A5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DA825ED-E7F5-4250-A1B3-121FF8D4B330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257390-420B-4DBD-AA6D-276A7317DD6C}"/>
              </a:ext>
            </a:extLst>
          </p:cNvPr>
          <p:cNvSpPr txBox="1"/>
          <p:nvPr/>
        </p:nvSpPr>
        <p:spPr>
          <a:xfrm>
            <a:off x="1275908" y="475705"/>
            <a:ext cx="7051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spc="-450" dirty="0">
                <a:solidFill>
                  <a:srgbClr val="40474D"/>
                </a:solidFill>
                <a:latin typeface="Arial Nova"/>
              </a:rPr>
              <a:t>전후 일본 문화의 의미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A6547-4F09-4A77-A419-616663D85DC8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1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896B41B-6FC4-4CD5-8552-162E5E0DF44E}"/>
              </a:ext>
            </a:extLst>
          </p:cNvPr>
          <p:cNvGrpSpPr/>
          <p:nvPr/>
        </p:nvGrpSpPr>
        <p:grpSpPr>
          <a:xfrm>
            <a:off x="-1" y="-1"/>
            <a:ext cx="207335" cy="10287002"/>
            <a:chOff x="0" y="0"/>
            <a:chExt cx="167640" cy="646659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6EDED57-70C3-4722-9CBC-A9A7A5C4D26F}"/>
                </a:ext>
              </a:extLst>
            </p:cNvPr>
            <p:cNvSpPr/>
            <p:nvPr/>
          </p:nvSpPr>
          <p:spPr>
            <a:xfrm>
              <a:off x="0" y="0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7D7BBCA-24F2-4D97-B9F5-C792A9CA4875}"/>
                </a:ext>
              </a:extLst>
            </p:cNvPr>
            <p:cNvSpPr/>
            <p:nvPr/>
          </p:nvSpPr>
          <p:spPr>
            <a:xfrm>
              <a:off x="0" y="1328051"/>
              <a:ext cx="167640" cy="11543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D3B2D62-7C8B-40B5-B77A-996C097018B8}"/>
                </a:ext>
              </a:extLst>
            </p:cNvPr>
            <p:cNvSpPr/>
            <p:nvPr/>
          </p:nvSpPr>
          <p:spPr>
            <a:xfrm>
              <a:off x="0" y="2656102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95DA483-0437-46E9-B278-E1739B520FE9}"/>
                </a:ext>
              </a:extLst>
            </p:cNvPr>
            <p:cNvSpPr/>
            <p:nvPr/>
          </p:nvSpPr>
          <p:spPr>
            <a:xfrm>
              <a:off x="0" y="3984153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2221085-B21A-4F46-BB6F-390277F59093}"/>
                </a:ext>
              </a:extLst>
            </p:cNvPr>
            <p:cNvSpPr/>
            <p:nvPr/>
          </p:nvSpPr>
          <p:spPr>
            <a:xfrm>
              <a:off x="0" y="5312204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3A11E2B-86A8-4BDA-93C7-7D3C029CD0EF}"/>
              </a:ext>
            </a:extLst>
          </p:cNvPr>
          <p:cNvSpPr/>
          <p:nvPr/>
        </p:nvSpPr>
        <p:spPr>
          <a:xfrm>
            <a:off x="1719057" y="2712458"/>
            <a:ext cx="4695402" cy="24731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D4BE18E-3AE4-4BBE-8794-518BAFE2244D}"/>
              </a:ext>
            </a:extLst>
          </p:cNvPr>
          <p:cNvSpPr/>
          <p:nvPr/>
        </p:nvSpPr>
        <p:spPr>
          <a:xfrm>
            <a:off x="1918833" y="2905691"/>
            <a:ext cx="4495626" cy="2086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BC978-DDD4-4393-981C-39B33BB9AA6B}"/>
              </a:ext>
            </a:extLst>
          </p:cNvPr>
          <p:cNvSpPr txBox="1"/>
          <p:nvPr/>
        </p:nvSpPr>
        <p:spPr>
          <a:xfrm>
            <a:off x="2605358" y="3602792"/>
            <a:ext cx="336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600" dirty="0">
                <a:solidFill>
                  <a:prstClr val="black"/>
                </a:solidFill>
                <a:latin typeface="Arial Nova"/>
              </a:rPr>
              <a:t>대중문화란</a:t>
            </a:r>
            <a:r>
              <a:rPr lang="en-US" altLang="ko-KR" sz="3600" dirty="0">
                <a:solidFill>
                  <a:prstClr val="black"/>
                </a:solidFill>
                <a:latin typeface="Arial Nova"/>
              </a:rPr>
              <a:t>?</a:t>
            </a:r>
            <a:endParaRPr lang="ko-KR" altLang="en-US" sz="3600" dirty="0">
              <a:solidFill>
                <a:prstClr val="black"/>
              </a:solidFill>
              <a:latin typeface="Arial Nov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A850B5-8B99-4139-A77C-F99095BC6A3C}"/>
              </a:ext>
            </a:extLst>
          </p:cNvPr>
          <p:cNvSpPr txBox="1"/>
          <p:nvPr/>
        </p:nvSpPr>
        <p:spPr>
          <a:xfrm>
            <a:off x="8908089" y="3557699"/>
            <a:ext cx="849906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대중이 형성하는 문화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매스 커뮤니케이션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교육의 보 급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생활 수준의 향상의 발달 등을 기반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대량 소비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대량 생산을 전제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2700" dirty="0">
              <a:solidFill>
                <a:prstClr val="black"/>
              </a:solidFill>
              <a:latin typeface="Arial Nova"/>
            </a:endParaRPr>
          </a:p>
        </p:txBody>
      </p:sp>
      <p:pic>
        <p:nvPicPr>
          <p:cNvPr id="14" name="그래픽 13" descr="연결 단색으로 채워진">
            <a:extLst>
              <a:ext uri="{FF2B5EF4-FFF2-40B4-BE49-F238E27FC236}">
                <a16:creationId xmlns:a16="http://schemas.microsoft.com/office/drawing/2014/main" id="{4FA4E43A-1F86-45B5-AA16-F7617093E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7407" y="5185625"/>
            <a:ext cx="4646759" cy="464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41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BDFBB2C9-34D5-4EF0-88E4-F9ABFD2BC3E6}"/>
              </a:ext>
            </a:extLst>
          </p:cNvPr>
          <p:cNvSpPr/>
          <p:nvPr/>
        </p:nvSpPr>
        <p:spPr>
          <a:xfrm>
            <a:off x="14774779" y="8951495"/>
            <a:ext cx="3513221" cy="124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9F6349A-B11F-4E77-8D82-5DFB6F1C08A5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DA825ED-E7F5-4250-A1B3-121FF8D4B330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257390-420B-4DBD-AA6D-276A7317DD6C}"/>
              </a:ext>
            </a:extLst>
          </p:cNvPr>
          <p:cNvSpPr txBox="1"/>
          <p:nvPr/>
        </p:nvSpPr>
        <p:spPr>
          <a:xfrm>
            <a:off x="1275908" y="475705"/>
            <a:ext cx="7051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spc="-450" dirty="0">
                <a:solidFill>
                  <a:srgbClr val="40474D"/>
                </a:solidFill>
                <a:latin typeface="Arial Nova"/>
              </a:rPr>
              <a:t>전후 일본 문화의 의미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A6547-4F09-4A77-A419-616663D85DC8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1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896B41B-6FC4-4CD5-8552-162E5E0DF44E}"/>
              </a:ext>
            </a:extLst>
          </p:cNvPr>
          <p:cNvGrpSpPr/>
          <p:nvPr/>
        </p:nvGrpSpPr>
        <p:grpSpPr>
          <a:xfrm>
            <a:off x="-1" y="-1"/>
            <a:ext cx="207335" cy="10287002"/>
            <a:chOff x="0" y="0"/>
            <a:chExt cx="167640" cy="646659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6EDED57-70C3-4722-9CBC-A9A7A5C4D26F}"/>
                </a:ext>
              </a:extLst>
            </p:cNvPr>
            <p:cNvSpPr/>
            <p:nvPr/>
          </p:nvSpPr>
          <p:spPr>
            <a:xfrm>
              <a:off x="0" y="0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7D7BBCA-24F2-4D97-B9F5-C792A9CA4875}"/>
                </a:ext>
              </a:extLst>
            </p:cNvPr>
            <p:cNvSpPr/>
            <p:nvPr/>
          </p:nvSpPr>
          <p:spPr>
            <a:xfrm>
              <a:off x="0" y="1328051"/>
              <a:ext cx="167640" cy="11543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D3B2D62-7C8B-40B5-B77A-996C097018B8}"/>
                </a:ext>
              </a:extLst>
            </p:cNvPr>
            <p:cNvSpPr/>
            <p:nvPr/>
          </p:nvSpPr>
          <p:spPr>
            <a:xfrm>
              <a:off x="0" y="2656102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95DA483-0437-46E9-B278-E1739B520FE9}"/>
                </a:ext>
              </a:extLst>
            </p:cNvPr>
            <p:cNvSpPr/>
            <p:nvPr/>
          </p:nvSpPr>
          <p:spPr>
            <a:xfrm>
              <a:off x="0" y="3984153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2221085-B21A-4F46-BB6F-390277F59093}"/>
                </a:ext>
              </a:extLst>
            </p:cNvPr>
            <p:cNvSpPr/>
            <p:nvPr/>
          </p:nvSpPr>
          <p:spPr>
            <a:xfrm>
              <a:off x="0" y="5312204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0DFF6D8-8A7B-4484-A7E4-6B8DE08D4D0C}"/>
              </a:ext>
            </a:extLst>
          </p:cNvPr>
          <p:cNvSpPr txBox="1"/>
          <p:nvPr/>
        </p:nvSpPr>
        <p:spPr>
          <a:xfrm>
            <a:off x="1277962" y="5516504"/>
            <a:ext cx="9873794" cy="368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3000" kern="0" dirty="0">
                <a:solidFill>
                  <a:srgbClr val="000000"/>
                </a:solidFill>
                <a:latin typeface="나눔스퀘어 Light"/>
              </a:rPr>
              <a:t>  </a:t>
            </a:r>
            <a:r>
              <a:rPr lang="en-US" altLang="ko-KR" sz="3000" kern="0" dirty="0">
                <a:solidFill>
                  <a:srgbClr val="000000"/>
                </a:solidFill>
                <a:latin typeface="나눔스퀘어 Light"/>
              </a:rPr>
              <a:t>- </a:t>
            </a:r>
            <a:r>
              <a:rPr lang="ko-KR" altLang="en-US" sz="3000" kern="0" dirty="0">
                <a:solidFill>
                  <a:srgbClr val="000000"/>
                </a:solidFill>
                <a:latin typeface="나눔스퀘어 Light"/>
              </a:rPr>
              <a:t>전후 일본 </a:t>
            </a:r>
            <a:r>
              <a:rPr lang="en-US" altLang="ko-KR" sz="3000" kern="0" dirty="0">
                <a:solidFill>
                  <a:srgbClr val="000000"/>
                </a:solidFill>
                <a:latin typeface="나눔스퀘어 Light"/>
              </a:rPr>
              <a:t>(</a:t>
            </a:r>
            <a:r>
              <a:rPr lang="ko-KR" altLang="en-US" sz="3000" kern="0" dirty="0">
                <a:solidFill>
                  <a:srgbClr val="000000"/>
                </a:solidFill>
                <a:latin typeface="나눔스퀘어 Light"/>
              </a:rPr>
              <a:t>일본어</a:t>
            </a:r>
            <a:r>
              <a:rPr lang="en-US" altLang="ko-KR" sz="3000" kern="0" dirty="0">
                <a:solidFill>
                  <a:srgbClr val="000000"/>
                </a:solidFill>
                <a:latin typeface="나눔스퀘어 Light"/>
              </a:rPr>
              <a:t>: </a:t>
            </a:r>
            <a:r>
              <a:rPr lang="ko-KR" altLang="en-US" sz="3000" kern="0" dirty="0">
                <a:solidFill>
                  <a:srgbClr val="000000"/>
                </a:solidFill>
                <a:latin typeface="나눔스퀘어 Light"/>
              </a:rPr>
              <a:t>戦後日本 </a:t>
            </a:r>
            <a:r>
              <a:rPr lang="ko-KR" altLang="en-US" sz="3000" kern="0" dirty="0" err="1">
                <a:solidFill>
                  <a:srgbClr val="000000"/>
                </a:solidFill>
                <a:latin typeface="나눔스퀘어 Light"/>
              </a:rPr>
              <a:t>센고니혼</a:t>
            </a:r>
            <a:r>
              <a:rPr lang="en-US" altLang="ko-KR" sz="3000" kern="0" dirty="0">
                <a:solidFill>
                  <a:srgbClr val="000000"/>
                </a:solidFill>
                <a:latin typeface="나눔스퀘어 Light"/>
              </a:rPr>
              <a:t>[*])</a:t>
            </a:r>
            <a:r>
              <a:rPr lang="ko-KR" altLang="en-US" sz="3000" kern="0" dirty="0">
                <a:solidFill>
                  <a:srgbClr val="000000"/>
                </a:solidFill>
                <a:latin typeface="나눔스퀘어 Light"/>
              </a:rPr>
              <a:t> </a:t>
            </a:r>
            <a:endParaRPr lang="en-US" altLang="ko-KR" sz="3000" kern="0" dirty="0">
              <a:solidFill>
                <a:srgbClr val="000000"/>
              </a:solidFill>
              <a:latin typeface="나눔스퀘어 Light"/>
            </a:endParaRPr>
          </a:p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3000" kern="0" dirty="0">
                <a:solidFill>
                  <a:srgbClr val="000000"/>
                </a:solidFill>
                <a:latin typeface="나눔스퀘어 Light"/>
              </a:rPr>
              <a:t>  </a:t>
            </a:r>
            <a:endParaRPr lang="en-US" altLang="ko-KR" sz="3000" kern="0" dirty="0">
              <a:solidFill>
                <a:srgbClr val="000000"/>
              </a:solidFill>
              <a:latin typeface="나눔스퀘어 Light"/>
            </a:endParaRPr>
          </a:p>
          <a:p>
            <a:pPr algn="just" defTabSz="1371600" fontAlgn="base" latinLnBrk="1">
              <a:lnSpc>
                <a:spcPct val="160000"/>
              </a:lnSpc>
            </a:pPr>
            <a:r>
              <a:rPr lang="en-US" altLang="ko-KR" sz="3000" kern="0" dirty="0">
                <a:solidFill>
                  <a:srgbClr val="000000"/>
                </a:solidFill>
                <a:latin typeface="나눔스퀘어 Light"/>
              </a:rPr>
              <a:t>  - </a:t>
            </a:r>
            <a:r>
              <a:rPr lang="ko-KR" altLang="en-US" sz="3000" kern="0" dirty="0">
                <a:solidFill>
                  <a:srgbClr val="000000"/>
                </a:solidFill>
                <a:latin typeface="나눔스퀘어 Light"/>
              </a:rPr>
              <a:t>전쟁 후의 일본 </a:t>
            </a:r>
            <a:endParaRPr lang="en-US" altLang="ko-KR" sz="3000" kern="0" dirty="0">
              <a:solidFill>
                <a:srgbClr val="000000"/>
              </a:solidFill>
              <a:latin typeface="나눔스퀘어 Light"/>
            </a:endParaRPr>
          </a:p>
          <a:p>
            <a:pPr algn="just" defTabSz="1371600" fontAlgn="base" latinLnBrk="1">
              <a:lnSpc>
                <a:spcPct val="160000"/>
              </a:lnSpc>
            </a:pPr>
            <a:r>
              <a:rPr lang="en-US" altLang="ko-KR" sz="3000" kern="0" dirty="0">
                <a:solidFill>
                  <a:srgbClr val="000000"/>
                </a:solidFill>
                <a:latin typeface="나눔스퀘어 Light"/>
              </a:rPr>
              <a:t> </a:t>
            </a:r>
          </a:p>
          <a:p>
            <a:pPr algn="just" defTabSz="1371600" fontAlgn="base" latinLnBrk="1">
              <a:lnSpc>
                <a:spcPct val="160000"/>
              </a:lnSpc>
            </a:pPr>
            <a:r>
              <a:rPr lang="en-US" altLang="ko-KR" sz="3000" kern="0" dirty="0">
                <a:solidFill>
                  <a:srgbClr val="000000"/>
                </a:solidFill>
                <a:latin typeface="나눔스퀘어 Light"/>
              </a:rPr>
              <a:t>  - 1945</a:t>
            </a:r>
            <a:r>
              <a:rPr lang="ko-KR" altLang="en-US" sz="3000" kern="0" dirty="0">
                <a:solidFill>
                  <a:srgbClr val="000000"/>
                </a:solidFill>
                <a:latin typeface="나눔스퀘어 Light"/>
              </a:rPr>
              <a:t>년 </a:t>
            </a:r>
            <a:r>
              <a:rPr lang="en-US" altLang="ko-KR" sz="3000" kern="0" dirty="0">
                <a:solidFill>
                  <a:srgbClr val="000000"/>
                </a:solidFill>
                <a:latin typeface="나눔스퀘어 Light"/>
              </a:rPr>
              <a:t>9</a:t>
            </a:r>
            <a:r>
              <a:rPr lang="ko-KR" altLang="en-US" sz="3000" kern="0" dirty="0">
                <a:solidFill>
                  <a:srgbClr val="000000"/>
                </a:solidFill>
                <a:latin typeface="나눔스퀘어 Light"/>
              </a:rPr>
              <a:t>월 </a:t>
            </a:r>
            <a:r>
              <a:rPr lang="en-US" altLang="ko-KR" sz="3000" kern="0" dirty="0">
                <a:solidFill>
                  <a:srgbClr val="000000"/>
                </a:solidFill>
                <a:latin typeface="나눔스퀘어 Light"/>
              </a:rPr>
              <a:t>2</a:t>
            </a:r>
            <a:r>
              <a:rPr lang="ko-KR" altLang="en-US" sz="3000" kern="0" dirty="0">
                <a:solidFill>
                  <a:srgbClr val="000000"/>
                </a:solidFill>
                <a:latin typeface="나눔스퀘어 Light"/>
              </a:rPr>
              <a:t>일 포츠담 선언 이후 현대 일본의 역사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3A11E2B-86A8-4BDA-93C7-7D3C029CD0EF}"/>
              </a:ext>
            </a:extLst>
          </p:cNvPr>
          <p:cNvSpPr/>
          <p:nvPr/>
        </p:nvSpPr>
        <p:spPr>
          <a:xfrm>
            <a:off x="1962432" y="2476811"/>
            <a:ext cx="10341024" cy="2540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44828F8-D063-4774-81FE-A2C5A7F916DC}"/>
              </a:ext>
            </a:extLst>
          </p:cNvPr>
          <p:cNvGrpSpPr/>
          <p:nvPr/>
        </p:nvGrpSpPr>
        <p:grpSpPr>
          <a:xfrm>
            <a:off x="2190959" y="2476811"/>
            <a:ext cx="15762674" cy="5179584"/>
            <a:chOff x="1460639" y="1651207"/>
            <a:chExt cx="10508449" cy="345305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4646C7C-B44C-479E-B07F-E512C2EB60E3}"/>
                </a:ext>
              </a:extLst>
            </p:cNvPr>
            <p:cNvSpPr/>
            <p:nvPr/>
          </p:nvSpPr>
          <p:spPr>
            <a:xfrm>
              <a:off x="7778936" y="1651207"/>
              <a:ext cx="4190152" cy="34530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CFEBC704-7E84-464F-8CC5-9F58EF79DBD1}"/>
                </a:ext>
              </a:extLst>
            </p:cNvPr>
            <p:cNvGrpSpPr/>
            <p:nvPr/>
          </p:nvGrpSpPr>
          <p:grpSpPr>
            <a:xfrm>
              <a:off x="1460639" y="1807510"/>
              <a:ext cx="6589314" cy="1621966"/>
              <a:chOff x="1441472" y="1824871"/>
              <a:chExt cx="6589314" cy="1621966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DD4BE18E-3AE4-4BBE-8794-518BAFE2244D}"/>
                  </a:ext>
                </a:extLst>
              </p:cNvPr>
              <p:cNvSpPr/>
              <p:nvPr/>
            </p:nvSpPr>
            <p:spPr>
              <a:xfrm>
                <a:off x="1441472" y="1824871"/>
                <a:ext cx="6589314" cy="13911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latinLnBrk="1"/>
                <a:endParaRPr lang="ko-KR" altLang="en-US" sz="2700" dirty="0">
                  <a:solidFill>
                    <a:prstClr val="white"/>
                  </a:solidFill>
                  <a:latin typeface="Arial Nova"/>
                </a:endParaRPr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C8A22C82-0437-4A80-B406-CB1CEB35592E}"/>
                  </a:ext>
                </a:extLst>
              </p:cNvPr>
              <p:cNvSpPr/>
              <p:nvPr/>
            </p:nvSpPr>
            <p:spPr>
              <a:xfrm>
                <a:off x="4314295" y="2055703"/>
                <a:ext cx="3594902" cy="13911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latinLnBrk="1"/>
                <a:endParaRPr lang="ko-KR" altLang="en-US" sz="2700" dirty="0">
                  <a:solidFill>
                    <a:prstClr val="white"/>
                  </a:solidFill>
                  <a:latin typeface="Arial Nova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F9BC978-DDD4-4393-981C-39B33BB9AA6B}"/>
              </a:ext>
            </a:extLst>
          </p:cNvPr>
          <p:cNvSpPr txBox="1"/>
          <p:nvPr/>
        </p:nvSpPr>
        <p:spPr>
          <a:xfrm>
            <a:off x="2848733" y="3434408"/>
            <a:ext cx="336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600" dirty="0">
                <a:solidFill>
                  <a:prstClr val="black"/>
                </a:solidFill>
                <a:latin typeface="Arial Nova"/>
              </a:rPr>
              <a:t>전후의 일본은</a:t>
            </a:r>
            <a:r>
              <a:rPr lang="en-US" altLang="ko-KR" sz="3600" dirty="0">
                <a:solidFill>
                  <a:prstClr val="black"/>
                </a:solidFill>
                <a:latin typeface="Arial Nova"/>
              </a:rPr>
              <a:t>?</a:t>
            </a:r>
            <a:endParaRPr lang="ko-KR" altLang="en-US" sz="3600" dirty="0">
              <a:solidFill>
                <a:prstClr val="black"/>
              </a:solidFill>
              <a:latin typeface="Arial Nova"/>
            </a:endParaRPr>
          </a:p>
        </p:txBody>
      </p:sp>
      <p:pic>
        <p:nvPicPr>
          <p:cNvPr id="4098" name="Picture 2" descr="전후 일본 도시 풍경 1945 - Postwar Japan city View 1945">
            <a:extLst>
              <a:ext uri="{FF2B5EF4-FFF2-40B4-BE49-F238E27FC236}">
                <a16:creationId xmlns:a16="http://schemas.microsoft.com/office/drawing/2014/main" id="{C710627F-1E39-43F5-A044-B9C05110E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547" y="2675439"/>
            <a:ext cx="5864846" cy="46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09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102D017A-C5FD-4D51-AE11-2F79AB8E67A0}"/>
              </a:ext>
            </a:extLst>
          </p:cNvPr>
          <p:cNvSpPr/>
          <p:nvPr/>
        </p:nvSpPr>
        <p:spPr>
          <a:xfrm>
            <a:off x="3831361" y="4883028"/>
            <a:ext cx="2539871" cy="4431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DFBB2C9-34D5-4EF0-88E4-F9ABFD2BC3E6}"/>
              </a:ext>
            </a:extLst>
          </p:cNvPr>
          <p:cNvSpPr/>
          <p:nvPr/>
        </p:nvSpPr>
        <p:spPr>
          <a:xfrm>
            <a:off x="14684865" y="8951495"/>
            <a:ext cx="3603135" cy="124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9F6349A-B11F-4E77-8D82-5DFB6F1C08A5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DA825ED-E7F5-4250-A1B3-121FF8D4B330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257390-420B-4DBD-AA6D-276A7317DD6C}"/>
              </a:ext>
            </a:extLst>
          </p:cNvPr>
          <p:cNvSpPr txBox="1"/>
          <p:nvPr/>
        </p:nvSpPr>
        <p:spPr>
          <a:xfrm>
            <a:off x="1275908" y="475705"/>
            <a:ext cx="7051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spc="-450" dirty="0">
                <a:solidFill>
                  <a:srgbClr val="40474D"/>
                </a:solidFill>
                <a:latin typeface="Arial Nova"/>
              </a:rPr>
              <a:t>전후 일본 문화의 의미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A6547-4F09-4A77-A419-616663D85DC8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1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896B41B-6FC4-4CD5-8552-162E5E0DF44E}"/>
              </a:ext>
            </a:extLst>
          </p:cNvPr>
          <p:cNvGrpSpPr/>
          <p:nvPr/>
        </p:nvGrpSpPr>
        <p:grpSpPr>
          <a:xfrm>
            <a:off x="-1" y="-1"/>
            <a:ext cx="207335" cy="10287002"/>
            <a:chOff x="0" y="0"/>
            <a:chExt cx="167640" cy="646659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6EDED57-70C3-4722-9CBC-A9A7A5C4D26F}"/>
                </a:ext>
              </a:extLst>
            </p:cNvPr>
            <p:cNvSpPr/>
            <p:nvPr/>
          </p:nvSpPr>
          <p:spPr>
            <a:xfrm>
              <a:off x="0" y="0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7D7BBCA-24F2-4D97-B9F5-C792A9CA4875}"/>
                </a:ext>
              </a:extLst>
            </p:cNvPr>
            <p:cNvSpPr/>
            <p:nvPr/>
          </p:nvSpPr>
          <p:spPr>
            <a:xfrm>
              <a:off x="0" y="1328051"/>
              <a:ext cx="167640" cy="11543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D3B2D62-7C8B-40B5-B77A-996C097018B8}"/>
                </a:ext>
              </a:extLst>
            </p:cNvPr>
            <p:cNvSpPr/>
            <p:nvPr/>
          </p:nvSpPr>
          <p:spPr>
            <a:xfrm>
              <a:off x="0" y="2656102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95DA483-0437-46E9-B278-E1739B520FE9}"/>
                </a:ext>
              </a:extLst>
            </p:cNvPr>
            <p:cNvSpPr/>
            <p:nvPr/>
          </p:nvSpPr>
          <p:spPr>
            <a:xfrm>
              <a:off x="0" y="3984153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2221085-B21A-4F46-BB6F-390277F59093}"/>
                </a:ext>
              </a:extLst>
            </p:cNvPr>
            <p:cNvSpPr/>
            <p:nvPr/>
          </p:nvSpPr>
          <p:spPr>
            <a:xfrm>
              <a:off x="0" y="5312204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3A11E2B-86A8-4BDA-93C7-7D3C029CD0EF}"/>
              </a:ext>
            </a:extLst>
          </p:cNvPr>
          <p:cNvSpPr/>
          <p:nvPr/>
        </p:nvSpPr>
        <p:spPr>
          <a:xfrm>
            <a:off x="1675830" y="2603096"/>
            <a:ext cx="4695402" cy="2473167"/>
          </a:xfrm>
          <a:prstGeom prst="rect">
            <a:avLst/>
          </a:prstGeom>
          <a:solidFill>
            <a:srgbClr val="E1D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D4BE18E-3AE4-4BBE-8794-518BAFE2244D}"/>
              </a:ext>
            </a:extLst>
          </p:cNvPr>
          <p:cNvSpPr/>
          <p:nvPr/>
        </p:nvSpPr>
        <p:spPr>
          <a:xfrm>
            <a:off x="1875606" y="2796329"/>
            <a:ext cx="4495626" cy="2086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BC978-DDD4-4393-981C-39B33BB9AA6B}"/>
              </a:ext>
            </a:extLst>
          </p:cNvPr>
          <p:cNvSpPr txBox="1"/>
          <p:nvPr/>
        </p:nvSpPr>
        <p:spPr>
          <a:xfrm>
            <a:off x="2562130" y="3493430"/>
            <a:ext cx="3809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600" dirty="0">
                <a:solidFill>
                  <a:prstClr val="black"/>
                </a:solidFill>
                <a:latin typeface="Arial Nova"/>
              </a:rPr>
              <a:t> 일본 대중음악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647D9E-366C-4A23-914C-962C8A443F88}"/>
              </a:ext>
            </a:extLst>
          </p:cNvPr>
          <p:cNvSpPr txBox="1"/>
          <p:nvPr/>
        </p:nvSpPr>
        <p:spPr>
          <a:xfrm>
            <a:off x="6571009" y="3074276"/>
            <a:ext cx="1148498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 - </a:t>
            </a:r>
            <a:r>
              <a:rPr lang="ko-KR" altLang="en-US" sz="3300" dirty="0">
                <a:solidFill>
                  <a:prstClr val="black"/>
                </a:solidFill>
                <a:latin typeface="나눔스퀘어 Light"/>
              </a:rPr>
              <a:t>일본이 전시 중 군가 외에 마땅한 대중적인 노래는 확산</a:t>
            </a:r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x</a:t>
            </a: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나눔스퀘어 Light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 - </a:t>
            </a:r>
            <a:r>
              <a:rPr lang="ko-KR" altLang="en-US" sz="3300" dirty="0">
                <a:solidFill>
                  <a:prstClr val="black"/>
                </a:solidFill>
                <a:latin typeface="나눔스퀘어 Light"/>
              </a:rPr>
              <a:t>일본의 패전 이후 </a:t>
            </a:r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POP</a:t>
            </a:r>
            <a:r>
              <a:rPr lang="ko-KR" altLang="en-US" sz="3300" dirty="0">
                <a:solidFill>
                  <a:prstClr val="black"/>
                </a:solidFill>
                <a:latin typeface="나눔스퀘어 Light"/>
              </a:rPr>
              <a:t>이라는 장르가 유입</a:t>
            </a:r>
            <a:endParaRPr lang="en-US" altLang="ko-KR" sz="3300" dirty="0">
              <a:solidFill>
                <a:prstClr val="black"/>
              </a:solidFill>
              <a:latin typeface="나눔스퀘어 Light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나눔스퀘어 Light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 - </a:t>
            </a:r>
            <a:r>
              <a:rPr lang="ko-KR" altLang="en-US" sz="3300" dirty="0">
                <a:solidFill>
                  <a:prstClr val="black"/>
                </a:solidFill>
                <a:latin typeface="나눔스퀘어 Light"/>
              </a:rPr>
              <a:t>유행가</a:t>
            </a:r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, </a:t>
            </a:r>
            <a:r>
              <a:rPr lang="ko-KR" altLang="en-US" sz="3300" dirty="0" err="1">
                <a:solidFill>
                  <a:prstClr val="black"/>
                </a:solidFill>
                <a:latin typeface="나눔스퀘어 Light"/>
              </a:rPr>
              <a:t>가요곡</a:t>
            </a:r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, </a:t>
            </a:r>
            <a:r>
              <a:rPr lang="ko-KR" altLang="en-US" sz="3300" dirty="0" err="1">
                <a:solidFill>
                  <a:prstClr val="black"/>
                </a:solidFill>
                <a:latin typeface="나눔스퀘어 Light"/>
              </a:rPr>
              <a:t>엔카</a:t>
            </a:r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, </a:t>
            </a:r>
            <a:r>
              <a:rPr lang="ko-KR" altLang="en-US" sz="3300" dirty="0" err="1">
                <a:solidFill>
                  <a:prstClr val="black"/>
                </a:solidFill>
                <a:latin typeface="나눔스퀘어 Light"/>
              </a:rPr>
              <a:t>제이팝</a:t>
            </a:r>
            <a:endParaRPr lang="en-US" altLang="ko-KR" sz="3300" dirty="0">
              <a:solidFill>
                <a:prstClr val="black"/>
              </a:solidFill>
              <a:latin typeface="나눔스퀘어 Light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나눔스퀘어 Light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 - </a:t>
            </a:r>
            <a:r>
              <a:rPr lang="ko-KR" altLang="en-US" sz="3300" dirty="0">
                <a:solidFill>
                  <a:prstClr val="black"/>
                </a:solidFill>
                <a:latin typeface="나눔스퀘어 Light"/>
              </a:rPr>
              <a:t>전후 재건사회 </a:t>
            </a:r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-</a:t>
            </a:r>
            <a:r>
              <a:rPr lang="ko-KR" altLang="en-US" sz="3300" dirty="0">
                <a:solidFill>
                  <a:prstClr val="black"/>
                </a:solidFill>
                <a:latin typeface="나눔스퀘어 Light"/>
              </a:rPr>
              <a:t> 대중음악의 활성화</a:t>
            </a:r>
            <a:endParaRPr lang="en-US" altLang="ko-KR" sz="3300" dirty="0">
              <a:solidFill>
                <a:prstClr val="black"/>
              </a:solidFill>
              <a:latin typeface="나눔스퀘어 Light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나눔스퀘어 Light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 - </a:t>
            </a:r>
            <a:r>
              <a:rPr lang="ko-KR" altLang="en-US" sz="3300" dirty="0">
                <a:solidFill>
                  <a:prstClr val="black"/>
                </a:solidFill>
                <a:latin typeface="나눔스퀘어 Light"/>
              </a:rPr>
              <a:t>한국의 음악시장과 차이</a:t>
            </a:r>
            <a:endParaRPr lang="en-US" altLang="ko-KR" sz="3300" dirty="0">
              <a:solidFill>
                <a:prstClr val="black"/>
              </a:solidFill>
              <a:latin typeface="나눔스퀘어 Light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나눔스퀘어 Light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 - </a:t>
            </a:r>
            <a:r>
              <a:rPr lang="ko-KR" altLang="en-US" sz="3300" dirty="0">
                <a:solidFill>
                  <a:prstClr val="black"/>
                </a:solidFill>
                <a:latin typeface="나눔스퀘어 Light"/>
              </a:rPr>
              <a:t>마이너한 장르</a:t>
            </a:r>
          </a:p>
        </p:txBody>
      </p:sp>
      <p:pic>
        <p:nvPicPr>
          <p:cNvPr id="5122" name="Picture 2" descr="일본 대중음악의 살아있는 전설-B'z - 일본문화 채널">
            <a:extLst>
              <a:ext uri="{FF2B5EF4-FFF2-40B4-BE49-F238E27FC236}">
                <a16:creationId xmlns:a16="http://schemas.microsoft.com/office/drawing/2014/main" id="{A6E0899F-783E-412A-AD95-54B4421DE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17" y="5397859"/>
            <a:ext cx="5186931" cy="3530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779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92D8045-F742-4485-A244-52AA58D65C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AA0E612D-3EE5-4F2B-BF88-06C800CBD04D}"/>
              </a:ext>
            </a:extLst>
          </p:cNvPr>
          <p:cNvSpPr/>
          <p:nvPr/>
        </p:nvSpPr>
        <p:spPr>
          <a:xfrm>
            <a:off x="669853" y="6307766"/>
            <a:ext cx="7837052" cy="2456120"/>
          </a:xfrm>
          <a:prstGeom prst="rect">
            <a:avLst/>
          </a:prstGeom>
          <a:solidFill>
            <a:schemeClr val="bg1"/>
          </a:solidFill>
          <a:ln w="190500">
            <a:solidFill>
              <a:srgbClr val="D1B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48819EE-A315-4B88-AACC-20E6343130C4}"/>
              </a:ext>
            </a:extLst>
          </p:cNvPr>
          <p:cNvGrpSpPr/>
          <p:nvPr/>
        </p:nvGrpSpPr>
        <p:grpSpPr>
          <a:xfrm>
            <a:off x="958538" y="6682381"/>
            <a:ext cx="7164141" cy="1661994"/>
            <a:chOff x="639025" y="2814783"/>
            <a:chExt cx="4776094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41E00A-D328-4226-BD82-161BC0BAF923}"/>
                </a:ext>
              </a:extLst>
            </p:cNvPr>
            <p:cNvSpPr txBox="1"/>
            <p:nvPr/>
          </p:nvSpPr>
          <p:spPr>
            <a:xfrm>
              <a:off x="730160" y="2814783"/>
              <a:ext cx="17410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 latinLnBrk="1"/>
              <a:r>
                <a:rPr lang="en-US" altLang="ko-KR" sz="3600" spc="900" dirty="0">
                  <a:solidFill>
                    <a:srgbClr val="40474D"/>
                  </a:solidFill>
                  <a:latin typeface="나눔스퀘어 Light"/>
                </a:rPr>
                <a:t>Part 2, </a:t>
              </a:r>
              <a:endParaRPr lang="ko-KR" altLang="en-US" sz="3600" spc="900" dirty="0">
                <a:solidFill>
                  <a:srgbClr val="40474D"/>
                </a:solidFill>
                <a:latin typeface="나눔스퀘어 Ligh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04EB6D-EC1D-4286-943F-6A55F26F4394}"/>
                </a:ext>
              </a:extLst>
            </p:cNvPr>
            <p:cNvSpPr txBox="1"/>
            <p:nvPr/>
          </p:nvSpPr>
          <p:spPr>
            <a:xfrm>
              <a:off x="639025" y="3276448"/>
              <a:ext cx="47760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 latinLnBrk="1"/>
              <a:r>
                <a:rPr lang="ko-KR" altLang="en-US" sz="5700" dirty="0">
                  <a:solidFill>
                    <a:srgbClr val="40474D"/>
                  </a:solidFill>
                  <a:latin typeface="Arial Nova"/>
                </a:rPr>
                <a:t>전후 직후의 음악문화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236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C8ECD45C-CB0C-4F62-893F-34D001AE9F41}"/>
              </a:ext>
            </a:extLst>
          </p:cNvPr>
          <p:cNvSpPr/>
          <p:nvPr/>
        </p:nvSpPr>
        <p:spPr>
          <a:xfrm>
            <a:off x="14739583" y="9703558"/>
            <a:ext cx="3548417" cy="48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9F6349A-B11F-4E77-8D82-5DFB6F1C08A5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DA825ED-E7F5-4250-A1B3-121FF8D4B330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257390-420B-4DBD-AA6D-276A7317DD6C}"/>
              </a:ext>
            </a:extLst>
          </p:cNvPr>
          <p:cNvSpPr txBox="1"/>
          <p:nvPr/>
        </p:nvSpPr>
        <p:spPr>
          <a:xfrm>
            <a:off x="1275908" y="475705"/>
            <a:ext cx="68980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spc="-450" dirty="0">
                <a:solidFill>
                  <a:srgbClr val="40474D"/>
                </a:solidFill>
                <a:latin typeface="Arial Nova"/>
              </a:rPr>
              <a:t>전후 직후의 음악문화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A6547-4F09-4A77-A419-616663D85DC8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2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6EDED57-70C3-4722-9CBC-A9A7A5C4D26F}"/>
              </a:ext>
            </a:extLst>
          </p:cNvPr>
          <p:cNvSpPr/>
          <p:nvPr/>
        </p:nvSpPr>
        <p:spPr>
          <a:xfrm>
            <a:off x="-1" y="-1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7D7BBCA-24F2-4D97-B9F5-C792A9CA4875}"/>
              </a:ext>
            </a:extLst>
          </p:cNvPr>
          <p:cNvSpPr/>
          <p:nvPr/>
        </p:nvSpPr>
        <p:spPr>
          <a:xfrm>
            <a:off x="-1" y="2112653"/>
            <a:ext cx="207335" cy="18363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D3B2D62-7C8B-40B5-B77A-996C097018B8}"/>
              </a:ext>
            </a:extLst>
          </p:cNvPr>
          <p:cNvSpPr/>
          <p:nvPr/>
        </p:nvSpPr>
        <p:spPr>
          <a:xfrm>
            <a:off x="-1" y="4225306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95DA483-0437-46E9-B278-E1739B520FE9}"/>
              </a:ext>
            </a:extLst>
          </p:cNvPr>
          <p:cNvSpPr/>
          <p:nvPr/>
        </p:nvSpPr>
        <p:spPr>
          <a:xfrm>
            <a:off x="-1" y="6337960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2221085-B21A-4F46-BB6F-390277F59093}"/>
              </a:ext>
            </a:extLst>
          </p:cNvPr>
          <p:cNvSpPr/>
          <p:nvPr/>
        </p:nvSpPr>
        <p:spPr>
          <a:xfrm>
            <a:off x="-1" y="8450612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CA1FB57E-D5F9-49B5-9489-5D7C8F5B2F47}"/>
              </a:ext>
            </a:extLst>
          </p:cNvPr>
          <p:cNvGraphicFramePr>
            <a:graphicFrameLocks noGrp="1"/>
          </p:cNvGraphicFramePr>
          <p:nvPr/>
        </p:nvGraphicFramePr>
        <p:xfrm>
          <a:off x="1275906" y="2224972"/>
          <a:ext cx="16861968" cy="7557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4423">
                  <a:extLst>
                    <a:ext uri="{9D8B030D-6E8A-4147-A177-3AD203B41FA5}">
                      <a16:colId xmlns:a16="http://schemas.microsoft.com/office/drawing/2014/main" val="2748037351"/>
                    </a:ext>
                  </a:extLst>
                </a:gridCol>
                <a:gridCol w="7342374">
                  <a:extLst>
                    <a:ext uri="{9D8B030D-6E8A-4147-A177-3AD203B41FA5}">
                      <a16:colId xmlns:a16="http://schemas.microsoft.com/office/drawing/2014/main" val="820828031"/>
                    </a:ext>
                  </a:extLst>
                </a:gridCol>
                <a:gridCol w="7675172">
                  <a:extLst>
                    <a:ext uri="{9D8B030D-6E8A-4147-A177-3AD203B41FA5}">
                      <a16:colId xmlns:a16="http://schemas.microsoft.com/office/drawing/2014/main" val="1899111826"/>
                    </a:ext>
                  </a:extLst>
                </a:gridCol>
              </a:tblGrid>
              <a:tr h="7843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부제</a:t>
                      </a:r>
                    </a:p>
                  </a:txBody>
                  <a:tcPr marL="137160" marR="137160" marT="68580" marB="68580" anchor="ctr"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04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6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직후의 가요</a:t>
                      </a:r>
                    </a:p>
                  </a:txBody>
                  <a:tcPr marL="137160" marR="137160" marT="68580" marB="6858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04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6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고도 경제성장 후 가요</a:t>
                      </a:r>
                    </a:p>
                  </a:txBody>
                  <a:tcPr marL="137160" marR="137160" marT="68580" marB="6858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04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703200"/>
                  </a:ext>
                </a:extLst>
              </a:tr>
              <a:tr h="9117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년도</a:t>
                      </a:r>
                    </a:p>
                  </a:txBody>
                  <a:tcPr marL="137160" marR="137160" marT="68580" marB="68580" anchor="ctr"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1945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~50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년대</a:t>
                      </a:r>
                    </a:p>
                  </a:txBody>
                  <a:tcPr marL="137160" marR="137160" marT="68580" marB="6858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1960~80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년대</a:t>
                      </a:r>
                    </a:p>
                  </a:txBody>
                  <a:tcPr marL="137160" marR="137160" marT="68580" marB="6858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00448"/>
                  </a:ext>
                </a:extLst>
              </a:tr>
              <a:tr h="7165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대표작</a:t>
                      </a:r>
                    </a:p>
                  </a:txBody>
                  <a:tcPr marL="137160" marR="137160" marT="68580" marB="68580" anchor="ctr"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&lt;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사과의 노래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リンゴの唄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, 1946)&gt;</a:t>
                      </a:r>
                      <a:endParaRPr lang="ko-KR" altLang="en-US" sz="3300" spc="-150" dirty="0">
                        <a:solidFill>
                          <a:srgbClr val="40474D"/>
                        </a:solidFill>
                        <a:latin typeface="+mn-ea"/>
                        <a:ea typeface="+mn-ea"/>
                      </a:endParaRPr>
                    </a:p>
                  </a:txBody>
                  <a:tcPr marL="137160" marR="137160" marT="68580" marB="6858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&lt;</a:t>
                      </a:r>
                      <a:r>
                        <a:rPr lang="ko-KR" altLang="en-US" sz="30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위를 향해 걷자</a:t>
                      </a:r>
                      <a:r>
                        <a:rPr lang="en-US" altLang="ko-KR" sz="30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30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上を向いて歩こう</a:t>
                      </a:r>
                      <a:r>
                        <a:rPr lang="en-US" altLang="ko-KR" sz="30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), 1963&gt;</a:t>
                      </a:r>
                    </a:p>
                  </a:txBody>
                  <a:tcPr marL="137160" marR="137160" marT="68580" marB="6858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358619"/>
                  </a:ext>
                </a:extLst>
              </a:tr>
              <a:tr h="40014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자료</a:t>
                      </a:r>
                    </a:p>
                  </a:txBody>
                  <a:tcPr marL="137160" marR="137160" marT="68580" marB="68580" anchor="ctr"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-  </a:t>
                      </a:r>
                      <a:r>
                        <a:rPr lang="ko-KR" altLang="en-US" sz="3300" spc="-150" dirty="0" err="1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나미키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</a:t>
                      </a:r>
                      <a:r>
                        <a:rPr lang="ko-KR" altLang="en-US" sz="3300" spc="-150" dirty="0" err="1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미치코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 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-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</a:t>
                      </a:r>
                    </a:p>
                  </a:txBody>
                  <a:tcPr marL="137160" marR="137160" marT="68580" marB="6858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-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 사카모토 규  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-</a:t>
                      </a:r>
                      <a:endParaRPr lang="ko-KR" altLang="en-US" sz="3300" spc="-150" dirty="0">
                        <a:solidFill>
                          <a:srgbClr val="40474D"/>
                        </a:solidFill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marL="137160" marR="137160" marT="68580" marB="6858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10069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특징</a:t>
                      </a:r>
                    </a:p>
                  </a:txBody>
                  <a:tcPr marL="137160" marR="137160" marT="68580" marB="68580" anchor="ctr"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전후 첫 영화 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&lt;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산들바람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3300" spc="-150" dirty="0" err="1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そよかぜ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)&gt;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의 주제가</a:t>
                      </a:r>
                    </a:p>
                  </a:txBody>
                  <a:tcPr marL="137160" marR="137160" marT="68580" marB="6858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&lt;SUKIYAKI&gt;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라는 제목으로 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3300" spc="-150" dirty="0" err="1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주간빌보드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 차트 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위 기록</a:t>
                      </a:r>
                    </a:p>
                  </a:txBody>
                  <a:tcPr marL="137160" marR="137160" marT="68580" marB="6858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396960"/>
                  </a:ext>
                </a:extLst>
              </a:tr>
            </a:tbl>
          </a:graphicData>
        </a:graphic>
      </p:graphicFrame>
      <p:pic>
        <p:nvPicPr>
          <p:cNvPr id="6146" name="Picture 2" descr="リンゴの唄 (링고노우타, 사과의 노래) - 並木路子 (나미키미치코) &amp; 霧島 昇 (키리시마 노보루)">
            <a:extLst>
              <a:ext uri="{FF2B5EF4-FFF2-40B4-BE49-F238E27FC236}">
                <a16:creationId xmlns:a16="http://schemas.microsoft.com/office/drawing/2014/main" id="{79C5CA87-118A-406A-BCFB-81B3375C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81" y="4663045"/>
            <a:ext cx="3041132" cy="39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xternal/userdis...">
            <a:extLst>
              <a:ext uri="{FF2B5EF4-FFF2-40B4-BE49-F238E27FC236}">
                <a16:creationId xmlns:a16="http://schemas.microsoft.com/office/drawing/2014/main" id="{87218B50-8868-4D36-BF49-6B7DE73AF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325" y="4621255"/>
            <a:ext cx="4007804" cy="400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76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5A69EA9-AEA1-4824-95D2-5E386D44E0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0C8ED3A8-290E-45E8-952B-4ADF062C9F88}"/>
              </a:ext>
            </a:extLst>
          </p:cNvPr>
          <p:cNvSpPr/>
          <p:nvPr/>
        </p:nvSpPr>
        <p:spPr>
          <a:xfrm>
            <a:off x="669853" y="3915440"/>
            <a:ext cx="7837052" cy="2456120"/>
          </a:xfrm>
          <a:prstGeom prst="rect">
            <a:avLst/>
          </a:prstGeom>
          <a:solidFill>
            <a:schemeClr val="bg1"/>
          </a:solidFill>
          <a:ln w="190500">
            <a:solidFill>
              <a:srgbClr val="D1B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2509A97-2D18-4FCA-9EC4-3256E2CB43FA}"/>
              </a:ext>
            </a:extLst>
          </p:cNvPr>
          <p:cNvGrpSpPr/>
          <p:nvPr/>
        </p:nvGrpSpPr>
        <p:grpSpPr>
          <a:xfrm>
            <a:off x="1119640" y="4268578"/>
            <a:ext cx="6064481" cy="1611579"/>
            <a:chOff x="746426" y="2800465"/>
            <a:chExt cx="4042987" cy="10743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85F540-1B74-4DA6-8783-355EB18109D1}"/>
                </a:ext>
              </a:extLst>
            </p:cNvPr>
            <p:cNvSpPr txBox="1"/>
            <p:nvPr/>
          </p:nvSpPr>
          <p:spPr>
            <a:xfrm>
              <a:off x="746426" y="2800465"/>
              <a:ext cx="17410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 latinLnBrk="1"/>
              <a:r>
                <a:rPr lang="en-US" altLang="ko-KR" sz="3600" spc="900" dirty="0">
                  <a:solidFill>
                    <a:srgbClr val="40474D"/>
                  </a:solidFill>
                  <a:latin typeface="나눔스퀘어 Light"/>
                </a:rPr>
                <a:t>Part 3, </a:t>
              </a:r>
              <a:endParaRPr lang="ko-KR" altLang="en-US" sz="3600" spc="900" dirty="0">
                <a:solidFill>
                  <a:srgbClr val="40474D"/>
                </a:solidFill>
                <a:latin typeface="나눔스퀘어 Ligh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9EABBA-9F2F-4BE8-BDD4-7A55EB725FD5}"/>
                </a:ext>
              </a:extLst>
            </p:cNvPr>
            <p:cNvSpPr txBox="1"/>
            <p:nvPr/>
          </p:nvSpPr>
          <p:spPr>
            <a:xfrm>
              <a:off x="746426" y="3320853"/>
              <a:ext cx="40429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 latinLnBrk="1"/>
              <a:r>
                <a:rPr lang="ko-KR" altLang="en-US" sz="4800" dirty="0">
                  <a:solidFill>
                    <a:srgbClr val="40474D"/>
                  </a:solidFill>
                  <a:latin typeface="Arial Nova"/>
                </a:rPr>
                <a:t>전후의 여러 대중음악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399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9F6349A-B11F-4E77-8D82-5DFB6F1C08A5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DA825ED-E7F5-4250-A1B3-121FF8D4B330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257390-420B-4DBD-AA6D-276A7317DD6C}"/>
              </a:ext>
            </a:extLst>
          </p:cNvPr>
          <p:cNvSpPr txBox="1"/>
          <p:nvPr/>
        </p:nvSpPr>
        <p:spPr>
          <a:xfrm>
            <a:off x="1275908" y="475705"/>
            <a:ext cx="107322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dirty="0">
                <a:solidFill>
                  <a:srgbClr val="40474D"/>
                </a:solidFill>
                <a:latin typeface="Arial Nova"/>
              </a:rPr>
              <a:t>전후의 여러 대중음악  </a:t>
            </a:r>
            <a:r>
              <a:rPr lang="en-US" altLang="ko-KR" sz="6000" dirty="0">
                <a:solidFill>
                  <a:srgbClr val="40474D"/>
                </a:solidFill>
                <a:latin typeface="Arial Nova"/>
              </a:rPr>
              <a:t>–   j-pop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A6547-4F09-4A77-A419-616663D85DC8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3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896B41B-6FC4-4CD5-8552-162E5E0DF44E}"/>
              </a:ext>
            </a:extLst>
          </p:cNvPr>
          <p:cNvGrpSpPr/>
          <p:nvPr/>
        </p:nvGrpSpPr>
        <p:grpSpPr>
          <a:xfrm>
            <a:off x="-1" y="-1"/>
            <a:ext cx="207335" cy="10287002"/>
            <a:chOff x="0" y="0"/>
            <a:chExt cx="167640" cy="646659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6EDED57-70C3-4722-9CBC-A9A7A5C4D26F}"/>
                </a:ext>
              </a:extLst>
            </p:cNvPr>
            <p:cNvSpPr/>
            <p:nvPr/>
          </p:nvSpPr>
          <p:spPr>
            <a:xfrm>
              <a:off x="0" y="0"/>
              <a:ext cx="167640" cy="11543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7D7BBCA-24F2-4D97-B9F5-C792A9CA4875}"/>
                </a:ext>
              </a:extLst>
            </p:cNvPr>
            <p:cNvSpPr/>
            <p:nvPr/>
          </p:nvSpPr>
          <p:spPr>
            <a:xfrm>
              <a:off x="0" y="1328051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D3B2D62-7C8B-40B5-B77A-996C097018B8}"/>
                </a:ext>
              </a:extLst>
            </p:cNvPr>
            <p:cNvSpPr/>
            <p:nvPr/>
          </p:nvSpPr>
          <p:spPr>
            <a:xfrm>
              <a:off x="0" y="2656102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95DA483-0437-46E9-B278-E1739B520FE9}"/>
                </a:ext>
              </a:extLst>
            </p:cNvPr>
            <p:cNvSpPr/>
            <p:nvPr/>
          </p:nvSpPr>
          <p:spPr>
            <a:xfrm>
              <a:off x="0" y="3984153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2221085-B21A-4F46-BB6F-390277F59093}"/>
                </a:ext>
              </a:extLst>
            </p:cNvPr>
            <p:cNvSpPr/>
            <p:nvPr/>
          </p:nvSpPr>
          <p:spPr>
            <a:xfrm>
              <a:off x="0" y="5312204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C951A51-30FB-44F4-AAA9-816D28E76397}"/>
              </a:ext>
            </a:extLst>
          </p:cNvPr>
          <p:cNvSpPr/>
          <p:nvPr/>
        </p:nvSpPr>
        <p:spPr>
          <a:xfrm>
            <a:off x="15108073" y="9826397"/>
            <a:ext cx="3179927" cy="366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416AFDC-1052-4ADA-A403-0B0504AB53C0}"/>
              </a:ext>
            </a:extLst>
          </p:cNvPr>
          <p:cNvSpPr/>
          <p:nvPr/>
        </p:nvSpPr>
        <p:spPr>
          <a:xfrm>
            <a:off x="1719057" y="2599640"/>
            <a:ext cx="6983676" cy="2540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95F6716-6A36-479B-B19E-C44A46AA8DCE}"/>
              </a:ext>
            </a:extLst>
          </p:cNvPr>
          <p:cNvSpPr/>
          <p:nvPr/>
        </p:nvSpPr>
        <p:spPr>
          <a:xfrm>
            <a:off x="1918833" y="2860136"/>
            <a:ext cx="9883971" cy="2086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50EF70-8F13-4E81-9C8C-AEBCB1952865}"/>
              </a:ext>
            </a:extLst>
          </p:cNvPr>
          <p:cNvSpPr txBox="1"/>
          <p:nvPr/>
        </p:nvSpPr>
        <p:spPr>
          <a:xfrm>
            <a:off x="2621058" y="3485407"/>
            <a:ext cx="336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dirty="0">
                <a:solidFill>
                  <a:prstClr val="black"/>
                </a:solidFill>
                <a:latin typeface="Arial Nova"/>
              </a:rPr>
              <a:t>J-pop</a:t>
            </a:r>
            <a:r>
              <a:rPr lang="ko-KR" altLang="en-US" sz="3600" dirty="0">
                <a:solidFill>
                  <a:prstClr val="black"/>
                </a:solidFill>
                <a:latin typeface="Arial Nova"/>
              </a:rPr>
              <a:t>이란</a:t>
            </a:r>
            <a:r>
              <a:rPr lang="en-US" altLang="ko-KR" sz="3600" dirty="0">
                <a:solidFill>
                  <a:prstClr val="black"/>
                </a:solidFill>
                <a:latin typeface="Arial Nova"/>
              </a:rPr>
              <a:t>?</a:t>
            </a:r>
            <a:endParaRPr lang="ko-KR" altLang="en-US" sz="3600" dirty="0">
              <a:solidFill>
                <a:prstClr val="black"/>
              </a:solidFill>
              <a:latin typeface="Arial Nov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F9FE383-0AB4-46F2-B217-D14C4D37F25E}"/>
              </a:ext>
            </a:extLst>
          </p:cNvPr>
          <p:cNvSpPr/>
          <p:nvPr/>
        </p:nvSpPr>
        <p:spPr>
          <a:xfrm>
            <a:off x="5065479" y="4699379"/>
            <a:ext cx="5392353" cy="2086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6DD473-BE4E-4725-8195-EBBE937318F8}"/>
              </a:ext>
            </a:extLst>
          </p:cNvPr>
          <p:cNvSpPr txBox="1"/>
          <p:nvPr/>
        </p:nvSpPr>
        <p:spPr>
          <a:xfrm>
            <a:off x="6689410" y="3382041"/>
            <a:ext cx="1093571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 - J-POP(Japanese </a:t>
            </a:r>
            <a:r>
              <a:rPr lang="en-US" altLang="ko-KR" sz="3300" dirty="0" err="1">
                <a:solidFill>
                  <a:prstClr val="black"/>
                </a:solidFill>
                <a:latin typeface="Arial Nova"/>
              </a:rPr>
              <a:t>POPular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Music)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 -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대중가요   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젊은 세대 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좋아하는 음악을 총칭한 장르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 -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미국적 대중음악에 일본적 요소가 가미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  -J-pop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에서 ‘</a:t>
            </a:r>
            <a:r>
              <a:rPr lang="ko-KR" altLang="en-US" sz="3300" dirty="0" err="1">
                <a:solidFill>
                  <a:prstClr val="black"/>
                </a:solidFill>
                <a:latin typeface="Arial Nova"/>
              </a:rPr>
              <a:t>팝’은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좁은 의미의 ‘팝’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이 아니라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‘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일본어로 불리는 팝’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‘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일본어로 불리는 록’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‘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가요’ 등을 포함한 넓은 의미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  -J-pop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엄밀한 분류 불가능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3720762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A327B0E5-A733-45B1-AFEC-30BC62BCFEAE}"/>
              </a:ext>
            </a:extLst>
          </p:cNvPr>
          <p:cNvSpPr/>
          <p:nvPr/>
        </p:nvSpPr>
        <p:spPr>
          <a:xfrm>
            <a:off x="9385518" y="2424232"/>
            <a:ext cx="7385055" cy="3365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C3E21AC2-0145-4DF6-8BA5-3E14D5A62E10}"/>
              </a:ext>
            </a:extLst>
          </p:cNvPr>
          <p:cNvSpPr/>
          <p:nvPr/>
        </p:nvSpPr>
        <p:spPr>
          <a:xfrm>
            <a:off x="1517425" y="6289168"/>
            <a:ext cx="15253148" cy="3365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DE721BC-0317-4DA9-A970-29991721151A}"/>
              </a:ext>
            </a:extLst>
          </p:cNvPr>
          <p:cNvSpPr/>
          <p:nvPr/>
        </p:nvSpPr>
        <p:spPr>
          <a:xfrm>
            <a:off x="1517426" y="2424232"/>
            <a:ext cx="7385055" cy="336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98FF04-B43B-4FFB-89C8-D5C1746D20FC}"/>
              </a:ext>
            </a:extLst>
          </p:cNvPr>
          <p:cNvSpPr txBox="1"/>
          <p:nvPr/>
        </p:nvSpPr>
        <p:spPr>
          <a:xfrm>
            <a:off x="1719057" y="2584620"/>
            <a:ext cx="4908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sz="4200" b="1" dirty="0">
                <a:solidFill>
                  <a:prstClr val="white"/>
                </a:solidFill>
                <a:latin typeface="Arial Nova"/>
              </a:rPr>
              <a:t>1</a:t>
            </a:r>
            <a:endParaRPr lang="ko-KR" altLang="en-US" sz="4200" b="1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09FE51-093D-42F4-88EF-C5033547183A}"/>
              </a:ext>
            </a:extLst>
          </p:cNvPr>
          <p:cNvSpPr txBox="1"/>
          <p:nvPr/>
        </p:nvSpPr>
        <p:spPr>
          <a:xfrm>
            <a:off x="9594717" y="2584620"/>
            <a:ext cx="4908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sz="4200" b="1" dirty="0">
                <a:solidFill>
                  <a:prstClr val="white"/>
                </a:solidFill>
                <a:latin typeface="Arial Nova"/>
              </a:rPr>
              <a:t>2</a:t>
            </a:r>
            <a:endParaRPr lang="ko-KR" altLang="en-US" sz="4200" b="1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639E0D-9E28-4C33-9DCC-9F85EC65362B}"/>
              </a:ext>
            </a:extLst>
          </p:cNvPr>
          <p:cNvSpPr txBox="1"/>
          <p:nvPr/>
        </p:nvSpPr>
        <p:spPr>
          <a:xfrm>
            <a:off x="1689002" y="6445886"/>
            <a:ext cx="4908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sz="4200" b="1" dirty="0">
                <a:solidFill>
                  <a:prstClr val="white"/>
                </a:solidFill>
                <a:latin typeface="Arial Nova"/>
              </a:rPr>
              <a:t>3</a:t>
            </a:r>
            <a:endParaRPr lang="ko-KR" altLang="en-US" sz="4200" b="1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DA25E55-2472-439E-8171-49779F534756}"/>
              </a:ext>
            </a:extLst>
          </p:cNvPr>
          <p:cNvSpPr txBox="1"/>
          <p:nvPr/>
        </p:nvSpPr>
        <p:spPr>
          <a:xfrm>
            <a:off x="2503061" y="2482481"/>
            <a:ext cx="5296963" cy="3119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ko-KR" sz="3000" spc="-225" dirty="0">
                <a:solidFill>
                  <a:srgbClr val="FF0000"/>
                </a:solidFill>
                <a:latin typeface="나눔스퀘어 Bold"/>
                <a:ea typeface="+mj-ea"/>
              </a:rPr>
              <a:t>1960~1990</a:t>
            </a:r>
            <a:r>
              <a:rPr lang="ko-KR" altLang="en-US" sz="3000" spc="-225" dirty="0">
                <a:solidFill>
                  <a:srgbClr val="FF0000"/>
                </a:solidFill>
                <a:latin typeface="나눔스퀘어 Bold"/>
                <a:ea typeface="+mj-ea"/>
              </a:rPr>
              <a:t>년</a:t>
            </a:r>
            <a:endParaRPr lang="en-US" altLang="ko-KR" sz="3000" spc="-225" dirty="0">
              <a:solidFill>
                <a:srgbClr val="FF0000"/>
              </a:solidFill>
              <a:latin typeface="나눔스퀘어 Bold"/>
              <a:ea typeface="+mj-ea"/>
            </a:endParaRPr>
          </a:p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ko-KR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1960</a:t>
            </a:r>
            <a:r>
              <a:rPr lang="ko-KR" altLang="en-US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년대 중반 </a:t>
            </a:r>
            <a:r>
              <a:rPr lang="en-US" altLang="ko-KR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&gt;&gt;</a:t>
            </a:r>
            <a:r>
              <a:rPr lang="ko-KR" altLang="en-US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 급속히 발전</a:t>
            </a:r>
          </a:p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ko-KR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1980</a:t>
            </a:r>
            <a:r>
              <a:rPr lang="ko-KR" altLang="en-US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년 아이돌 황금시대</a:t>
            </a:r>
          </a:p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ko-KR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1990</a:t>
            </a:r>
            <a:r>
              <a:rPr lang="ko-KR" altLang="en-US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년 </a:t>
            </a:r>
            <a:r>
              <a:rPr lang="ko-KR" altLang="en-US" sz="3000" spc="-225" dirty="0" err="1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최전성기</a:t>
            </a:r>
            <a:endParaRPr lang="ko-KR" altLang="en-US" sz="3000" spc="-225" dirty="0">
              <a:solidFill>
                <a:srgbClr val="7F7F7F">
                  <a:lumMod val="50000"/>
                </a:srgbClr>
              </a:solidFill>
              <a:latin typeface="나눔스퀘어 Bold"/>
              <a:ea typeface="+mj-ea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370DE7-2B30-4C0E-8898-8FF1A93B5F48}"/>
              </a:ext>
            </a:extLst>
          </p:cNvPr>
          <p:cNvSpPr txBox="1"/>
          <p:nvPr/>
        </p:nvSpPr>
        <p:spPr>
          <a:xfrm>
            <a:off x="10535367" y="2482481"/>
            <a:ext cx="4610878" cy="3119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ko-KR" sz="3000" spc="-225" dirty="0">
                <a:solidFill>
                  <a:srgbClr val="FF0000"/>
                </a:solidFill>
                <a:latin typeface="나눔스퀘어 Bold"/>
                <a:ea typeface="+mj-ea"/>
              </a:rPr>
              <a:t>2000~2010</a:t>
            </a:r>
            <a:r>
              <a:rPr lang="ko-KR" altLang="en-US" sz="3000" spc="-225" dirty="0">
                <a:solidFill>
                  <a:srgbClr val="FF0000"/>
                </a:solidFill>
                <a:latin typeface="나눔스퀘어 Bold"/>
                <a:ea typeface="+mj-ea"/>
              </a:rPr>
              <a:t>년</a:t>
            </a:r>
            <a:endParaRPr lang="en-US" altLang="ko-KR" sz="3000" spc="-225" dirty="0">
              <a:solidFill>
                <a:srgbClr val="FF0000"/>
              </a:solidFill>
              <a:latin typeface="나눔스퀘어 Bold"/>
              <a:ea typeface="+mj-ea"/>
            </a:endParaRPr>
          </a:p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ko-KR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2000</a:t>
            </a:r>
            <a:r>
              <a:rPr lang="ko-KR" altLang="en-US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년  </a:t>
            </a:r>
            <a:r>
              <a:rPr lang="ko-KR" altLang="en-US" sz="3000" spc="-225" dirty="0" err="1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재능있는</a:t>
            </a:r>
            <a:r>
              <a:rPr lang="ko-KR" altLang="en-US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 뮤지션 </a:t>
            </a:r>
            <a:r>
              <a:rPr lang="en-US" altLang="ko-KR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x</a:t>
            </a:r>
          </a:p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ko-KR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2010</a:t>
            </a:r>
            <a:r>
              <a:rPr lang="ko-KR" altLang="en-US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년  암흑기</a:t>
            </a:r>
            <a:endParaRPr lang="en-US" altLang="ko-KR" sz="3000" spc="-225" dirty="0">
              <a:solidFill>
                <a:srgbClr val="7F7F7F">
                  <a:lumMod val="50000"/>
                </a:srgbClr>
              </a:solidFill>
              <a:latin typeface="나눔스퀘어 Bold"/>
              <a:ea typeface="+mj-ea"/>
            </a:endParaRPr>
          </a:p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ko-KR" altLang="en-US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부진한 시기</a:t>
            </a:r>
            <a:endParaRPr lang="en-US" altLang="ko-KR" sz="3000" spc="-225" dirty="0">
              <a:solidFill>
                <a:srgbClr val="7F7F7F">
                  <a:lumMod val="50000"/>
                </a:srgbClr>
              </a:solidFill>
              <a:latin typeface="나눔스퀘어 Bold"/>
              <a:ea typeface="+mj-e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34E583-DFB9-4205-934A-E5EB43A74B05}"/>
              </a:ext>
            </a:extLst>
          </p:cNvPr>
          <p:cNvSpPr txBox="1"/>
          <p:nvPr/>
        </p:nvSpPr>
        <p:spPr>
          <a:xfrm>
            <a:off x="2504969" y="6553252"/>
            <a:ext cx="9256392" cy="2334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ko-KR" sz="3000" spc="-225" dirty="0">
                <a:solidFill>
                  <a:srgbClr val="FF0000"/>
                </a:solidFill>
                <a:latin typeface="나눔스퀘어 Bold"/>
                <a:ea typeface="+mj-ea"/>
              </a:rPr>
              <a:t>2010~2020</a:t>
            </a:r>
            <a:r>
              <a:rPr lang="ko-KR" altLang="en-US" sz="3000" spc="-225" dirty="0">
                <a:solidFill>
                  <a:srgbClr val="FF0000"/>
                </a:solidFill>
                <a:latin typeface="나눔스퀘어 Bold"/>
                <a:ea typeface="+mj-ea"/>
              </a:rPr>
              <a:t>년</a:t>
            </a:r>
            <a:endParaRPr lang="en-US" altLang="ko-KR" sz="3000" spc="-225" dirty="0">
              <a:solidFill>
                <a:srgbClr val="FF0000"/>
              </a:solidFill>
              <a:latin typeface="나눔스퀘어 Bold"/>
              <a:ea typeface="+mj-ea"/>
            </a:endParaRPr>
          </a:p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ko-KR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2010</a:t>
            </a:r>
            <a:r>
              <a:rPr lang="ko-KR" altLang="en-US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년대 중반 </a:t>
            </a:r>
            <a:r>
              <a:rPr lang="en-US" altLang="ko-KR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&gt;&gt; </a:t>
            </a:r>
            <a:r>
              <a:rPr lang="ko-KR" altLang="en-US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 극복</a:t>
            </a:r>
            <a:endParaRPr lang="en-US" altLang="ko-KR" sz="3000" spc="-225" dirty="0">
              <a:solidFill>
                <a:srgbClr val="40474D"/>
              </a:solidFill>
              <a:latin typeface="나눔스퀘어 Bold"/>
              <a:ea typeface="+mj-ea"/>
            </a:endParaRPr>
          </a:p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ko-KR" altLang="en-US" sz="3000" spc="-225" dirty="0" err="1">
                <a:solidFill>
                  <a:srgbClr val="40474D"/>
                </a:solidFill>
                <a:latin typeface="나눔스퀘어 Bold"/>
                <a:ea typeface="+mj-ea"/>
              </a:rPr>
              <a:t>호시노</a:t>
            </a:r>
            <a:r>
              <a:rPr lang="ko-KR" altLang="en-US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 겐</a:t>
            </a:r>
            <a:r>
              <a:rPr lang="en-US" altLang="ko-KR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, </a:t>
            </a:r>
            <a:r>
              <a:rPr lang="ko-KR" altLang="en-US" sz="3000" spc="-225" dirty="0" err="1">
                <a:solidFill>
                  <a:srgbClr val="40474D"/>
                </a:solidFill>
                <a:latin typeface="나눔스퀘어 Bold"/>
                <a:ea typeface="+mj-ea"/>
              </a:rPr>
              <a:t>요네즈</a:t>
            </a:r>
            <a:r>
              <a:rPr lang="ko-KR" altLang="en-US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 </a:t>
            </a:r>
            <a:r>
              <a:rPr lang="ko-KR" altLang="en-US" sz="3000" spc="-225" dirty="0" err="1">
                <a:solidFill>
                  <a:srgbClr val="40474D"/>
                </a:solidFill>
                <a:latin typeface="나눔스퀘어 Bold"/>
                <a:ea typeface="+mj-ea"/>
              </a:rPr>
              <a:t>켄시</a:t>
            </a:r>
            <a:r>
              <a:rPr lang="en-US" altLang="ko-KR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, King Gnu, </a:t>
            </a:r>
            <a:r>
              <a:rPr lang="en-US" altLang="ko-KR" sz="3000" spc="-225" dirty="0" err="1">
                <a:solidFill>
                  <a:srgbClr val="40474D"/>
                </a:solidFill>
                <a:latin typeface="나눔스퀘어 Bold"/>
                <a:ea typeface="+mj-ea"/>
              </a:rPr>
              <a:t>amazarashi</a:t>
            </a:r>
            <a:endParaRPr lang="ko-KR" altLang="en-US" sz="3000" spc="-225" dirty="0">
              <a:solidFill>
                <a:srgbClr val="40474D"/>
              </a:solidFill>
              <a:latin typeface="나눔스퀘어 Bold"/>
              <a:ea typeface="+mj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391F56-8EB0-41D9-ACE8-94A4769428E0}"/>
              </a:ext>
            </a:extLst>
          </p:cNvPr>
          <p:cNvSpPr txBox="1"/>
          <p:nvPr/>
        </p:nvSpPr>
        <p:spPr>
          <a:xfrm>
            <a:off x="10177089" y="6913483"/>
            <a:ext cx="6449229" cy="2334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ko-KR" altLang="en-US" sz="3000" spc="-225" dirty="0" err="1">
                <a:solidFill>
                  <a:srgbClr val="40474D"/>
                </a:solidFill>
                <a:latin typeface="나눔스퀘어 Bold"/>
                <a:ea typeface="+mj-ea"/>
              </a:rPr>
              <a:t>보컬로이드</a:t>
            </a:r>
            <a:r>
              <a:rPr lang="en-US" altLang="ko-KR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, </a:t>
            </a:r>
            <a:r>
              <a:rPr lang="ko-KR" altLang="en-US" sz="3000" spc="-225" dirty="0" err="1">
                <a:solidFill>
                  <a:srgbClr val="40474D"/>
                </a:solidFill>
                <a:latin typeface="나눔스퀘어 Bold"/>
                <a:ea typeface="+mj-ea"/>
              </a:rPr>
              <a:t>우타이테</a:t>
            </a:r>
            <a:endParaRPr lang="ko-KR" altLang="en-US" sz="3000" spc="-225" dirty="0">
              <a:solidFill>
                <a:srgbClr val="40474D"/>
              </a:solidFill>
              <a:latin typeface="나눔스퀘어 Bold"/>
              <a:ea typeface="+mj-ea"/>
            </a:endParaRPr>
          </a:p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ko-KR" altLang="en-US" sz="3000" spc="-225" dirty="0" err="1">
                <a:solidFill>
                  <a:srgbClr val="40474D"/>
                </a:solidFill>
                <a:latin typeface="나눔스퀘어 Bold"/>
                <a:ea typeface="+mj-ea"/>
              </a:rPr>
              <a:t>요루시카</a:t>
            </a:r>
            <a:r>
              <a:rPr lang="en-US" altLang="ko-KR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, Eve, YOASOBI, </a:t>
            </a:r>
            <a:r>
              <a:rPr lang="en-US" altLang="ko-KR" sz="3000" spc="-225" dirty="0" err="1">
                <a:solidFill>
                  <a:srgbClr val="40474D"/>
                </a:solidFill>
                <a:latin typeface="나눔스퀘어 Bold"/>
                <a:ea typeface="+mj-ea"/>
              </a:rPr>
              <a:t>yama</a:t>
            </a:r>
            <a:r>
              <a:rPr lang="en-US" altLang="ko-KR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, Ado.</a:t>
            </a:r>
            <a:r>
              <a:rPr lang="ko-KR" altLang="en-US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 </a:t>
            </a:r>
            <a:endParaRPr lang="en-US" altLang="ko-KR" sz="3000" spc="-225" dirty="0">
              <a:solidFill>
                <a:srgbClr val="40474D"/>
              </a:solidFill>
              <a:latin typeface="나눔스퀘어 Bold"/>
              <a:ea typeface="+mj-ea"/>
            </a:endParaRPr>
          </a:p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ko-KR" altLang="en-US" sz="3000" spc="-225" dirty="0" err="1">
                <a:solidFill>
                  <a:srgbClr val="40474D"/>
                </a:solidFill>
                <a:latin typeface="나눔스퀘어 Bold"/>
                <a:ea typeface="+mj-ea"/>
              </a:rPr>
              <a:t>넷출신</a:t>
            </a:r>
            <a:r>
              <a:rPr lang="ko-KR" altLang="en-US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 아티스트</a:t>
            </a:r>
          </a:p>
        </p:txBody>
      </p: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8B8DD7A4-335D-4F4E-9AD0-D48F82D47256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11B90FAA-3834-4D1E-AF02-8B05E358B8A7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4C0E52E-0898-4651-AAEA-2EDC4310D5A9}"/>
              </a:ext>
            </a:extLst>
          </p:cNvPr>
          <p:cNvSpPr txBox="1"/>
          <p:nvPr/>
        </p:nvSpPr>
        <p:spPr>
          <a:xfrm>
            <a:off x="1275908" y="475705"/>
            <a:ext cx="107322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dirty="0">
                <a:solidFill>
                  <a:srgbClr val="40474D"/>
                </a:solidFill>
                <a:latin typeface="Arial Nova"/>
              </a:rPr>
              <a:t>전후의 여러 대중음악  </a:t>
            </a:r>
            <a:r>
              <a:rPr lang="en-US" altLang="ko-KR" sz="6000" dirty="0">
                <a:solidFill>
                  <a:srgbClr val="40474D"/>
                </a:solidFill>
                <a:latin typeface="Arial Nova"/>
              </a:rPr>
              <a:t>–   j-pop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B3BCCB-7E55-41CE-B38E-889D87356B9D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3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46F2E867-3B77-426B-9A40-91E6ADBF6FA7}"/>
              </a:ext>
            </a:extLst>
          </p:cNvPr>
          <p:cNvSpPr/>
          <p:nvPr/>
        </p:nvSpPr>
        <p:spPr>
          <a:xfrm>
            <a:off x="-1" y="-1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799C0544-9153-446B-997C-4BF59EB93171}"/>
              </a:ext>
            </a:extLst>
          </p:cNvPr>
          <p:cNvSpPr/>
          <p:nvPr/>
        </p:nvSpPr>
        <p:spPr>
          <a:xfrm>
            <a:off x="-1" y="2112653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3E37A3FA-EAEF-4626-99D1-4AFE60445331}"/>
              </a:ext>
            </a:extLst>
          </p:cNvPr>
          <p:cNvSpPr/>
          <p:nvPr/>
        </p:nvSpPr>
        <p:spPr>
          <a:xfrm>
            <a:off x="-1" y="4225306"/>
            <a:ext cx="207335" cy="18363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F2F6B6C0-3B63-426F-843F-7E61B2448FA4}"/>
              </a:ext>
            </a:extLst>
          </p:cNvPr>
          <p:cNvSpPr/>
          <p:nvPr/>
        </p:nvSpPr>
        <p:spPr>
          <a:xfrm>
            <a:off x="-1" y="6337960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6B1E16CE-6984-42AE-981A-9031C8E97B9C}"/>
              </a:ext>
            </a:extLst>
          </p:cNvPr>
          <p:cNvSpPr/>
          <p:nvPr/>
        </p:nvSpPr>
        <p:spPr>
          <a:xfrm>
            <a:off x="-1" y="8450612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F8EB15B-E718-4286-8FF2-99CB0388FD39}"/>
              </a:ext>
            </a:extLst>
          </p:cNvPr>
          <p:cNvSpPr/>
          <p:nvPr/>
        </p:nvSpPr>
        <p:spPr>
          <a:xfrm>
            <a:off x="15110848" y="9763941"/>
            <a:ext cx="3177152" cy="428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4185856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8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685801"/>
            <a:ext cx="5554980" cy="142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3221" y="680465"/>
            <a:ext cx="5554980" cy="1478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2745" y="685800"/>
            <a:ext cx="5554980" cy="1371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4628648"/>
            <a:ext cx="16894299" cy="49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70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98B5847B-48C9-2849-9235-D4EB41E66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97" y="2134807"/>
            <a:ext cx="5266850" cy="5669993"/>
          </a:xfrm>
        </p:spPr>
        <p:txBody>
          <a:bodyPr vert="horz" lIns="137160" tIns="68580" rIns="137160" bIns="68580" rtlCol="0" anchor="ctr">
            <a:normAutofit/>
          </a:bodyPr>
          <a:lstStyle/>
          <a:p>
            <a:pPr algn="ctr"/>
            <a:r>
              <a:rPr lang="ko-KR" altLang="en-US" sz="7200" i="1">
                <a:solidFill>
                  <a:srgbClr val="FFFFFF"/>
                </a:solidFill>
              </a:rPr>
              <a:t>대중 문화란 무엇인가</a:t>
            </a:r>
            <a:r>
              <a:rPr lang="en-US" altLang="ko-KR" sz="7200" i="1">
                <a:solidFill>
                  <a:srgbClr val="FFFFFF"/>
                </a:solidFill>
              </a:rPr>
              <a:t>?</a:t>
            </a:r>
            <a:endParaRPr lang="en-US" sz="7200" i="1">
              <a:solidFill>
                <a:srgbClr val="FFFFFF"/>
              </a:solidFill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931" y="685801"/>
            <a:ext cx="5266850" cy="1371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DCEA9601-1F74-7240-A7E2-D729BB693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1443" y="685800"/>
            <a:ext cx="10629227" cy="88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7411"/>
      </p:ext>
    </p:extLst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346F895F-A50C-457F-B1E2-55955663FABA}"/>
              </a:ext>
            </a:extLst>
          </p:cNvPr>
          <p:cNvSpPr/>
          <p:nvPr/>
        </p:nvSpPr>
        <p:spPr>
          <a:xfrm>
            <a:off x="1598365" y="2566025"/>
            <a:ext cx="6525119" cy="139353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00" latinLnBrk="1"/>
            <a:endParaRPr lang="ko-KR" altLang="en-US" sz="3900" dirty="0">
              <a:solidFill>
                <a:prstClr val="black"/>
              </a:solidFill>
              <a:latin typeface="Arial Nova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9F6349A-B11F-4E77-8D82-5DFB6F1C08A5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DA825ED-E7F5-4250-A1B3-121FF8D4B330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257390-420B-4DBD-AA6D-276A7317DD6C}"/>
              </a:ext>
            </a:extLst>
          </p:cNvPr>
          <p:cNvSpPr txBox="1"/>
          <p:nvPr/>
        </p:nvSpPr>
        <p:spPr>
          <a:xfrm>
            <a:off x="1275908" y="475705"/>
            <a:ext cx="10910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dirty="0">
                <a:solidFill>
                  <a:srgbClr val="40474D"/>
                </a:solidFill>
                <a:latin typeface="Arial Nova"/>
              </a:rPr>
              <a:t>전후의 여러 대중음악  </a:t>
            </a:r>
            <a:r>
              <a:rPr lang="en-US" altLang="ko-KR" sz="6000" dirty="0">
                <a:solidFill>
                  <a:srgbClr val="40474D"/>
                </a:solidFill>
                <a:latin typeface="Arial Nova"/>
              </a:rPr>
              <a:t>–   j-rock</a:t>
            </a:r>
            <a:endParaRPr lang="ko-KR" altLang="en-US" sz="6000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A6547-4F09-4A77-A419-616663D85DC8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3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896B41B-6FC4-4CD5-8552-162E5E0DF44E}"/>
              </a:ext>
            </a:extLst>
          </p:cNvPr>
          <p:cNvGrpSpPr/>
          <p:nvPr/>
        </p:nvGrpSpPr>
        <p:grpSpPr>
          <a:xfrm>
            <a:off x="-1" y="-1"/>
            <a:ext cx="207335" cy="10287002"/>
            <a:chOff x="0" y="0"/>
            <a:chExt cx="167640" cy="646659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6EDED57-70C3-4722-9CBC-A9A7A5C4D26F}"/>
                </a:ext>
              </a:extLst>
            </p:cNvPr>
            <p:cNvSpPr/>
            <p:nvPr/>
          </p:nvSpPr>
          <p:spPr>
            <a:xfrm>
              <a:off x="0" y="0"/>
              <a:ext cx="167640" cy="11543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7D7BBCA-24F2-4D97-B9F5-C792A9CA4875}"/>
                </a:ext>
              </a:extLst>
            </p:cNvPr>
            <p:cNvSpPr/>
            <p:nvPr/>
          </p:nvSpPr>
          <p:spPr>
            <a:xfrm>
              <a:off x="0" y="1328051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D3B2D62-7C8B-40B5-B77A-996C097018B8}"/>
                </a:ext>
              </a:extLst>
            </p:cNvPr>
            <p:cNvSpPr/>
            <p:nvPr/>
          </p:nvSpPr>
          <p:spPr>
            <a:xfrm>
              <a:off x="0" y="2656102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95DA483-0437-46E9-B278-E1739B520FE9}"/>
                </a:ext>
              </a:extLst>
            </p:cNvPr>
            <p:cNvSpPr/>
            <p:nvPr/>
          </p:nvSpPr>
          <p:spPr>
            <a:xfrm>
              <a:off x="0" y="3984153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2221085-B21A-4F46-BB6F-390277F59093}"/>
                </a:ext>
              </a:extLst>
            </p:cNvPr>
            <p:cNvSpPr/>
            <p:nvPr/>
          </p:nvSpPr>
          <p:spPr>
            <a:xfrm>
              <a:off x="0" y="5312204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C951A51-30FB-44F4-AAA9-816D28E76397}"/>
              </a:ext>
            </a:extLst>
          </p:cNvPr>
          <p:cNvSpPr/>
          <p:nvPr/>
        </p:nvSpPr>
        <p:spPr>
          <a:xfrm>
            <a:off x="15110848" y="9763941"/>
            <a:ext cx="3177152" cy="428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2ACDFC0-7949-4709-BC08-AB237DBC57CE}"/>
              </a:ext>
            </a:extLst>
          </p:cNvPr>
          <p:cNvSpPr/>
          <p:nvPr/>
        </p:nvSpPr>
        <p:spPr>
          <a:xfrm>
            <a:off x="1598364" y="3973450"/>
            <a:ext cx="5113152" cy="38091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30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CFDE395-A93E-4873-817D-FF5504B73ABA}"/>
              </a:ext>
            </a:extLst>
          </p:cNvPr>
          <p:cNvSpPr/>
          <p:nvPr/>
        </p:nvSpPr>
        <p:spPr>
          <a:xfrm>
            <a:off x="2018908" y="4401440"/>
            <a:ext cx="6020897" cy="338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 latinLnBrk="1"/>
            <a:r>
              <a:rPr lang="en-US" altLang="ko-KR" sz="3000">
                <a:solidFill>
                  <a:prstClr val="white"/>
                </a:solidFill>
                <a:latin typeface="Arial Nova"/>
              </a:rPr>
              <a:t>- j-rock</a:t>
            </a:r>
            <a:r>
              <a:rPr lang="ko-KR" altLang="en-US" sz="3000">
                <a:solidFill>
                  <a:prstClr val="white"/>
                </a:solidFill>
                <a:latin typeface="Arial Nova"/>
              </a:rPr>
              <a:t>이 나오게 된 배경</a:t>
            </a:r>
            <a:endParaRPr lang="ko-KR" altLang="en-US" sz="30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E17DB7-8B21-4CDB-85C4-CE7B2350FFB5}"/>
              </a:ext>
            </a:extLst>
          </p:cNvPr>
          <p:cNvSpPr txBox="1"/>
          <p:nvPr/>
        </p:nvSpPr>
        <p:spPr>
          <a:xfrm>
            <a:off x="8603648" y="2691541"/>
            <a:ext cx="87950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- j-rock = 1980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년대 이후의 일본 록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</a:t>
            </a: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아르헨티나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브라질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멕시코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쿠바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이탈리아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스페인 음악 유입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한국에서 록 음악 발달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x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&gt;&gt;&gt;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대조적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</a:t>
            </a: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- 1950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년 일본 로큰롤 음악 빠르게 유입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젊은 사람들 사이 다양한 </a:t>
            </a:r>
            <a:r>
              <a:rPr lang="ko-KR" altLang="en-US" sz="3300" dirty="0" err="1">
                <a:solidFill>
                  <a:prstClr val="black"/>
                </a:solidFill>
                <a:latin typeface="Arial Nova"/>
              </a:rPr>
              <a:t>서브컬쳐가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생김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비틀즈 붐으로 인해 생긴 일본식록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6B5C6C-632A-400C-A1FB-63C7F72835FD}"/>
              </a:ext>
            </a:extLst>
          </p:cNvPr>
          <p:cNvSpPr txBox="1"/>
          <p:nvPr/>
        </p:nvSpPr>
        <p:spPr>
          <a:xfrm>
            <a:off x="1752801" y="2886477"/>
            <a:ext cx="66107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900" dirty="0">
                <a:solidFill>
                  <a:prstClr val="black"/>
                </a:solidFill>
                <a:latin typeface="나눔스퀘어 Bold"/>
                <a:ea typeface="+mj-ea"/>
              </a:rPr>
              <a:t>- j-rock</a:t>
            </a:r>
            <a:r>
              <a:rPr lang="ko-KR" altLang="en-US" sz="3900" dirty="0">
                <a:solidFill>
                  <a:prstClr val="black"/>
                </a:solidFill>
                <a:latin typeface="나눔스퀘어 Bold"/>
                <a:ea typeface="+mj-ea"/>
              </a:rPr>
              <a:t>이 나오게 된 배경</a:t>
            </a:r>
          </a:p>
          <a:p>
            <a:pPr defTabSz="1371600" latinLnBrk="1"/>
            <a:endParaRPr lang="ko-KR" altLang="en-US" sz="3900" dirty="0">
              <a:solidFill>
                <a:prstClr val="black"/>
              </a:solidFill>
              <a:latin typeface="나눔스퀘어 Bold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33741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9F6349A-B11F-4E77-8D82-5DFB6F1C08A5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DA825ED-E7F5-4250-A1B3-121FF8D4B330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257390-420B-4DBD-AA6D-276A7317DD6C}"/>
              </a:ext>
            </a:extLst>
          </p:cNvPr>
          <p:cNvSpPr txBox="1"/>
          <p:nvPr/>
        </p:nvSpPr>
        <p:spPr>
          <a:xfrm>
            <a:off x="1275908" y="475705"/>
            <a:ext cx="10910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dirty="0">
                <a:solidFill>
                  <a:srgbClr val="40474D"/>
                </a:solidFill>
                <a:latin typeface="Arial Nova"/>
              </a:rPr>
              <a:t>전후의 여러 대중음악  </a:t>
            </a:r>
            <a:r>
              <a:rPr lang="en-US" altLang="ko-KR" sz="6000" dirty="0">
                <a:solidFill>
                  <a:srgbClr val="40474D"/>
                </a:solidFill>
                <a:latin typeface="Arial Nova"/>
              </a:rPr>
              <a:t>–   j-rock</a:t>
            </a:r>
            <a:endParaRPr lang="ko-KR" altLang="en-US" sz="6000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A6547-4F09-4A77-A419-616663D85DC8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2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896B41B-6FC4-4CD5-8552-162E5E0DF44E}"/>
              </a:ext>
            </a:extLst>
          </p:cNvPr>
          <p:cNvGrpSpPr/>
          <p:nvPr/>
        </p:nvGrpSpPr>
        <p:grpSpPr>
          <a:xfrm>
            <a:off x="-1" y="-1"/>
            <a:ext cx="207335" cy="10287002"/>
            <a:chOff x="0" y="0"/>
            <a:chExt cx="167640" cy="646659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6EDED57-70C3-4722-9CBC-A9A7A5C4D26F}"/>
                </a:ext>
              </a:extLst>
            </p:cNvPr>
            <p:cNvSpPr/>
            <p:nvPr/>
          </p:nvSpPr>
          <p:spPr>
            <a:xfrm>
              <a:off x="0" y="0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7D7BBCA-24F2-4D97-B9F5-C792A9CA4875}"/>
                </a:ext>
              </a:extLst>
            </p:cNvPr>
            <p:cNvSpPr/>
            <p:nvPr/>
          </p:nvSpPr>
          <p:spPr>
            <a:xfrm>
              <a:off x="0" y="1328051"/>
              <a:ext cx="167640" cy="11543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D3B2D62-7C8B-40B5-B77A-996C097018B8}"/>
                </a:ext>
              </a:extLst>
            </p:cNvPr>
            <p:cNvSpPr/>
            <p:nvPr/>
          </p:nvSpPr>
          <p:spPr>
            <a:xfrm>
              <a:off x="0" y="2656102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95DA483-0437-46E9-B278-E1739B520FE9}"/>
                </a:ext>
              </a:extLst>
            </p:cNvPr>
            <p:cNvSpPr/>
            <p:nvPr/>
          </p:nvSpPr>
          <p:spPr>
            <a:xfrm>
              <a:off x="0" y="3984153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2221085-B21A-4F46-BB6F-390277F59093}"/>
                </a:ext>
              </a:extLst>
            </p:cNvPr>
            <p:cNvSpPr/>
            <p:nvPr/>
          </p:nvSpPr>
          <p:spPr>
            <a:xfrm>
              <a:off x="0" y="5312204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A8A497F-3AC5-47CE-9E11-9A53841EA100}"/>
              </a:ext>
            </a:extLst>
          </p:cNvPr>
          <p:cNvSpPr/>
          <p:nvPr/>
        </p:nvSpPr>
        <p:spPr>
          <a:xfrm>
            <a:off x="1343125" y="2609519"/>
            <a:ext cx="3062177" cy="6549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4F1DCFD-386A-4553-9AEF-7B29BDEEED12}"/>
              </a:ext>
            </a:extLst>
          </p:cNvPr>
          <p:cNvSpPr/>
          <p:nvPr/>
        </p:nvSpPr>
        <p:spPr>
          <a:xfrm>
            <a:off x="1343125" y="2609519"/>
            <a:ext cx="3062177" cy="987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B5C8217-C0A6-4290-9599-F0C9E19638B2}"/>
              </a:ext>
            </a:extLst>
          </p:cNvPr>
          <p:cNvSpPr/>
          <p:nvPr/>
        </p:nvSpPr>
        <p:spPr>
          <a:xfrm>
            <a:off x="11294113" y="2609519"/>
            <a:ext cx="3062177" cy="6549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EAC0052-7DC5-4703-9DB8-B44736111BDD}"/>
              </a:ext>
            </a:extLst>
          </p:cNvPr>
          <p:cNvSpPr/>
          <p:nvPr/>
        </p:nvSpPr>
        <p:spPr>
          <a:xfrm>
            <a:off x="4659890" y="2609519"/>
            <a:ext cx="3062177" cy="6549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D7AD6A8-E0E5-4E22-BA0B-900F89D8DA23}"/>
              </a:ext>
            </a:extLst>
          </p:cNvPr>
          <p:cNvSpPr/>
          <p:nvPr/>
        </p:nvSpPr>
        <p:spPr>
          <a:xfrm>
            <a:off x="7977350" y="2609519"/>
            <a:ext cx="3062177" cy="6549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867E26-312B-4374-9395-8922F14A6002}"/>
              </a:ext>
            </a:extLst>
          </p:cNvPr>
          <p:cNvSpPr txBox="1"/>
          <p:nvPr/>
        </p:nvSpPr>
        <p:spPr>
          <a:xfrm>
            <a:off x="1778691" y="2842938"/>
            <a:ext cx="23136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 latinLnBrk="1"/>
            <a:r>
              <a:rPr lang="en-US" altLang="ko-KR" sz="2700" dirty="0">
                <a:solidFill>
                  <a:prstClr val="white"/>
                </a:solidFill>
                <a:latin typeface="Arial Nova"/>
              </a:rPr>
              <a:t>1980 – 1980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0455A86-7040-400C-B9B0-76572B5E4195}"/>
              </a:ext>
            </a:extLst>
          </p:cNvPr>
          <p:cNvSpPr/>
          <p:nvPr/>
        </p:nvSpPr>
        <p:spPr>
          <a:xfrm>
            <a:off x="4659889" y="2609519"/>
            <a:ext cx="3062177" cy="987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C5A5FD-32F9-497A-BCB8-0BB729219907}"/>
              </a:ext>
            </a:extLst>
          </p:cNvPr>
          <p:cNvSpPr txBox="1"/>
          <p:nvPr/>
        </p:nvSpPr>
        <p:spPr>
          <a:xfrm>
            <a:off x="5498381" y="2842938"/>
            <a:ext cx="14082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 latinLnBrk="1"/>
            <a:r>
              <a:rPr lang="en-US" altLang="ko-KR" sz="2700" dirty="0">
                <a:solidFill>
                  <a:prstClr val="white"/>
                </a:solidFill>
                <a:latin typeface="Arial Nova"/>
              </a:rPr>
              <a:t>1990 – 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B8681C5-B52D-49DD-BC1A-2BAE5E4C9DCC}"/>
              </a:ext>
            </a:extLst>
          </p:cNvPr>
          <p:cNvSpPr/>
          <p:nvPr/>
        </p:nvSpPr>
        <p:spPr>
          <a:xfrm>
            <a:off x="7977347" y="2609519"/>
            <a:ext cx="3062177" cy="987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40DE2A-6B60-4C5B-89B2-FDABA111A99A}"/>
              </a:ext>
            </a:extLst>
          </p:cNvPr>
          <p:cNvSpPr txBox="1"/>
          <p:nvPr/>
        </p:nvSpPr>
        <p:spPr>
          <a:xfrm>
            <a:off x="8817041" y="2842938"/>
            <a:ext cx="14082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 latinLnBrk="1"/>
            <a:r>
              <a:rPr lang="en-US" altLang="ko-KR" sz="2700" dirty="0">
                <a:solidFill>
                  <a:prstClr val="white"/>
                </a:solidFill>
                <a:latin typeface="Arial Nova"/>
              </a:rPr>
              <a:t>2000 – 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3E3DB87-A872-41C9-AA3B-AF166A9E43E2}"/>
              </a:ext>
            </a:extLst>
          </p:cNvPr>
          <p:cNvSpPr/>
          <p:nvPr/>
        </p:nvSpPr>
        <p:spPr>
          <a:xfrm>
            <a:off x="11294107" y="2609519"/>
            <a:ext cx="3062177" cy="987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54F4D"/>
              </a:solidFill>
              <a:latin typeface="Arial Nov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B8A212-6449-4C3B-B2B0-0644C408E086}"/>
              </a:ext>
            </a:extLst>
          </p:cNvPr>
          <p:cNvSpPr txBox="1"/>
          <p:nvPr/>
        </p:nvSpPr>
        <p:spPr>
          <a:xfrm>
            <a:off x="11609518" y="2842938"/>
            <a:ext cx="25243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 latinLnBrk="1"/>
            <a:r>
              <a:rPr lang="en-US" altLang="ko-KR" sz="2700" dirty="0">
                <a:solidFill>
                  <a:prstClr val="white"/>
                </a:solidFill>
                <a:latin typeface="Arial Nova"/>
              </a:rPr>
              <a:t>2010 – 2010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39BBC2-88DB-425C-8CEC-E85DE68C43AA}"/>
              </a:ext>
            </a:extLst>
          </p:cNvPr>
          <p:cNvSpPr txBox="1"/>
          <p:nvPr/>
        </p:nvSpPr>
        <p:spPr>
          <a:xfrm>
            <a:off x="1558910" y="5300507"/>
            <a:ext cx="2630604" cy="182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일본 록 전성시대</a:t>
            </a:r>
            <a:r>
              <a:rPr lang="en-US" altLang="ko-KR" sz="2400" dirty="0">
                <a:solidFill>
                  <a:prstClr val="black"/>
                </a:solidFill>
                <a:latin typeface="나눔스퀘어 Light"/>
              </a:rPr>
              <a:t> </a:t>
            </a:r>
          </a:p>
          <a:p>
            <a:pPr algn="ctr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ctr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메탈 음악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endParaRPr lang="ko-KR" altLang="en-US" sz="2400" dirty="0">
              <a:solidFill>
                <a:prstClr val="black"/>
              </a:solidFill>
              <a:latin typeface="나눔스퀘어 Ligh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9A905A-220B-4127-A3A0-D82F2181F4C4}"/>
              </a:ext>
            </a:extLst>
          </p:cNvPr>
          <p:cNvSpPr txBox="1"/>
          <p:nvPr/>
        </p:nvSpPr>
        <p:spPr>
          <a:xfrm>
            <a:off x="4659173" y="5388622"/>
            <a:ext cx="3002042" cy="182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일본 음악 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ctr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최고 황금기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ctr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ctr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일본 록의 </a:t>
            </a:r>
            <a:r>
              <a:rPr lang="ko-KR" altLang="en-US" sz="2400" dirty="0" err="1">
                <a:solidFill>
                  <a:prstClr val="black"/>
                </a:solidFill>
                <a:latin typeface="나눔스퀘어 Light"/>
              </a:rPr>
              <a:t>최전성기</a:t>
            </a:r>
            <a:endParaRPr lang="ko-KR" altLang="en-US" sz="2400" dirty="0">
              <a:solidFill>
                <a:prstClr val="black"/>
              </a:solidFill>
              <a:latin typeface="나눔스퀘어 Ligh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AF4560-D593-4309-9405-F47ECE290C89}"/>
              </a:ext>
            </a:extLst>
          </p:cNvPr>
          <p:cNvSpPr txBox="1"/>
          <p:nvPr/>
        </p:nvSpPr>
        <p:spPr>
          <a:xfrm>
            <a:off x="7990976" y="3893335"/>
            <a:ext cx="3002039" cy="492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latinLnBrk="1">
              <a:lnSpc>
                <a:spcPct val="120000"/>
              </a:lnSpc>
            </a:pPr>
            <a:r>
              <a:rPr lang="en-US" altLang="ko-KR" sz="2400" dirty="0">
                <a:solidFill>
                  <a:prstClr val="black"/>
                </a:solidFill>
                <a:latin typeface="나눔스퀘어 Light"/>
              </a:rPr>
              <a:t>  2000</a:t>
            </a: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년대 중반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일본 음악의 최고 인기 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r>
              <a:rPr lang="en-US" altLang="ko-KR" sz="2400" dirty="0">
                <a:solidFill>
                  <a:prstClr val="black"/>
                </a:solidFill>
                <a:latin typeface="나눔스퀘어 Light"/>
              </a:rPr>
              <a:t>&gt;&gt;</a:t>
            </a: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청춘 </a:t>
            </a:r>
            <a:r>
              <a:rPr lang="ko-KR" altLang="en-US" sz="2400" dirty="0" err="1">
                <a:solidFill>
                  <a:prstClr val="black"/>
                </a:solidFill>
                <a:latin typeface="나눔스퀘어 Light"/>
              </a:rPr>
              <a:t>펑크붐</a:t>
            </a:r>
            <a:r>
              <a:rPr lang="en-US" altLang="ko-KR" sz="2400" dirty="0">
                <a:solidFill>
                  <a:prstClr val="black"/>
                </a:solidFill>
                <a:latin typeface="나눔스퀘어 Light"/>
              </a:rPr>
              <a:t> </a:t>
            </a: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r>
              <a:rPr lang="en-US" altLang="ko-KR" sz="2400" dirty="0">
                <a:solidFill>
                  <a:prstClr val="black"/>
                </a:solidFill>
                <a:latin typeface="나눔스퀘어 Light"/>
              </a:rPr>
              <a:t>  2000</a:t>
            </a: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년대 후반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최대 침체기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아이돌 음악</a:t>
            </a:r>
            <a:r>
              <a:rPr lang="en-US" altLang="ko-KR" sz="2400" dirty="0">
                <a:solidFill>
                  <a:prstClr val="black"/>
                </a:solidFill>
                <a:latin typeface="나눔스퀘어 Light"/>
              </a:rPr>
              <a:t>, EXILE </a:t>
            </a: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등의 </a:t>
            </a:r>
            <a:r>
              <a:rPr lang="en-US" altLang="ko-KR" sz="2400" dirty="0">
                <a:solidFill>
                  <a:prstClr val="black"/>
                </a:solidFill>
                <a:latin typeface="나눔스퀘어 Light"/>
              </a:rPr>
              <a:t>R&amp;B </a:t>
            </a: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음악</a:t>
            </a:r>
            <a:r>
              <a:rPr lang="en-US" altLang="ko-KR" sz="2400" dirty="0">
                <a:solidFill>
                  <a:prstClr val="black"/>
                </a:solidFill>
                <a:latin typeface="나눔스퀘어 Light"/>
              </a:rPr>
              <a:t>.</a:t>
            </a:r>
            <a:endParaRPr lang="ko-KR" altLang="en-US" sz="2400" dirty="0">
              <a:solidFill>
                <a:prstClr val="black"/>
              </a:solidFill>
              <a:latin typeface="나눔스퀘어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A9A71F-0778-41E3-ABD3-54C0716765EF}"/>
              </a:ext>
            </a:extLst>
          </p:cNvPr>
          <p:cNvSpPr txBox="1"/>
          <p:nvPr/>
        </p:nvSpPr>
        <p:spPr>
          <a:xfrm>
            <a:off x="11368874" y="4558133"/>
            <a:ext cx="3114348" cy="3594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아이돌 이미지 악화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 방송에 대한 무관심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 기존 </a:t>
            </a:r>
            <a:r>
              <a:rPr lang="en-US" altLang="ko-KR" sz="2400" dirty="0">
                <a:solidFill>
                  <a:prstClr val="black"/>
                </a:solidFill>
                <a:latin typeface="나눔스퀘어 Light"/>
              </a:rPr>
              <a:t>J-POP</a:t>
            </a: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입지</a:t>
            </a:r>
            <a:r>
              <a:rPr lang="en-US" altLang="ko-KR" sz="2400" dirty="0">
                <a:solidFill>
                  <a:prstClr val="black"/>
                </a:solidFill>
                <a:latin typeface="나눔스퀘어 Light"/>
              </a:rPr>
              <a:t>x</a:t>
            </a: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일본 록에 유리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7F4DA3D3-300A-4F2A-8D62-407397497746}"/>
              </a:ext>
            </a:extLst>
          </p:cNvPr>
          <p:cNvSpPr/>
          <p:nvPr/>
        </p:nvSpPr>
        <p:spPr>
          <a:xfrm>
            <a:off x="14739583" y="9703558"/>
            <a:ext cx="3548417" cy="48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3DE4D0E4-8424-4C18-9EB7-56FC20A5BB3B}"/>
              </a:ext>
            </a:extLst>
          </p:cNvPr>
          <p:cNvSpPr/>
          <p:nvPr/>
        </p:nvSpPr>
        <p:spPr>
          <a:xfrm>
            <a:off x="14610161" y="2609519"/>
            <a:ext cx="3062177" cy="6549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74D97325-B75B-45AB-BE2C-24726FDC83A2}"/>
              </a:ext>
            </a:extLst>
          </p:cNvPr>
          <p:cNvSpPr/>
          <p:nvPr/>
        </p:nvSpPr>
        <p:spPr>
          <a:xfrm>
            <a:off x="14610155" y="2609519"/>
            <a:ext cx="3062177" cy="987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54F4D"/>
              </a:solidFill>
              <a:latin typeface="Arial Nov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4DFA28E-5D75-4221-824F-91922F4F8380}"/>
              </a:ext>
            </a:extLst>
          </p:cNvPr>
          <p:cNvSpPr txBox="1"/>
          <p:nvPr/>
        </p:nvSpPr>
        <p:spPr>
          <a:xfrm>
            <a:off x="15437507" y="2842938"/>
            <a:ext cx="14082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 latinLnBrk="1"/>
            <a:r>
              <a:rPr lang="en-US" altLang="ko-KR" sz="2700" dirty="0">
                <a:solidFill>
                  <a:prstClr val="white"/>
                </a:solidFill>
                <a:latin typeface="Arial Nova"/>
              </a:rPr>
              <a:t>2020 - </a:t>
            </a:r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BFBE0C-22CA-4F51-A21C-6F8C367E2CAC}"/>
              </a:ext>
            </a:extLst>
          </p:cNvPr>
          <p:cNvSpPr txBox="1"/>
          <p:nvPr/>
        </p:nvSpPr>
        <p:spPr>
          <a:xfrm>
            <a:off x="14879071" y="4635711"/>
            <a:ext cx="2524343" cy="315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코로나 문제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월드투어가 중단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투어를 중단</a:t>
            </a:r>
          </a:p>
        </p:txBody>
      </p:sp>
    </p:spTree>
    <p:extLst>
      <p:ext uri="{BB962C8B-B14F-4D97-AF65-F5344CB8AC3E}">
        <p14:creationId xmlns:p14="http://schemas.microsoft.com/office/powerpoint/2010/main" val="3491362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FFA25A4-D91D-4AF3-847F-49BA11295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9E85A761-D901-4800-976A-762DA3F1881F}"/>
              </a:ext>
            </a:extLst>
          </p:cNvPr>
          <p:cNvSpPr/>
          <p:nvPr/>
        </p:nvSpPr>
        <p:spPr>
          <a:xfrm>
            <a:off x="669853" y="3915440"/>
            <a:ext cx="7837052" cy="2456120"/>
          </a:xfrm>
          <a:prstGeom prst="rect">
            <a:avLst/>
          </a:prstGeom>
          <a:solidFill>
            <a:schemeClr val="bg1"/>
          </a:solidFill>
          <a:ln w="190500">
            <a:solidFill>
              <a:srgbClr val="D1B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4DCDDF4-FBC2-4D99-8297-99C0C85CC3FF}"/>
              </a:ext>
            </a:extLst>
          </p:cNvPr>
          <p:cNvGrpSpPr/>
          <p:nvPr/>
        </p:nvGrpSpPr>
        <p:grpSpPr>
          <a:xfrm>
            <a:off x="1082657" y="4262959"/>
            <a:ext cx="6553056" cy="1689090"/>
            <a:chOff x="721771" y="2796719"/>
            <a:chExt cx="4368704" cy="11260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B4B1F9-2311-4A20-98EB-301E11C65F49}"/>
                </a:ext>
              </a:extLst>
            </p:cNvPr>
            <p:cNvSpPr txBox="1"/>
            <p:nvPr/>
          </p:nvSpPr>
          <p:spPr>
            <a:xfrm>
              <a:off x="721771" y="2796719"/>
              <a:ext cx="17410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 latinLnBrk="1"/>
              <a:r>
                <a:rPr lang="en-US" altLang="ko-KR" sz="3600" spc="900" dirty="0">
                  <a:solidFill>
                    <a:srgbClr val="40474D"/>
                  </a:solidFill>
                  <a:latin typeface="나눔스퀘어 Light"/>
                </a:rPr>
                <a:t>Part 4, </a:t>
              </a:r>
              <a:endParaRPr lang="ko-KR" altLang="en-US" sz="3600" spc="900" dirty="0">
                <a:solidFill>
                  <a:srgbClr val="40474D"/>
                </a:solidFill>
                <a:latin typeface="나눔스퀘어 Ligh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C1B889-5B18-44CE-8EA2-9186175DF173}"/>
                </a:ext>
              </a:extLst>
            </p:cNvPr>
            <p:cNvSpPr txBox="1"/>
            <p:nvPr/>
          </p:nvSpPr>
          <p:spPr>
            <a:xfrm>
              <a:off x="801695" y="3276448"/>
              <a:ext cx="4288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 latinLnBrk="1"/>
              <a:r>
                <a:rPr lang="ko-KR" altLang="en-US" sz="5700" dirty="0">
                  <a:solidFill>
                    <a:srgbClr val="40474D"/>
                  </a:solidFill>
                  <a:latin typeface="Arial Nova"/>
                </a:rPr>
                <a:t>그 밖의 음악문화들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7113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>
            <a:extLst>
              <a:ext uri="{FF2B5EF4-FFF2-40B4-BE49-F238E27FC236}">
                <a16:creationId xmlns:a16="http://schemas.microsoft.com/office/drawing/2014/main" id="{DE47E776-ECDC-4F18-B213-25FA64B2E3D4}"/>
              </a:ext>
            </a:extLst>
          </p:cNvPr>
          <p:cNvSpPr/>
          <p:nvPr/>
        </p:nvSpPr>
        <p:spPr>
          <a:xfrm>
            <a:off x="11971089" y="7323590"/>
            <a:ext cx="6316911" cy="2869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4BBD4C2D-F0C1-44D2-BAA8-9A2298DB1EE2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729223C-E743-474D-9281-09C46B597292}"/>
              </a:ext>
            </a:extLst>
          </p:cNvPr>
          <p:cNvSpPr txBox="1"/>
          <p:nvPr/>
        </p:nvSpPr>
        <p:spPr>
          <a:xfrm>
            <a:off x="1275908" y="475705"/>
            <a:ext cx="6186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spc="-450" dirty="0">
                <a:solidFill>
                  <a:srgbClr val="40474D"/>
                </a:solidFill>
                <a:latin typeface="Arial Nova"/>
              </a:rPr>
              <a:t>그 밖의 음악문화들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A93DED-41FB-402E-9DA4-440096D79AAA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4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F00D966-0FA4-4536-A89A-CA000EEC07C8}"/>
              </a:ext>
            </a:extLst>
          </p:cNvPr>
          <p:cNvSpPr/>
          <p:nvPr/>
        </p:nvSpPr>
        <p:spPr>
          <a:xfrm>
            <a:off x="-1" y="-1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30E5C88-8FE0-42D6-8889-587026AF55A6}"/>
              </a:ext>
            </a:extLst>
          </p:cNvPr>
          <p:cNvSpPr/>
          <p:nvPr/>
        </p:nvSpPr>
        <p:spPr>
          <a:xfrm>
            <a:off x="-1" y="2112653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7DBC39D-EB32-4638-9A70-7193EC1EF3C1}"/>
              </a:ext>
            </a:extLst>
          </p:cNvPr>
          <p:cNvSpPr/>
          <p:nvPr/>
        </p:nvSpPr>
        <p:spPr>
          <a:xfrm>
            <a:off x="-1" y="4225306"/>
            <a:ext cx="207335" cy="18363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7B69CE4-CCF8-4EB4-B1DC-1A151C71890E}"/>
              </a:ext>
            </a:extLst>
          </p:cNvPr>
          <p:cNvSpPr/>
          <p:nvPr/>
        </p:nvSpPr>
        <p:spPr>
          <a:xfrm>
            <a:off x="-1" y="6337960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114F266-47E6-4F09-90FE-E476F503E781}"/>
              </a:ext>
            </a:extLst>
          </p:cNvPr>
          <p:cNvSpPr/>
          <p:nvPr/>
        </p:nvSpPr>
        <p:spPr>
          <a:xfrm>
            <a:off x="-1" y="8450612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D3AACEB1-6210-46E5-95A7-6BD2C2C1CDC1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DF410DF-B982-468E-BEC7-8EE6516FE473}"/>
              </a:ext>
            </a:extLst>
          </p:cNvPr>
          <p:cNvGrpSpPr/>
          <p:nvPr/>
        </p:nvGrpSpPr>
        <p:grpSpPr>
          <a:xfrm>
            <a:off x="6995309" y="3654641"/>
            <a:ext cx="4640283" cy="4640283"/>
            <a:chOff x="4475645" y="2014041"/>
            <a:chExt cx="3093522" cy="3093522"/>
          </a:xfrm>
        </p:grpSpPr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4AB09741-4391-4F89-B30C-186028C52DEC}"/>
                </a:ext>
              </a:extLst>
            </p:cNvPr>
            <p:cNvSpPr/>
            <p:nvPr/>
          </p:nvSpPr>
          <p:spPr>
            <a:xfrm>
              <a:off x="4475645" y="2014041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4" name="그래픽 3" descr="트럼펫 단색으로 채워진">
              <a:extLst>
                <a:ext uri="{FF2B5EF4-FFF2-40B4-BE49-F238E27FC236}">
                  <a16:creationId xmlns:a16="http://schemas.microsoft.com/office/drawing/2014/main" id="{A4021BE0-D4A5-46D8-B6E0-271AA33AB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5123" y="2493519"/>
              <a:ext cx="2134566" cy="2134566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ACB91DD-2837-468D-A67B-785730968CA3}"/>
              </a:ext>
            </a:extLst>
          </p:cNvPr>
          <p:cNvGrpSpPr/>
          <p:nvPr/>
        </p:nvGrpSpPr>
        <p:grpSpPr>
          <a:xfrm>
            <a:off x="12543260" y="3654641"/>
            <a:ext cx="4640283" cy="4640283"/>
            <a:chOff x="8277982" y="3149603"/>
            <a:chExt cx="3093522" cy="3093522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DF6BFA46-649F-4BD8-B1D3-B9CB6BA909F8}"/>
                </a:ext>
              </a:extLst>
            </p:cNvPr>
            <p:cNvSpPr/>
            <p:nvPr/>
          </p:nvSpPr>
          <p:spPr>
            <a:xfrm>
              <a:off x="8277982" y="3149603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8" name="그래픽 7" descr="게임 컨트롤러 단색으로 채워진">
              <a:extLst>
                <a:ext uri="{FF2B5EF4-FFF2-40B4-BE49-F238E27FC236}">
                  <a16:creationId xmlns:a16="http://schemas.microsoft.com/office/drawing/2014/main" id="{7021C3F4-5F20-4ABE-B95C-F1E26298E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87949" y="3959570"/>
              <a:ext cx="1473587" cy="1473587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F25442A-7BAE-4A9B-B7CF-9F56BEFE32F4}"/>
              </a:ext>
            </a:extLst>
          </p:cNvPr>
          <p:cNvGrpSpPr/>
          <p:nvPr/>
        </p:nvGrpSpPr>
        <p:grpSpPr>
          <a:xfrm>
            <a:off x="1447358" y="3654641"/>
            <a:ext cx="4640283" cy="4640283"/>
            <a:chOff x="850605" y="2014041"/>
            <a:chExt cx="3093522" cy="3093522"/>
          </a:xfrm>
        </p:grpSpPr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DC7FEA3C-E3A1-4899-89DE-705CFD165CBE}"/>
                </a:ext>
              </a:extLst>
            </p:cNvPr>
            <p:cNvSpPr/>
            <p:nvPr/>
          </p:nvSpPr>
          <p:spPr>
            <a:xfrm>
              <a:off x="850605" y="2014041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15" name="그래픽 14" descr="UI UX 단색으로 채워진">
              <a:extLst>
                <a:ext uri="{FF2B5EF4-FFF2-40B4-BE49-F238E27FC236}">
                  <a16:creationId xmlns:a16="http://schemas.microsoft.com/office/drawing/2014/main" id="{7C895FEB-59E4-4869-A5AA-969FD50B8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12515" y="2896299"/>
              <a:ext cx="1329007" cy="1329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8683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99CF302B-08B2-434C-8262-8FF2B9A993DD}"/>
              </a:ext>
            </a:extLst>
          </p:cNvPr>
          <p:cNvSpPr/>
          <p:nvPr/>
        </p:nvSpPr>
        <p:spPr>
          <a:xfrm>
            <a:off x="14628787" y="9022359"/>
            <a:ext cx="3659213" cy="1170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4BBD4C2D-F0C1-44D2-BAA8-9A2298DB1EE2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729223C-E743-474D-9281-09C46B597292}"/>
              </a:ext>
            </a:extLst>
          </p:cNvPr>
          <p:cNvSpPr txBox="1"/>
          <p:nvPr/>
        </p:nvSpPr>
        <p:spPr>
          <a:xfrm>
            <a:off x="1275908" y="475705"/>
            <a:ext cx="7063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spc="-450" dirty="0">
                <a:solidFill>
                  <a:srgbClr val="40474D"/>
                </a:solidFill>
                <a:latin typeface="Arial Nova"/>
              </a:rPr>
              <a:t>그 밖의 음악문화들 </a:t>
            </a:r>
            <a:r>
              <a:rPr lang="en-US" altLang="ko-KR" sz="6000" spc="-450" dirty="0">
                <a:solidFill>
                  <a:srgbClr val="40474D"/>
                </a:solidFill>
                <a:latin typeface="Arial Nova"/>
              </a:rPr>
              <a:t>- 1</a:t>
            </a:r>
            <a:endParaRPr lang="ko-KR" altLang="en-US" sz="6000" spc="-450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A93DED-41FB-402E-9DA4-440096D79AAA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4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F00D966-0FA4-4536-A89A-CA000EEC07C8}"/>
              </a:ext>
            </a:extLst>
          </p:cNvPr>
          <p:cNvSpPr/>
          <p:nvPr/>
        </p:nvSpPr>
        <p:spPr>
          <a:xfrm>
            <a:off x="-1" y="-1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30E5C88-8FE0-42D6-8889-587026AF55A6}"/>
              </a:ext>
            </a:extLst>
          </p:cNvPr>
          <p:cNvSpPr/>
          <p:nvPr/>
        </p:nvSpPr>
        <p:spPr>
          <a:xfrm>
            <a:off x="-1" y="2112653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7DBC39D-EB32-4638-9A70-7193EC1EF3C1}"/>
              </a:ext>
            </a:extLst>
          </p:cNvPr>
          <p:cNvSpPr/>
          <p:nvPr/>
        </p:nvSpPr>
        <p:spPr>
          <a:xfrm>
            <a:off x="-1" y="4225306"/>
            <a:ext cx="207335" cy="18363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7B69CE4-CCF8-4EB4-B1DC-1A151C71890E}"/>
              </a:ext>
            </a:extLst>
          </p:cNvPr>
          <p:cNvSpPr/>
          <p:nvPr/>
        </p:nvSpPr>
        <p:spPr>
          <a:xfrm>
            <a:off x="-1" y="6337960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114F266-47E6-4F09-90FE-E476F503E781}"/>
              </a:ext>
            </a:extLst>
          </p:cNvPr>
          <p:cNvSpPr/>
          <p:nvPr/>
        </p:nvSpPr>
        <p:spPr>
          <a:xfrm>
            <a:off x="-1" y="8450612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D3AACEB1-6210-46E5-95A7-6BD2C2C1CDC1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DF410DF-B982-468E-BEC7-8EE6516FE473}"/>
              </a:ext>
            </a:extLst>
          </p:cNvPr>
          <p:cNvGrpSpPr/>
          <p:nvPr/>
        </p:nvGrpSpPr>
        <p:grpSpPr>
          <a:xfrm>
            <a:off x="1354026" y="7003811"/>
            <a:ext cx="1745496" cy="1715954"/>
            <a:chOff x="4475645" y="2014041"/>
            <a:chExt cx="3093522" cy="3093522"/>
          </a:xfrm>
        </p:grpSpPr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4AB09741-4391-4F89-B30C-186028C52DEC}"/>
                </a:ext>
              </a:extLst>
            </p:cNvPr>
            <p:cNvSpPr/>
            <p:nvPr/>
          </p:nvSpPr>
          <p:spPr>
            <a:xfrm>
              <a:off x="4475645" y="2014041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4" name="그래픽 3" descr="트럼펫 단색으로 채워진">
              <a:extLst>
                <a:ext uri="{FF2B5EF4-FFF2-40B4-BE49-F238E27FC236}">
                  <a16:creationId xmlns:a16="http://schemas.microsoft.com/office/drawing/2014/main" id="{A4021BE0-D4A5-46D8-B6E0-271AA33AB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5123" y="2493519"/>
              <a:ext cx="2134566" cy="2134566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ACB91DD-2837-468D-A67B-785730968CA3}"/>
              </a:ext>
            </a:extLst>
          </p:cNvPr>
          <p:cNvGrpSpPr/>
          <p:nvPr/>
        </p:nvGrpSpPr>
        <p:grpSpPr>
          <a:xfrm>
            <a:off x="3202196" y="8294924"/>
            <a:ext cx="1745496" cy="1706999"/>
            <a:chOff x="8277982" y="3149603"/>
            <a:chExt cx="3093522" cy="3093522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DF6BFA46-649F-4BD8-B1D3-B9CB6BA909F8}"/>
                </a:ext>
              </a:extLst>
            </p:cNvPr>
            <p:cNvSpPr/>
            <p:nvPr/>
          </p:nvSpPr>
          <p:spPr>
            <a:xfrm>
              <a:off x="8277982" y="3149603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8" name="그래픽 7" descr="게임 컨트롤러 단색으로 채워진">
              <a:extLst>
                <a:ext uri="{FF2B5EF4-FFF2-40B4-BE49-F238E27FC236}">
                  <a16:creationId xmlns:a16="http://schemas.microsoft.com/office/drawing/2014/main" id="{7021C3F4-5F20-4ABE-B95C-F1E26298E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87949" y="3959570"/>
              <a:ext cx="1473587" cy="1473587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F25442A-7BAE-4A9B-B7CF-9F56BEFE32F4}"/>
              </a:ext>
            </a:extLst>
          </p:cNvPr>
          <p:cNvGrpSpPr/>
          <p:nvPr/>
        </p:nvGrpSpPr>
        <p:grpSpPr>
          <a:xfrm>
            <a:off x="1157703" y="2252574"/>
            <a:ext cx="4640283" cy="4640283"/>
            <a:chOff x="850605" y="2014041"/>
            <a:chExt cx="3093522" cy="3093522"/>
          </a:xfrm>
        </p:grpSpPr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DC7FEA3C-E3A1-4899-89DE-705CFD165CBE}"/>
                </a:ext>
              </a:extLst>
            </p:cNvPr>
            <p:cNvSpPr/>
            <p:nvPr/>
          </p:nvSpPr>
          <p:spPr>
            <a:xfrm>
              <a:off x="850605" y="2014041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15" name="그래픽 14" descr="UI UX 단색으로 채워진">
              <a:extLst>
                <a:ext uri="{FF2B5EF4-FFF2-40B4-BE49-F238E27FC236}">
                  <a16:creationId xmlns:a16="http://schemas.microsoft.com/office/drawing/2014/main" id="{7C895FEB-59E4-4869-A5AA-969FD50B8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12515" y="2896299"/>
              <a:ext cx="1329007" cy="1329007"/>
            </a:xfrm>
            <a:prstGeom prst="rect">
              <a:avLst/>
            </a:prstGeom>
          </p:spPr>
        </p:pic>
      </p:grpSp>
      <p:pic>
        <p:nvPicPr>
          <p:cNvPr id="1026" name="Picture 2" descr="전 세계를 열광시킨 해적 만화 - 원피스 탄생 비하인드 : 네이버 포스트">
            <a:extLst>
              <a:ext uri="{FF2B5EF4-FFF2-40B4-BE49-F238E27FC236}">
                <a16:creationId xmlns:a16="http://schemas.microsoft.com/office/drawing/2014/main" id="{8C8F094B-78F1-4C31-AE36-E2EB8B98F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9151">
            <a:off x="11563562" y="3292334"/>
            <a:ext cx="5553498" cy="37023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아구몬+태일이' 조합 볼 수 있는 '디지몬 어드벤처' 다시 방영된다 - 인사이트">
            <a:extLst>
              <a:ext uri="{FF2B5EF4-FFF2-40B4-BE49-F238E27FC236}">
                <a16:creationId xmlns:a16="http://schemas.microsoft.com/office/drawing/2014/main" id="{1EEFEC5B-1528-4C8E-89E8-6B9E12E0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253">
            <a:off x="10226032" y="6175110"/>
            <a:ext cx="5279996" cy="35375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423770-AD90-419E-86F3-B527F1349341}"/>
              </a:ext>
            </a:extLst>
          </p:cNvPr>
          <p:cNvSpPr txBox="1"/>
          <p:nvPr/>
        </p:nvSpPr>
        <p:spPr>
          <a:xfrm>
            <a:off x="6176784" y="2878343"/>
            <a:ext cx="721033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1)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애니메이션 노래 </a:t>
            </a:r>
          </a:p>
          <a:p>
            <a:pPr defTabSz="1371600" latinLnBrk="1"/>
            <a:endParaRPr lang="ko-KR" altLang="en-US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단순한 만화 주제가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</a:t>
            </a: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 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대중적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</a:t>
            </a: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 - j-pop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과 </a:t>
            </a:r>
            <a:r>
              <a:rPr lang="ko-KR" altLang="en-US" sz="3300" dirty="0" err="1">
                <a:solidFill>
                  <a:prstClr val="black"/>
                </a:solidFill>
                <a:latin typeface="Arial Nova"/>
              </a:rPr>
              <a:t>비슷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2112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0BED6AE7-E782-4F39-AF1C-1E61516C4A4D}"/>
              </a:ext>
            </a:extLst>
          </p:cNvPr>
          <p:cNvSpPr/>
          <p:nvPr/>
        </p:nvSpPr>
        <p:spPr>
          <a:xfrm>
            <a:off x="11971089" y="7323590"/>
            <a:ext cx="6316911" cy="2869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4BBD4C2D-F0C1-44D2-BAA8-9A2298DB1EE2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729223C-E743-474D-9281-09C46B597292}"/>
              </a:ext>
            </a:extLst>
          </p:cNvPr>
          <p:cNvSpPr txBox="1"/>
          <p:nvPr/>
        </p:nvSpPr>
        <p:spPr>
          <a:xfrm>
            <a:off x="1275908" y="475705"/>
            <a:ext cx="6186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spc="-450" dirty="0">
                <a:solidFill>
                  <a:srgbClr val="40474D"/>
                </a:solidFill>
                <a:latin typeface="Arial Nova"/>
              </a:rPr>
              <a:t>그 밖의 음악문화들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A93DED-41FB-402E-9DA4-440096D79AAA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4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F00D966-0FA4-4536-A89A-CA000EEC07C8}"/>
              </a:ext>
            </a:extLst>
          </p:cNvPr>
          <p:cNvSpPr/>
          <p:nvPr/>
        </p:nvSpPr>
        <p:spPr>
          <a:xfrm>
            <a:off x="-1" y="-1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30E5C88-8FE0-42D6-8889-587026AF55A6}"/>
              </a:ext>
            </a:extLst>
          </p:cNvPr>
          <p:cNvSpPr/>
          <p:nvPr/>
        </p:nvSpPr>
        <p:spPr>
          <a:xfrm>
            <a:off x="-1" y="2112653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7DBC39D-EB32-4638-9A70-7193EC1EF3C1}"/>
              </a:ext>
            </a:extLst>
          </p:cNvPr>
          <p:cNvSpPr/>
          <p:nvPr/>
        </p:nvSpPr>
        <p:spPr>
          <a:xfrm>
            <a:off x="-1" y="4225306"/>
            <a:ext cx="207335" cy="18363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7B69CE4-CCF8-4EB4-B1DC-1A151C71890E}"/>
              </a:ext>
            </a:extLst>
          </p:cNvPr>
          <p:cNvSpPr/>
          <p:nvPr/>
        </p:nvSpPr>
        <p:spPr>
          <a:xfrm>
            <a:off x="-1" y="6337960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114F266-47E6-4F09-90FE-E476F503E781}"/>
              </a:ext>
            </a:extLst>
          </p:cNvPr>
          <p:cNvSpPr/>
          <p:nvPr/>
        </p:nvSpPr>
        <p:spPr>
          <a:xfrm>
            <a:off x="-1" y="8450612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D3AACEB1-6210-46E5-95A7-6BD2C2C1CDC1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DF410DF-B982-468E-BEC7-8EE6516FE473}"/>
              </a:ext>
            </a:extLst>
          </p:cNvPr>
          <p:cNvGrpSpPr/>
          <p:nvPr/>
        </p:nvGrpSpPr>
        <p:grpSpPr>
          <a:xfrm>
            <a:off x="898653" y="4017818"/>
            <a:ext cx="4640283" cy="4640283"/>
            <a:chOff x="4475645" y="2014041"/>
            <a:chExt cx="3093522" cy="3093522"/>
          </a:xfrm>
        </p:grpSpPr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4AB09741-4391-4F89-B30C-186028C52DEC}"/>
                </a:ext>
              </a:extLst>
            </p:cNvPr>
            <p:cNvSpPr/>
            <p:nvPr/>
          </p:nvSpPr>
          <p:spPr>
            <a:xfrm>
              <a:off x="4475645" y="2014041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4" name="그래픽 3" descr="트럼펫 단색으로 채워진">
              <a:extLst>
                <a:ext uri="{FF2B5EF4-FFF2-40B4-BE49-F238E27FC236}">
                  <a16:creationId xmlns:a16="http://schemas.microsoft.com/office/drawing/2014/main" id="{A4021BE0-D4A5-46D8-B6E0-271AA33AB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5123" y="2493519"/>
              <a:ext cx="2134566" cy="2134566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ACB91DD-2837-468D-A67B-785730968CA3}"/>
              </a:ext>
            </a:extLst>
          </p:cNvPr>
          <p:cNvGrpSpPr/>
          <p:nvPr/>
        </p:nvGrpSpPr>
        <p:grpSpPr>
          <a:xfrm>
            <a:off x="4632936" y="8174348"/>
            <a:ext cx="1812000" cy="1722489"/>
            <a:chOff x="8277982" y="3149603"/>
            <a:chExt cx="3093522" cy="3093522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DF6BFA46-649F-4BD8-B1D3-B9CB6BA909F8}"/>
                </a:ext>
              </a:extLst>
            </p:cNvPr>
            <p:cNvSpPr/>
            <p:nvPr/>
          </p:nvSpPr>
          <p:spPr>
            <a:xfrm>
              <a:off x="8277982" y="3149603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8" name="그래픽 7" descr="게임 컨트롤러 단색으로 채워진">
              <a:extLst>
                <a:ext uri="{FF2B5EF4-FFF2-40B4-BE49-F238E27FC236}">
                  <a16:creationId xmlns:a16="http://schemas.microsoft.com/office/drawing/2014/main" id="{7021C3F4-5F20-4ABE-B95C-F1E26298E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87949" y="3959570"/>
              <a:ext cx="1473587" cy="1473587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F25442A-7BAE-4A9B-B7CF-9F56BEFE32F4}"/>
              </a:ext>
            </a:extLst>
          </p:cNvPr>
          <p:cNvGrpSpPr/>
          <p:nvPr/>
        </p:nvGrpSpPr>
        <p:grpSpPr>
          <a:xfrm>
            <a:off x="3726936" y="2169599"/>
            <a:ext cx="1812000" cy="1722494"/>
            <a:chOff x="850605" y="2014041"/>
            <a:chExt cx="3093522" cy="3093522"/>
          </a:xfrm>
        </p:grpSpPr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DC7FEA3C-E3A1-4899-89DE-705CFD165CBE}"/>
                </a:ext>
              </a:extLst>
            </p:cNvPr>
            <p:cNvSpPr/>
            <p:nvPr/>
          </p:nvSpPr>
          <p:spPr>
            <a:xfrm>
              <a:off x="850605" y="2014041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15" name="그래픽 14" descr="UI UX 단색으로 채워진">
              <a:extLst>
                <a:ext uri="{FF2B5EF4-FFF2-40B4-BE49-F238E27FC236}">
                  <a16:creationId xmlns:a16="http://schemas.microsoft.com/office/drawing/2014/main" id="{7C895FEB-59E4-4869-A5AA-969FD50B8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12515" y="2896299"/>
              <a:ext cx="1329007" cy="1329007"/>
            </a:xfrm>
            <a:prstGeom prst="rect">
              <a:avLst/>
            </a:prstGeom>
          </p:spPr>
        </p:pic>
      </p:grpSp>
      <p:pic>
        <p:nvPicPr>
          <p:cNvPr id="2050" name="Picture 2" descr="일본의 재즈 거장이 무대 위에서 중학생 드러머를 때렸다 | 허프포스트코리아">
            <a:extLst>
              <a:ext uri="{FF2B5EF4-FFF2-40B4-BE49-F238E27FC236}">
                <a16:creationId xmlns:a16="http://schemas.microsoft.com/office/drawing/2014/main" id="{F72DD0E2-1B14-4896-9C94-71DB2A232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59100">
            <a:off x="10652423" y="5480375"/>
            <a:ext cx="5492168" cy="3689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67603A-22B3-4B8F-A73B-2EBC013C1C8E}"/>
              </a:ext>
            </a:extLst>
          </p:cNvPr>
          <p:cNvSpPr txBox="1"/>
          <p:nvPr/>
        </p:nvSpPr>
        <p:spPr>
          <a:xfrm>
            <a:off x="6052838" y="2607302"/>
            <a:ext cx="1121188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2) j-jazz </a:t>
            </a: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 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미국의 재즈 문화와 일본의 전통 음악 가락의 혼합형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독특한 형식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서양에서 유명</a:t>
            </a:r>
          </a:p>
        </p:txBody>
      </p:sp>
    </p:spTree>
    <p:extLst>
      <p:ext uri="{BB962C8B-B14F-4D97-AF65-F5344CB8AC3E}">
        <p14:creationId xmlns:p14="http://schemas.microsoft.com/office/powerpoint/2010/main" val="2284288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D98AA703-BE32-4254-9DF8-AEE866E859EF}"/>
              </a:ext>
            </a:extLst>
          </p:cNvPr>
          <p:cNvSpPr/>
          <p:nvPr/>
        </p:nvSpPr>
        <p:spPr>
          <a:xfrm>
            <a:off x="11971089" y="7323590"/>
            <a:ext cx="6316911" cy="2869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4BBD4C2D-F0C1-44D2-BAA8-9A2298DB1EE2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729223C-E743-474D-9281-09C46B597292}"/>
              </a:ext>
            </a:extLst>
          </p:cNvPr>
          <p:cNvSpPr txBox="1"/>
          <p:nvPr/>
        </p:nvSpPr>
        <p:spPr>
          <a:xfrm>
            <a:off x="1275908" y="475705"/>
            <a:ext cx="6186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spc="-450" dirty="0">
                <a:solidFill>
                  <a:srgbClr val="40474D"/>
                </a:solidFill>
                <a:latin typeface="Arial Nova"/>
              </a:rPr>
              <a:t>그 밖의 음악문화들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A93DED-41FB-402E-9DA4-440096D79AAA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4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F00D966-0FA4-4536-A89A-CA000EEC07C8}"/>
              </a:ext>
            </a:extLst>
          </p:cNvPr>
          <p:cNvSpPr/>
          <p:nvPr/>
        </p:nvSpPr>
        <p:spPr>
          <a:xfrm>
            <a:off x="-1" y="-1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30E5C88-8FE0-42D6-8889-587026AF55A6}"/>
              </a:ext>
            </a:extLst>
          </p:cNvPr>
          <p:cNvSpPr/>
          <p:nvPr/>
        </p:nvSpPr>
        <p:spPr>
          <a:xfrm>
            <a:off x="-1" y="2112653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7DBC39D-EB32-4638-9A70-7193EC1EF3C1}"/>
              </a:ext>
            </a:extLst>
          </p:cNvPr>
          <p:cNvSpPr/>
          <p:nvPr/>
        </p:nvSpPr>
        <p:spPr>
          <a:xfrm>
            <a:off x="-1" y="4225306"/>
            <a:ext cx="207335" cy="18363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7B69CE4-CCF8-4EB4-B1DC-1A151C71890E}"/>
              </a:ext>
            </a:extLst>
          </p:cNvPr>
          <p:cNvSpPr/>
          <p:nvPr/>
        </p:nvSpPr>
        <p:spPr>
          <a:xfrm>
            <a:off x="-1" y="6337960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114F266-47E6-4F09-90FE-E476F503E781}"/>
              </a:ext>
            </a:extLst>
          </p:cNvPr>
          <p:cNvSpPr/>
          <p:nvPr/>
        </p:nvSpPr>
        <p:spPr>
          <a:xfrm>
            <a:off x="-1" y="8450612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D3AACEB1-6210-46E5-95A7-6BD2C2C1CDC1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DF410DF-B982-468E-BEC7-8EE6516FE473}"/>
              </a:ext>
            </a:extLst>
          </p:cNvPr>
          <p:cNvGrpSpPr/>
          <p:nvPr/>
        </p:nvGrpSpPr>
        <p:grpSpPr>
          <a:xfrm>
            <a:off x="1602540" y="3157454"/>
            <a:ext cx="1756956" cy="1697742"/>
            <a:chOff x="4475645" y="2014041"/>
            <a:chExt cx="3093522" cy="3093522"/>
          </a:xfrm>
        </p:grpSpPr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4AB09741-4391-4F89-B30C-186028C52DEC}"/>
                </a:ext>
              </a:extLst>
            </p:cNvPr>
            <p:cNvSpPr/>
            <p:nvPr/>
          </p:nvSpPr>
          <p:spPr>
            <a:xfrm>
              <a:off x="4475645" y="2014041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 dirty="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4" name="그래픽 3" descr="트럼펫 단색으로 채워진">
              <a:extLst>
                <a:ext uri="{FF2B5EF4-FFF2-40B4-BE49-F238E27FC236}">
                  <a16:creationId xmlns:a16="http://schemas.microsoft.com/office/drawing/2014/main" id="{A4021BE0-D4A5-46D8-B6E0-271AA33AB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5123" y="2493519"/>
              <a:ext cx="2134566" cy="2134566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ACB91DD-2837-468D-A67B-785730968CA3}"/>
              </a:ext>
            </a:extLst>
          </p:cNvPr>
          <p:cNvGrpSpPr/>
          <p:nvPr/>
        </p:nvGrpSpPr>
        <p:grpSpPr>
          <a:xfrm>
            <a:off x="1602540" y="4866369"/>
            <a:ext cx="4640283" cy="4640283"/>
            <a:chOff x="8277982" y="3149603"/>
            <a:chExt cx="3093522" cy="3093522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DF6BFA46-649F-4BD8-B1D3-B9CB6BA909F8}"/>
                </a:ext>
              </a:extLst>
            </p:cNvPr>
            <p:cNvSpPr/>
            <p:nvPr/>
          </p:nvSpPr>
          <p:spPr>
            <a:xfrm>
              <a:off x="8277982" y="3149603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8" name="그래픽 7" descr="게임 컨트롤러 단색으로 채워진">
              <a:extLst>
                <a:ext uri="{FF2B5EF4-FFF2-40B4-BE49-F238E27FC236}">
                  <a16:creationId xmlns:a16="http://schemas.microsoft.com/office/drawing/2014/main" id="{7021C3F4-5F20-4ABE-B95C-F1E26298E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87949" y="3959570"/>
              <a:ext cx="1473587" cy="1473587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F25442A-7BAE-4A9B-B7CF-9F56BEFE32F4}"/>
              </a:ext>
            </a:extLst>
          </p:cNvPr>
          <p:cNvGrpSpPr/>
          <p:nvPr/>
        </p:nvGrpSpPr>
        <p:grpSpPr>
          <a:xfrm>
            <a:off x="3631814" y="2231478"/>
            <a:ext cx="1756956" cy="1697754"/>
            <a:chOff x="850605" y="2014041"/>
            <a:chExt cx="3093522" cy="3093522"/>
          </a:xfrm>
        </p:grpSpPr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DC7FEA3C-E3A1-4899-89DE-705CFD165CBE}"/>
                </a:ext>
              </a:extLst>
            </p:cNvPr>
            <p:cNvSpPr/>
            <p:nvPr/>
          </p:nvSpPr>
          <p:spPr>
            <a:xfrm>
              <a:off x="850605" y="2014041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15" name="그래픽 14" descr="UI UX 단색으로 채워진">
              <a:extLst>
                <a:ext uri="{FF2B5EF4-FFF2-40B4-BE49-F238E27FC236}">
                  <a16:creationId xmlns:a16="http://schemas.microsoft.com/office/drawing/2014/main" id="{7C895FEB-59E4-4869-A5AA-969FD50B8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12515" y="2896299"/>
              <a:ext cx="1329007" cy="132900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651534-6B7C-449D-8006-ECBC1A074386}"/>
              </a:ext>
            </a:extLst>
          </p:cNvPr>
          <p:cNvSpPr txBox="1"/>
          <p:nvPr/>
        </p:nvSpPr>
        <p:spPr>
          <a:xfrm>
            <a:off x="6339336" y="2963411"/>
            <a:ext cx="7171188" cy="5671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en-US" altLang="ko-KR" sz="33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3) </a:t>
            </a:r>
            <a:r>
              <a:rPr lang="ko-KR" altLang="en-US" sz="33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게임음악 </a:t>
            </a:r>
          </a:p>
          <a:p>
            <a:pPr algn="just" defTabSz="1371600" fontAlgn="base" latinLnBrk="1">
              <a:lnSpc>
                <a:spcPct val="160000"/>
              </a:lnSpc>
            </a:pPr>
            <a:endParaRPr lang="ko-KR" altLang="en-US" sz="3300" kern="0" dirty="0">
              <a:solidFill>
                <a:srgbClr val="000000"/>
              </a:solidFill>
              <a:latin typeface="함초롬바탕" panose="02030504000101010101" pitchFamily="18" charset="-127"/>
            </a:endParaRPr>
          </a:p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33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게임의 높은 수준</a:t>
            </a:r>
            <a:endParaRPr lang="en-US" altLang="ko-KR" sz="3300" kern="0" dirty="0">
              <a:solidFill>
                <a:srgbClr val="000000"/>
              </a:solidFill>
              <a:latin typeface="함초롬바탕" panose="02030504000101010101" pitchFamily="18" charset="-127"/>
            </a:endParaRPr>
          </a:p>
          <a:p>
            <a:pPr algn="just" defTabSz="1371600" fontAlgn="base" latinLnBrk="1">
              <a:lnSpc>
                <a:spcPct val="160000"/>
              </a:lnSpc>
            </a:pPr>
            <a:endParaRPr lang="en-US" altLang="ko-KR" sz="3300" kern="0" dirty="0">
              <a:solidFill>
                <a:srgbClr val="000000"/>
              </a:solidFill>
              <a:latin typeface="함초롬바탕" panose="02030504000101010101" pitchFamily="18" charset="-127"/>
            </a:endParaRPr>
          </a:p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33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게임음악들의 대부분</a:t>
            </a:r>
            <a:endParaRPr lang="en-US" altLang="ko-KR" sz="3300" kern="0" dirty="0">
              <a:solidFill>
                <a:srgbClr val="000000"/>
              </a:solidFill>
              <a:latin typeface="함초롬바탕" panose="02030504000101010101" pitchFamily="18" charset="-127"/>
            </a:endParaRPr>
          </a:p>
          <a:p>
            <a:pPr algn="just" defTabSz="1371600" fontAlgn="base" latinLnBrk="1">
              <a:lnSpc>
                <a:spcPct val="160000"/>
              </a:lnSpc>
            </a:pPr>
            <a:endParaRPr lang="en-US" altLang="ko-KR" sz="3300" kern="0" dirty="0">
              <a:solidFill>
                <a:srgbClr val="000000"/>
              </a:solidFill>
              <a:latin typeface="함초롬바탕" panose="02030504000101010101" pitchFamily="18" charset="-127"/>
            </a:endParaRPr>
          </a:p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33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</a:t>
            </a:r>
            <a:r>
              <a:rPr lang="en-US" altLang="ko-KR" sz="33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 </a:t>
            </a:r>
            <a:r>
              <a:rPr lang="ko-KR" altLang="en-US" sz="33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국내 예능프로그램 등에도 사용</a:t>
            </a:r>
          </a:p>
        </p:txBody>
      </p:sp>
      <p:pic>
        <p:nvPicPr>
          <p:cNvPr id="3074" name="Picture 2" descr="일본의 국민 리듬게임 '태고의 달인'을 알고 계시나요? : 네이버 포스트">
            <a:extLst>
              <a:ext uri="{FF2B5EF4-FFF2-40B4-BE49-F238E27FC236}">
                <a16:creationId xmlns:a16="http://schemas.microsoft.com/office/drawing/2014/main" id="{327CE8DD-1618-47F8-BD7F-C961F43B7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02343">
            <a:off x="11348993" y="3012419"/>
            <a:ext cx="6140724" cy="3598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65091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>
            <a:extLst>
              <a:ext uri="{FF2B5EF4-FFF2-40B4-BE49-F238E27FC236}">
                <a16:creationId xmlns:a16="http://schemas.microsoft.com/office/drawing/2014/main" id="{DE47E776-ECDC-4F18-B213-25FA64B2E3D4}"/>
              </a:ext>
            </a:extLst>
          </p:cNvPr>
          <p:cNvSpPr/>
          <p:nvPr/>
        </p:nvSpPr>
        <p:spPr>
          <a:xfrm>
            <a:off x="13978218" y="8555421"/>
            <a:ext cx="4309782" cy="163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4BBD4C2D-F0C1-44D2-BAA8-9A2298DB1EE2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729223C-E743-474D-9281-09C46B597292}"/>
              </a:ext>
            </a:extLst>
          </p:cNvPr>
          <p:cNvSpPr txBox="1"/>
          <p:nvPr/>
        </p:nvSpPr>
        <p:spPr>
          <a:xfrm>
            <a:off x="1275908" y="475705"/>
            <a:ext cx="98475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spc="-450" dirty="0">
                <a:solidFill>
                  <a:srgbClr val="40474D"/>
                </a:solidFill>
                <a:latin typeface="Arial Nova"/>
              </a:rPr>
              <a:t>그 밖의 음악문화들  </a:t>
            </a:r>
            <a:r>
              <a:rPr lang="en-US" altLang="ko-KR" sz="6000" spc="-450" dirty="0">
                <a:solidFill>
                  <a:srgbClr val="40474D"/>
                </a:solidFill>
                <a:latin typeface="Arial Nova"/>
              </a:rPr>
              <a:t>-  </a:t>
            </a:r>
            <a:r>
              <a:rPr lang="ko-KR" altLang="en-US" sz="6000" spc="-450" dirty="0">
                <a:solidFill>
                  <a:srgbClr val="40474D"/>
                </a:solidFill>
                <a:latin typeface="Arial Nova"/>
              </a:rPr>
              <a:t>영상자료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A93DED-41FB-402E-9DA4-440096D79AAA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4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F00D966-0FA4-4536-A89A-CA000EEC07C8}"/>
              </a:ext>
            </a:extLst>
          </p:cNvPr>
          <p:cNvSpPr/>
          <p:nvPr/>
        </p:nvSpPr>
        <p:spPr>
          <a:xfrm>
            <a:off x="-1" y="-1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30E5C88-8FE0-42D6-8889-587026AF55A6}"/>
              </a:ext>
            </a:extLst>
          </p:cNvPr>
          <p:cNvSpPr/>
          <p:nvPr/>
        </p:nvSpPr>
        <p:spPr>
          <a:xfrm>
            <a:off x="-1" y="2112653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7DBC39D-EB32-4638-9A70-7193EC1EF3C1}"/>
              </a:ext>
            </a:extLst>
          </p:cNvPr>
          <p:cNvSpPr/>
          <p:nvPr/>
        </p:nvSpPr>
        <p:spPr>
          <a:xfrm>
            <a:off x="-1" y="4225306"/>
            <a:ext cx="207335" cy="18363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7B69CE4-CCF8-4EB4-B1DC-1A151C71890E}"/>
              </a:ext>
            </a:extLst>
          </p:cNvPr>
          <p:cNvSpPr/>
          <p:nvPr/>
        </p:nvSpPr>
        <p:spPr>
          <a:xfrm>
            <a:off x="-1" y="6337960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114F266-47E6-4F09-90FE-E476F503E781}"/>
              </a:ext>
            </a:extLst>
          </p:cNvPr>
          <p:cNvSpPr/>
          <p:nvPr/>
        </p:nvSpPr>
        <p:spPr>
          <a:xfrm>
            <a:off x="-1" y="8450612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D3AACEB1-6210-46E5-95A7-6BD2C2C1CDC1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71D6AD6-25B5-4FC6-8210-B6BE9FF5F01D}"/>
              </a:ext>
            </a:extLst>
          </p:cNvPr>
          <p:cNvGrpSpPr/>
          <p:nvPr/>
        </p:nvGrpSpPr>
        <p:grpSpPr>
          <a:xfrm>
            <a:off x="3757143" y="3291571"/>
            <a:ext cx="10773714" cy="4684913"/>
            <a:chOff x="2504762" y="2194380"/>
            <a:chExt cx="7182476" cy="3123275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D276BCB0-1EC3-43F4-ABA0-03D1B3B13B8B}"/>
                </a:ext>
              </a:extLst>
            </p:cNvPr>
            <p:cNvSpPr/>
            <p:nvPr/>
          </p:nvSpPr>
          <p:spPr>
            <a:xfrm>
              <a:off x="2504762" y="2224133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F89A2B56-643B-47CB-BD57-305A1809EED9}"/>
                </a:ext>
              </a:extLst>
            </p:cNvPr>
            <p:cNvSpPr/>
            <p:nvPr/>
          </p:nvSpPr>
          <p:spPr>
            <a:xfrm>
              <a:off x="6593716" y="2194380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40" name="타원 39">
              <a:hlinkClick r:id="rId2"/>
              <a:extLst>
                <a:ext uri="{FF2B5EF4-FFF2-40B4-BE49-F238E27FC236}">
                  <a16:creationId xmlns:a16="http://schemas.microsoft.com/office/drawing/2014/main" id="{DF6BFA46-649F-4BD8-B1D3-B9CB6BA909F8}"/>
                </a:ext>
              </a:extLst>
            </p:cNvPr>
            <p:cNvSpPr/>
            <p:nvPr/>
          </p:nvSpPr>
          <p:spPr>
            <a:xfrm>
              <a:off x="4549239" y="2194380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5" name="그래픽 4" descr="재생 단색으로 채워진">
              <a:hlinkClick r:id="rId2"/>
              <a:extLst>
                <a:ext uri="{FF2B5EF4-FFF2-40B4-BE49-F238E27FC236}">
                  <a16:creationId xmlns:a16="http://schemas.microsoft.com/office/drawing/2014/main" id="{3994C418-D52E-439C-936A-DA8E90EFB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32929" y="3283941"/>
              <a:ext cx="914400" cy="914400"/>
            </a:xfrm>
            <a:prstGeom prst="rect">
              <a:avLst/>
            </a:prstGeom>
          </p:spPr>
        </p:pic>
        <p:pic>
          <p:nvPicPr>
            <p:cNvPr id="7" name="그래픽 6" descr="일시 중지 단색으로 채워진">
              <a:extLst>
                <a:ext uri="{FF2B5EF4-FFF2-40B4-BE49-F238E27FC236}">
                  <a16:creationId xmlns:a16="http://schemas.microsoft.com/office/drawing/2014/main" id="{26AFEBCA-679A-414F-AF88-9B3653CAC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84839" y="3279000"/>
              <a:ext cx="914400" cy="914400"/>
            </a:xfrm>
            <a:prstGeom prst="rect">
              <a:avLst/>
            </a:prstGeom>
          </p:spPr>
        </p:pic>
        <p:pic>
          <p:nvPicPr>
            <p:cNvPr id="10" name="그래픽 9" descr="되감기 단색으로 채워진">
              <a:extLst>
                <a:ext uri="{FF2B5EF4-FFF2-40B4-BE49-F238E27FC236}">
                  <a16:creationId xmlns:a16="http://schemas.microsoft.com/office/drawing/2014/main" id="{9DA32BEF-AD21-46ED-B54D-0304A6613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7731198" y="3254469"/>
              <a:ext cx="1032850" cy="1032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8512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EDC878A-76E9-4858-99EE-B2D22845ABA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52000">
                <a:srgbClr val="F2B279">
                  <a:alpha val="37000"/>
                </a:srgbClr>
              </a:gs>
              <a:gs pos="0">
                <a:srgbClr val="593F4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8805D84-1774-4024-83C2-04E386BC5FC2}"/>
              </a:ext>
            </a:extLst>
          </p:cNvPr>
          <p:cNvSpPr/>
          <p:nvPr/>
        </p:nvSpPr>
        <p:spPr>
          <a:xfrm>
            <a:off x="0" y="0"/>
            <a:ext cx="7736889" cy="10287000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749AEB-5707-4FAF-A47A-6A77BEEEC8A7}"/>
              </a:ext>
            </a:extLst>
          </p:cNvPr>
          <p:cNvSpPr txBox="1"/>
          <p:nvPr/>
        </p:nvSpPr>
        <p:spPr>
          <a:xfrm>
            <a:off x="177878" y="911615"/>
            <a:ext cx="55511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81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전후의</a:t>
            </a:r>
            <a:r>
              <a:rPr lang="ko-KR" altLang="en-US" sz="8100" dirty="0">
                <a:solidFill>
                  <a:prstClr val="white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C09D65-34BB-46BC-AD4E-2E42FE66226C}"/>
              </a:ext>
            </a:extLst>
          </p:cNvPr>
          <p:cNvSpPr txBox="1"/>
          <p:nvPr/>
        </p:nvSpPr>
        <p:spPr>
          <a:xfrm>
            <a:off x="177877" y="2276159"/>
            <a:ext cx="555110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 latinLnBrk="1"/>
            <a:r>
              <a:rPr lang="ko-KR" altLang="en-US" sz="81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애니메이션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9CCC95FF-3649-468D-8AA5-582B2F787353}"/>
              </a:ext>
            </a:extLst>
          </p:cNvPr>
          <p:cNvSpPr/>
          <p:nvPr/>
        </p:nvSpPr>
        <p:spPr>
          <a:xfrm>
            <a:off x="2953427" y="719093"/>
            <a:ext cx="202586" cy="192522"/>
          </a:xfrm>
          <a:prstGeom prst="ellipse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5C2019E4-8986-4698-90AF-F18777652135}"/>
              </a:ext>
            </a:extLst>
          </p:cNvPr>
          <p:cNvSpPr/>
          <p:nvPr/>
        </p:nvSpPr>
        <p:spPr>
          <a:xfrm>
            <a:off x="3838952" y="719093"/>
            <a:ext cx="202586" cy="192522"/>
          </a:xfrm>
          <a:prstGeom prst="ellipse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6F3A3D-456C-4F6D-8780-4C1E5EA7557E}"/>
              </a:ext>
            </a:extLst>
          </p:cNvPr>
          <p:cNvSpPr txBox="1"/>
          <p:nvPr/>
        </p:nvSpPr>
        <p:spPr>
          <a:xfrm>
            <a:off x="3542186" y="8875411"/>
            <a:ext cx="3915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22101423  </a:t>
            </a:r>
            <a:r>
              <a:rPr lang="ko-KR" altLang="en-US" sz="3600" b="1" dirty="0" err="1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박시현</a:t>
            </a:r>
            <a:endParaRPr lang="ko-KR" altLang="en-US" sz="36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EEBCE8-1430-40A5-86D9-9DBF7A99326B}"/>
              </a:ext>
            </a:extLst>
          </p:cNvPr>
          <p:cNvSpPr txBox="1"/>
          <p:nvPr/>
        </p:nvSpPr>
        <p:spPr>
          <a:xfrm>
            <a:off x="3542185" y="8318338"/>
            <a:ext cx="3915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600" b="1" dirty="0" err="1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일본어일본학과</a:t>
            </a:r>
            <a:endParaRPr lang="ko-KR" altLang="en-US" sz="36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84614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0749AEB-5707-4FAF-A47A-6A77BEEEC8A7}"/>
              </a:ext>
            </a:extLst>
          </p:cNvPr>
          <p:cNvSpPr txBox="1"/>
          <p:nvPr/>
        </p:nvSpPr>
        <p:spPr>
          <a:xfrm>
            <a:off x="501359" y="191920"/>
            <a:ext cx="23745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81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목차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1D61651-71DF-454D-A4FB-A96B75EDC33B}"/>
              </a:ext>
            </a:extLst>
          </p:cNvPr>
          <p:cNvSpPr/>
          <p:nvPr/>
        </p:nvSpPr>
        <p:spPr>
          <a:xfrm>
            <a:off x="0" y="2208251"/>
            <a:ext cx="18288000" cy="8156360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91706E-4CD0-4E70-B63E-E566CD5E84FC}"/>
              </a:ext>
            </a:extLst>
          </p:cNvPr>
          <p:cNvSpPr txBox="1"/>
          <p:nvPr/>
        </p:nvSpPr>
        <p:spPr>
          <a:xfrm>
            <a:off x="4819639" y="2477386"/>
            <a:ext cx="18909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99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01</a:t>
            </a:r>
            <a:endParaRPr lang="ko-KR" altLang="en-US" sz="9900" dirty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1338DDFE-D550-4487-8DEB-8DC8E729A72B}"/>
              </a:ext>
            </a:extLst>
          </p:cNvPr>
          <p:cNvCxnSpPr>
            <a:cxnSpLocks/>
          </p:cNvCxnSpPr>
          <p:nvPr/>
        </p:nvCxnSpPr>
        <p:spPr>
          <a:xfrm>
            <a:off x="3628079" y="2130641"/>
            <a:ext cx="0" cy="8156360"/>
          </a:xfrm>
          <a:prstGeom prst="line">
            <a:avLst/>
          </a:prstGeom>
          <a:ln w="57150">
            <a:solidFill>
              <a:srgbClr val="FBF9F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>
            <a:extLst>
              <a:ext uri="{FF2B5EF4-FFF2-40B4-BE49-F238E27FC236}">
                <a16:creationId xmlns:a16="http://schemas.microsoft.com/office/drawing/2014/main" id="{1EEF489F-F97A-4891-8723-21FC612F217C}"/>
              </a:ext>
            </a:extLst>
          </p:cNvPr>
          <p:cNvSpPr/>
          <p:nvPr/>
        </p:nvSpPr>
        <p:spPr>
          <a:xfrm>
            <a:off x="4251250" y="3212123"/>
            <a:ext cx="202586" cy="192522"/>
          </a:xfrm>
          <a:prstGeom prst="ellipse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749D2B34-803D-4034-9679-E71166FE5F24}"/>
              </a:ext>
            </a:extLst>
          </p:cNvPr>
          <p:cNvSpPr/>
          <p:nvPr/>
        </p:nvSpPr>
        <p:spPr>
          <a:xfrm>
            <a:off x="4119502" y="3065737"/>
            <a:ext cx="466079" cy="485294"/>
          </a:xfrm>
          <a:prstGeom prst="ellipse">
            <a:avLst/>
          </a:prstGeom>
          <a:noFill/>
          <a:ln w="57150">
            <a:solidFill>
              <a:srgbClr val="FBF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09B3638E-6823-4E35-963C-B71DDDC78B78}"/>
              </a:ext>
            </a:extLst>
          </p:cNvPr>
          <p:cNvSpPr/>
          <p:nvPr/>
        </p:nvSpPr>
        <p:spPr>
          <a:xfrm>
            <a:off x="5896858" y="7264202"/>
            <a:ext cx="202586" cy="192522"/>
          </a:xfrm>
          <a:prstGeom prst="ellipse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9482168A-8310-4BD0-AE84-BE80CA4F832E}"/>
              </a:ext>
            </a:extLst>
          </p:cNvPr>
          <p:cNvSpPr/>
          <p:nvPr/>
        </p:nvSpPr>
        <p:spPr>
          <a:xfrm>
            <a:off x="5765110" y="7117816"/>
            <a:ext cx="466079" cy="485294"/>
          </a:xfrm>
          <a:prstGeom prst="ellipse">
            <a:avLst/>
          </a:prstGeom>
          <a:noFill/>
          <a:ln w="57150">
            <a:solidFill>
              <a:srgbClr val="FBF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1215E5-693F-405E-BCC1-8F070C82313E}"/>
              </a:ext>
            </a:extLst>
          </p:cNvPr>
          <p:cNvSpPr txBox="1"/>
          <p:nvPr/>
        </p:nvSpPr>
        <p:spPr>
          <a:xfrm>
            <a:off x="6465247" y="6433205"/>
            <a:ext cx="18909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99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02</a:t>
            </a:r>
            <a:endParaRPr lang="ko-KR" altLang="en-US" sz="9900" dirty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70A9CC-E53F-4FD6-9EA6-A4C2B179A08B}"/>
              </a:ext>
            </a:extLst>
          </p:cNvPr>
          <p:cNvSpPr txBox="1"/>
          <p:nvPr/>
        </p:nvSpPr>
        <p:spPr>
          <a:xfrm>
            <a:off x="6906292" y="2915968"/>
            <a:ext cx="53167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F268D1-2EA7-4A05-9C8E-E1CB7921592E}"/>
              </a:ext>
            </a:extLst>
          </p:cNvPr>
          <p:cNvSpPr txBox="1"/>
          <p:nvPr/>
        </p:nvSpPr>
        <p:spPr>
          <a:xfrm>
            <a:off x="8551898" y="6871787"/>
            <a:ext cx="6239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420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애니메이션의 </a:t>
            </a:r>
            <a:r>
              <a:rPr lang="ko-KR" altLang="en-US" sz="4200" dirty="0" err="1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콜라보</a:t>
            </a:r>
            <a:endParaRPr lang="ko-KR" altLang="en-US" sz="4200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BFEC81-4C89-4F89-9283-21B1DD06B242}"/>
              </a:ext>
            </a:extLst>
          </p:cNvPr>
          <p:cNvSpPr txBox="1"/>
          <p:nvPr/>
        </p:nvSpPr>
        <p:spPr>
          <a:xfrm>
            <a:off x="7290494" y="4653022"/>
            <a:ext cx="55349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 err="1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다이쇼</a:t>
            </a:r>
            <a:r>
              <a:rPr lang="en-US" altLang="ko-KR" sz="30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~</a:t>
            </a:r>
            <a:r>
              <a:rPr lang="ko-KR" altLang="en-US" sz="3000" dirty="0" err="1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쇼와전기</a:t>
            </a:r>
            <a:r>
              <a:rPr lang="en-US" altLang="ko-KR" sz="30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(1910~1940)</a:t>
            </a:r>
            <a:endParaRPr lang="ko-KR" altLang="en-US" sz="3000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8564B3-9E8C-4FC9-8C4B-DA87A00474F1}"/>
              </a:ext>
            </a:extLst>
          </p:cNvPr>
          <p:cNvSpPr txBox="1"/>
          <p:nvPr/>
        </p:nvSpPr>
        <p:spPr>
          <a:xfrm>
            <a:off x="7256161" y="5437852"/>
            <a:ext cx="6239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 err="1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쇼와후기</a:t>
            </a:r>
            <a:r>
              <a:rPr lang="en-US" altLang="ko-KR" sz="30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~</a:t>
            </a:r>
            <a:r>
              <a:rPr lang="ko-KR" altLang="en-US" sz="30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레이와</a:t>
            </a:r>
            <a:r>
              <a:rPr lang="en-US" altLang="ko-KR" sz="30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(1950~2010)</a:t>
            </a:r>
            <a:endParaRPr lang="ko-KR" altLang="en-US" sz="3000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EFDD2CB-A1C5-40D6-A0FB-0AD619265011}"/>
              </a:ext>
            </a:extLst>
          </p:cNvPr>
          <p:cNvSpPr txBox="1"/>
          <p:nvPr/>
        </p:nvSpPr>
        <p:spPr>
          <a:xfrm>
            <a:off x="8795454" y="7656617"/>
            <a:ext cx="55349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기업간의 </a:t>
            </a:r>
            <a:r>
              <a:rPr lang="ko-KR" altLang="en-US" sz="3000" dirty="0" err="1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콜라보</a:t>
            </a:r>
            <a:endParaRPr lang="ko-KR" altLang="en-US" sz="3000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10C0EA-9713-4070-A490-6155B7390E12}"/>
              </a:ext>
            </a:extLst>
          </p:cNvPr>
          <p:cNvSpPr txBox="1"/>
          <p:nvPr/>
        </p:nvSpPr>
        <p:spPr>
          <a:xfrm>
            <a:off x="8795455" y="8441447"/>
            <a:ext cx="5756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한국과 일본의 애니메이션의 관계</a:t>
            </a:r>
          </a:p>
        </p:txBody>
      </p:sp>
      <p:sp>
        <p:nvSpPr>
          <p:cNvPr id="48" name="사각형: 잘린 한쪽 모서리 47">
            <a:extLst>
              <a:ext uri="{FF2B5EF4-FFF2-40B4-BE49-F238E27FC236}">
                <a16:creationId xmlns:a16="http://schemas.microsoft.com/office/drawing/2014/main" id="{D27B7DEA-CD41-4F5D-AB45-A09C0B88E9B8}"/>
              </a:ext>
            </a:extLst>
          </p:cNvPr>
          <p:cNvSpPr/>
          <p:nvPr/>
        </p:nvSpPr>
        <p:spPr>
          <a:xfrm rot="10800000" flipV="1">
            <a:off x="14438051" y="810973"/>
            <a:ext cx="2833775" cy="1397279"/>
          </a:xfrm>
          <a:prstGeom prst="snip1Rect">
            <a:avLst>
              <a:gd name="adj" fmla="val 50000"/>
            </a:avLst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7" name="사각형: 잘린 한쪽 모서리 46">
            <a:extLst>
              <a:ext uri="{FF2B5EF4-FFF2-40B4-BE49-F238E27FC236}">
                <a16:creationId xmlns:a16="http://schemas.microsoft.com/office/drawing/2014/main" id="{DF025336-CCE7-422D-AB7C-98BBA7077AB2}"/>
              </a:ext>
            </a:extLst>
          </p:cNvPr>
          <p:cNvSpPr/>
          <p:nvPr/>
        </p:nvSpPr>
        <p:spPr>
          <a:xfrm rot="10800000" flipV="1">
            <a:off x="13243030" y="1216325"/>
            <a:ext cx="2833775" cy="1000442"/>
          </a:xfrm>
          <a:prstGeom prst="snip1Rect">
            <a:avLst>
              <a:gd name="adj" fmla="val 50000"/>
            </a:avLst>
          </a:prstGeom>
          <a:solidFill>
            <a:srgbClr val="F2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57A176-FE01-491D-A942-BB5C63CD1451}"/>
              </a:ext>
            </a:extLst>
          </p:cNvPr>
          <p:cNvSpPr txBox="1"/>
          <p:nvPr/>
        </p:nvSpPr>
        <p:spPr>
          <a:xfrm>
            <a:off x="7290494" y="3839297"/>
            <a:ext cx="55349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애니메이션의 개념</a:t>
            </a:r>
          </a:p>
        </p:txBody>
      </p:sp>
    </p:spTree>
    <p:extLst>
      <p:ext uri="{BB962C8B-B14F-4D97-AF65-F5344CB8AC3E}">
        <p14:creationId xmlns:p14="http://schemas.microsoft.com/office/powerpoint/2010/main" val="174423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B44EA51-E4CA-4045-BE95-E3635DC8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88" y="1053234"/>
            <a:ext cx="16544424" cy="1520700"/>
          </a:xfrm>
        </p:spPr>
        <p:txBody>
          <a:bodyPr anchor="ctr">
            <a:normAutofit/>
          </a:bodyPr>
          <a:lstStyle/>
          <a:p>
            <a:pPr algn="ctr"/>
            <a:r>
              <a:rPr lang="ko-KR" altLang="en-US" b="1" i="1" dirty="0">
                <a:solidFill>
                  <a:srgbClr val="FFFFFF"/>
                </a:solidFill>
              </a:rPr>
              <a:t>전후 일본의 대중문화</a:t>
            </a:r>
            <a:r>
              <a:rPr lang="en-US" altLang="ko-KR" b="1" i="1" dirty="0">
                <a:solidFill>
                  <a:srgbClr val="FFFFFF"/>
                </a:solidFill>
              </a:rPr>
              <a:t>:</a:t>
            </a:r>
            <a:r>
              <a:rPr lang="ko-KR" altLang="en-US" b="1" i="1" dirty="0">
                <a:solidFill>
                  <a:srgbClr val="FFFFFF"/>
                </a:solidFill>
              </a:rPr>
              <a:t>   음식</a:t>
            </a:r>
            <a:endParaRPr lang="vi-KR" b="1" i="1" dirty="0">
              <a:solidFill>
                <a:srgbClr val="FFFFFF"/>
              </a:solidFill>
            </a:endParaRPr>
          </a:p>
        </p:txBody>
      </p:sp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0" y="3270745"/>
            <a:ext cx="8106959" cy="6068525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5F5EB385-5D95-B348-B025-BEF87334B5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38" y="4082582"/>
            <a:ext cx="7443788" cy="4391834"/>
          </a:xfrm>
          <a:prstGeom prst="rect">
            <a:avLst/>
          </a:prstGeom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CD05CA-B9A6-E64B-B76F-4E572095F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3708" y="3270745"/>
            <a:ext cx="7912502" cy="60685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sz="4200" dirty="0"/>
              <a:t>일본 음식 소개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4200" dirty="0"/>
              <a:t>전후 일본 의 특징적인 음식</a:t>
            </a:r>
            <a:endParaRPr lang="vi-KR" sz="4200" dirty="0"/>
          </a:p>
        </p:txBody>
      </p:sp>
    </p:spTree>
    <p:extLst>
      <p:ext uri="{BB962C8B-B14F-4D97-AF65-F5344CB8AC3E}">
        <p14:creationId xmlns:p14="http://schemas.microsoft.com/office/powerpoint/2010/main" val="879114532"/>
      </p:ext>
    </p:extLst>
  </p:cSld>
  <p:clrMapOvr>
    <a:masterClrMapping/>
  </p:clrMapOvr>
  <p:transition spd="slow"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2E9406-AE76-40E1-AC7E-1C2F3B36643F}"/>
              </a:ext>
            </a:extLst>
          </p:cNvPr>
          <p:cNvSpPr txBox="1"/>
          <p:nvPr/>
        </p:nvSpPr>
        <p:spPr>
          <a:xfrm>
            <a:off x="1008338" y="324013"/>
            <a:ext cx="3209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>
              <a:defRPr/>
            </a:pPr>
            <a:r>
              <a:rPr lang="en-US" altLang="ko-KR" sz="14400" dirty="0">
                <a:solidFill>
                  <a:srgbClr val="593F42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</a:t>
            </a:r>
            <a:r>
              <a:rPr lang="en-US" altLang="ko-KR" sz="144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1</a:t>
            </a:r>
            <a:endParaRPr lang="ko-KR" altLang="en-US" sz="144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C2A67-F791-41CA-A89B-BF730527BB4E}"/>
              </a:ext>
            </a:extLst>
          </p:cNvPr>
          <p:cNvSpPr txBox="1"/>
          <p:nvPr/>
        </p:nvSpPr>
        <p:spPr>
          <a:xfrm>
            <a:off x="1150766" y="3318446"/>
            <a:ext cx="104521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>
              <a:defRPr/>
            </a:pPr>
            <a:r>
              <a:rPr lang="ko-KR" altLang="en-US" sz="8100" b="1" dirty="0">
                <a:solidFill>
                  <a:srgbClr val="593F4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</a:t>
            </a:r>
            <a:r>
              <a:rPr lang="en-US" altLang="ko-KR" sz="81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81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역사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6E0E309-3E46-4F01-A86B-A278D0866A41}"/>
              </a:ext>
            </a:extLst>
          </p:cNvPr>
          <p:cNvSpPr/>
          <p:nvPr/>
        </p:nvSpPr>
        <p:spPr>
          <a:xfrm>
            <a:off x="267419" y="245855"/>
            <a:ext cx="17753163" cy="9795294"/>
          </a:xfrm>
          <a:prstGeom prst="rect">
            <a:avLst/>
          </a:prstGeom>
          <a:noFill/>
          <a:ln w="57150">
            <a:solidFill>
              <a:srgbClr val="593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>
              <a:defRPr/>
            </a:pPr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C24C7D6F-E6EE-4A64-86F2-2AA629D1EA6F}"/>
              </a:ext>
            </a:extLst>
          </p:cNvPr>
          <p:cNvCxnSpPr>
            <a:cxnSpLocks/>
          </p:cNvCxnSpPr>
          <p:nvPr/>
        </p:nvCxnSpPr>
        <p:spPr>
          <a:xfrm>
            <a:off x="1150766" y="5303606"/>
            <a:ext cx="1504789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3B0924C-DB08-405E-BBD7-D76002B7682A}"/>
              </a:ext>
            </a:extLst>
          </p:cNvPr>
          <p:cNvSpPr txBox="1"/>
          <p:nvPr/>
        </p:nvSpPr>
        <p:spPr>
          <a:xfrm>
            <a:off x="10016303" y="5580037"/>
            <a:ext cx="5785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000" dirty="0" err="1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다이쇼</a:t>
            </a:r>
            <a:r>
              <a:rPr lang="en-US" altLang="ko-KR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3000" dirty="0" err="1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쇼와전기</a:t>
            </a:r>
            <a:r>
              <a:rPr lang="en-US" altLang="ko-KR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(1910~1940)</a:t>
            </a:r>
            <a:endParaRPr lang="ko-KR" altLang="en-US" sz="3000" dirty="0">
              <a:solidFill>
                <a:srgbClr val="593F4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C40B70-5296-4714-8200-80CAD01DD320}"/>
              </a:ext>
            </a:extLst>
          </p:cNvPr>
          <p:cNvSpPr txBox="1"/>
          <p:nvPr/>
        </p:nvSpPr>
        <p:spPr>
          <a:xfrm>
            <a:off x="10016303" y="6480286"/>
            <a:ext cx="6239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000" dirty="0" err="1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쇼와후기</a:t>
            </a:r>
            <a:r>
              <a:rPr lang="en-US" altLang="ko-KR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3000" dirty="0" err="1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헤이세이</a:t>
            </a:r>
            <a:r>
              <a:rPr lang="en-US" altLang="ko-KR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(1950~2010)</a:t>
            </a:r>
            <a:endParaRPr lang="ko-KR" altLang="en-US" sz="3000" dirty="0">
              <a:solidFill>
                <a:srgbClr val="593F4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27DCB3-B741-49C6-8E2D-58747338F0B9}"/>
              </a:ext>
            </a:extLst>
          </p:cNvPr>
          <p:cNvSpPr txBox="1"/>
          <p:nvPr/>
        </p:nvSpPr>
        <p:spPr>
          <a:xfrm>
            <a:off x="10101892" y="7405818"/>
            <a:ext cx="45232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레이와</a:t>
            </a:r>
            <a:r>
              <a:rPr lang="en-US" altLang="ko-KR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(2020)</a:t>
            </a:r>
            <a:endParaRPr lang="ko-KR" altLang="en-US" sz="3000" dirty="0">
              <a:solidFill>
                <a:srgbClr val="593F4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72398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00051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01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5048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육각형 7">
            <a:extLst>
              <a:ext uri="{FF2B5EF4-FFF2-40B4-BE49-F238E27FC236}">
                <a16:creationId xmlns:a16="http://schemas.microsoft.com/office/drawing/2014/main" id="{FF8266B9-8BC7-48F6-9886-18159FFD6E80}"/>
              </a:ext>
            </a:extLst>
          </p:cNvPr>
          <p:cNvSpPr/>
          <p:nvPr/>
        </p:nvSpPr>
        <p:spPr>
          <a:xfrm>
            <a:off x="11377517" y="1548237"/>
            <a:ext cx="4580627" cy="3712140"/>
          </a:xfrm>
          <a:prstGeom prst="hexagon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9" name="육각형 8">
            <a:extLst>
              <a:ext uri="{FF2B5EF4-FFF2-40B4-BE49-F238E27FC236}">
                <a16:creationId xmlns:a16="http://schemas.microsoft.com/office/drawing/2014/main" id="{9F1E107F-5E0D-46FC-B5C6-9A23D2FBCB7F}"/>
              </a:ext>
            </a:extLst>
          </p:cNvPr>
          <p:cNvSpPr/>
          <p:nvPr/>
        </p:nvSpPr>
        <p:spPr>
          <a:xfrm>
            <a:off x="15684710" y="3596714"/>
            <a:ext cx="1988124" cy="1627842"/>
          </a:xfrm>
          <a:prstGeom prst="hexagon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A8F96A28-7542-4AB9-8243-F13A8A237C11}"/>
              </a:ext>
            </a:extLst>
          </p:cNvPr>
          <p:cNvSpPr/>
          <p:nvPr/>
        </p:nvSpPr>
        <p:spPr>
          <a:xfrm>
            <a:off x="15161289" y="4517053"/>
            <a:ext cx="796854" cy="707504"/>
          </a:xfrm>
          <a:prstGeom prst="triangle">
            <a:avLst>
              <a:gd name="adj" fmla="val 60352"/>
            </a:avLst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1" name="육각형 10">
            <a:extLst>
              <a:ext uri="{FF2B5EF4-FFF2-40B4-BE49-F238E27FC236}">
                <a16:creationId xmlns:a16="http://schemas.microsoft.com/office/drawing/2014/main" id="{D91A3077-67A1-4472-A881-95B7CCD14B8E}"/>
              </a:ext>
            </a:extLst>
          </p:cNvPr>
          <p:cNvSpPr/>
          <p:nvPr/>
        </p:nvSpPr>
        <p:spPr>
          <a:xfrm>
            <a:off x="615167" y="4794870"/>
            <a:ext cx="3886440" cy="3335529"/>
          </a:xfrm>
          <a:prstGeom prst="hexagon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2" name="육각형 11">
            <a:extLst>
              <a:ext uri="{FF2B5EF4-FFF2-40B4-BE49-F238E27FC236}">
                <a16:creationId xmlns:a16="http://schemas.microsoft.com/office/drawing/2014/main" id="{DEB508FC-B9F0-480C-94C5-AD74C4485C3C}"/>
              </a:ext>
            </a:extLst>
          </p:cNvPr>
          <p:cNvSpPr/>
          <p:nvPr/>
        </p:nvSpPr>
        <p:spPr>
          <a:xfrm>
            <a:off x="3766722" y="6474612"/>
            <a:ext cx="3886440" cy="3238650"/>
          </a:xfrm>
          <a:prstGeom prst="hexagon">
            <a:avLst/>
          </a:prstGeom>
          <a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3" name="사다리꼴 12">
            <a:extLst>
              <a:ext uri="{FF2B5EF4-FFF2-40B4-BE49-F238E27FC236}">
                <a16:creationId xmlns:a16="http://schemas.microsoft.com/office/drawing/2014/main" id="{4526E619-DE8F-4DBB-A6C8-D32AA7BEBB93}"/>
              </a:ext>
            </a:extLst>
          </p:cNvPr>
          <p:cNvSpPr/>
          <p:nvPr/>
        </p:nvSpPr>
        <p:spPr>
          <a:xfrm>
            <a:off x="1518137" y="8191997"/>
            <a:ext cx="2898476" cy="1497897"/>
          </a:xfrm>
          <a:prstGeom prst="trapezoid">
            <a:avLst>
              <a:gd name="adj" fmla="val 51642"/>
            </a:avLst>
          </a:prstGeom>
          <a:solidFill>
            <a:srgbClr val="F2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4" name="이등변 삼각형 13">
            <a:extLst>
              <a:ext uri="{FF2B5EF4-FFF2-40B4-BE49-F238E27FC236}">
                <a16:creationId xmlns:a16="http://schemas.microsoft.com/office/drawing/2014/main" id="{BCA8A1DE-B118-4987-8352-594C1848148F}"/>
              </a:ext>
            </a:extLst>
          </p:cNvPr>
          <p:cNvSpPr/>
          <p:nvPr/>
        </p:nvSpPr>
        <p:spPr>
          <a:xfrm rot="3286026">
            <a:off x="1412514" y="7961837"/>
            <a:ext cx="796854" cy="707504"/>
          </a:xfrm>
          <a:prstGeom prst="triangle">
            <a:avLst>
              <a:gd name="adj" fmla="val 60352"/>
            </a:avLst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32ED4F-EE4D-48EA-9538-AADD2C14B53F}"/>
              </a:ext>
            </a:extLst>
          </p:cNvPr>
          <p:cNvSpPr txBox="1"/>
          <p:nvPr/>
        </p:nvSpPr>
        <p:spPr>
          <a:xfrm>
            <a:off x="2058282" y="1587934"/>
            <a:ext cx="6042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01. </a:t>
            </a:r>
            <a:r>
              <a:rPr lang="ko-KR" altLang="en-US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애니메이션이란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F01559-2198-48A0-88CE-576BFD9AF780}"/>
              </a:ext>
            </a:extLst>
          </p:cNvPr>
          <p:cNvSpPr txBox="1"/>
          <p:nvPr/>
        </p:nvSpPr>
        <p:spPr>
          <a:xfrm>
            <a:off x="1082981" y="3685391"/>
            <a:ext cx="10100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움직이지</a:t>
            </a:r>
            <a:r>
              <a:rPr lang="en-US" altLang="ko-KR" sz="3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않는</a:t>
            </a:r>
            <a:r>
              <a:rPr lang="en-US" altLang="ko-KR" sz="3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물체를</a:t>
            </a:r>
            <a:r>
              <a:rPr lang="en-US" altLang="ko-KR" sz="3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움직이는</a:t>
            </a:r>
            <a:r>
              <a:rPr lang="en-US" altLang="ko-KR" sz="3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것처럼</a:t>
            </a:r>
            <a:r>
              <a:rPr lang="en-US" altLang="ko-KR" sz="3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보이게</a:t>
            </a:r>
            <a:r>
              <a:rPr lang="en-US" altLang="ko-KR" sz="3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만드는</a:t>
            </a:r>
            <a:r>
              <a:rPr lang="en-US" altLang="ko-KR" sz="3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촬영기법</a:t>
            </a:r>
            <a:endParaRPr lang="en-US" altLang="ko-KR" sz="3000" b="1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E00026-C65B-4CAF-85A0-7149F076FBBD}"/>
              </a:ext>
            </a:extLst>
          </p:cNvPr>
          <p:cNvSpPr txBox="1"/>
          <p:nvPr/>
        </p:nvSpPr>
        <p:spPr>
          <a:xfrm>
            <a:off x="4352411" y="4524541"/>
            <a:ext cx="4580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또는</a:t>
            </a:r>
            <a:r>
              <a:rPr lang="en-US" altLang="ko-KR" sz="3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그렇게</a:t>
            </a:r>
            <a:r>
              <a:rPr lang="en-US" altLang="ko-KR" sz="3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만들어진</a:t>
            </a:r>
            <a:r>
              <a:rPr lang="en-US" altLang="ko-KR" sz="3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영화</a:t>
            </a:r>
            <a:r>
              <a:rPr lang="en-US" altLang="ko-KR" sz="2700" b="1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490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43230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01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58282" y="1587934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02.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다이쇼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쇼와전기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(1910~1940)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26E4F67-89C6-4009-AD46-F35358A6B9A5}"/>
              </a:ext>
            </a:extLst>
          </p:cNvPr>
          <p:cNvSpPr/>
          <p:nvPr/>
        </p:nvSpPr>
        <p:spPr>
          <a:xfrm>
            <a:off x="1120749" y="2604602"/>
            <a:ext cx="5977281" cy="66965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4BA5B-B97E-49E6-8FDC-A8A67CE1D77A}"/>
              </a:ext>
            </a:extLst>
          </p:cNvPr>
          <p:cNvSpPr txBox="1"/>
          <p:nvPr/>
        </p:nvSpPr>
        <p:spPr>
          <a:xfrm>
            <a:off x="8018502" y="3697874"/>
            <a:ext cx="820816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1917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 일본 최초의 애니메이션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시모카와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헤코텐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下川 凹天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),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키타야마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세이타로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北山清太郎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코우치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쥰이치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幸内 純一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 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제작</a:t>
            </a: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0E7760-54E6-4D4E-9BE2-3C08D5DFDE88}"/>
              </a:ext>
            </a:extLst>
          </p:cNvPr>
          <p:cNvSpPr txBox="1"/>
          <p:nvPr/>
        </p:nvSpPr>
        <p:spPr>
          <a:xfrm>
            <a:off x="8018502" y="6027783"/>
            <a:ext cx="8749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시모카와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키다야마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코우치는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일본 애니메이션의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창시자로써는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이름을 남겼지만 수년도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넘기치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못한 채 소멸</a:t>
            </a:r>
            <a:endParaRPr lang="ko-KR" altLang="en-US" sz="3000" dirty="0">
              <a:solidFill>
                <a:prstClr val="black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AC8CF-AD31-417D-8F14-FA251C2CA9FF}"/>
              </a:ext>
            </a:extLst>
          </p:cNvPr>
          <p:cNvSpPr txBox="1"/>
          <p:nvPr/>
        </p:nvSpPr>
        <p:spPr>
          <a:xfrm>
            <a:off x="8018502" y="7878659"/>
            <a:ext cx="9006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일본에서 현존하는 가장 오래된 애니메이션 </a:t>
            </a:r>
            <a:r>
              <a:rPr lang="ko-KR" altLang="en-US" sz="3000" dirty="0" err="1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나마쿠라도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검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C3C4A8-7CA1-485B-83CE-FA4F285925CF}"/>
              </a:ext>
            </a:extLst>
          </p:cNvPr>
          <p:cNvSpPr txBox="1"/>
          <p:nvPr/>
        </p:nvSpPr>
        <p:spPr>
          <a:xfrm>
            <a:off x="7486953" y="2413957"/>
            <a:ext cx="3371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- 1910</a:t>
            </a:r>
            <a:r>
              <a:rPr lang="ko-KR" altLang="en-US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년대</a:t>
            </a:r>
          </a:p>
        </p:txBody>
      </p:sp>
    </p:spTree>
    <p:extLst>
      <p:ext uri="{BB962C8B-B14F-4D97-AF65-F5344CB8AC3E}">
        <p14:creationId xmlns:p14="http://schemas.microsoft.com/office/powerpoint/2010/main" val="31479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 animBg="1"/>
      <p:bldP spid="24" grpId="0"/>
      <p:bldP spid="25" grpId="0"/>
      <p:bldP spid="26" grpId="0"/>
      <p:bldP spid="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43230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01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58282" y="1587934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02.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다이쇼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쇼와전기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(1910~1940)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4BA5B-B97E-49E6-8FDC-A8A67CE1D77A}"/>
              </a:ext>
            </a:extLst>
          </p:cNvPr>
          <p:cNvSpPr txBox="1"/>
          <p:nvPr/>
        </p:nvSpPr>
        <p:spPr>
          <a:xfrm>
            <a:off x="8079582" y="3326214"/>
            <a:ext cx="820816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오오후지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노부로 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大藤信郎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가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키리에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일본 전통 종이 공예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의 방식을 구사하며 일본의 전통미를 살린 동시 획기적인 애니메이션을 제작</a:t>
            </a: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0E7760-54E6-4D4E-9BE2-3C08D5DFDE88}"/>
              </a:ext>
            </a:extLst>
          </p:cNvPr>
          <p:cNvSpPr txBox="1"/>
          <p:nvPr/>
        </p:nvSpPr>
        <p:spPr>
          <a:xfrm>
            <a:off x="7976074" y="5262283"/>
            <a:ext cx="965120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수상 경력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: 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거미의 실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우루과이 영화제 입상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),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쿠지라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칸 국제영화제 단편 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2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위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),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유렁선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베니스 국제기록영화제 특별장려상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 </a:t>
            </a:r>
            <a:endParaRPr lang="ko-KR" altLang="en-US" sz="3000" kern="0" dirty="0">
              <a:solidFill>
                <a:srgbClr val="000000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AC8CF-AD31-417D-8F14-FA251C2CA9FF}"/>
              </a:ext>
            </a:extLst>
          </p:cNvPr>
          <p:cNvSpPr txBox="1"/>
          <p:nvPr/>
        </p:nvSpPr>
        <p:spPr>
          <a:xfrm>
            <a:off x="8079582" y="6972797"/>
            <a:ext cx="820816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오오후지의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노부로의 죽음 후에 “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오오후지노부로상”이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창설되며 이 상은 많은 실험적이면서 예술적인 우수한 작품을 만든 애니메이션을 대상으로 함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.</a:t>
            </a:r>
            <a:endParaRPr lang="ko-KR" altLang="en-US" sz="3000" kern="0" dirty="0">
              <a:solidFill>
                <a:srgbClr val="000000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82A146-7754-4B96-8F4F-DE7AD0341C18}"/>
              </a:ext>
            </a:extLst>
          </p:cNvPr>
          <p:cNvSpPr txBox="1"/>
          <p:nvPr/>
        </p:nvSpPr>
        <p:spPr>
          <a:xfrm>
            <a:off x="7486953" y="2413957"/>
            <a:ext cx="3371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- 1920</a:t>
            </a:r>
            <a:r>
              <a:rPr lang="ko-KR" altLang="en-US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년대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79F0FA7-86A6-4210-80A1-9A41416E46BF}"/>
              </a:ext>
            </a:extLst>
          </p:cNvPr>
          <p:cNvSpPr/>
          <p:nvPr/>
        </p:nvSpPr>
        <p:spPr>
          <a:xfrm>
            <a:off x="1022886" y="2687635"/>
            <a:ext cx="5841231" cy="306265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F4B57A2-ACE5-49FF-BD70-2D2ACA641EEB}"/>
              </a:ext>
            </a:extLst>
          </p:cNvPr>
          <p:cNvSpPr/>
          <p:nvPr/>
        </p:nvSpPr>
        <p:spPr>
          <a:xfrm>
            <a:off x="3772203" y="6151399"/>
            <a:ext cx="3714750" cy="34432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F47B636-D059-4476-AFA6-587781E693F4}"/>
              </a:ext>
            </a:extLst>
          </p:cNvPr>
          <p:cNvSpPr/>
          <p:nvPr/>
        </p:nvSpPr>
        <p:spPr>
          <a:xfrm>
            <a:off x="1022886" y="6151399"/>
            <a:ext cx="2499285" cy="344328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591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3" grpId="0"/>
      <p:bldP spid="11" grpId="0" animBg="1"/>
      <p:bldP spid="12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43230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01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58282" y="1587934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02.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다이쇼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쇼와전기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(1910~1940)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9" name="온라인 미디어 8" title="Noburou Oofuji - Kujira (1952) - DVD">
            <a:hlinkClick r:id="" action="ppaction://media"/>
            <a:extLst>
              <a:ext uri="{FF2B5EF4-FFF2-40B4-BE49-F238E27FC236}">
                <a16:creationId xmlns:a16="http://schemas.microsoft.com/office/drawing/2014/main" id="{676162C5-4A1B-472B-8DC0-BD9F86A1B6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74714" y="2687635"/>
            <a:ext cx="14075141" cy="66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5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43230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01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58282" y="1587934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02.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다이쇼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쇼와전기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(1910~1940)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4BA5B-B97E-49E6-8FDC-A8A67CE1D77A}"/>
              </a:ext>
            </a:extLst>
          </p:cNvPr>
          <p:cNvSpPr txBox="1"/>
          <p:nvPr/>
        </p:nvSpPr>
        <p:spPr>
          <a:xfrm>
            <a:off x="8131721" y="3828083"/>
            <a:ext cx="8208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1932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쇼와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7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일본 최초의 유성 애니메이션 영화 “힘과 여자의 세상” 제작</a:t>
            </a:r>
            <a:endParaRPr lang="ko-KR" altLang="en-US" sz="2700" dirty="0">
              <a:solidFill>
                <a:prstClr val="black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AC8CF-AD31-417D-8F14-FA251C2CA9FF}"/>
              </a:ext>
            </a:extLst>
          </p:cNvPr>
          <p:cNvSpPr txBox="1"/>
          <p:nvPr/>
        </p:nvSpPr>
        <p:spPr>
          <a:xfrm>
            <a:off x="8088326" y="6597363"/>
            <a:ext cx="8208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1943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쇼와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18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일본 최초의 셀 애니메이션인 “거미와 튤립” 제작</a:t>
            </a:r>
            <a:endParaRPr lang="ko-KR" altLang="en-US" sz="2700" dirty="0">
              <a:solidFill>
                <a:prstClr val="black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D7C452-8CD8-4422-863D-70492D803815}"/>
              </a:ext>
            </a:extLst>
          </p:cNvPr>
          <p:cNvSpPr txBox="1"/>
          <p:nvPr/>
        </p:nvSpPr>
        <p:spPr>
          <a:xfrm>
            <a:off x="8079582" y="7790144"/>
            <a:ext cx="82081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제 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2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차 세계대전의 영향으로 인해 일본의 군국제도를 찬양하는 “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모모타로의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우미와시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”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“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모모타로의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바다의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신병”등의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작품이 제작되었으나 패전으로 인해 중지</a:t>
            </a: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EBAD5F4-1008-40D5-BB1C-538064344C2D}"/>
              </a:ext>
            </a:extLst>
          </p:cNvPr>
          <p:cNvSpPr/>
          <p:nvPr/>
        </p:nvSpPr>
        <p:spPr>
          <a:xfrm>
            <a:off x="1001492" y="2708320"/>
            <a:ext cx="3071813" cy="320902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3C89C0D-DCC1-4068-A61B-CFB6E5CF34FC}"/>
              </a:ext>
            </a:extLst>
          </p:cNvPr>
          <p:cNvSpPr/>
          <p:nvPr/>
        </p:nvSpPr>
        <p:spPr>
          <a:xfrm>
            <a:off x="973496" y="6182012"/>
            <a:ext cx="3071813" cy="35312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6FFC1D6-C856-41A8-9880-4F97DDC35CB5}"/>
              </a:ext>
            </a:extLst>
          </p:cNvPr>
          <p:cNvSpPr/>
          <p:nvPr/>
        </p:nvSpPr>
        <p:spPr>
          <a:xfrm>
            <a:off x="4290888" y="3732062"/>
            <a:ext cx="3314700" cy="496700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3E647-D2A8-4CE0-B04F-E1BA07342374}"/>
              </a:ext>
            </a:extLst>
          </p:cNvPr>
          <p:cNvSpPr txBox="1"/>
          <p:nvPr/>
        </p:nvSpPr>
        <p:spPr>
          <a:xfrm>
            <a:off x="8131721" y="5286089"/>
            <a:ext cx="765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1943</a:t>
            </a:r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</a:t>
            </a:r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쇼와</a:t>
            </a:r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10</a:t>
            </a:r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</a:t>
            </a:r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 </a:t>
            </a:r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일본 최초의 입체 애니메이션 촬영을 이용한 실사 영화 </a:t>
            </a:r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“</a:t>
            </a:r>
            <a:r>
              <a:rPr lang="ko-KR" altLang="en-US" sz="2700" dirty="0" err="1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카구야</a:t>
            </a:r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공주</a:t>
            </a:r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“ </a:t>
            </a:r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제작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87425B-86DF-4FF9-BA2D-45C674B8ECE8}"/>
              </a:ext>
            </a:extLst>
          </p:cNvPr>
          <p:cNvSpPr txBox="1"/>
          <p:nvPr/>
        </p:nvSpPr>
        <p:spPr>
          <a:xfrm>
            <a:off x="7486952" y="2709120"/>
            <a:ext cx="41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- 1930~1940</a:t>
            </a:r>
            <a:r>
              <a:rPr lang="ko-KR" altLang="en-US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년대</a:t>
            </a:r>
          </a:p>
        </p:txBody>
      </p:sp>
    </p:spTree>
    <p:extLst>
      <p:ext uri="{BB962C8B-B14F-4D97-AF65-F5344CB8AC3E}">
        <p14:creationId xmlns:p14="http://schemas.microsoft.com/office/powerpoint/2010/main" val="94354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13" grpId="0"/>
      <p:bldP spid="9" grpId="0" animBg="1"/>
      <p:bldP spid="11" grpId="0" animBg="1"/>
      <p:bldP spid="14" grpId="0" animBg="1"/>
      <p:bldP spid="15" grpId="0"/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43230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01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58282" y="1587934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03.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쇼와후기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레이와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(1950~2020)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4BA5B-B97E-49E6-8FDC-A8A67CE1D77A}"/>
              </a:ext>
            </a:extLst>
          </p:cNvPr>
          <p:cNvSpPr txBox="1"/>
          <p:nvPr/>
        </p:nvSpPr>
        <p:spPr>
          <a:xfrm>
            <a:off x="8052638" y="3189339"/>
            <a:ext cx="8208168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1953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쇼와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28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일본 최초의 컬러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입체 애니메이션 영화 “첼로 연주의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고슈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” 제작</a:t>
            </a:r>
          </a:p>
          <a:p>
            <a:pPr defTabSz="1371600" latinLnBrk="1"/>
            <a:endParaRPr lang="ko-KR" altLang="en-US" sz="2700" kern="0" dirty="0">
              <a:solidFill>
                <a:srgbClr val="000000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0E7760-54E6-4D4E-9BE2-3C08D5DFDE88}"/>
              </a:ext>
            </a:extLst>
          </p:cNvPr>
          <p:cNvSpPr txBox="1"/>
          <p:nvPr/>
        </p:nvSpPr>
        <p:spPr>
          <a:xfrm>
            <a:off x="8168364" y="5834505"/>
            <a:ext cx="8973978" cy="265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동양의 디즈니를 목표로 한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토에이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애니메이션은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백사전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(1958),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걸리버의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우주여행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(1965),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장화 낀 고양이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(1969)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등의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설날장편영화로써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저연령층용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애니메이션을 보급</a:t>
            </a:r>
          </a:p>
          <a:p>
            <a:pPr algn="just" defTabSz="1371600" fontAlgn="base" latinLnBrk="1">
              <a:lnSpc>
                <a:spcPct val="160000"/>
              </a:lnSpc>
            </a:pPr>
            <a:endParaRPr lang="ko-KR" altLang="en-US" sz="27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AC8CF-AD31-417D-8F14-FA251C2CA9FF}"/>
              </a:ext>
            </a:extLst>
          </p:cNvPr>
          <p:cNvSpPr txBox="1"/>
          <p:nvPr/>
        </p:nvSpPr>
        <p:spPr>
          <a:xfrm>
            <a:off x="8168365" y="8410412"/>
            <a:ext cx="91354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일본 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tv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애니메이션의 시초인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데즈카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오사무는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1963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년부터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철완아톰을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방영 개시를 하며 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tv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애니메이션의 시대 개막</a:t>
            </a:r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519EF-3585-4407-9D76-4FF7B66F3A8A}"/>
              </a:ext>
            </a:extLst>
          </p:cNvPr>
          <p:cNvSpPr txBox="1"/>
          <p:nvPr/>
        </p:nvSpPr>
        <p:spPr>
          <a:xfrm>
            <a:off x="8052638" y="5044874"/>
            <a:ext cx="905167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도쿄중앙프로덕션을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중심으로 다수의 애니메이션 영화를 제작</a:t>
            </a: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C725A77-0D5A-48FF-AE45-59C02A92D8DD}"/>
              </a:ext>
            </a:extLst>
          </p:cNvPr>
          <p:cNvSpPr/>
          <p:nvPr/>
        </p:nvSpPr>
        <p:spPr>
          <a:xfrm>
            <a:off x="819511" y="2519253"/>
            <a:ext cx="5776688" cy="322432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D8E21B5-B26C-4321-A364-A389765E999D}"/>
              </a:ext>
            </a:extLst>
          </p:cNvPr>
          <p:cNvSpPr/>
          <p:nvPr/>
        </p:nvSpPr>
        <p:spPr>
          <a:xfrm>
            <a:off x="819510" y="6155586"/>
            <a:ext cx="3320871" cy="32243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4C8DCC5-93CC-46AD-B481-664814F3CD63}"/>
              </a:ext>
            </a:extLst>
          </p:cNvPr>
          <p:cNvSpPr/>
          <p:nvPr/>
        </p:nvSpPr>
        <p:spPr>
          <a:xfrm>
            <a:off x="4391682" y="6155586"/>
            <a:ext cx="3320871" cy="3224322"/>
          </a:xfrm>
          <a:prstGeom prst="rect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F81AA2-3FBA-495F-A308-87E1AF60FC2B}"/>
              </a:ext>
            </a:extLst>
          </p:cNvPr>
          <p:cNvSpPr txBox="1"/>
          <p:nvPr/>
        </p:nvSpPr>
        <p:spPr>
          <a:xfrm>
            <a:off x="7563022" y="2469897"/>
            <a:ext cx="41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- 1950~1960</a:t>
            </a:r>
            <a:r>
              <a:rPr lang="ko-KR" altLang="en-US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년대</a:t>
            </a:r>
          </a:p>
        </p:txBody>
      </p:sp>
    </p:spTree>
    <p:extLst>
      <p:ext uri="{BB962C8B-B14F-4D97-AF65-F5344CB8AC3E}">
        <p14:creationId xmlns:p14="http://schemas.microsoft.com/office/powerpoint/2010/main" val="25283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9" grpId="0"/>
      <p:bldP spid="10" grpId="0" animBg="1"/>
      <p:bldP spid="16" grpId="0" animBg="1"/>
      <p:bldP spid="17" grpId="0" animBg="1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43230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01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58282" y="1587934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03.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쇼와후기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레이와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(1950~2020)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AC8CF-AD31-417D-8F14-FA251C2CA9FF}"/>
              </a:ext>
            </a:extLst>
          </p:cNvPr>
          <p:cNvSpPr txBox="1"/>
          <p:nvPr/>
        </p:nvSpPr>
        <p:spPr>
          <a:xfrm>
            <a:off x="8268377" y="6725859"/>
            <a:ext cx="770504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우주를 무대로 한 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sf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애니메이션인 “우주 전함 야마토”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“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은하철도 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999”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등이 유행</a:t>
            </a: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519EF-3585-4407-9D76-4FF7B66F3A8A}"/>
              </a:ext>
            </a:extLst>
          </p:cNvPr>
          <p:cNvSpPr txBox="1"/>
          <p:nvPr/>
        </p:nvSpPr>
        <p:spPr>
          <a:xfrm>
            <a:off x="8374533" y="5168411"/>
            <a:ext cx="9051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로봇이 싸우는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“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마징카z”같은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메카물이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남자아이에게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들장코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소녀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캔디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베르사유의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장미와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같이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여자아이용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애니메이션이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유행</a:t>
            </a:r>
            <a:endParaRPr lang="en-US" altLang="ko-KR" sz="2700" kern="0" dirty="0">
              <a:solidFill>
                <a:srgbClr val="000000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C725A77-0D5A-48FF-AE45-59C02A92D8DD}"/>
              </a:ext>
            </a:extLst>
          </p:cNvPr>
          <p:cNvSpPr/>
          <p:nvPr/>
        </p:nvSpPr>
        <p:spPr>
          <a:xfrm>
            <a:off x="1257910" y="2598899"/>
            <a:ext cx="5776688" cy="3224322"/>
          </a:xfrm>
          <a:prstGeom prst="rect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D8E21B5-B26C-4321-A364-A389765E999D}"/>
              </a:ext>
            </a:extLst>
          </p:cNvPr>
          <p:cNvSpPr/>
          <p:nvPr/>
        </p:nvSpPr>
        <p:spPr>
          <a:xfrm>
            <a:off x="819510" y="6155586"/>
            <a:ext cx="3320871" cy="3224322"/>
          </a:xfrm>
          <a:prstGeom prst="rect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4C8DCC5-93CC-46AD-B481-664814F3CD63}"/>
              </a:ext>
            </a:extLst>
          </p:cNvPr>
          <p:cNvSpPr/>
          <p:nvPr/>
        </p:nvSpPr>
        <p:spPr>
          <a:xfrm>
            <a:off x="4391682" y="6155586"/>
            <a:ext cx="3320871" cy="3224322"/>
          </a:xfrm>
          <a:prstGeom prst="rect">
            <a:avLst/>
          </a:prstGeom>
          <a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F81AA2-3FBA-495F-A308-87E1AF60FC2B}"/>
              </a:ext>
            </a:extLst>
          </p:cNvPr>
          <p:cNvSpPr txBox="1"/>
          <p:nvPr/>
        </p:nvSpPr>
        <p:spPr>
          <a:xfrm>
            <a:off x="7563022" y="2469898"/>
            <a:ext cx="41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- 1970</a:t>
            </a:r>
            <a:r>
              <a:rPr lang="ko-KR" altLang="en-US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21248-4331-487D-975D-85E216E68EDF}"/>
              </a:ext>
            </a:extLst>
          </p:cNvPr>
          <p:cNvSpPr txBox="1"/>
          <p:nvPr/>
        </p:nvSpPr>
        <p:spPr>
          <a:xfrm>
            <a:off x="8374534" y="3411137"/>
            <a:ext cx="66345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리모컨의 발명으로 인한 </a:t>
            </a:r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tv </a:t>
            </a:r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애니메이션 유행은 </a:t>
            </a:r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“</a:t>
            </a:r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미래소년 코난</a:t>
            </a:r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“, “</a:t>
            </a:r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알프스 소녀 </a:t>
            </a:r>
            <a:r>
              <a:rPr lang="ko-KR" altLang="en-US" sz="2700" dirty="0" err="1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하이디</a:t>
            </a:r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＂</a:t>
            </a:r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등의 명작 제작</a:t>
            </a:r>
          </a:p>
        </p:txBody>
      </p:sp>
    </p:spTree>
    <p:extLst>
      <p:ext uri="{BB962C8B-B14F-4D97-AF65-F5344CB8AC3E}">
        <p14:creationId xmlns:p14="http://schemas.microsoft.com/office/powerpoint/2010/main" val="19073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  <p:bldP spid="10" grpId="0" animBg="1"/>
      <p:bldP spid="16" grpId="0" animBg="1"/>
      <p:bldP spid="17" grpId="0" animBg="1"/>
      <p:bldP spid="18" grpId="0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43230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01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58282" y="1587934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03.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쇼와후기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레이와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(1950~2020)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26E4F67-89C6-4009-AD46-F35358A6B9A5}"/>
              </a:ext>
            </a:extLst>
          </p:cNvPr>
          <p:cNvSpPr/>
          <p:nvPr/>
        </p:nvSpPr>
        <p:spPr>
          <a:xfrm>
            <a:off x="831533" y="3386958"/>
            <a:ext cx="3190914" cy="5296386"/>
          </a:xfrm>
          <a:prstGeom prst="rect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4BA5B-B97E-49E6-8FDC-A8A67CE1D77A}"/>
              </a:ext>
            </a:extLst>
          </p:cNvPr>
          <p:cNvSpPr txBox="1"/>
          <p:nvPr/>
        </p:nvSpPr>
        <p:spPr>
          <a:xfrm>
            <a:off x="8248174" y="3279758"/>
            <a:ext cx="938770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“바람의 계곡의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나우시카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(1984)”, “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천공의 성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라퓨타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(1986)”, “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이웃집 토토로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(1988)”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등의 오리지널 극장용 애니메이션 영화로 인해 미야자키 하야오의 이름을 알리는 계기가 됨</a:t>
            </a:r>
          </a:p>
          <a:p>
            <a:pPr defTabSz="1371600" latinLnBrk="1"/>
            <a:endParaRPr lang="ko-KR" altLang="en-US" sz="2700" kern="0" dirty="0">
              <a:solidFill>
                <a:srgbClr val="000000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0E7760-54E6-4D4E-9BE2-3C08D5DFDE88}"/>
              </a:ext>
            </a:extLst>
          </p:cNvPr>
          <p:cNvSpPr txBox="1"/>
          <p:nvPr/>
        </p:nvSpPr>
        <p:spPr>
          <a:xfrm>
            <a:off x="9314022" y="5031995"/>
            <a:ext cx="8973978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기동전사 건담 시리즈의 유행이 확산</a:t>
            </a:r>
          </a:p>
          <a:p>
            <a:pPr algn="just" defTabSz="1371600" fontAlgn="base" latinLnBrk="1">
              <a:lnSpc>
                <a:spcPct val="160000"/>
              </a:lnSpc>
            </a:pPr>
            <a:endParaRPr lang="ko-KR" altLang="en-US" sz="27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AC8CF-AD31-417D-8F14-FA251C2CA9FF}"/>
              </a:ext>
            </a:extLst>
          </p:cNvPr>
          <p:cNvSpPr txBox="1"/>
          <p:nvPr/>
        </p:nvSpPr>
        <p:spPr>
          <a:xfrm>
            <a:off x="9248300" y="6222419"/>
            <a:ext cx="8208168" cy="1995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크레용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신짱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도라에몽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명탐정 코난 시리즈의 극장용 애니메이션 영화가 크게 인기를 얻어 수많은 작품 제작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49C18-374C-4B1B-877D-A9F856C7BB81}"/>
              </a:ext>
            </a:extLst>
          </p:cNvPr>
          <p:cNvSpPr txBox="1"/>
          <p:nvPr/>
        </p:nvSpPr>
        <p:spPr>
          <a:xfrm>
            <a:off x="7962425" y="8130925"/>
            <a:ext cx="8208168" cy="199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에반게리온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공각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기동대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akira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같이 해외를 향한 일본의 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sf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문화를 어필한 작품들이 전세계에서 대히트</a:t>
            </a:r>
          </a:p>
          <a:p>
            <a:pPr algn="just" defTabSz="1371600" fontAlgn="base" latinLnBrk="1">
              <a:lnSpc>
                <a:spcPct val="160000"/>
              </a:lnSpc>
            </a:pPr>
            <a:endParaRPr lang="ko-KR" altLang="en-US" sz="27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E1F8B5-D47D-40DD-9167-588C1EB2EF86}"/>
              </a:ext>
            </a:extLst>
          </p:cNvPr>
          <p:cNvSpPr txBox="1"/>
          <p:nvPr/>
        </p:nvSpPr>
        <p:spPr>
          <a:xfrm>
            <a:off x="7563022" y="2469897"/>
            <a:ext cx="41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- 1980~1990</a:t>
            </a:r>
            <a:r>
              <a:rPr lang="ko-KR" altLang="en-US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년대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FB21ACF-34E0-4D14-9D2D-C6BAF9696FA3}"/>
              </a:ext>
            </a:extLst>
          </p:cNvPr>
          <p:cNvSpPr/>
          <p:nvPr/>
        </p:nvSpPr>
        <p:spPr>
          <a:xfrm>
            <a:off x="4469703" y="3279758"/>
            <a:ext cx="3190914" cy="5296386"/>
          </a:xfrm>
          <a:prstGeom prst="rect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639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13" grpId="0"/>
      <p:bldP spid="14" grpId="0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392906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01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58282" y="1587934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03.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쇼와후기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레이와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(1950~2020)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9" name="온라인 미디어 8" title="Akira (1988) Legendary Trailer">
            <a:hlinkClick r:id="" action="ppaction://media"/>
            <a:extLst>
              <a:ext uri="{FF2B5EF4-FFF2-40B4-BE49-F238E27FC236}">
                <a16:creationId xmlns:a16="http://schemas.microsoft.com/office/drawing/2014/main" id="{4210F6E2-BD5D-4A26-8872-EF65BBCA91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05556" y="2546451"/>
            <a:ext cx="12124944" cy="66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0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5E7AEC-FB91-0E45-BB5C-539F7BC9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525" y="889046"/>
            <a:ext cx="16544424" cy="1482498"/>
          </a:xfrm>
        </p:spPr>
        <p:txBody>
          <a:bodyPr>
            <a:normAutofit/>
          </a:bodyPr>
          <a:lstStyle/>
          <a:p>
            <a:pPr marL="771525" indent="-771525">
              <a:buFont typeface="+mj-lt"/>
              <a:buAutoNum type="arabicPeriod"/>
            </a:pPr>
            <a:r>
              <a:rPr lang="ko-KR" altLang="en-US" sz="6000" b="1" u="sng" dirty="0"/>
              <a:t>일본 음식 소개 </a:t>
            </a:r>
            <a:endParaRPr lang="vi-KR" sz="6000" b="1" u="sng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97AFCF0-176B-F742-A3AE-B3AFF4AF6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6123" y="3376339"/>
            <a:ext cx="7630613" cy="804008"/>
          </a:xfrm>
        </p:spPr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ko-KR" altLang="en-US" b="1" dirty="0"/>
              <a:t>해산물</a:t>
            </a:r>
            <a:r>
              <a:rPr lang="en-US" altLang="ko-KR" b="1" dirty="0"/>
              <a:t>-</a:t>
            </a:r>
            <a:r>
              <a:rPr lang="ko-KR" altLang="en-US" b="1" dirty="0"/>
              <a:t>かいせん</a:t>
            </a:r>
            <a:endParaRPr lang="vi-KR" b="1" dirty="0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4AFB202-A29A-614E-A72D-07CD62568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401269" y="3350287"/>
            <a:ext cx="7630610" cy="83006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ko-KR" altLang="en-US" b="1" dirty="0"/>
              <a:t>미역</a:t>
            </a:r>
            <a:r>
              <a:rPr lang="en-US" altLang="ko-KR" b="1" dirty="0"/>
              <a:t>-</a:t>
            </a:r>
            <a:r>
              <a:rPr lang="ko-KR" altLang="en-US" b="1" dirty="0"/>
              <a:t>のり</a:t>
            </a:r>
            <a:endParaRPr lang="vi-KR" b="1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945DD49-0AA4-E745-8316-8B4386F3362B}"/>
              </a:ext>
            </a:extLst>
          </p:cNvPr>
          <p:cNvSpPr txBox="1"/>
          <p:nvPr/>
        </p:nvSpPr>
        <p:spPr>
          <a:xfrm>
            <a:off x="8886736" y="1443530"/>
            <a:ext cx="9179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Wingdings" pitchFamily="2" charset="2"/>
              <a:buChar char="Ø"/>
            </a:pPr>
            <a:r>
              <a:rPr lang="ko-KR" altLang="en-US" sz="4200" b="1" dirty="0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재료</a:t>
            </a:r>
            <a:endParaRPr lang="vi-KR" sz="4200" b="1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11" name="Hình ảnh 11">
            <a:extLst>
              <a:ext uri="{FF2B5EF4-FFF2-40B4-BE49-F238E27FC236}">
                <a16:creationId xmlns:a16="http://schemas.microsoft.com/office/drawing/2014/main" id="{7D4CF3A5-D6A7-504D-B23E-60A58DEE9B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593" y="4384478"/>
            <a:ext cx="7988939" cy="5253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Hình ảnh 12">
            <a:extLst>
              <a:ext uri="{FF2B5EF4-FFF2-40B4-BE49-F238E27FC236}">
                <a16:creationId xmlns:a16="http://schemas.microsoft.com/office/drawing/2014/main" id="{B60487FF-1A54-8540-98E3-82E210061B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714" y="4365803"/>
            <a:ext cx="6999717" cy="5253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2433792"/>
      </p:ext>
    </p:extLst>
  </p:cSld>
  <p:clrMapOvr>
    <a:masterClrMapping/>
  </p:clrMapOvr>
  <p:transition spd="slow">
    <p:wipe dir="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00051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01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58282" y="1587934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03.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쇼와후기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레이와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(1950~2020)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26E4F67-89C6-4009-AD46-F35358A6B9A5}"/>
              </a:ext>
            </a:extLst>
          </p:cNvPr>
          <p:cNvSpPr/>
          <p:nvPr/>
        </p:nvSpPr>
        <p:spPr>
          <a:xfrm>
            <a:off x="1120749" y="2604602"/>
            <a:ext cx="5458644" cy="6348998"/>
          </a:xfrm>
          <a:prstGeom prst="rect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4BA5B-B97E-49E6-8FDC-A8A67CE1D77A}"/>
              </a:ext>
            </a:extLst>
          </p:cNvPr>
          <p:cNvSpPr txBox="1"/>
          <p:nvPr/>
        </p:nvSpPr>
        <p:spPr>
          <a:xfrm>
            <a:off x="7470935" y="3176891"/>
            <a:ext cx="82081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미야자키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하야오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감독의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모노노케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공주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(1997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),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센과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치히로의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행방불명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(2001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 2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작품 연속 흥행 성적을 기록하며 아카데미 상에서 오스카상을 수상하는 등 전 세계적으로 인정받음</a:t>
            </a:r>
          </a:p>
          <a:p>
            <a:pPr defTabSz="1371600" latinLnBrk="1"/>
            <a:endParaRPr lang="ko-KR" altLang="en-US" sz="27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50" charset="-127"/>
            </a:endParaRP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0E7760-54E6-4D4E-9BE2-3C08D5DFDE88}"/>
              </a:ext>
            </a:extLst>
          </p:cNvPr>
          <p:cNvSpPr txBox="1"/>
          <p:nvPr/>
        </p:nvSpPr>
        <p:spPr>
          <a:xfrm>
            <a:off x="7470935" y="5143501"/>
            <a:ext cx="8973978" cy="1995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2010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 이후 만화 원작자가 제작에 참여하는 작품이 증가하며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입장자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특전 한정판 만화나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dvd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를 배포하는 작품 증가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AC8CF-AD31-417D-8F14-FA251C2CA9FF}"/>
              </a:ext>
            </a:extLst>
          </p:cNvPr>
          <p:cNvSpPr txBox="1"/>
          <p:nvPr/>
        </p:nvSpPr>
        <p:spPr>
          <a:xfrm>
            <a:off x="7370692" y="6913426"/>
            <a:ext cx="9594056" cy="199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극장판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귀멸의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칼날 무한 열차편이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센과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치히로의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행방불명을 웃돌아 역대 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위를 갱신</a:t>
            </a:r>
          </a:p>
          <a:p>
            <a:pPr algn="just" defTabSz="1371600" fontAlgn="base" latinLnBrk="1">
              <a:lnSpc>
                <a:spcPct val="160000"/>
              </a:lnSpc>
            </a:pPr>
            <a:endParaRPr lang="ko-KR" altLang="en-US" sz="27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FD33D2-782E-4893-88DD-A3A210F12E07}"/>
              </a:ext>
            </a:extLst>
          </p:cNvPr>
          <p:cNvSpPr txBox="1"/>
          <p:nvPr/>
        </p:nvSpPr>
        <p:spPr>
          <a:xfrm>
            <a:off x="7563022" y="2469897"/>
            <a:ext cx="41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- 2000~2020</a:t>
            </a:r>
            <a:r>
              <a:rPr lang="ko-KR" altLang="en-US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년대</a:t>
            </a:r>
          </a:p>
        </p:txBody>
      </p:sp>
    </p:spTree>
    <p:extLst>
      <p:ext uri="{BB962C8B-B14F-4D97-AF65-F5344CB8AC3E}">
        <p14:creationId xmlns:p14="http://schemas.microsoft.com/office/powerpoint/2010/main" val="35085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2E9406-AE76-40E1-AC7E-1C2F3B36643F}"/>
              </a:ext>
            </a:extLst>
          </p:cNvPr>
          <p:cNvSpPr txBox="1"/>
          <p:nvPr/>
        </p:nvSpPr>
        <p:spPr>
          <a:xfrm>
            <a:off x="1008338" y="324013"/>
            <a:ext cx="3209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>
              <a:defRPr/>
            </a:pPr>
            <a:r>
              <a:rPr lang="en-US" altLang="ko-KR" sz="14400" dirty="0">
                <a:solidFill>
                  <a:srgbClr val="593F42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</a:t>
            </a:r>
            <a:r>
              <a:rPr lang="en-US" altLang="ko-KR" sz="144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2</a:t>
            </a:r>
            <a:endParaRPr lang="ko-KR" altLang="en-US" sz="144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C2A67-F791-41CA-A89B-BF730527BB4E}"/>
              </a:ext>
            </a:extLst>
          </p:cNvPr>
          <p:cNvSpPr txBox="1"/>
          <p:nvPr/>
        </p:nvSpPr>
        <p:spPr>
          <a:xfrm>
            <a:off x="1293101" y="3434431"/>
            <a:ext cx="110254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>
              <a:defRPr/>
            </a:pPr>
            <a:r>
              <a:rPr lang="ko-KR" altLang="en-US" sz="8100" b="1" dirty="0">
                <a:solidFill>
                  <a:srgbClr val="593F4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애니메이션의</a:t>
            </a:r>
            <a:r>
              <a:rPr lang="en-US" altLang="ko-KR" sz="81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8100" b="1" dirty="0" err="1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콜라보</a:t>
            </a:r>
            <a:endParaRPr lang="ko-KR" altLang="en-US" sz="81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6E0E309-3E46-4F01-A86B-A278D0866A41}"/>
              </a:ext>
            </a:extLst>
          </p:cNvPr>
          <p:cNvSpPr/>
          <p:nvPr/>
        </p:nvSpPr>
        <p:spPr>
          <a:xfrm>
            <a:off x="267419" y="245855"/>
            <a:ext cx="17753163" cy="9795294"/>
          </a:xfrm>
          <a:prstGeom prst="rect">
            <a:avLst/>
          </a:prstGeom>
          <a:noFill/>
          <a:ln w="57150">
            <a:solidFill>
              <a:srgbClr val="593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>
              <a:defRPr/>
            </a:pPr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C24C7D6F-E6EE-4A64-86F2-2AA629D1EA6F}"/>
              </a:ext>
            </a:extLst>
          </p:cNvPr>
          <p:cNvCxnSpPr>
            <a:cxnSpLocks/>
          </p:cNvCxnSpPr>
          <p:nvPr/>
        </p:nvCxnSpPr>
        <p:spPr>
          <a:xfrm>
            <a:off x="1150766" y="5303606"/>
            <a:ext cx="1504789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3B0924C-DB08-405E-BBD7-D76002B7682A}"/>
              </a:ext>
            </a:extLst>
          </p:cNvPr>
          <p:cNvSpPr txBox="1"/>
          <p:nvPr/>
        </p:nvSpPr>
        <p:spPr>
          <a:xfrm>
            <a:off x="10016303" y="5580036"/>
            <a:ext cx="5785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기업 간의 </a:t>
            </a:r>
            <a:r>
              <a:rPr lang="ko-KR" altLang="en-US" sz="3000" dirty="0" err="1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콜라보</a:t>
            </a:r>
            <a:endParaRPr lang="ko-KR" altLang="en-US" sz="3000" dirty="0">
              <a:solidFill>
                <a:srgbClr val="593F4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C40B70-5296-4714-8200-80CAD01DD320}"/>
              </a:ext>
            </a:extLst>
          </p:cNvPr>
          <p:cNvSpPr txBox="1"/>
          <p:nvPr/>
        </p:nvSpPr>
        <p:spPr>
          <a:xfrm>
            <a:off x="10016303" y="6480286"/>
            <a:ext cx="6239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한국과 일본의 애니메이션의 관계</a:t>
            </a:r>
          </a:p>
        </p:txBody>
      </p:sp>
    </p:spTree>
    <p:extLst>
      <p:ext uri="{BB962C8B-B14F-4D97-AF65-F5344CB8AC3E}">
        <p14:creationId xmlns:p14="http://schemas.microsoft.com/office/powerpoint/2010/main" val="23556888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00051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애니메이션의 </a:t>
            </a:r>
            <a:r>
              <a:rPr lang="ko-KR" altLang="en-US" sz="6000" b="1" dirty="0" err="1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콜라보</a:t>
            </a:r>
            <a:endParaRPr lang="ko-KR" altLang="en-US" sz="6000" b="1" dirty="0">
              <a:solidFill>
                <a:srgbClr val="E7E6E6">
                  <a:lumMod val="25000"/>
                </a:srgb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</a:t>
            </a:r>
            <a:r>
              <a:rPr lang="en-US" altLang="ja-JP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2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84162" y="1518002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01.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기업간의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콜라보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4BA5B-B97E-49E6-8FDC-A8A67CE1D77A}"/>
              </a:ext>
            </a:extLst>
          </p:cNvPr>
          <p:cNvSpPr txBox="1"/>
          <p:nvPr/>
        </p:nvSpPr>
        <p:spPr>
          <a:xfrm>
            <a:off x="2410221" y="3565637"/>
            <a:ext cx="1015388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모두 일하는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협력하는 것이라는 의미로 공동 작업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출연 등을 뜻함</a:t>
            </a:r>
            <a:endParaRPr lang="ko-KR" altLang="en-US" sz="3000" kern="0" dirty="0">
              <a:solidFill>
                <a:srgbClr val="000000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0E7760-54E6-4D4E-9BE2-3C08D5DFDE88}"/>
              </a:ext>
            </a:extLst>
          </p:cNvPr>
          <p:cNvSpPr txBox="1"/>
          <p:nvPr/>
        </p:nvSpPr>
        <p:spPr>
          <a:xfrm>
            <a:off x="2410222" y="4360152"/>
            <a:ext cx="11399807" cy="214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여러 기업이나 애니메이션끼리 협력함으로 입소문을 타 더욱더 화재성을 불러 일으킬 수 있음</a:t>
            </a:r>
          </a:p>
          <a:p>
            <a:pPr algn="just" defTabSz="1371600" fontAlgn="base" latinLnBrk="1">
              <a:lnSpc>
                <a:spcPct val="160000"/>
              </a:lnSpc>
            </a:pPr>
            <a:endParaRPr lang="ko-KR" altLang="en-US" sz="2700" kern="0" dirty="0">
              <a:solidFill>
                <a:srgbClr val="000000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FD33D2-782E-4893-88DD-A3A210F12E07}"/>
              </a:ext>
            </a:extLst>
          </p:cNvPr>
          <p:cNvSpPr txBox="1"/>
          <p:nvPr/>
        </p:nvSpPr>
        <p:spPr>
          <a:xfrm>
            <a:off x="2378509" y="2554598"/>
            <a:ext cx="41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콜라보란</a:t>
            </a:r>
            <a:r>
              <a:rPr lang="en-US" altLang="ko-KR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 </a:t>
            </a:r>
            <a:endParaRPr lang="ko-KR" altLang="en-US" sz="36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1371AC-99FA-4572-AA5B-1868BEBAFED4}"/>
              </a:ext>
            </a:extLst>
          </p:cNvPr>
          <p:cNvSpPr txBox="1"/>
          <p:nvPr/>
        </p:nvSpPr>
        <p:spPr>
          <a:xfrm>
            <a:off x="2174714" y="6123595"/>
            <a:ext cx="41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애니와의 </a:t>
            </a:r>
            <a:r>
              <a:rPr lang="ko-KR" altLang="en-US" sz="36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콜라보</a:t>
            </a:r>
            <a:endParaRPr lang="ko-KR" altLang="en-US" sz="36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F86F98-23A8-40C7-9139-599F3A5EF34E}"/>
              </a:ext>
            </a:extLst>
          </p:cNvPr>
          <p:cNvSpPr txBox="1"/>
          <p:nvPr/>
        </p:nvSpPr>
        <p:spPr>
          <a:xfrm>
            <a:off x="2802224" y="7042361"/>
            <a:ext cx="10153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000" dirty="0" err="1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콜라보카페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의류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식품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그 외의 </a:t>
            </a:r>
            <a:r>
              <a:rPr lang="ko-KR" altLang="en-US" sz="3000" dirty="0" err="1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기업제품등</a:t>
            </a:r>
            <a:endParaRPr lang="ko-KR" altLang="en-US" sz="3000" dirty="0">
              <a:solidFill>
                <a:prstClr val="black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266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4" grpId="0"/>
      <p:bldP spid="15" grpId="0"/>
      <p:bldP spid="1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00051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애니메이션의 </a:t>
            </a:r>
            <a:r>
              <a:rPr lang="ko-KR" altLang="en-US" sz="6000" b="1" dirty="0" err="1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콜라보</a:t>
            </a:r>
            <a:endParaRPr lang="ko-KR" altLang="en-US" sz="6000" b="1" dirty="0">
              <a:solidFill>
                <a:srgbClr val="E7E6E6">
                  <a:lumMod val="25000"/>
                </a:srgb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</a:t>
            </a:r>
            <a:r>
              <a:rPr lang="en-US" altLang="ja-JP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2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84162" y="1518002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01.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기업간의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콜라보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E97DB9F-8EDB-44FA-A00D-1C3CA9F36E8C}"/>
              </a:ext>
            </a:extLst>
          </p:cNvPr>
          <p:cNvSpPr/>
          <p:nvPr/>
        </p:nvSpPr>
        <p:spPr>
          <a:xfrm>
            <a:off x="948683" y="2471468"/>
            <a:ext cx="7981005" cy="683212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1EA0CD8-D498-47EC-A033-E082A25E7AE0}"/>
              </a:ext>
            </a:extLst>
          </p:cNvPr>
          <p:cNvSpPr/>
          <p:nvPr/>
        </p:nvSpPr>
        <p:spPr>
          <a:xfrm>
            <a:off x="9478321" y="2358992"/>
            <a:ext cx="7860998" cy="683211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39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43230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애니메이션의 </a:t>
            </a:r>
            <a:r>
              <a:rPr lang="ko-KR" altLang="en-US" sz="6000" b="1" dirty="0" err="1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콜라보</a:t>
            </a:r>
            <a:endParaRPr lang="ko-KR" altLang="en-US" sz="6000" b="1" dirty="0">
              <a:solidFill>
                <a:srgbClr val="E7E6E6">
                  <a:lumMod val="25000"/>
                </a:srgb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</a:t>
            </a:r>
            <a:r>
              <a:rPr lang="en-US" altLang="ja-JP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2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84162" y="1518002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02.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한국과 일본 애니메이션의 관계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4BA5B-B97E-49E6-8FDC-A8A67CE1D77A}"/>
              </a:ext>
            </a:extLst>
          </p:cNvPr>
          <p:cNvSpPr txBox="1"/>
          <p:nvPr/>
        </p:nvSpPr>
        <p:spPr>
          <a:xfrm>
            <a:off x="2648603" y="3310029"/>
            <a:ext cx="10153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한미일 합작으로 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“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신의 탑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” 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제작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0E7760-54E6-4D4E-9BE2-3C08D5DFDE88}"/>
              </a:ext>
            </a:extLst>
          </p:cNvPr>
          <p:cNvSpPr txBox="1"/>
          <p:nvPr/>
        </p:nvSpPr>
        <p:spPr>
          <a:xfrm>
            <a:off x="2745074" y="4087773"/>
            <a:ext cx="11287127" cy="2882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MAPPA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에서 한국인 애니메이션 감독 </a:t>
            </a:r>
            <a:r>
              <a:rPr lang="ko-KR" altLang="en-US" sz="3000" dirty="0" err="1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박성후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갓 오브 하이스쿨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주술회전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주술회전 극장판을 제작</a:t>
            </a:r>
          </a:p>
          <a:p>
            <a:pPr algn="just" defTabSz="1371600" fontAlgn="base" latinLnBrk="1">
              <a:lnSpc>
                <a:spcPct val="160000"/>
              </a:lnSpc>
            </a:pPr>
            <a:endParaRPr lang="ko-KR" altLang="en-US" sz="3000" dirty="0">
              <a:solidFill>
                <a:prstClr val="black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  <a:p>
            <a:pPr algn="just" defTabSz="1371600" fontAlgn="base" latinLnBrk="1">
              <a:lnSpc>
                <a:spcPct val="160000"/>
              </a:lnSpc>
            </a:pPr>
            <a:endParaRPr lang="ko-KR" altLang="en-US" sz="2700" kern="0" dirty="0">
              <a:solidFill>
                <a:srgbClr val="000000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F86F98-23A8-40C7-9139-599F3A5EF34E}"/>
              </a:ext>
            </a:extLst>
          </p:cNvPr>
          <p:cNvSpPr txBox="1"/>
          <p:nvPr/>
        </p:nvSpPr>
        <p:spPr>
          <a:xfrm>
            <a:off x="2745074" y="6153105"/>
            <a:ext cx="971362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극장판 주술회전 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0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은 일본에서 최초로 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100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억엔 흥행을 달성한 한국인 애니메이션 감독이 됨</a:t>
            </a:r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.</a:t>
            </a:r>
            <a:endParaRPr lang="ko-KR" altLang="en-US" sz="2700" dirty="0">
              <a:solidFill>
                <a:prstClr val="black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766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43230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애니메이션의 </a:t>
            </a:r>
            <a:r>
              <a:rPr lang="ko-KR" altLang="en-US" sz="6000" b="1" dirty="0" err="1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콜라보</a:t>
            </a:r>
            <a:endParaRPr lang="ko-KR" altLang="en-US" sz="6000" b="1" dirty="0">
              <a:solidFill>
                <a:srgbClr val="E7E6E6">
                  <a:lumMod val="25000"/>
                </a:srgb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</a:t>
            </a:r>
            <a:r>
              <a:rPr lang="en-US" altLang="ja-JP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2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84162" y="1518002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02.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한국과 일본 애니메이션의 관계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82F158A-EC67-454D-9222-8AF50B611FB5}"/>
              </a:ext>
            </a:extLst>
          </p:cNvPr>
          <p:cNvSpPr/>
          <p:nvPr/>
        </p:nvSpPr>
        <p:spPr>
          <a:xfrm>
            <a:off x="9824990" y="2843213"/>
            <a:ext cx="7143141" cy="6257925"/>
          </a:xfrm>
          <a:prstGeom prst="rect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14B07D0-4B75-42F8-942B-9CE7879C3318}"/>
              </a:ext>
            </a:extLst>
          </p:cNvPr>
          <p:cNvSpPr/>
          <p:nvPr/>
        </p:nvSpPr>
        <p:spPr>
          <a:xfrm>
            <a:off x="1865492" y="2764631"/>
            <a:ext cx="6943725" cy="641508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158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342208"/>
            <a:ext cx="2468029" cy="11390476"/>
            <a:chOff x="0" y="-342208"/>
            <a:chExt cx="2468029" cy="1139047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342208"/>
              <a:ext cx="2468029" cy="1139047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08517" y="8000242"/>
            <a:ext cx="18905033" cy="2415584"/>
            <a:chOff x="-266667" y="8152706"/>
            <a:chExt cx="18905033" cy="2415584"/>
          </a:xfrm>
          <a:solidFill>
            <a:srgbClr val="D64E47"/>
          </a:solidFill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66667" y="8152706"/>
              <a:ext cx="18905033" cy="2415584"/>
            </a:xfrm>
            <a:prstGeom prst="rect">
              <a:avLst/>
            </a:prstGeom>
            <a:grpFill/>
          </p:spPr>
        </p:pic>
      </p:grpSp>
      <p:sp>
        <p:nvSpPr>
          <p:cNvPr id="9" name="Object 9"/>
          <p:cNvSpPr txBox="1"/>
          <p:nvPr/>
        </p:nvSpPr>
        <p:spPr>
          <a:xfrm>
            <a:off x="-990600" y="2135422"/>
            <a:ext cx="16587258" cy="40878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7900" kern="0" spc="-19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감사합니다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-2776194" y="4361295"/>
            <a:ext cx="10564637" cy="279540"/>
            <a:chOff x="-2776194" y="4361295"/>
            <a:chExt cx="10564637" cy="27954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2776194" y="4361295"/>
              <a:ext cx="10564637" cy="27954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6094249" y="5979963"/>
            <a:ext cx="104960" cy="1306543"/>
            <a:chOff x="16094249" y="5979963"/>
            <a:chExt cx="104960" cy="130654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6094249" y="5979963"/>
              <a:ext cx="104960" cy="1306543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EFE10E-A1ED-6341-B306-63D29012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71525" indent="-771525">
              <a:buFont typeface="+mj-lt"/>
              <a:buAutoNum type="arabicPeriod"/>
            </a:pPr>
            <a:r>
              <a:rPr lang="ko-KR" altLang="en-US" sz="6000" b="1" u="sng" dirty="0"/>
              <a:t>일본 음식 소개</a:t>
            </a:r>
            <a:endParaRPr lang="vi-KR" sz="6000" b="1" u="sng" dirty="0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B1A2DA0-993E-4C46-9553-AF7852549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741" y="2946779"/>
            <a:ext cx="7630613" cy="804008"/>
          </a:xfrm>
        </p:spPr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ko-KR" altLang="en-US" b="1" dirty="0"/>
              <a:t>쌀</a:t>
            </a:r>
            <a:r>
              <a:rPr lang="en-US" altLang="ko-KR" b="1" dirty="0"/>
              <a:t>-</a:t>
            </a:r>
            <a:r>
              <a:rPr lang="ko-KR" altLang="en-US" b="1" dirty="0"/>
              <a:t>こり</a:t>
            </a:r>
            <a:endParaRPr lang="vi-KR" b="1" dirty="0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0E8AAD5-E396-D947-8C91-5B7310D97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494651" y="2946779"/>
            <a:ext cx="7630610" cy="83006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ko-KR" altLang="en-US" b="1" dirty="0"/>
              <a:t>메주콩</a:t>
            </a:r>
            <a:r>
              <a:rPr lang="en-US" altLang="ko-KR" b="1" dirty="0"/>
              <a:t>-</a:t>
            </a:r>
            <a:r>
              <a:rPr lang="ko-KR" altLang="en-US" b="1" dirty="0"/>
              <a:t>だいず</a:t>
            </a:r>
            <a:endParaRPr lang="vi-KR" b="1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B20A376-6B9B-2D47-8A75-3F5F9D97B764}"/>
              </a:ext>
            </a:extLst>
          </p:cNvPr>
          <p:cNvSpPr txBox="1"/>
          <p:nvPr/>
        </p:nvSpPr>
        <p:spPr>
          <a:xfrm>
            <a:off x="9144000" y="1558737"/>
            <a:ext cx="7630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Wingdings" pitchFamily="2" charset="2"/>
              <a:buChar char="Ø"/>
            </a:pPr>
            <a:r>
              <a:rPr lang="ko-KR" altLang="en-US" sz="4200" b="1" dirty="0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재료</a:t>
            </a:r>
            <a:endParaRPr lang="vi-KR" sz="4200" b="1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8" name="Hình ảnh 8">
            <a:extLst>
              <a:ext uri="{FF2B5EF4-FFF2-40B4-BE49-F238E27FC236}">
                <a16:creationId xmlns:a16="http://schemas.microsoft.com/office/drawing/2014/main" id="{6AB46D89-C36C-6049-81B5-D786AFB884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172" y="3776838"/>
            <a:ext cx="4774827" cy="62537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Hình ảnh 9">
            <a:extLst>
              <a:ext uri="{FF2B5EF4-FFF2-40B4-BE49-F238E27FC236}">
                <a16:creationId xmlns:a16="http://schemas.microsoft.com/office/drawing/2014/main" id="{B0C51D45-31F7-6C45-9D71-BD91F8BD26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354" y="3860399"/>
            <a:ext cx="8631668" cy="5351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8461061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212F27-1F29-3040-A114-8F114744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14425" indent="-1114425">
              <a:buFont typeface="+mj-lt"/>
              <a:buAutoNum type="arabicPeriod"/>
            </a:pPr>
            <a:r>
              <a:rPr lang="ko-KR" altLang="en-US" sz="6000" b="1" u="sng" dirty="0"/>
              <a:t> 일본 음식 소개</a:t>
            </a:r>
            <a:endParaRPr lang="vi-KR" sz="6000" b="1" u="sng" dirty="0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7BE1012-90C8-7D49-9FA1-CA99F8937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vi-VN" b="1" dirty="0" err="1"/>
              <a:t>Osake</a:t>
            </a:r>
            <a:r>
              <a:rPr lang="vi-VN" b="1" dirty="0"/>
              <a:t> </a:t>
            </a:r>
            <a:endParaRPr lang="vi-KR" b="1" dirty="0"/>
          </a:p>
        </p:txBody>
      </p:sp>
      <p:pic>
        <p:nvPicPr>
          <p:cNvPr id="8" name="Hình ảnh 8">
            <a:extLst>
              <a:ext uri="{FF2B5EF4-FFF2-40B4-BE49-F238E27FC236}">
                <a16:creationId xmlns:a16="http://schemas.microsoft.com/office/drawing/2014/main" id="{D5BC9F34-381A-114D-B510-C9E8B4D188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829" y="4789583"/>
            <a:ext cx="6677430" cy="44029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449EDB2-2CFF-BF40-8EB4-F38BBA670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ko-KR" altLang="en-US" b="1" dirty="0"/>
              <a:t>다도</a:t>
            </a:r>
            <a:endParaRPr lang="vi-KR" b="1" dirty="0"/>
          </a:p>
        </p:txBody>
      </p:sp>
      <p:pic>
        <p:nvPicPr>
          <p:cNvPr id="9" name="Hình ảnh 9">
            <a:extLst>
              <a:ext uri="{FF2B5EF4-FFF2-40B4-BE49-F238E27FC236}">
                <a16:creationId xmlns:a16="http://schemas.microsoft.com/office/drawing/2014/main" id="{155224B1-B02C-0B49-A1E7-BEDABD3E1C4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181" y="4333768"/>
            <a:ext cx="7119261" cy="5339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ABE682D-19FF-A643-897A-AABF4610076A}"/>
              </a:ext>
            </a:extLst>
          </p:cNvPr>
          <p:cNvSpPr txBox="1"/>
          <p:nvPr/>
        </p:nvSpPr>
        <p:spPr>
          <a:xfrm>
            <a:off x="9326564" y="1685462"/>
            <a:ext cx="6499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Wingdings" pitchFamily="2" charset="2"/>
              <a:buChar char="Ø"/>
            </a:pPr>
            <a:r>
              <a:rPr lang="ko-KR" altLang="en-US" sz="4200" b="1" dirty="0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음료</a:t>
            </a:r>
            <a:endParaRPr lang="vi-KR" sz="4200" b="1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17861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685801"/>
            <a:ext cx="5554980" cy="142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3221" y="680465"/>
            <a:ext cx="5554980" cy="1478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2745" y="685800"/>
            <a:ext cx="5554980" cy="1371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4628648"/>
            <a:ext cx="16894299" cy="49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70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D9D76631-2BA4-CD4B-B3DF-6D095C95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31" y="1295543"/>
            <a:ext cx="5266850" cy="5669993"/>
          </a:xfrm>
        </p:spPr>
        <p:txBody>
          <a:bodyPr vert="horz" lIns="137160" tIns="68580" rIns="137160" bIns="68580" rtlCol="0" anchor="ctr"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ko-KR" altLang="en-US" sz="5400" b="1" dirty="0">
                <a:solidFill>
                  <a:srgbClr val="FFFFFF"/>
                </a:solidFill>
              </a:rPr>
              <a:t>인류의 대표적인 무형 문화 유산</a:t>
            </a:r>
            <a:r>
              <a:rPr lang="en-US" altLang="ko-KR" sz="5400" b="1" dirty="0">
                <a:solidFill>
                  <a:srgbClr val="FFFFFF"/>
                </a:solidFill>
              </a:rPr>
              <a:t>-</a:t>
            </a:r>
            <a:r>
              <a:rPr lang="ko-KR" altLang="en-US" sz="5400" b="1" dirty="0" err="1">
                <a:solidFill>
                  <a:srgbClr val="FFFFFF"/>
                </a:solidFill>
              </a:rPr>
              <a:t>와쇼쿠</a:t>
            </a:r>
            <a:r>
              <a:rPr lang="ko-KR" altLang="en-US" sz="5400" b="1" dirty="0">
                <a:solidFill>
                  <a:srgbClr val="FFFFFF"/>
                </a:solidFill>
              </a:rPr>
              <a:t> </a:t>
            </a:r>
            <a:r>
              <a:rPr lang="en-US" altLang="ko-KR" sz="5400" b="1" dirty="0">
                <a:solidFill>
                  <a:srgbClr val="FFFFFF"/>
                </a:solidFill>
              </a:rPr>
              <a:t>(</a:t>
            </a:r>
            <a:r>
              <a:rPr lang="ko-KR" altLang="en-US" sz="5400" b="1" dirty="0">
                <a:solidFill>
                  <a:srgbClr val="FFFFFF"/>
                </a:solidFill>
              </a:rPr>
              <a:t> 일본 설날 식사</a:t>
            </a:r>
            <a:r>
              <a:rPr lang="en-US" altLang="ko-KR" sz="5400" b="1" dirty="0">
                <a:solidFill>
                  <a:srgbClr val="FFFFFF"/>
                </a:solidFill>
              </a:rPr>
              <a:t>)</a:t>
            </a:r>
            <a:endParaRPr lang="en-US" sz="5400" b="1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931" y="685801"/>
            <a:ext cx="5266850" cy="1371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Hình ảnh 7">
            <a:extLst>
              <a:ext uri="{FF2B5EF4-FFF2-40B4-BE49-F238E27FC236}">
                <a16:creationId xmlns:a16="http://schemas.microsoft.com/office/drawing/2014/main" id="{651E0CBC-2CE5-0F4B-B161-6E8CF86374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1443" y="685800"/>
            <a:ext cx="10629227" cy="88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94231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skyblue200518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87C6DD"/>
      </a:accent1>
      <a:accent2>
        <a:srgbClr val="87CBC1"/>
      </a:accent2>
      <a:accent3>
        <a:srgbClr val="E1D5B3"/>
      </a:accent3>
      <a:accent4>
        <a:srgbClr val="C7A777"/>
      </a:accent4>
      <a:accent5>
        <a:srgbClr val="92A8B6"/>
      </a:accent5>
      <a:accent6>
        <a:srgbClr val="3890A3"/>
      </a:accent6>
      <a:hlink>
        <a:srgbClr val="40474D"/>
      </a:hlink>
      <a:folHlink>
        <a:srgbClr val="40474D"/>
      </a:folHlink>
    </a:clrScheme>
    <a:fontScheme name="요즘 유행 스타일">
      <a:majorFont>
        <a:latin typeface="Arial Nova"/>
        <a:ea typeface="나눔스퀘어 Bold"/>
        <a:cs typeface=""/>
      </a:majorFont>
      <a:minorFont>
        <a:latin typeface="Arial Nova"/>
        <a:ea typeface="나눔스퀘어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ổ tức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2296</Words>
  <Application>Microsoft Office PowerPoint</Application>
  <PresentationFormat>사용자 지정</PresentationFormat>
  <Paragraphs>476</Paragraphs>
  <Slides>66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20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66</vt:i4>
      </vt:variant>
    </vt:vector>
  </HeadingPairs>
  <TitlesOfParts>
    <vt:vector size="90" baseType="lpstr">
      <vt:lpstr>S-Core Dream 3 Light</vt:lpstr>
      <vt:lpstr>S-Core Dream 4 Regular</vt:lpstr>
      <vt:lpstr>THERodongSinmun</vt:lpstr>
      <vt:lpstr>Y 너만을 비춤체</vt:lpstr>
      <vt:lpstr>나눔고딕 ExtraBold</vt:lpstr>
      <vt:lpstr>나눔바른고딕</vt:lpstr>
      <vt:lpstr>나눔바른고딕OTF Light</vt:lpstr>
      <vt:lpstr>나눔스퀘어 Bold</vt:lpstr>
      <vt:lpstr>나눔스퀘어 ExtraBold</vt:lpstr>
      <vt:lpstr>나눔스퀘어 Light</vt:lpstr>
      <vt:lpstr>맑은 고딕</vt:lpstr>
      <vt:lpstr>함초롬바탕</vt:lpstr>
      <vt:lpstr>Arial</vt:lpstr>
      <vt:lpstr>Arial Nova</vt:lpstr>
      <vt:lpstr>Calibri</vt:lpstr>
      <vt:lpstr>Curlz MT</vt:lpstr>
      <vt:lpstr>Gill Sans MT</vt:lpstr>
      <vt:lpstr>Tahoma</vt:lpstr>
      <vt:lpstr>Wingdings</vt:lpstr>
      <vt:lpstr>Wingdings 2</vt:lpstr>
      <vt:lpstr>Office Theme</vt:lpstr>
      <vt:lpstr>Office 테마</vt:lpstr>
      <vt:lpstr>Cổ tức</vt:lpstr>
      <vt:lpstr>1_Office 테마</vt:lpstr>
      <vt:lpstr>PowerPoint 프레젠테이션</vt:lpstr>
      <vt:lpstr>PowerPoint 프레젠테이션</vt:lpstr>
      <vt:lpstr>전후 일본의 대중문화</vt:lpstr>
      <vt:lpstr>대중 문화란 무엇인가?</vt:lpstr>
      <vt:lpstr>전후 일본의 대중문화:   음식</vt:lpstr>
      <vt:lpstr>일본 음식 소개 </vt:lpstr>
      <vt:lpstr>일본 음식 소개</vt:lpstr>
      <vt:lpstr> 일본 음식 소개</vt:lpstr>
      <vt:lpstr>인류의 대표적인 무형 문화 유산-와쇼쿠 ( 일본 설날 식사)</vt:lpstr>
      <vt:lpstr>2.전후 일본의 특징적인 음식 </vt:lpstr>
      <vt:lpstr>2.전후 일본의 특징적인 음식 </vt:lpstr>
      <vt:lpstr>2.전후 일본의 특징적인 음식 </vt:lpstr>
      <vt:lpstr>2.전후 일본의 특징적인 음식 </vt:lpstr>
      <vt:lpstr>미슈랭 3스타 레스토랑</vt:lpstr>
      <vt:lpstr>출처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jenny8023460@gmail.com</cp:lastModifiedBy>
  <cp:revision>26</cp:revision>
  <dcterms:created xsi:type="dcterms:W3CDTF">2022-03-25T15:48:20Z</dcterms:created>
  <dcterms:modified xsi:type="dcterms:W3CDTF">2022-03-29T13:15:41Z</dcterms:modified>
</cp:coreProperties>
</file>