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0" r:id="rId1"/>
    <p:sldMasterId id="2147483652" r:id="rId2"/>
    <p:sldMasterId id="2147483654" r:id="rId3"/>
  </p:sldMasterIdLst>
  <p:sldIdLst>
    <p:sldId id="259" r:id="rId4"/>
    <p:sldId id="258" r:id="rId5"/>
    <p:sldId id="257" r:id="rId6"/>
    <p:sldId id="260" r:id="rId7"/>
    <p:sldId id="261" r:id="rId8"/>
    <p:sldId id="267" r:id="rId9"/>
    <p:sldId id="265" r:id="rId10"/>
    <p:sldId id="266" r:id="rId11"/>
  </p:sldIdLst>
  <p:sldSz cx="12192000" cy="6858000"/>
  <p:notesSz cx="6858000" cy="9144000"/>
  <p:embeddedFontLst>
    <p:embeddedFont>
      <p:font typeface="HY견고딕" panose="02030600000101010101" pitchFamily="18" charset="-127"/>
      <p:regular r:id="rId12"/>
    </p:embeddedFont>
    <p:embeddedFont>
      <p:font typeface="HY중고딕" panose="02030600000101010101" pitchFamily="18" charset="-127"/>
      <p:regular r:id="rId13"/>
    </p:embeddedFont>
    <p:embeddedFont>
      <p:font typeface="나눔스퀘어" panose="020B0600000101010101" pitchFamily="50" charset="-127"/>
      <p:regular r:id="rId14"/>
    </p:embeddedFont>
    <p:embeddedFont>
      <p:font typeface="휴먼모음T" panose="02030504000101010101" pitchFamily="18" charset="-127"/>
      <p:regular r:id="rId1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4660"/>
  </p:normalViewPr>
  <p:slideViewPr>
    <p:cSldViewPr snapToGrid="0">
      <p:cViewPr varScale="1">
        <p:scale>
          <a:sx n="89" d="100"/>
          <a:sy n="89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368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224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127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 userDrawn="1"/>
        </p:nvGrpSpPr>
        <p:grpSpPr>
          <a:xfrm>
            <a:off x="5372100" y="961802"/>
            <a:ext cx="1447800" cy="535216"/>
            <a:chOff x="4593058" y="2876920"/>
            <a:chExt cx="2986834" cy="1104160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63165" y="2982622"/>
              <a:ext cx="616727" cy="986553"/>
            </a:xfrm>
            <a:prstGeom prst="rect">
              <a:avLst/>
            </a:prstGeom>
          </p:spPr>
        </p:pic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17885" y="2876920"/>
              <a:ext cx="757693" cy="1092255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333513" y="3000240"/>
              <a:ext cx="898659" cy="968936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93058" y="2891824"/>
              <a:ext cx="680930" cy="1089256"/>
            </a:xfrm>
            <a:prstGeom prst="rect">
              <a:avLst/>
            </a:prstGeom>
          </p:spPr>
        </p:pic>
        <p:sp>
          <p:nvSpPr>
            <p:cNvPr id="7" name="직사각형 6"/>
            <p:cNvSpPr/>
            <p:nvPr/>
          </p:nvSpPr>
          <p:spPr>
            <a:xfrm>
              <a:off x="5039816" y="3875485"/>
              <a:ext cx="434663" cy="93690"/>
            </a:xfrm>
            <a:prstGeom prst="rect">
              <a:avLst/>
            </a:prstGeom>
            <a:solidFill>
              <a:srgbClr val="2221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587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 userDrawn="1"/>
        </p:nvGrpSpPr>
        <p:grpSpPr>
          <a:xfrm>
            <a:off x="314325" y="123602"/>
            <a:ext cx="1447800" cy="535216"/>
            <a:chOff x="4593058" y="2876920"/>
            <a:chExt cx="2986834" cy="1104160"/>
          </a:xfrm>
        </p:grpSpPr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63165" y="2982622"/>
              <a:ext cx="616727" cy="986553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17885" y="2876920"/>
              <a:ext cx="757693" cy="1092255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333513" y="3000240"/>
              <a:ext cx="898659" cy="968936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93058" y="2891824"/>
              <a:ext cx="680930" cy="1089256"/>
            </a:xfrm>
            <a:prstGeom prst="rect">
              <a:avLst/>
            </a:prstGeom>
          </p:spPr>
        </p:pic>
        <p:sp>
          <p:nvSpPr>
            <p:cNvPr id="13" name="직사각형 12"/>
            <p:cNvSpPr/>
            <p:nvPr/>
          </p:nvSpPr>
          <p:spPr>
            <a:xfrm>
              <a:off x="5039816" y="3875485"/>
              <a:ext cx="434663" cy="93690"/>
            </a:xfrm>
            <a:prstGeom prst="rect">
              <a:avLst/>
            </a:prstGeom>
            <a:solidFill>
              <a:srgbClr val="2221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356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2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259874" y="2274122"/>
            <a:ext cx="283923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b="1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001/     </a:t>
            </a:r>
            <a:r>
              <a:rPr lang="ko-KR" altLang="en-US" sz="2500" b="1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홋카이도</a:t>
            </a:r>
            <a:r>
              <a:rPr lang="en-US" altLang="ko-KR" sz="2500" b="1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2500" b="1" dirty="0">
              <a:solidFill>
                <a:srgbClr val="22212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33866" y="3218801"/>
            <a:ext cx="35686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002/     </a:t>
            </a:r>
            <a:r>
              <a:rPr lang="ko-KR" altLang="en-US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홋카이도</a:t>
            </a:r>
            <a:r>
              <a:rPr lang="en-US" altLang="ko-KR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道</a:t>
            </a:r>
            <a:r>
              <a:rPr lang="en-US" altLang="ko-KR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 </a:t>
            </a:r>
            <a:endParaRPr lang="ko-KR" altLang="en-US" sz="2500" dirty="0">
              <a:solidFill>
                <a:srgbClr val="22212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04334" y="4136660"/>
            <a:ext cx="39148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003/     </a:t>
            </a:r>
            <a:r>
              <a:rPr lang="ko-KR" altLang="en-US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홋카이도의 지리</a:t>
            </a:r>
            <a:r>
              <a:rPr lang="en-US" altLang="ko-KR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2500" dirty="0">
              <a:solidFill>
                <a:srgbClr val="22212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04334" y="5052118"/>
            <a:ext cx="53046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004/     </a:t>
            </a:r>
            <a:r>
              <a:rPr lang="ko-KR" altLang="en-US" sz="2500" dirty="0">
                <a:solidFill>
                  <a:srgbClr val="22212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홋카이도의 지방 자치 단체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9874" y="1400873"/>
            <a:ext cx="1672253" cy="461665"/>
          </a:xfrm>
          <a:prstGeom prst="rect">
            <a:avLst/>
          </a:prstGeom>
          <a:solidFill>
            <a:srgbClr val="22212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spc="3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 차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943D80-AA9D-4C42-98DC-D8F7F863CFCB}"/>
              </a:ext>
            </a:extLst>
          </p:cNvPr>
          <p:cNvSpPr txBox="1"/>
          <p:nvPr/>
        </p:nvSpPr>
        <p:spPr>
          <a:xfrm>
            <a:off x="-1" y="87086"/>
            <a:ext cx="13767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latin typeface="HY중고딕" panose="02030600000101010101" pitchFamily="18" charset="-127"/>
                <a:ea typeface="HY중고딕" panose="02030600000101010101" pitchFamily="18" charset="-127"/>
              </a:rPr>
              <a:t>22202128</a:t>
            </a:r>
            <a:r>
              <a:rPr lang="ko-KR" altLang="en-US" sz="1200" dirty="0">
                <a:latin typeface="HY중고딕" panose="02030600000101010101" pitchFamily="18" charset="-127"/>
                <a:ea typeface="HY중고딕" panose="02030600000101010101" pitchFamily="18" charset="-127"/>
              </a:rPr>
              <a:t>권용민</a:t>
            </a:r>
            <a:endParaRPr lang="en-US" altLang="ko-KR" sz="12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9715AF-9F1C-4528-80EC-198B4F40BD52}"/>
              </a:ext>
            </a:extLst>
          </p:cNvPr>
          <p:cNvSpPr txBox="1"/>
          <p:nvPr/>
        </p:nvSpPr>
        <p:spPr>
          <a:xfrm>
            <a:off x="11059028" y="6293116"/>
            <a:ext cx="11352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>
                <a:latin typeface="HY중고딕" panose="02030600000101010101" pitchFamily="18" charset="-127"/>
                <a:ea typeface="HY중고딕" panose="02030600000101010101" pitchFamily="18" charset="-127"/>
              </a:rPr>
              <a:t>출처</a:t>
            </a:r>
            <a:r>
              <a:rPr lang="en-US" altLang="ko-KR" sz="1000" dirty="0">
                <a:latin typeface="HY중고딕" panose="02030600000101010101" pitchFamily="18" charset="-127"/>
                <a:ea typeface="HY중고딕" panose="02030600000101010101" pitchFamily="18" charset="-127"/>
              </a:rPr>
              <a:t>:</a:t>
            </a:r>
            <a:r>
              <a:rPr lang="ko-KR" altLang="en-US" sz="1000" dirty="0">
                <a:latin typeface="HY중고딕" panose="02030600000101010101" pitchFamily="18" charset="-127"/>
                <a:ea typeface="HY중고딕" panose="02030600000101010101" pitchFamily="18" charset="-127"/>
              </a:rPr>
              <a:t>위키피디아</a:t>
            </a:r>
            <a:endParaRPr lang="en-US" altLang="ko-KR" sz="10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r>
              <a:rPr lang="en-US" altLang="ko-KR" sz="1000" dirty="0">
                <a:latin typeface="HY중고딕" panose="02030600000101010101" pitchFamily="18" charset="-127"/>
                <a:ea typeface="HY중고딕" panose="02030600000101010101" pitchFamily="18" charset="-127"/>
              </a:rPr>
              <a:t>       </a:t>
            </a:r>
            <a:r>
              <a:rPr lang="ko-KR" altLang="en-US" sz="1000" dirty="0">
                <a:latin typeface="HY중고딕" panose="02030600000101010101" pitchFamily="18" charset="-127"/>
                <a:ea typeface="HY중고딕" panose="02030600000101010101" pitchFamily="18" charset="-127"/>
              </a:rPr>
              <a:t>나무위키</a:t>
            </a:r>
            <a:endParaRPr lang="en-US" altLang="ko-KR" sz="10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r>
              <a:rPr lang="en-US" altLang="ko-KR" sz="1000" dirty="0">
                <a:latin typeface="HY중고딕" panose="02030600000101010101" pitchFamily="18" charset="-127"/>
                <a:ea typeface="HY중고딕" panose="02030600000101010101" pitchFamily="18" charset="-127"/>
              </a:rPr>
              <a:t>       </a:t>
            </a:r>
            <a:r>
              <a:rPr lang="ko-KR" altLang="en-US" sz="1000" dirty="0" err="1">
                <a:latin typeface="HY중고딕" panose="02030600000101010101" pitchFamily="18" charset="-127"/>
                <a:ea typeface="HY중고딕" panose="02030600000101010101" pitchFamily="18" charset="-127"/>
              </a:rPr>
              <a:t>야후재팬</a:t>
            </a:r>
            <a:endParaRPr lang="ko-KR" altLang="en-US" sz="10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F3ECE9-4573-4606-AE80-72E0CF7D015E}"/>
              </a:ext>
            </a:extLst>
          </p:cNvPr>
          <p:cNvSpPr txBox="1"/>
          <p:nvPr/>
        </p:nvSpPr>
        <p:spPr>
          <a:xfrm>
            <a:off x="5233866" y="6108450"/>
            <a:ext cx="3044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005/    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홋카이도 청</a:t>
            </a:r>
          </a:p>
        </p:txBody>
      </p:sp>
    </p:spTree>
    <p:extLst>
      <p:ext uri="{BB962C8B-B14F-4D97-AF65-F5344CB8AC3E}">
        <p14:creationId xmlns:p14="http://schemas.microsoft.com/office/powerpoint/2010/main" val="36323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1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4A04D93D-4957-442D-AA04-E35BB5CFB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444" y="259019"/>
            <a:ext cx="5539471" cy="58456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타원 6">
            <a:extLst>
              <a:ext uri="{FF2B5EF4-FFF2-40B4-BE49-F238E27FC236}">
                <a16:creationId xmlns:a16="http://schemas.microsoft.com/office/drawing/2014/main" id="{9B975CC7-470A-4BB1-A48A-832FFB2184F6}"/>
              </a:ext>
            </a:extLst>
          </p:cNvPr>
          <p:cNvSpPr/>
          <p:nvPr/>
        </p:nvSpPr>
        <p:spPr>
          <a:xfrm>
            <a:off x="9797143" y="266696"/>
            <a:ext cx="2215245" cy="1891884"/>
          </a:xfrm>
          <a:prstGeom prst="ellipse">
            <a:avLst/>
          </a:prstGeom>
          <a:noFill/>
          <a:ln w="9525" cap="flat" cmpd="sng" algn="ctr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0" name="연결선: 구부러짐 9">
            <a:extLst>
              <a:ext uri="{FF2B5EF4-FFF2-40B4-BE49-F238E27FC236}">
                <a16:creationId xmlns:a16="http://schemas.microsoft.com/office/drawing/2014/main" id="{5C04CA95-FA24-4D93-9C4D-BB62D010866E}"/>
              </a:ext>
            </a:extLst>
          </p:cNvPr>
          <p:cNvCxnSpPr>
            <a:cxnSpLocks/>
          </p:cNvCxnSpPr>
          <p:nvPr/>
        </p:nvCxnSpPr>
        <p:spPr>
          <a:xfrm rot="10800000" flipV="1">
            <a:off x="5845357" y="652658"/>
            <a:ext cx="4534716" cy="68949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B81E2D9-9FE5-44C1-9D66-C0102431751D}"/>
              </a:ext>
            </a:extLst>
          </p:cNvPr>
          <p:cNvSpPr txBox="1"/>
          <p:nvPr/>
        </p:nvSpPr>
        <p:spPr>
          <a:xfrm>
            <a:off x="4348577" y="1111319"/>
            <a:ext cx="1404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홋카이도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DFC73EB-A25C-46CF-BD29-DF7B04CBBFEF}"/>
              </a:ext>
            </a:extLst>
          </p:cNvPr>
          <p:cNvSpPr txBox="1"/>
          <p:nvPr/>
        </p:nvSpPr>
        <p:spPr>
          <a:xfrm>
            <a:off x="292627" y="1796840"/>
            <a:ext cx="50064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냉대 습윤한 기후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홋카이도는 니가타와 함께 일본은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물론이고 세계에서 눈이 가장 많이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내리는 세계 최대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다설지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중 하나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59C7D18-620C-4AD3-9BAB-27B0E8EF8417}"/>
              </a:ext>
            </a:extLst>
          </p:cNvPr>
          <p:cNvSpPr txBox="1"/>
          <p:nvPr/>
        </p:nvSpPr>
        <p:spPr>
          <a:xfrm>
            <a:off x="179612" y="4191001"/>
            <a:ext cx="63136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200" dirty="0">
                <a:latin typeface="HY견고딕" panose="02030600000101010101" pitchFamily="18" charset="-127"/>
                <a:ea typeface="HY견고딕" panose="02030600000101010101" pitchFamily="18" charset="-127"/>
              </a:rPr>
              <a:t>관광업</a:t>
            </a:r>
            <a:endParaRPr lang="en-US" altLang="ko-KR" sz="2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2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홋카이도는 관광업으로 유명하며 대표적으로</a:t>
            </a:r>
            <a:endParaRPr lang="en-US" altLang="ko-KR" sz="2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삿포로 눈 축제와 </a:t>
            </a:r>
            <a:r>
              <a:rPr lang="ko-KR" altLang="en-US" sz="22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후라노</a:t>
            </a:r>
            <a:r>
              <a:rPr lang="ko-KR" altLang="en-US" sz="22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라벤더 밭이 유명하다</a:t>
            </a:r>
            <a:r>
              <a:rPr lang="en-US" altLang="ko-KR" sz="2200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8927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01239BC-9ECC-4292-B3CD-598C117EAE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25" y="229884"/>
            <a:ext cx="4265488" cy="63982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037FB44-C830-4109-BE12-7935AE41EBBA}"/>
              </a:ext>
            </a:extLst>
          </p:cNvPr>
          <p:cNvSpPr txBox="1"/>
          <p:nvPr/>
        </p:nvSpPr>
        <p:spPr>
          <a:xfrm>
            <a:off x="7016393" y="1089001"/>
            <a:ext cx="273292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3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ja-JP" altLang="en-US" sz="23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さっぽろ雪まつり</a:t>
            </a:r>
            <a:r>
              <a:rPr lang="en-US" altLang="ja-JP" sz="23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endParaRPr lang="ko-KR" altLang="en-US" sz="23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35F3C4-69D4-4A3E-9F4B-106DE2203900}"/>
              </a:ext>
            </a:extLst>
          </p:cNvPr>
          <p:cNvSpPr txBox="1"/>
          <p:nvPr/>
        </p:nvSpPr>
        <p:spPr>
          <a:xfrm>
            <a:off x="7058346" y="308986"/>
            <a:ext cx="2459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삿포로 </a:t>
            </a:r>
            <a:r>
              <a:rPr lang="ko-KR" altLang="en-US" sz="28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눈축제</a:t>
            </a:r>
            <a:endParaRPr lang="ko-KR" altLang="en-US" sz="28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816411-4BC6-41EF-8C2B-C1A1322EF1CF}"/>
              </a:ext>
            </a:extLst>
          </p:cNvPr>
          <p:cNvSpPr txBox="1"/>
          <p:nvPr/>
        </p:nvSpPr>
        <p:spPr>
          <a:xfrm>
            <a:off x="5036679" y="2285660"/>
            <a:ext cx="61205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일본 홋카이도 삿포로시에서 매년 </a:t>
            </a:r>
            <a:r>
              <a:rPr lang="en-US" altLang="ko-KR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2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월초 열리는 축제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E05435-9499-4D7D-8F61-BF28D286182F}"/>
              </a:ext>
            </a:extLst>
          </p:cNvPr>
          <p:cNvSpPr txBox="1"/>
          <p:nvPr/>
        </p:nvSpPr>
        <p:spPr>
          <a:xfrm>
            <a:off x="4881938" y="4214727"/>
            <a:ext cx="573426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삿포로 눈축제는 세계 </a:t>
            </a:r>
            <a:r>
              <a:rPr lang="en-US" altLang="ko-KR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3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대 축제로 </a:t>
            </a:r>
            <a:endParaRPr lang="en-US" altLang="ko-KR" sz="2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겨울 눈축제로서는 중국 하얼빈 </a:t>
            </a:r>
            <a:r>
              <a:rPr lang="ko-KR" altLang="en-US" sz="22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빙등제와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쌍벽을 </a:t>
            </a:r>
            <a:endParaRPr lang="en-US" altLang="ko-KR" sz="2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이룬다고 일컬어지는 행사이다</a:t>
            </a:r>
            <a:r>
              <a:rPr lang="en-US" altLang="ko-KR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457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7D8CE405-0B45-4F7F-8714-C474969C43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606" y="113016"/>
            <a:ext cx="4774607" cy="6452171"/>
          </a:xfrm>
          <a:prstGeom prst="rect">
            <a:avLst/>
          </a:prstGeom>
        </p:spPr>
      </p:pic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0B3BACC5-4E89-42CA-AEEF-EB404A8BBD90}"/>
              </a:ext>
            </a:extLst>
          </p:cNvPr>
          <p:cNvSpPr/>
          <p:nvPr/>
        </p:nvSpPr>
        <p:spPr>
          <a:xfrm>
            <a:off x="1435401" y="359224"/>
            <a:ext cx="4150759" cy="89102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都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道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府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県</a:t>
            </a:r>
          </a:p>
          <a:p>
            <a:pPr algn="ctr"/>
            <a:endParaRPr lang="ko-KR" altLang="en-US" dirty="0"/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CB02FB7E-1EA2-4B46-B739-E7030800BC66}"/>
              </a:ext>
            </a:extLst>
          </p:cNvPr>
          <p:cNvSpPr/>
          <p:nvPr/>
        </p:nvSpPr>
        <p:spPr>
          <a:xfrm>
            <a:off x="1578924" y="1979348"/>
            <a:ext cx="3863714" cy="10926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586B54-C340-49BE-9BD5-90443A921AC1}"/>
              </a:ext>
            </a:extLst>
          </p:cNvPr>
          <p:cNvSpPr txBox="1"/>
          <p:nvPr/>
        </p:nvSpPr>
        <p:spPr>
          <a:xfrm>
            <a:off x="2028250" y="2208792"/>
            <a:ext cx="303159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도</a:t>
            </a:r>
            <a:r>
              <a:rPr lang="en-US" altLang="ko-KR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道</a:t>
            </a:r>
            <a:r>
              <a:rPr lang="en-US" altLang="ko-KR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- </a:t>
            </a:r>
            <a:r>
              <a:rPr lang="ko-KR" altLang="en-US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홋카이도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F1E268-CB5D-4A5B-BBEF-1A99E0F5389D}"/>
              </a:ext>
            </a:extLst>
          </p:cNvPr>
          <p:cNvSpPr txBox="1"/>
          <p:nvPr/>
        </p:nvSpPr>
        <p:spPr>
          <a:xfrm>
            <a:off x="557829" y="4549488"/>
            <a:ext cx="5817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홋카이도의 도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県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가 유래로 따지면 일본에서 가장 오래된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행정단위이다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430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5A6233B8-5202-429A-A567-8F5D6D948F63}"/>
              </a:ext>
            </a:extLst>
          </p:cNvPr>
          <p:cNvSpPr/>
          <p:nvPr/>
        </p:nvSpPr>
        <p:spPr>
          <a:xfrm>
            <a:off x="3030876" y="297951"/>
            <a:ext cx="6524090" cy="1222624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홋카이도의 지리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CE63BE-DD22-48C1-8510-8D9554D4A7CB}"/>
              </a:ext>
            </a:extLst>
          </p:cNvPr>
          <p:cNvSpPr txBox="1"/>
          <p:nvPr/>
        </p:nvSpPr>
        <p:spPr>
          <a:xfrm>
            <a:off x="493160" y="2082493"/>
            <a:ext cx="670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면적이 굉장히 크며 남한 영토의 약 </a:t>
            </a:r>
            <a:r>
              <a:rPr lang="en-US" altLang="ko-KR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5/6 </a:t>
            </a:r>
            <a:r>
              <a:rPr lang="ko-KR" altLang="en-US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정도의 크기이다</a:t>
            </a:r>
            <a:r>
              <a:rPr lang="en-US" altLang="ko-KR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.</a:t>
            </a:r>
            <a:endParaRPr lang="ko-KR" altLang="en-US" sz="2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4DF7B3-394D-46E3-902D-3B45FABD19DE}"/>
              </a:ext>
            </a:extLst>
          </p:cNvPr>
          <p:cNvSpPr txBox="1"/>
          <p:nvPr/>
        </p:nvSpPr>
        <p:spPr>
          <a:xfrm>
            <a:off x="493160" y="3244560"/>
            <a:ext cx="6822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지형은 대규모의 산지</a:t>
            </a:r>
            <a:r>
              <a:rPr lang="en-US" altLang="ko-KR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화산</a:t>
            </a:r>
            <a:r>
              <a:rPr lang="en-US" altLang="ko-KR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평야가 펼쳐져 있고 홋카이도 대부분의 일본 내에서 지진의 영향을 적게 받는다 한다</a:t>
            </a:r>
            <a:r>
              <a:rPr lang="en-US" altLang="ko-KR" sz="2400" dirty="0">
                <a:latin typeface="HY중고딕" panose="02030600000101010101" pitchFamily="18" charset="-127"/>
                <a:ea typeface="HY중고딕" panose="02030600000101010101" pitchFamily="18" charset="-127"/>
              </a:rPr>
              <a:t>.</a:t>
            </a:r>
            <a:endParaRPr lang="ko-KR" altLang="en-US" sz="2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88628F-8CC5-4211-A94D-0983DC6DF030}"/>
              </a:ext>
            </a:extLst>
          </p:cNvPr>
          <p:cNvSpPr txBox="1"/>
          <p:nvPr/>
        </p:nvSpPr>
        <p:spPr>
          <a:xfrm>
            <a:off x="493160" y="4775959"/>
            <a:ext cx="65754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홋카이도가 다른 일본 열도의 지역에 비해 지진 피해가</a:t>
            </a:r>
            <a:r>
              <a:rPr lang="en-US" altLang="ko-KR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 </a:t>
            </a:r>
            <a:r>
              <a:rPr lang="ko-KR" altLang="en-US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적은 이유는 홋카이도 내 </a:t>
            </a:r>
            <a:r>
              <a:rPr lang="en-US" altLang="ko-KR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M7</a:t>
            </a:r>
            <a:r>
              <a:rPr lang="ko-KR" altLang="en-US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급 이상의 대지진을 일으킬</a:t>
            </a:r>
            <a:r>
              <a:rPr lang="en-US" altLang="ko-KR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 </a:t>
            </a:r>
            <a:r>
              <a:rPr lang="ko-KR" altLang="en-US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내륙단층이 거의 존재하지 않기 때문이다</a:t>
            </a:r>
            <a:r>
              <a:rPr lang="en-US" altLang="ko-KR" sz="2200" dirty="0">
                <a:latin typeface="HY중고딕" panose="02030600000101010101" pitchFamily="18" charset="-127"/>
                <a:ea typeface="HY중고딕" panose="02030600000101010101" pitchFamily="18" charset="-127"/>
              </a:rPr>
              <a:t>.</a:t>
            </a:r>
            <a:endParaRPr lang="ko-KR" altLang="en-US" sz="22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A303C055-7DE1-4D52-9E58-04FA67D05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312" y="1661631"/>
            <a:ext cx="4364235" cy="489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35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08D10CCF-A483-49AA-A6C4-6CB189E4C5D0}"/>
              </a:ext>
            </a:extLst>
          </p:cNvPr>
          <p:cNvSpPr/>
          <p:nvPr/>
        </p:nvSpPr>
        <p:spPr>
          <a:xfrm>
            <a:off x="2972656" y="164387"/>
            <a:ext cx="6246688" cy="132536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지방 공공 단체</a:t>
            </a: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F90E13CA-A431-424C-963D-63CB47612010}"/>
              </a:ext>
            </a:extLst>
          </p:cNvPr>
          <p:cNvSpPr/>
          <p:nvPr/>
        </p:nvSpPr>
        <p:spPr>
          <a:xfrm>
            <a:off x="991456" y="2213196"/>
            <a:ext cx="9524144" cy="94522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38856C-D3B6-4066-8C51-773D4B2B9C02}"/>
              </a:ext>
            </a:extLst>
          </p:cNvPr>
          <p:cNvSpPr txBox="1"/>
          <p:nvPr/>
        </p:nvSpPr>
        <p:spPr>
          <a:xfrm>
            <a:off x="1378449" y="2454974"/>
            <a:ext cx="8926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홋카이도 </a:t>
            </a:r>
            <a:r>
              <a:rPr lang="ko-KR" altLang="en-US" sz="24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본섬과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그 부수하는 섬들과 </a:t>
            </a:r>
            <a:r>
              <a:rPr lang="ko-KR" altLang="en-US" sz="24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치시마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열도로 구성된</a:t>
            </a:r>
            <a:endParaRPr lang="en-US" altLang="ko-KR" sz="24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0942CDA9-076D-425D-A16B-965B17BB1F4D}"/>
              </a:ext>
            </a:extLst>
          </p:cNvPr>
          <p:cNvSpPr/>
          <p:nvPr/>
        </p:nvSpPr>
        <p:spPr>
          <a:xfrm>
            <a:off x="991456" y="4183876"/>
            <a:ext cx="9524144" cy="94522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5327DD-5B9A-48C7-94B1-50AABCD14181}"/>
              </a:ext>
            </a:extLst>
          </p:cNvPr>
          <p:cNvSpPr txBox="1"/>
          <p:nvPr/>
        </p:nvSpPr>
        <p:spPr>
          <a:xfrm>
            <a:off x="1248310" y="4425654"/>
            <a:ext cx="9267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지방 공공 단체가 홋카이도이다</a:t>
            </a:r>
            <a:r>
              <a:rPr lang="en-US" altLang="ko-KR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 47</a:t>
            </a:r>
            <a:r>
              <a:rPr lang="ko-KR" altLang="en-US" sz="22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도도부현에서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유일한</a:t>
            </a:r>
            <a:r>
              <a:rPr lang="ko-KR" altLang="en-US" sz="2400" dirty="0">
                <a:solidFill>
                  <a:srgbClr val="22212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道</a:t>
            </a:r>
            <a:r>
              <a:rPr lang="en-US" altLang="ko-KR" sz="2400" dirty="0">
                <a:solidFill>
                  <a:srgbClr val="22212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400" dirty="0">
                <a:solidFill>
                  <a:srgbClr val="22212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도</a:t>
            </a:r>
            <a:r>
              <a:rPr lang="en-US" altLang="ko-KR" sz="2400" dirty="0">
                <a:solidFill>
                  <a:srgbClr val="22212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400" dirty="0">
                <a:solidFill>
                  <a:srgbClr val="22212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이다</a:t>
            </a:r>
            <a:endParaRPr lang="ko-KR" altLang="en-US" sz="2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199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1130864" y="74037"/>
            <a:ext cx="10230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Ponybuhagom</a:t>
            </a:r>
            <a:endParaRPr lang="ko-KR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DF3EF55-B650-41D9-A084-15DCB65070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622" y="2044558"/>
            <a:ext cx="5486400" cy="40608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790CC7-EE95-4BAB-A064-BF32E1067938}"/>
              </a:ext>
            </a:extLst>
          </p:cNvPr>
          <p:cNvSpPr txBox="1"/>
          <p:nvPr/>
        </p:nvSpPr>
        <p:spPr>
          <a:xfrm>
            <a:off x="6678202" y="6297043"/>
            <a:ext cx="5239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</a:t>
            </a:r>
            <a:r>
              <a:rPr lang="ko-KR" altLang="en-US" sz="1600" dirty="0"/>
              <a:t>현재</a:t>
            </a:r>
            <a:r>
              <a:rPr lang="en-US" altLang="ko-KR" sz="1600" dirty="0"/>
              <a:t> </a:t>
            </a:r>
            <a:r>
              <a:rPr lang="ko-KR" altLang="en-US" sz="1600" dirty="0"/>
              <a:t>홋카이도 개척촌에 복원되어 있는 개척사 </a:t>
            </a:r>
            <a:r>
              <a:rPr lang="ko-KR" altLang="en-US" sz="1600" dirty="0" err="1"/>
              <a:t>본청사</a:t>
            </a:r>
            <a:endParaRPr lang="ko-KR" altLang="en-US" sz="1600" dirty="0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38C737BD-E76A-47FF-84C9-CDDD1C558599}"/>
              </a:ext>
            </a:extLst>
          </p:cNvPr>
          <p:cNvSpPr/>
          <p:nvPr/>
        </p:nvSpPr>
        <p:spPr>
          <a:xfrm>
            <a:off x="3589105" y="320258"/>
            <a:ext cx="5013789" cy="1323607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홋카이도 청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66B74E-ACFB-4DD0-9D06-28318976181D}"/>
              </a:ext>
            </a:extLst>
          </p:cNvPr>
          <p:cNvSpPr txBox="1"/>
          <p:nvPr/>
        </p:nvSpPr>
        <p:spPr>
          <a:xfrm>
            <a:off x="452063" y="2147299"/>
            <a:ext cx="53083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1869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년 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에조치로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불리던 곳을 홋카이도로 </a:t>
            </a: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개칭하고 개척사를 설치 하였다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B0AC43-9C50-49A6-A06C-87405BF9BE50}"/>
              </a:ext>
            </a:extLst>
          </p:cNvPr>
          <p:cNvSpPr txBox="1"/>
          <p:nvPr/>
        </p:nvSpPr>
        <p:spPr>
          <a:xfrm>
            <a:off x="544530" y="3333098"/>
            <a:ext cx="4849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1873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년에 개척사 본청사를 지었으나 </a:t>
            </a: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1879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년에 소실되었다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0BB19B-B0F6-4C92-98B4-1EEAD3B22821}"/>
              </a:ext>
            </a:extLst>
          </p:cNvPr>
          <p:cNvSpPr txBox="1"/>
          <p:nvPr/>
        </p:nvSpPr>
        <p:spPr>
          <a:xfrm>
            <a:off x="657545" y="4602822"/>
            <a:ext cx="4654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1882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년에 개척사도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폐지되며 관할구가</a:t>
            </a: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삿포로현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네무로현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하코다테현으로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분할이 되었다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746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rgbClr val="211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7C0B4AB-A0A0-428A-B127-28400320D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932" y="1737617"/>
            <a:ext cx="6695326" cy="4318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8E8BAF-A25C-4000-8549-95B2ACF06288}"/>
              </a:ext>
            </a:extLst>
          </p:cNvPr>
          <p:cNvSpPr txBox="1"/>
          <p:nvPr/>
        </p:nvSpPr>
        <p:spPr>
          <a:xfrm>
            <a:off x="7303215" y="6195585"/>
            <a:ext cx="294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latin typeface="HY중고딕" panose="02030600000101010101" pitchFamily="18" charset="-127"/>
                <a:ea typeface="HY중고딕" panose="02030600000101010101" pitchFamily="18" charset="-127"/>
              </a:rPr>
              <a:t>위 사진은 홋카이도 구 </a:t>
            </a:r>
            <a:r>
              <a:rPr lang="ko-KR" altLang="en-US" sz="1600" dirty="0" err="1">
                <a:latin typeface="HY중고딕" panose="02030600000101010101" pitchFamily="18" charset="-127"/>
                <a:ea typeface="HY중고딕" panose="02030600000101010101" pitchFamily="18" charset="-127"/>
              </a:rPr>
              <a:t>본청사</a:t>
            </a:r>
            <a:endParaRPr lang="ko-KR" altLang="en-US" sz="16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099CE0C6-85D3-4C50-BB9D-276517FE529C}"/>
              </a:ext>
            </a:extLst>
          </p:cNvPr>
          <p:cNvSpPr/>
          <p:nvPr/>
        </p:nvSpPr>
        <p:spPr>
          <a:xfrm>
            <a:off x="272264" y="253183"/>
            <a:ext cx="9462500" cy="97068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7EA57D-AAEF-4CAC-97A2-51184851777B}"/>
              </a:ext>
            </a:extLst>
          </p:cNvPr>
          <p:cNvSpPr txBox="1"/>
          <p:nvPr/>
        </p:nvSpPr>
        <p:spPr>
          <a:xfrm>
            <a:off x="457198" y="447441"/>
            <a:ext cx="9267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홋카이도는 하나의 행정구역이 되어있고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차 세계대전 후 지방자치법으로 다른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도부현이 되는 보통지방공공단체가 되었다</a:t>
            </a:r>
            <a:r>
              <a:rPr lang="en-US" altLang="ko-KR" sz="2000" dirty="0"/>
              <a:t>.</a:t>
            </a:r>
            <a:endParaRPr lang="ko-KR" altLang="en-US" sz="2000" dirty="0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5F081247-51BF-4B77-AB00-B54F599333C5}"/>
              </a:ext>
            </a:extLst>
          </p:cNvPr>
          <p:cNvSpPr/>
          <p:nvPr/>
        </p:nvSpPr>
        <p:spPr>
          <a:xfrm>
            <a:off x="405826" y="1737617"/>
            <a:ext cx="4885363" cy="145764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6CA925-7575-4767-8534-A694DE51FCD1}"/>
              </a:ext>
            </a:extLst>
          </p:cNvPr>
          <p:cNvSpPr txBox="1"/>
          <p:nvPr/>
        </p:nvSpPr>
        <p:spPr>
          <a:xfrm>
            <a:off x="457198" y="2112497"/>
            <a:ext cx="4767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홋카이도청 구 본청사는 한때 홋카이도의 청사로 사용되던 건축물이다</a:t>
            </a:r>
            <a:r>
              <a:rPr lang="en-US" altLang="ko-KR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EE396C4C-103D-4C40-91D3-76C8FE96E3CA}"/>
              </a:ext>
            </a:extLst>
          </p:cNvPr>
          <p:cNvSpPr/>
          <p:nvPr/>
        </p:nvSpPr>
        <p:spPr>
          <a:xfrm>
            <a:off x="405826" y="3678148"/>
            <a:ext cx="4818583" cy="205483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C09117-C04C-4CD5-B0BD-ABD64A3F903C}"/>
              </a:ext>
            </a:extLst>
          </p:cNvPr>
          <p:cNvSpPr txBox="1"/>
          <p:nvPr/>
        </p:nvSpPr>
        <p:spPr>
          <a:xfrm>
            <a:off x="470040" y="4043844"/>
            <a:ext cx="474152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관내는 홋카이도 개척 관계 자료를 전시</a:t>
            </a:r>
            <a:r>
              <a:rPr lang="en-US" altLang="ko-KR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보존하는 홋카이도립 문서관이 있어 일반인에게 공개되고 있으며</a:t>
            </a:r>
            <a:r>
              <a:rPr lang="en-US" altLang="ko-KR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200" b="0" i="0" dirty="0">
                <a:solidFill>
                  <a:srgbClr val="BDC1C6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도청 회의실로도 사용되고 있다</a:t>
            </a:r>
            <a:r>
              <a:rPr lang="en-US" altLang="ko-KR" sz="2200" b="0" i="0" dirty="0"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760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4" grpId="0"/>
      <p:bldP spid="17" grpId="0"/>
    </p:bldLst>
  </p:timing>
</p:sld>
</file>

<file path=ppt/theme/theme1.xml><?xml version="1.0" encoding="utf-8"?>
<a:theme xmlns:a="http://schemas.openxmlformats.org/drawingml/2006/main" name="목차 슬라이드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나눔스퀘어">
      <a:majorFont>
        <a:latin typeface="나눔스퀘어 ExtraBold"/>
        <a:ea typeface="나눔스퀘어 ExtraBold"/>
        <a:cs typeface=""/>
      </a:majorFont>
      <a:minorFont>
        <a:latin typeface="나눔스퀘어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내용 슬라이드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나눔스퀘어">
      <a:majorFont>
        <a:latin typeface="나눔스퀘어 ExtraBold"/>
        <a:ea typeface="나눔스퀘어 ExtraBold"/>
        <a:cs typeface=""/>
      </a:majorFont>
      <a:minorFont>
        <a:latin typeface="나눔스퀘어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빈 슬라이드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나눔스퀘어">
      <a:majorFont>
        <a:latin typeface="나눔스퀘어 ExtraBold"/>
        <a:ea typeface="나눔스퀘어 ExtraBold"/>
        <a:cs typeface=""/>
      </a:majorFont>
      <a:minorFont>
        <a:latin typeface="나눔스퀘어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305</Words>
  <Application>Microsoft Office PowerPoint</Application>
  <PresentationFormat>와이드스크린</PresentationFormat>
  <Paragraphs>48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나눔스퀘어</vt:lpstr>
      <vt:lpstr>HY중고딕</vt:lpstr>
      <vt:lpstr>Arial</vt:lpstr>
      <vt:lpstr>휴먼모음T</vt:lpstr>
      <vt:lpstr>HY견고딕</vt:lpstr>
      <vt:lpstr>목차 슬라이드</vt:lpstr>
      <vt:lpstr>내용 슬라이드</vt:lpstr>
      <vt:lpstr>빈 슬라이드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권 용민</cp:lastModifiedBy>
  <cp:revision>10</cp:revision>
  <dcterms:created xsi:type="dcterms:W3CDTF">2017-08-02T13:54:43Z</dcterms:created>
  <dcterms:modified xsi:type="dcterms:W3CDTF">2022-03-29T17:04:28Z</dcterms:modified>
</cp:coreProperties>
</file>