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  <p:sldMasterId id="2147483725" r:id="rId3"/>
  </p:sldMasterIdLst>
  <p:notesMasterIdLst>
    <p:notesMasterId r:id="rId28"/>
  </p:notesMasterIdLst>
  <p:sldIdLst>
    <p:sldId id="256" r:id="rId4"/>
    <p:sldId id="352" r:id="rId5"/>
    <p:sldId id="350" r:id="rId6"/>
    <p:sldId id="35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35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4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34508-5307-4859-9CA1-37ADBDBA06D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1346-BD70-436F-8622-C354310964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07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3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23214A-6314-4670-98BC-BC928B391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4083905-13CF-4B2B-B381-14FFC97B1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08B95-BFD5-4B0D-A960-A69CE3A2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AE9206-7CAB-498F-AD25-8F1D875A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856360-8781-4E94-8F48-73269EF3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49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E26A5-34CD-4E9F-9ED7-A82C3DCF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2358CB-96D8-47FB-900E-512D18B5C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F4C524-D01D-49C2-BADB-48E6F415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97DE82-8786-4D41-B81B-77F87F4B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E35A66-5B01-4E80-833A-F99BC26A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651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D8706C-D43A-4DF2-9358-8E391E26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A274BD7-9507-4F74-A2F1-83B97906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939CCF-288B-4F91-A707-77DD9D70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659C1D-66A9-4FC0-B7C1-3CBDE510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E0D329-FD1A-45D1-A099-4134EEDF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64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A89101-00DE-4D00-AFCF-5EA1DC72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D05E3B6-06DC-431D-B42C-7BA282704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711BEDC-0A31-411E-92D8-80431C457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441F80-E035-4153-9067-E4C78B10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E59E4-F0C2-4980-98F6-D3660EB1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3DF74D-427A-4273-AA74-AC8762E1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71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8F42B9-4ECE-4495-A3CB-D4A0237C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6D27ABC-F37D-444E-8A3D-A4BB9CCC7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1C41C6-725F-4029-BC8C-F32BC3B07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85F3D3-9E8E-4FB5-A407-C504A33A0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1E9E88-B8E0-49F9-91C7-1FA9844AB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91818AC-0CD3-4201-836A-9A24924A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D32B816-A482-4D49-82CD-F0A2A770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4F8CC57-B841-45F5-94E0-65FCB772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60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99DFB8-F574-4FFC-B496-5A10B31B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00D27C9-0DC4-4EF2-BA06-43F74804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E4DE503-873B-4E61-AF97-6F8F8DDA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729E1D-BE29-4340-B35F-5EA3E600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2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8335377-23C6-4223-87C1-5A8B1028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0B7BF0B-7A7F-4A44-A9CB-862A9F5C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987F19-6EF7-43EC-ACAC-38E9CCFC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518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098AD8-AE9E-46D9-B980-80E7E8F6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BED9FA-874D-4737-BE7E-5A82F47B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24CA00-A96F-4F32-8D48-82C0D0A4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0E6A73-ED70-4DE3-BAC8-4259C46C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563FFF-A389-48A1-A89A-6DC11B46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2B64A3-CDCB-4D9A-B7EA-87CE1F6B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19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56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3E0005-9A46-440A-8840-3ADBF082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11F8AF9-3A0E-45EE-9EEC-8D3796030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76B48D-A7FE-4162-99CB-6B46C1CA8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FEAA65-3B1F-40D7-9C5F-3A19B309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6426B1-5FF8-4FFA-A422-21EB0B66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4C5D1E-2FEF-4500-8D2E-74942EC6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87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B70BEF-52FC-4FFD-A3EE-19A7960B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211F8B-4CA0-4A2F-B950-5E8B2D7F1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9B3345-8BA4-44F3-9965-0ADD3945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E8B7FE-7F27-45D9-B57D-6D942698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66E9BE-D0BE-4895-B030-CAAA43E6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45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9A76988-C88C-49B5-B5E5-F3D9B9F2E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0822390-9134-4794-BAAF-4020B682F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76A6CA-F369-466B-9ECF-E5212C09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6BA1A4-3EA4-4D87-9A12-16FD0843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23DED4-A113-46C8-A5BE-B79A8538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32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098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227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58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430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522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828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2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99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731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359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565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304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0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spc="4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 spc="4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 spc="4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spc="4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 spc="4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B6475F-6A84-4E01-8FFA-B3D29C67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F9CB1B-65E1-4D0D-8FD4-8B3446F6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2761D1-98BE-4853-A1A9-AA4BFA19E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4232-C2A0-48B4-8549-E11CB2481FB3}" type="datetimeFigureOut">
              <a:rPr lang="ko-KR" altLang="en-US" smtClean="0"/>
              <a:t>2022-03-31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256EC4-99AE-4152-B989-C10C01B7D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D5E32E-CFC2-4E52-B223-32EC5C8FA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8517-E5C1-4324-AC9B-D32F2047C2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1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2022-03-31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8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5%A4%A7%E9%98%AA%E5%BA%9C#/" TargetMode="External"/><Relationship Id="rId2" Type="http://schemas.openxmlformats.org/officeDocument/2006/relationships/hyperlink" Target="https://ja.wikipedia.org/wiki/%E6%97%A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1CDA49-0062-48BA-B392-A2ABA6646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일본어와 일본사회</a:t>
            </a:r>
            <a:br>
              <a:rPr lang="en-US" altLang="ko-KR" dirty="0"/>
            </a:br>
            <a:r>
              <a:rPr lang="en-US" altLang="ko-KR" dirty="0"/>
              <a:t>1</a:t>
            </a:r>
            <a:r>
              <a:rPr lang="ko-KR" altLang="en-US" dirty="0"/>
              <a:t>조 </a:t>
            </a:r>
            <a:r>
              <a:rPr lang="en-US" altLang="ko-KR" dirty="0"/>
              <a:t>- </a:t>
            </a:r>
            <a:r>
              <a:rPr lang="ko-KR" altLang="en-US" dirty="0"/>
              <a:t>국가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1891653-2DAA-4850-85EC-6D22976BA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5426"/>
            <a:ext cx="9144000" cy="2387599"/>
          </a:xfrm>
        </p:spPr>
        <p:txBody>
          <a:bodyPr/>
          <a:lstStyle/>
          <a:p>
            <a:r>
              <a:rPr lang="en-US" altLang="ko-KR" dirty="0"/>
              <a:t>22201983 </a:t>
            </a:r>
            <a:r>
              <a:rPr lang="ko-KR" altLang="en-US" dirty="0" err="1"/>
              <a:t>이예령</a:t>
            </a:r>
            <a:endParaRPr lang="en-US" altLang="ko-KR" dirty="0"/>
          </a:p>
          <a:p>
            <a:r>
              <a:rPr lang="en-US" altLang="ko-KR" dirty="0"/>
              <a:t>22202018 </a:t>
            </a:r>
            <a:r>
              <a:rPr lang="ko-KR" altLang="en-US" dirty="0"/>
              <a:t>최유정</a:t>
            </a:r>
            <a:endParaRPr lang="en-US" altLang="ko-KR" dirty="0"/>
          </a:p>
          <a:p>
            <a:r>
              <a:rPr lang="en-US" altLang="ko-KR" dirty="0"/>
              <a:t>22237287 </a:t>
            </a:r>
            <a:r>
              <a:rPr lang="ko-KR" altLang="en-US" dirty="0"/>
              <a:t>이지은</a:t>
            </a:r>
            <a:endParaRPr lang="en-US" altLang="ko-KR" dirty="0"/>
          </a:p>
          <a:p>
            <a:r>
              <a:rPr lang="en-US" altLang="ko-KR" dirty="0"/>
              <a:t>22201941 </a:t>
            </a:r>
            <a:r>
              <a:rPr lang="ko-KR" altLang="en-US" dirty="0" err="1"/>
              <a:t>권민경</a:t>
            </a:r>
            <a:endParaRPr lang="en-US" altLang="ko-KR" dirty="0"/>
          </a:p>
          <a:p>
            <a:r>
              <a:rPr lang="en-US" altLang="ko-KR" dirty="0"/>
              <a:t>22201954 </a:t>
            </a:r>
            <a:r>
              <a:rPr lang="ko-KR" altLang="en-US" dirty="0"/>
              <a:t>윤해인</a:t>
            </a:r>
          </a:p>
        </p:txBody>
      </p:sp>
    </p:spTree>
    <p:extLst>
      <p:ext uri="{BB962C8B-B14F-4D97-AF65-F5344CB8AC3E}">
        <p14:creationId xmlns:p14="http://schemas.microsoft.com/office/powerpoint/2010/main" val="389046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4E083-2862-457C-AB28-2BBBC17C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오사카부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37D49-A010-410E-A41C-5F84CD219E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sz="2000" b="1" dirty="0"/>
              <a:t>오사카부</a:t>
            </a:r>
            <a:r>
              <a:rPr lang="en-US" altLang="ko-KR" sz="2000" dirty="0"/>
              <a:t>(</a:t>
            </a:r>
            <a:r>
              <a:rPr lang="ko-KR" altLang="en-US" sz="2000" dirty="0"/>
              <a:t>大阪府おおさかふ </a:t>
            </a:r>
            <a:r>
              <a:rPr lang="ko-KR" altLang="en-US" sz="2000" dirty="0" err="1"/>
              <a:t>오오사카후</a:t>
            </a:r>
            <a:r>
              <a:rPr lang="en-US" altLang="ko-KR" sz="2000" dirty="0"/>
              <a:t>)</a:t>
            </a:r>
            <a:r>
              <a:rPr lang="ko-KR" altLang="en-US" sz="2000" dirty="0"/>
              <a:t>는 일본 긴키 지방 중부에 있는 행정 구역으로</a:t>
            </a:r>
            <a:r>
              <a:rPr lang="en-US" altLang="ko-KR" sz="2000" dirty="0"/>
              <a:t>, </a:t>
            </a:r>
            <a:r>
              <a:rPr lang="ko-KR" altLang="en-US" sz="2000" dirty="0"/>
              <a:t>거주인구</a:t>
            </a:r>
            <a:r>
              <a:rPr lang="en-US" altLang="ko-KR" sz="2000" dirty="0"/>
              <a:t>(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야간</a:t>
            </a:r>
            <a:r>
              <a:rPr lang="ko-KR" altLang="en-US" sz="2000" dirty="0"/>
              <a:t>인구</a:t>
            </a:r>
            <a:r>
              <a:rPr lang="en-US" altLang="ko-KR" sz="2000" dirty="0"/>
              <a:t>)</a:t>
            </a:r>
            <a:r>
              <a:rPr lang="ko-KR" altLang="en-US" sz="2000" dirty="0"/>
              <a:t>는 </a:t>
            </a:r>
            <a:r>
              <a:rPr lang="ko-KR" altLang="en-US" sz="2000" b="1" dirty="0"/>
              <a:t>도쿄도</a:t>
            </a:r>
            <a:r>
              <a:rPr lang="en-US" altLang="ko-KR" sz="2000" dirty="0"/>
              <a:t>, </a:t>
            </a:r>
            <a:r>
              <a:rPr lang="ko-KR" altLang="en-US" sz="2000" b="1" dirty="0" err="1"/>
              <a:t>가나가와현</a:t>
            </a:r>
            <a:r>
              <a:rPr lang="ko-KR" altLang="en-US" sz="2000" dirty="0"/>
              <a:t> 다음으로 </a:t>
            </a:r>
            <a:r>
              <a:rPr lang="en-US" altLang="ko-KR" sz="2000" dirty="0"/>
              <a:t>3</a:t>
            </a:r>
            <a:r>
              <a:rPr lang="ko-KR" altLang="en-US" sz="2000" dirty="0"/>
              <a:t>번째로 많으나</a:t>
            </a:r>
            <a:r>
              <a:rPr lang="en-US" altLang="ko-KR" sz="2000" dirty="0"/>
              <a:t>,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낮</a:t>
            </a:r>
            <a:r>
              <a:rPr lang="ko-KR" altLang="en-US" sz="2000" dirty="0"/>
              <a:t> 인구는 여전히 도쿄 도에 이어 일본 내에서 </a:t>
            </a:r>
            <a:r>
              <a:rPr lang="en-US" altLang="ko-KR" sz="2000" dirty="0"/>
              <a:t>2</a:t>
            </a:r>
            <a:r>
              <a:rPr lang="ko-KR" altLang="en-US" sz="2000" dirty="0"/>
              <a:t>위이다</a:t>
            </a:r>
            <a:r>
              <a:rPr lang="en-US" altLang="ko-KR" sz="2000" dirty="0"/>
              <a:t>. </a:t>
            </a:r>
          </a:p>
          <a:p>
            <a:r>
              <a:rPr lang="ko-KR" altLang="en-US" sz="2000" u="sng" dirty="0"/>
              <a:t>게이한신 지역의 핵심지역이다</a:t>
            </a:r>
            <a:r>
              <a:rPr lang="en-US" altLang="ko-KR" sz="2000" u="sng" dirty="0"/>
              <a:t>. </a:t>
            </a:r>
          </a:p>
          <a:p>
            <a:r>
              <a:rPr lang="ko-KR" altLang="en-US" sz="2000" b="1" dirty="0"/>
              <a:t>오사카부</a:t>
            </a:r>
            <a:r>
              <a:rPr lang="ko-KR" altLang="en-US" sz="2000" dirty="0"/>
              <a:t>는 </a:t>
            </a:r>
            <a:r>
              <a:rPr lang="ko-KR" altLang="en-US" sz="2000" dirty="0" err="1"/>
              <a:t>긴키지방의</a:t>
            </a:r>
            <a:r>
              <a:rPr lang="ko-KR" altLang="en-US" sz="2000" dirty="0"/>
              <a:t> </a:t>
            </a:r>
            <a:r>
              <a:rPr lang="ko-KR" altLang="en-US" sz="2000" i="1" dirty="0"/>
              <a:t>경제</a:t>
            </a:r>
            <a:r>
              <a:rPr lang="en-US" altLang="ko-KR" sz="2000" dirty="0"/>
              <a:t>, </a:t>
            </a:r>
            <a:r>
              <a:rPr lang="ko-KR" altLang="en-US" sz="2000" i="1" dirty="0"/>
              <a:t>정치</a:t>
            </a:r>
            <a:r>
              <a:rPr lang="en-US" altLang="ko-KR" sz="2000" dirty="0"/>
              <a:t>, </a:t>
            </a:r>
            <a:r>
              <a:rPr lang="ko-KR" altLang="en-US" sz="2000" i="1" dirty="0"/>
              <a:t>문화</a:t>
            </a:r>
            <a:r>
              <a:rPr lang="en-US" altLang="ko-KR" sz="2000" dirty="0"/>
              <a:t>, </a:t>
            </a:r>
            <a:r>
              <a:rPr lang="ko-KR" altLang="en-US" sz="2000" i="1" dirty="0"/>
              <a:t>산업</a:t>
            </a:r>
            <a:r>
              <a:rPr lang="en-US" altLang="ko-KR" sz="2000" dirty="0"/>
              <a:t>, </a:t>
            </a:r>
            <a:r>
              <a:rPr lang="ko-KR" altLang="en-US" sz="2000" i="1" dirty="0"/>
              <a:t>금융</a:t>
            </a:r>
            <a:r>
              <a:rPr lang="en-US" altLang="ko-KR" sz="2000" dirty="0"/>
              <a:t>, </a:t>
            </a:r>
            <a:r>
              <a:rPr lang="ko-KR" altLang="en-US" sz="2000" i="1" dirty="0"/>
              <a:t>교육</a:t>
            </a:r>
            <a:r>
              <a:rPr lang="ko-KR" altLang="en-US" sz="2000" dirty="0"/>
              <a:t>의 </a:t>
            </a:r>
            <a:r>
              <a:rPr lang="ko-KR" altLang="en-US" sz="2000" u="sng" dirty="0"/>
              <a:t>중심지</a:t>
            </a:r>
            <a:r>
              <a:rPr lang="ko-KR" altLang="en-US" sz="2000" dirty="0"/>
              <a:t>이며</a:t>
            </a:r>
            <a:r>
              <a:rPr lang="en-US" altLang="ko-KR" sz="2000" dirty="0"/>
              <a:t>, </a:t>
            </a:r>
            <a:r>
              <a:rPr lang="ko-KR" altLang="en-US" sz="2000" b="1" dirty="0"/>
              <a:t>오사카부</a:t>
            </a:r>
            <a:r>
              <a:rPr lang="ko-KR" altLang="en-US" sz="2000" dirty="0"/>
              <a:t>를 중심으로 한 </a:t>
            </a:r>
            <a:r>
              <a:rPr lang="ko-KR" altLang="en-US" sz="2000" u="sng" dirty="0" err="1"/>
              <a:t>긴키지방</a:t>
            </a:r>
            <a:r>
              <a:rPr lang="ko-KR" altLang="en-US" sz="2000" dirty="0" err="1"/>
              <a:t>도</a:t>
            </a:r>
            <a:r>
              <a:rPr lang="ko-KR" altLang="en-US" sz="2000" dirty="0"/>
              <a:t> 세계적으로 손에 꼽는 경제권역을 형성한다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FB2DDAC-0774-489B-A037-6F1D38257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7100" y="1940278"/>
            <a:ext cx="5327507" cy="35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9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810D9C-D4E7-4AE9-98C7-5C1762B1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교토부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76D041-7E83-4869-8AB1-072B086AF1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 latinLnBrk="1"/>
            <a:r>
              <a:rPr lang="ko-KR" altLang="en-US" sz="2000" b="1" dirty="0" err="1"/>
              <a:t>교토부</a:t>
            </a:r>
            <a:r>
              <a:rPr lang="en-US" altLang="ko-KR" sz="2000" dirty="0"/>
              <a:t>(</a:t>
            </a:r>
            <a:r>
              <a:rPr lang="ko-KR" altLang="en-US" sz="2000" dirty="0"/>
              <a:t>京都府</a:t>
            </a:r>
            <a:r>
              <a:rPr lang="en-US" altLang="ko-KR" sz="2000" dirty="0"/>
              <a:t>)</a:t>
            </a:r>
            <a:r>
              <a:rPr lang="ko-KR" altLang="en-US" sz="2000" dirty="0"/>
              <a:t>는 일본 긴키 지방에 있는 </a:t>
            </a:r>
            <a:r>
              <a:rPr lang="ko-KR" altLang="en-US" sz="2000" i="1" dirty="0"/>
              <a:t>행정 구역</a:t>
            </a:r>
            <a:r>
              <a:rPr lang="ko-KR" altLang="en-US" sz="2000" dirty="0"/>
              <a:t>이다</a:t>
            </a:r>
            <a:r>
              <a:rPr lang="en-US" altLang="ko-KR" sz="2000" dirty="0"/>
              <a:t>. </a:t>
            </a:r>
            <a:r>
              <a:rPr lang="ko-KR" altLang="en-US" sz="2000" dirty="0"/>
              <a:t>한국 한자음은 </a:t>
            </a:r>
            <a:r>
              <a:rPr lang="ko-KR" altLang="en-US" sz="2000" u="sng" dirty="0"/>
              <a:t>경도부</a:t>
            </a:r>
            <a:r>
              <a:rPr lang="ko-KR" altLang="en-US" sz="2000" dirty="0"/>
              <a:t>라고 읽는다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 latinLnBrk="1"/>
            <a:r>
              <a:rPr lang="ko-KR" altLang="en-US" sz="2000" dirty="0"/>
              <a:t>원래는 </a:t>
            </a:r>
            <a:r>
              <a:rPr lang="en-US" altLang="ko-KR" sz="2000" dirty="0"/>
              <a:t>794</a:t>
            </a:r>
            <a:r>
              <a:rPr lang="ko-KR" altLang="en-US" sz="2000" dirty="0"/>
              <a:t>년 </a:t>
            </a:r>
            <a:r>
              <a:rPr lang="en-US" altLang="ko-KR" sz="2000" dirty="0"/>
              <a:t>- 1867</a:t>
            </a:r>
            <a:r>
              <a:rPr lang="ko-KR" altLang="en-US" sz="2000" dirty="0"/>
              <a:t>년까지는 일본의 수도였으며 </a:t>
            </a:r>
            <a:r>
              <a:rPr lang="ko-KR" altLang="en-US" sz="2000" u="sng" dirty="0"/>
              <a:t>율령국</a:t>
            </a:r>
            <a:r>
              <a:rPr lang="ko-KR" altLang="en-US" sz="2000" dirty="0"/>
              <a:t>과 </a:t>
            </a:r>
            <a:r>
              <a:rPr lang="ko-KR" altLang="en-US" sz="2000" u="sng" dirty="0" err="1"/>
              <a:t>야마시로국</a:t>
            </a:r>
            <a:r>
              <a:rPr lang="ko-KR" altLang="en-US" sz="2000" dirty="0" err="1"/>
              <a:t>에</a:t>
            </a:r>
            <a:r>
              <a:rPr lang="ko-KR" altLang="en-US" sz="2000" dirty="0"/>
              <a:t> 속했다 교토 부는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일본과 혼슈의 </a:t>
            </a:r>
            <a:r>
              <a:rPr lang="ko-KR" altLang="en-US" sz="2000" dirty="0"/>
              <a:t>거의 중앙에 위치한다</a:t>
            </a:r>
            <a:r>
              <a:rPr lang="en-US" altLang="ko-KR" sz="2000" dirty="0"/>
              <a:t>. </a:t>
            </a:r>
            <a:r>
              <a:rPr lang="ko-KR" altLang="en-US" sz="2000" dirty="0"/>
              <a:t>면적은 </a:t>
            </a:r>
            <a:r>
              <a:rPr lang="en-US" altLang="ko-KR" sz="2000" dirty="0"/>
              <a:t>4612.71km²</a:t>
            </a:r>
            <a:r>
              <a:rPr lang="ko-KR" altLang="en-US" sz="2000" dirty="0"/>
              <a:t>로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전체 면적의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1.2%</a:t>
            </a:r>
            <a:r>
              <a:rPr lang="ko-KR" altLang="en-US" sz="2000" dirty="0"/>
              <a:t>를 차지하고 </a:t>
            </a:r>
            <a:r>
              <a:rPr lang="ko-KR" altLang="en-US" sz="2000" dirty="0" err="1"/>
              <a:t>도도부현</a:t>
            </a:r>
            <a:r>
              <a:rPr lang="ko-KR" altLang="en-US" sz="2000" dirty="0"/>
              <a:t> 중에서 </a:t>
            </a:r>
            <a:r>
              <a:rPr lang="en-US" altLang="ko-KR" sz="2000" dirty="0"/>
              <a:t>31</a:t>
            </a:r>
            <a:r>
              <a:rPr lang="ko-KR" altLang="en-US" sz="2000" dirty="0"/>
              <a:t>번째 크기이다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EAD5906-A246-434C-B41C-24EE3ABED3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94727"/>
            <a:ext cx="5561013" cy="41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817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8B77EB-DCA3-47BB-84E1-645FEFB6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1CEF11-AD46-4382-8507-7FBF3BFBB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https://ja.wikipedia.org/wiki/%E6%97%A5</a:t>
            </a:r>
            <a:endParaRPr lang="en-US" altLang="ko-KR" dirty="0"/>
          </a:p>
          <a:p>
            <a:r>
              <a:rPr lang="en-US" altLang="ko-KR" dirty="0"/>
              <a:t>https://ja.wikipedia.org/wiki/</a:t>
            </a:r>
            <a:r>
              <a:rPr lang="ko-KR" altLang="en-US" dirty="0"/>
              <a:t>東京都</a:t>
            </a:r>
            <a:endParaRPr lang="en-US" altLang="ko-KR" dirty="0"/>
          </a:p>
          <a:p>
            <a:r>
              <a:rPr lang="en-US" altLang="ko-KR" dirty="0"/>
              <a:t>https://ja.wikipedia.org/wiki/</a:t>
            </a:r>
            <a:r>
              <a:rPr lang="ko-KR" altLang="en-US" dirty="0"/>
              <a:t>北海道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https://ja.wikipedia.org/wiki/%E5%A4%A7%E9%98%AA%E5%BA%9C#/</a:t>
            </a:r>
            <a:endParaRPr lang="en-US" altLang="ko-KR" dirty="0"/>
          </a:p>
          <a:p>
            <a:r>
              <a:rPr lang="en-US" altLang="ko-KR" dirty="0"/>
              <a:t>https://ja.wikipedia.org/wiki/</a:t>
            </a:r>
            <a:r>
              <a:rPr lang="ko-KR" altLang="en-US" dirty="0"/>
              <a:t>京都府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164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6B649-1964-4696-9A08-F1618A11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66417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0274" y="2560668"/>
            <a:ext cx="8951452" cy="1736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일본의 고령화사회   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윤고딕 230"/>
              <a:ea typeface="한컴 윤고딕 230"/>
              <a:cs typeface="Times New Roman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                          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최유정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(22202018)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3080" t="1230" r="4620" b="-1230"/>
          <a:stretch>
            <a:fillRect/>
          </a:stretch>
        </p:blipFill>
        <p:spPr>
          <a:xfrm>
            <a:off x="8026030" y="1344335"/>
            <a:ext cx="3068007" cy="2494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756008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>
                <a:latin typeface="한컴 윤고딕 230"/>
                <a:ea typeface="한컴 윤고딕 230"/>
              </a:rPr>
              <a:t>목차</a:t>
            </a:r>
          </a:p>
        </p:txBody>
      </p:sp>
      <p:sp>
        <p:nvSpPr>
          <p:cNvPr id="4" name="부제목 2"/>
          <p:cNvSpPr>
            <a:spLocks noGrp="1"/>
          </p:cNvSpPr>
          <p:nvPr/>
        </p:nvSpPr>
        <p:spPr>
          <a:xfrm>
            <a:off x="1828800" y="3701845"/>
            <a:ext cx="8534399" cy="1752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-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고령화사회란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?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-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일본의 고령사회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&amp;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요인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-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일본 정부의 고령화에 대한 대책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-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빈집 뱅크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05265" y="1370368"/>
            <a:ext cx="6581469" cy="493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718" y="643193"/>
            <a:ext cx="4516694" cy="51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-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고령화 사회란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912" y="407629"/>
            <a:ext cx="4588387" cy="36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548" y="407629"/>
            <a:ext cx="3349112" cy="51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-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일본의 고령화사회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02289" y="769620"/>
            <a:ext cx="6388553" cy="570595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3072" y="1513475"/>
            <a:ext cx="4719216" cy="3831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85" y="819016"/>
            <a:ext cx="3953387" cy="35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766" y="302894"/>
            <a:ext cx="4096775" cy="51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-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고령사회 요인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436" y="1177423"/>
            <a:ext cx="5684274" cy="3992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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향상된 의학 및 의료로 인한 사망률 감소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윤고딕 230"/>
              <a:ea typeface="한컴 윤고딕 230"/>
              <a:cs typeface="Times New Roman"/>
            </a:endParaRP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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교육 수준이 높아짐에 따라 수업료 증가</a:t>
            </a: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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공공 보육 지원의 부족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윤고딕 230"/>
              <a:ea typeface="한컴 윤고딕 230"/>
              <a:cs typeface="Times New Roman"/>
            </a:endParaRP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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긴 근무 시간 및 일과 보육의 균형에 어려움으로 인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해 보육에 대한 시간 감소</a:t>
            </a: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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핵 가족으로 인해 조부모의 원조 감소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윤고딕 230"/>
              <a:ea typeface="한컴 윤고딕 230"/>
              <a:cs typeface="Times New Roman"/>
            </a:endParaRP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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지역 사회에서 상호 원조의 희석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한컴 윤고딕 230"/>
              <a:ea typeface="한컴 윤고딕 230"/>
              <a:cs typeface="Times New Roman"/>
            </a:endParaRP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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저소득층의 수 증가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024" y="325693"/>
            <a:ext cx="5407742" cy="5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일본 정부의 고령화 사회 대책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822039"/>
            <a:ext cx="6473209" cy="366456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916766" y="1011388"/>
            <a:ext cx="6046226" cy="5285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1784DC-764E-4785-AF9A-4F0D65C1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F17F46-0E4D-4464-A21D-E50FEE1A9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일본이란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일본의 기본정보와 현재 모습</a:t>
            </a:r>
            <a:endParaRPr lang="en-US" altLang="ko-KR" dirty="0"/>
          </a:p>
          <a:p>
            <a:r>
              <a:rPr lang="ko-KR" altLang="en-US" dirty="0"/>
              <a:t>일본의 고령화사회</a:t>
            </a:r>
            <a:endParaRPr lang="en-US" altLang="ko-KR" dirty="0"/>
          </a:p>
          <a:p>
            <a:r>
              <a:rPr lang="ko-KR" altLang="en-US" dirty="0"/>
              <a:t>일본의 의식주</a:t>
            </a:r>
            <a:endParaRPr lang="en-US" altLang="ko-KR" dirty="0"/>
          </a:p>
          <a:p>
            <a:r>
              <a:rPr lang="ko-KR" altLang="en-US" dirty="0"/>
              <a:t>일본의 역사 요약</a:t>
            </a:r>
            <a:endParaRPr lang="en-US" altLang="ko-KR" dirty="0"/>
          </a:p>
          <a:p>
            <a:r>
              <a:rPr lang="ko-KR" altLang="en-US" dirty="0"/>
              <a:t>일본의 민족종교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3189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024" y="325693"/>
            <a:ext cx="5407742" cy="5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일본 정부의 고령화 사회 대책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7615" y="1562137"/>
            <a:ext cx="5717253" cy="427246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85346" y="332678"/>
            <a:ext cx="3396437" cy="6192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4000" b="1">
                <a:latin typeface="한컴 윤고딕 230"/>
                <a:ea typeface="한컴 윤고딕 230"/>
              </a:rPr>
              <a:t>빈집 뱅크</a:t>
            </a:r>
          </a:p>
        </p:txBody>
      </p:sp>
      <p:pic>
        <p:nvPicPr>
          <p:cNvPr id="5" name="그림 4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1997955" y="1546452"/>
            <a:ext cx="8421411" cy="429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7218" y="2137881"/>
            <a:ext cx="5676593" cy="393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 https://youtu.be/z_1wiN49n0Y</a:t>
            </a:r>
          </a:p>
        </p:txBody>
      </p:sp>
      <p:sp>
        <p:nvSpPr>
          <p:cNvPr id="5" name="제목 1"/>
          <p:cNvSpPr/>
          <p:nvPr/>
        </p:nvSpPr>
        <p:spPr>
          <a:xfrm>
            <a:off x="761999" y="4270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윤고딕 230"/>
                <a:ea typeface="한컴 윤고딕 230"/>
                <a:cs typeface="Times New Roman"/>
              </a:rPr>
              <a:t>빈집 뱅크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3600">
                <a:latin typeface="한컴 윤고딕 230"/>
                <a:ea typeface="한컴 윤고딕 230"/>
              </a:rPr>
              <a:t>자료 출처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3620" y="2046338"/>
            <a:ext cx="8244760" cy="272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-[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네이버 지식백과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]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고령화사회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[Aging Society,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Times New Roman"/>
              </a:rPr>
              <a:t>高齡化社會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] (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두산백과 두피디아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,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두산백과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)</a:t>
            </a: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-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일본의 고령화 사회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&amp;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요인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https://ja.wikipedia.org/wiki/%E6%97%A5%E6%9C%AC</a:t>
            </a: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-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일본 정부의 고령화 사회 정책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https://www.gov-online.go.jp/eng/publicity/book/hlj/html/202102/202102_09_jp.html</a:t>
            </a:r>
          </a:p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-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G Smart UI Regular"/>
                <a:ea typeface="LG Smart UI Regular"/>
                <a:cs typeface="Times New Roman"/>
              </a:rPr>
              <a:t>빈집 뱅크 https://boxil.jp/beyond/a5475/</a:t>
            </a:r>
          </a:p>
          <a:p>
            <a:pPr marL="0" marR="0" lvl="0" indent="0" algn="l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G Smart UI Regular"/>
              <a:ea typeface="LG Smart UI Regular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7290" y="2836073"/>
            <a:ext cx="8357420" cy="118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50"/>
                <a:ea typeface="한컴 윤고딕 250"/>
                <a:cs typeface="Times New Roman"/>
              </a:rPr>
              <a:t>감사합니다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E2AD94-2065-4065-9B88-78D0E8E09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 국가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일본이란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94DEBE-DA8E-484E-B6DB-274ED8FAC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22201983 </a:t>
            </a:r>
            <a:r>
              <a:rPr lang="ko-KR" altLang="en-US" dirty="0" err="1"/>
              <a:t>이예령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21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464FB9-A28F-46B7-842A-8F8BEDD4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A6250F-6D7F-41E0-AE40-5091F5DCF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일본이란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일본의 지방과 행정구역</a:t>
            </a:r>
            <a:endParaRPr lang="en-US" altLang="ko-KR" dirty="0"/>
          </a:p>
          <a:p>
            <a:r>
              <a:rPr lang="ko-KR" altLang="en-US" dirty="0"/>
              <a:t>일본의 대표지역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도쿄도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홋카이도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오사카부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 err="1"/>
              <a:t>교토부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452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A87612-00DA-432B-AA90-B1C04F89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DEC4A1-0A1B-4FC0-AD44-22CF17F0CA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 latinLnBrk="1"/>
            <a:r>
              <a:rPr lang="ko-KR" altLang="en-US" sz="1800" dirty="0" err="1"/>
              <a:t>일본국</a:t>
            </a:r>
            <a:r>
              <a:rPr lang="en-US" altLang="ko-KR" sz="1800" dirty="0"/>
              <a:t>(</a:t>
            </a:r>
            <a:r>
              <a:rPr lang="ko-KR" altLang="en-US" sz="1800" dirty="0"/>
              <a:t>日本国 </a:t>
            </a:r>
            <a:r>
              <a:rPr lang="ko-KR" altLang="en-US" sz="1800" dirty="0" err="1"/>
              <a:t>니혼코쿠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にっぽんこく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닛폰코쿠</a:t>
            </a:r>
            <a:r>
              <a:rPr lang="en-US" altLang="ko-KR" sz="1800" dirty="0"/>
              <a:t>), </a:t>
            </a:r>
            <a:r>
              <a:rPr lang="ko-KR" altLang="en-US" sz="1800" dirty="0"/>
              <a:t>약칭 </a:t>
            </a:r>
            <a:r>
              <a:rPr lang="ko-KR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</a:t>
            </a:r>
            <a:r>
              <a:rPr lang="en-US" altLang="ko-KR" sz="1800" dirty="0"/>
              <a:t>(</a:t>
            </a:r>
            <a:r>
              <a:rPr lang="ko-KR" altLang="en-US" sz="1800" dirty="0"/>
              <a:t>日本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니혼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にっぽん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닛폰</a:t>
            </a:r>
            <a:r>
              <a:rPr lang="en-US" altLang="ko-KR" sz="1800" dirty="0"/>
              <a:t>)</a:t>
            </a:r>
            <a:r>
              <a:rPr lang="ko-KR" altLang="en-US" sz="1800" dirty="0"/>
              <a:t>은 동아시아에 있는 국가이다</a:t>
            </a:r>
            <a:r>
              <a:rPr lang="en-US" altLang="ko-KR" sz="1800" dirty="0"/>
              <a:t>. </a:t>
            </a:r>
            <a:r>
              <a:rPr lang="ko-KR" altLang="en-US" sz="1800" dirty="0"/>
              <a:t>태평양에 있는 일본 열도의 </a:t>
            </a:r>
            <a:r>
              <a:rPr lang="ko-KR" altLang="en-US" sz="1800" b="1" dirty="0"/>
              <a:t>네 개의 큰 섬</a:t>
            </a:r>
            <a:r>
              <a:rPr lang="en-US" altLang="ko-KR" sz="1800" dirty="0"/>
              <a:t>(</a:t>
            </a:r>
            <a:r>
              <a:rPr lang="ko-KR" altLang="en-US" sz="1800" dirty="0"/>
              <a:t>혼슈</a:t>
            </a:r>
            <a:r>
              <a:rPr lang="en-US" altLang="ko-KR" sz="1800" dirty="0"/>
              <a:t>, </a:t>
            </a:r>
            <a:r>
              <a:rPr lang="ko-KR" altLang="en-US" sz="1800" dirty="0"/>
              <a:t>규슈</a:t>
            </a:r>
            <a:r>
              <a:rPr lang="en-US" altLang="ko-KR" sz="1800" dirty="0"/>
              <a:t>, </a:t>
            </a:r>
            <a:r>
              <a:rPr lang="ko-KR" altLang="en-US" sz="1800" dirty="0"/>
              <a:t>시코쿠</a:t>
            </a:r>
            <a:r>
              <a:rPr lang="en-US" altLang="ko-KR" sz="1800" dirty="0"/>
              <a:t>, </a:t>
            </a:r>
            <a:r>
              <a:rPr lang="ko-KR" altLang="en-US" sz="1800" dirty="0"/>
              <a:t>홋카이도</a:t>
            </a:r>
            <a:r>
              <a:rPr lang="en-US" altLang="ko-KR" sz="1800" dirty="0"/>
              <a:t>)</a:t>
            </a:r>
            <a:r>
              <a:rPr lang="ko-KR" altLang="en-US" sz="1800" dirty="0"/>
              <a:t>과 이들 주변에 산재한 작은 </a:t>
            </a:r>
            <a:r>
              <a:rPr lang="ko-KR" altLang="en-US" sz="1800" b="1" dirty="0"/>
              <a:t>섬</a:t>
            </a:r>
            <a:r>
              <a:rPr lang="ko-KR" altLang="en-US" sz="1800" dirty="0"/>
              <a:t>들로 구성되어 있다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fontAlgn="base" latinLnBrk="1"/>
            <a:r>
              <a:rPr lang="en-US" altLang="ko-KR" sz="1800" dirty="0"/>
              <a:t>6,852</a:t>
            </a:r>
            <a:r>
              <a:rPr lang="ko-KR" altLang="en-US" sz="1800" dirty="0"/>
              <a:t>개의 </a:t>
            </a:r>
            <a:r>
              <a:rPr lang="ko-KR" altLang="en-US" sz="1800" b="1" dirty="0"/>
              <a:t>섬</a:t>
            </a:r>
            <a:r>
              <a:rPr lang="ko-KR" altLang="en-US" sz="1800" dirty="0"/>
              <a:t>으로 이루어진 군도 국가인 일본은 </a:t>
            </a:r>
            <a:r>
              <a:rPr lang="ko-KR" altLang="en-US" sz="1800" b="1" dirty="0"/>
              <a:t>혼슈</a:t>
            </a:r>
            <a:r>
              <a:rPr lang="en-US" altLang="ko-KR" sz="1800" dirty="0"/>
              <a:t>, </a:t>
            </a:r>
            <a:r>
              <a:rPr lang="ko-KR" altLang="en-US" sz="1800" b="1" dirty="0"/>
              <a:t>규슈</a:t>
            </a:r>
            <a:r>
              <a:rPr lang="en-US" altLang="ko-KR" sz="1800" dirty="0"/>
              <a:t>, </a:t>
            </a:r>
            <a:r>
              <a:rPr lang="ko-KR" altLang="en-US" sz="1800" b="1" dirty="0"/>
              <a:t>시코쿠</a:t>
            </a:r>
            <a:r>
              <a:rPr lang="en-US" altLang="ko-KR" sz="1800" dirty="0"/>
              <a:t>, </a:t>
            </a:r>
            <a:r>
              <a:rPr lang="ko-KR" altLang="en-US" sz="1800" b="1" dirty="0"/>
              <a:t>홋카이도</a:t>
            </a:r>
            <a:r>
              <a:rPr lang="ko-KR" altLang="en-US" sz="1800" dirty="0"/>
              <a:t> 등 </a:t>
            </a:r>
            <a:r>
              <a:rPr lang="en-US" altLang="ko-KR" sz="1800" dirty="0"/>
              <a:t>4</a:t>
            </a:r>
            <a:r>
              <a:rPr lang="ko-KR" altLang="en-US" sz="1800" dirty="0"/>
              <a:t>개의 섬이 일본 전체 </a:t>
            </a:r>
            <a:r>
              <a:rPr lang="ko-KR" altLang="en-US" sz="1800" u="sng" dirty="0"/>
              <a:t>면적의 </a:t>
            </a:r>
            <a:r>
              <a:rPr lang="en-US" altLang="ko-KR" sz="1800" u="sng" dirty="0"/>
              <a:t>97%</a:t>
            </a:r>
            <a:r>
              <a:rPr lang="ko-KR" altLang="en-US" sz="1800" dirty="0"/>
              <a:t>를 차지하며</a:t>
            </a:r>
            <a:r>
              <a:rPr lang="en-US" altLang="ko-KR" sz="1800" dirty="0"/>
              <a:t>, </a:t>
            </a:r>
            <a:r>
              <a:rPr lang="ko-KR" altLang="en-US" sz="1800" dirty="0"/>
              <a:t>대부분의 섬들이 </a:t>
            </a:r>
            <a:r>
              <a:rPr lang="ko-KR" altLang="en-US" sz="1800" u="sng" dirty="0"/>
              <a:t>화산 활동</a:t>
            </a:r>
            <a:r>
              <a:rPr lang="ko-KR" altLang="en-US" sz="1800" dirty="0"/>
              <a:t>을 통해 생겨났다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fontAlgn="base" latinLnBrk="1"/>
            <a:r>
              <a:rPr lang="ko-KR" altLang="en-US" sz="1800" dirty="0"/>
              <a:t>일본의 인구는 </a:t>
            </a:r>
            <a:r>
              <a:rPr lang="ko-KR" altLang="en-US" sz="1800" u="sng" dirty="0"/>
              <a:t>약 </a:t>
            </a:r>
            <a:r>
              <a:rPr lang="en-US" altLang="ko-KR" sz="1800" u="sng" dirty="0"/>
              <a:t>1</a:t>
            </a:r>
            <a:r>
              <a:rPr lang="ko-KR" altLang="en-US" sz="1800" u="sng" dirty="0"/>
              <a:t>억 </a:t>
            </a:r>
            <a:r>
              <a:rPr lang="en-US" altLang="ko-KR" sz="1800" u="sng" dirty="0"/>
              <a:t>2,600</a:t>
            </a:r>
            <a:r>
              <a:rPr lang="ko-KR" altLang="en-US" sz="1800" u="sng" dirty="0"/>
              <a:t>만</a:t>
            </a:r>
            <a:r>
              <a:rPr lang="ko-KR" altLang="en-US" sz="1800" dirty="0"/>
              <a:t> 명으로</a:t>
            </a:r>
            <a:r>
              <a:rPr lang="en-US" altLang="ko-KR" sz="1800" dirty="0"/>
              <a:t>, </a:t>
            </a:r>
            <a:r>
              <a:rPr lang="ko-KR" altLang="en-US" sz="1800" dirty="0"/>
              <a:t>세계에서 </a:t>
            </a:r>
            <a:r>
              <a:rPr lang="en-US" altLang="ko-KR" sz="1800" i="1" dirty="0"/>
              <a:t>11</a:t>
            </a:r>
            <a:r>
              <a:rPr lang="ko-KR" altLang="en-US" sz="1800" i="1" dirty="0"/>
              <a:t>번</a:t>
            </a:r>
            <a:r>
              <a:rPr lang="ko-KR" altLang="en-US" sz="1800" dirty="0"/>
              <a:t>째로 많다</a:t>
            </a:r>
            <a:r>
              <a:rPr lang="en-US" altLang="ko-KR" sz="1800" dirty="0"/>
              <a:t>. </a:t>
            </a:r>
            <a:r>
              <a:rPr lang="ko-KR" altLang="en-US" sz="1800" dirty="0"/>
              <a:t>도쿄도를 중심으로 이 지역에만 </a:t>
            </a:r>
            <a:r>
              <a:rPr lang="en-US" altLang="ko-KR" sz="1800" u="sng" dirty="0"/>
              <a:t>4,350</a:t>
            </a:r>
            <a:r>
              <a:rPr lang="ko-KR" altLang="en-US" sz="1800" u="sng" dirty="0"/>
              <a:t>만 명</a:t>
            </a:r>
            <a:r>
              <a:rPr lang="en-US" altLang="ko-KR" sz="1800" u="sng" dirty="0"/>
              <a:t>(</a:t>
            </a:r>
            <a:r>
              <a:rPr lang="ko-KR" altLang="en-US" sz="1800" u="sng" dirty="0"/>
              <a:t>일본 전체 인구의 </a:t>
            </a:r>
            <a:r>
              <a:rPr lang="en-US" altLang="ko-KR" sz="1800" u="sng" dirty="0"/>
              <a:t>34.5%)</a:t>
            </a:r>
            <a:r>
              <a:rPr lang="ko-KR" altLang="en-US" sz="1800" dirty="0"/>
              <a:t>이 거주하고 있다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6CF9401B-4D40-4E2B-89C0-CB71C809FF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4405" y="690496"/>
            <a:ext cx="3062208" cy="204147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C24B898-6F3E-4C0C-B41E-BB8DBB04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459" y="940465"/>
            <a:ext cx="1632562" cy="16325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093EAA4-5F43-4B09-B989-9C3EC79B5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880" y="2890208"/>
            <a:ext cx="3712684" cy="33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264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D5279A-B622-44F3-B95C-849BE672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지방과 행정구역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2287F5-D701-416C-A7B8-44DDF7B0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/>
              <a:t>현재 일본의 행정구역은 </a:t>
            </a:r>
            <a:endParaRPr lang="en-US" altLang="ko-KR" sz="2000" dirty="0"/>
          </a:p>
          <a:p>
            <a:r>
              <a:rPr lang="en-US" altLang="ko-KR" sz="2000" dirty="0"/>
              <a:t>1</a:t>
            </a:r>
            <a:r>
              <a:rPr lang="ko-KR" altLang="en-US" sz="2000" dirty="0"/>
              <a:t>도</a:t>
            </a:r>
            <a:r>
              <a:rPr lang="en-US" altLang="ko-KR" sz="2000" dirty="0"/>
              <a:t>(</a:t>
            </a:r>
            <a:r>
              <a:rPr lang="ko-KR" altLang="en-US" sz="2000" dirty="0"/>
              <a:t>都</a:t>
            </a:r>
            <a:r>
              <a:rPr lang="en-US" altLang="ko-KR" sz="2000" dirty="0"/>
              <a:t>, </a:t>
            </a:r>
            <a:r>
              <a:rPr lang="ko-KR" altLang="en-US" sz="2000" dirty="0"/>
              <a:t>도쿄도</a:t>
            </a:r>
            <a:r>
              <a:rPr lang="en-US" altLang="ko-KR" sz="2000" dirty="0"/>
              <a:t>),</a:t>
            </a:r>
          </a:p>
          <a:p>
            <a:r>
              <a:rPr lang="en-US" altLang="ko-KR" sz="2000" dirty="0"/>
              <a:t>1</a:t>
            </a:r>
            <a:r>
              <a:rPr lang="ko-KR" altLang="en-US" sz="2000" dirty="0"/>
              <a:t>도</a:t>
            </a:r>
            <a:r>
              <a:rPr lang="en-US" altLang="ko-KR" sz="2000" dirty="0"/>
              <a:t>(</a:t>
            </a:r>
            <a:r>
              <a:rPr lang="ko-KR" altLang="en-US" sz="2000" dirty="0"/>
              <a:t>道</a:t>
            </a:r>
            <a:r>
              <a:rPr lang="en-US" altLang="ko-KR" sz="2000" dirty="0"/>
              <a:t>, </a:t>
            </a:r>
            <a:r>
              <a:rPr lang="ko-KR" altLang="en-US" sz="2000" dirty="0"/>
              <a:t>홋카이도</a:t>
            </a:r>
            <a:r>
              <a:rPr lang="en-US" altLang="ko-KR" sz="2000" dirty="0"/>
              <a:t>), </a:t>
            </a:r>
          </a:p>
          <a:p>
            <a:r>
              <a:rPr lang="en-US" altLang="ko-KR" sz="2000" dirty="0"/>
              <a:t>2</a:t>
            </a:r>
            <a:r>
              <a:rPr lang="ko-KR" altLang="en-US" sz="2000" dirty="0"/>
              <a:t>부</a:t>
            </a:r>
            <a:r>
              <a:rPr lang="en-US" altLang="ko-KR" sz="2000" dirty="0"/>
              <a:t>(</a:t>
            </a:r>
            <a:r>
              <a:rPr lang="ko-KR" altLang="en-US" sz="2000" dirty="0"/>
              <a:t>府</a:t>
            </a:r>
            <a:r>
              <a:rPr lang="en-US" altLang="ko-KR" sz="2000" dirty="0"/>
              <a:t>, </a:t>
            </a:r>
            <a:r>
              <a:rPr lang="ko-KR" altLang="en-US" sz="2000" dirty="0"/>
              <a:t>오사카부와 </a:t>
            </a:r>
            <a:r>
              <a:rPr lang="ko-KR" altLang="en-US" sz="2000" dirty="0" err="1"/>
              <a:t>교토부</a:t>
            </a:r>
            <a:r>
              <a:rPr lang="en-US" altLang="ko-KR" sz="2000" dirty="0"/>
              <a:t>), 43</a:t>
            </a:r>
            <a:r>
              <a:rPr lang="ko-KR" altLang="en-US" sz="2000" dirty="0"/>
              <a:t>현</a:t>
            </a:r>
            <a:r>
              <a:rPr lang="en-US" altLang="ko-KR" sz="2000" dirty="0"/>
              <a:t>(</a:t>
            </a:r>
            <a:r>
              <a:rPr lang="ko-KR" altLang="en-US" sz="2000" dirty="0"/>
              <a:t>県</a:t>
            </a:r>
            <a:r>
              <a:rPr lang="en-US" altLang="ko-KR" sz="2000" dirty="0"/>
              <a:t>)</a:t>
            </a:r>
            <a:r>
              <a:rPr lang="ko-KR" altLang="en-US" sz="2000" dirty="0"/>
              <a:t>으로 이루어져 있다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r>
              <a:rPr lang="ko-KR" altLang="en-US" sz="2000" dirty="0"/>
              <a:t>행정상으로 별도의 </a:t>
            </a:r>
            <a:r>
              <a:rPr lang="ko-KR" altLang="en-US" sz="2000" b="1" dirty="0"/>
              <a:t>정령지정도시</a:t>
            </a:r>
            <a:r>
              <a:rPr lang="en-US" altLang="ko-KR" sz="2000" dirty="0"/>
              <a:t>, </a:t>
            </a:r>
            <a:r>
              <a:rPr lang="ko-KR" altLang="en-US" sz="2000" b="1" dirty="0" err="1"/>
              <a:t>중핵시</a:t>
            </a:r>
            <a:r>
              <a:rPr lang="en-US" altLang="ko-KR" sz="2000" dirty="0"/>
              <a:t>, </a:t>
            </a:r>
            <a:r>
              <a:rPr lang="ko-KR" altLang="en-US" sz="2000" b="1" dirty="0"/>
              <a:t>특별구</a:t>
            </a:r>
            <a:r>
              <a:rPr lang="ko-KR" altLang="en-US" sz="2000" dirty="0"/>
              <a:t>로 정해진 경우를 뺀 모든 도시는 모두 </a:t>
            </a:r>
            <a:r>
              <a:rPr lang="ko-KR" altLang="en-US" sz="2000" u="sng" dirty="0" err="1"/>
              <a:t>도도부현</a:t>
            </a:r>
            <a:r>
              <a:rPr lang="ko-KR" altLang="en-US" sz="2000" dirty="0" err="1"/>
              <a:t>에</a:t>
            </a:r>
            <a:r>
              <a:rPr lang="ko-KR" altLang="en-US" sz="2000" dirty="0"/>
              <a:t> 속하며 더 작은 행정 단위인 </a:t>
            </a:r>
            <a:r>
              <a:rPr lang="ko-KR" altLang="en-US" sz="2000" b="1" dirty="0" err="1"/>
              <a:t>시정촌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市町村 </a:t>
            </a:r>
            <a:r>
              <a:rPr lang="ko-KR" altLang="en-US" sz="2000" b="1" dirty="0" err="1"/>
              <a:t>시초손</a:t>
            </a:r>
            <a:r>
              <a:rPr lang="en-US" altLang="ko-KR" sz="2000" b="1" dirty="0"/>
              <a:t>)</a:t>
            </a:r>
            <a:r>
              <a:rPr lang="ko-KR" altLang="en-US" sz="2000" dirty="0"/>
              <a:t>과 도시와 시골을 몇 개씩 묶어 정리한 군이 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31BB4B9-4C1A-4A34-AF11-725BED14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011" y="314650"/>
            <a:ext cx="4359467" cy="32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4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F333CD-4EC1-43A3-AAF6-7835AD2A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5213182"/>
            <a:ext cx="10668342" cy="950991"/>
          </a:xfrm>
        </p:spPr>
        <p:txBody>
          <a:bodyPr/>
          <a:lstStyle/>
          <a:p>
            <a:r>
              <a:rPr lang="en-US" altLang="ko-KR" sz="1800" dirty="0"/>
              <a:t>https://youtu.be/7aikc4g6GFs</a:t>
            </a:r>
            <a:endParaRPr lang="ko-KR" altLang="en-US" sz="180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AB6DC0D-25F0-4716-8A3B-EE149FDF8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28" y="693827"/>
            <a:ext cx="11538343" cy="36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59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EBEAD8-05D4-4995-AD08-FB338869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도쿄도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8B4E29-E532-4FA0-B5B1-AEF4C393FC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 latinLnBrk="1"/>
            <a:r>
              <a:rPr lang="ko-KR" altLang="en-US" sz="2000" dirty="0"/>
              <a:t>도쿄는 일본 </a:t>
            </a:r>
            <a:r>
              <a:rPr lang="ko-KR" altLang="en-US" sz="2000" b="1" dirty="0"/>
              <a:t>혼슈 섬의 중앙</a:t>
            </a:r>
            <a:r>
              <a:rPr lang="en-US" altLang="ko-KR" sz="2000" dirty="0"/>
              <a:t>, </a:t>
            </a:r>
            <a:r>
              <a:rPr lang="ko-KR" altLang="en-US" sz="2000" u="sng" dirty="0"/>
              <a:t>간토 지방의 </a:t>
            </a:r>
            <a:r>
              <a:rPr lang="ko-KR" altLang="en-US" sz="2000" dirty="0"/>
              <a:t>남서부에 있는 일본의 수도이다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 fontAlgn="base" latinLnBrk="1"/>
            <a:r>
              <a:rPr lang="ko-KR" altLang="en-US" sz="2000" dirty="0"/>
              <a:t>인구는 </a:t>
            </a:r>
            <a:r>
              <a:rPr lang="ko-KR" altLang="en-US" sz="2000" u="sng" dirty="0"/>
              <a:t>약 </a:t>
            </a:r>
            <a:r>
              <a:rPr lang="en-US" altLang="ko-KR" sz="2000" u="sng" dirty="0"/>
              <a:t>1,300</a:t>
            </a:r>
            <a:r>
              <a:rPr lang="ko-KR" altLang="en-US" sz="2000" u="sng" dirty="0"/>
              <a:t>만 </a:t>
            </a:r>
            <a:r>
              <a:rPr lang="ko-KR" altLang="en-US" sz="2000" dirty="0"/>
              <a:t>명으로 일본 총 인구의 </a:t>
            </a:r>
            <a:r>
              <a:rPr lang="en-US" altLang="ko-KR" sz="2000" u="sng" dirty="0"/>
              <a:t>10%</a:t>
            </a:r>
            <a:r>
              <a:rPr lang="ko-KR" altLang="en-US" sz="2000" dirty="0"/>
              <a:t>에 해당한다</a:t>
            </a:r>
          </a:p>
          <a:p>
            <a:pPr fontAlgn="base" latinLnBrk="1"/>
            <a:r>
              <a:rPr lang="ko-KR" altLang="en-US" sz="2000" dirty="0"/>
              <a:t>인구 과밀을 막기 위해 정부는 부도심의 개발과 더불어 </a:t>
            </a:r>
            <a:r>
              <a:rPr lang="ko-KR" altLang="en-US" sz="2000" i="1" dirty="0"/>
              <a:t>도쿄 </a:t>
            </a:r>
            <a:r>
              <a:rPr lang="en-US" altLang="ko-KR" sz="2000" i="1" dirty="0"/>
              <a:t>23</a:t>
            </a:r>
            <a:r>
              <a:rPr lang="ko-KR" altLang="en-US" sz="2000" i="1" dirty="0"/>
              <a:t>구 이외</a:t>
            </a:r>
            <a:r>
              <a:rPr lang="ko-KR" altLang="en-US" sz="2000" dirty="0"/>
              <a:t> 지역에 </a:t>
            </a:r>
            <a:r>
              <a:rPr lang="ko-KR" altLang="en-US" sz="2000" b="1" dirty="0"/>
              <a:t>침상 도시를 </a:t>
            </a:r>
            <a:r>
              <a:rPr lang="ko-KR" altLang="en-US" sz="2000" dirty="0"/>
              <a:t>건설하고 있다</a:t>
            </a:r>
            <a:r>
              <a:rPr lang="en-US" altLang="ko-KR" sz="2000" dirty="0"/>
              <a:t>. </a:t>
            </a:r>
            <a:r>
              <a:rPr lang="ko-KR" altLang="en-US" sz="2000" dirty="0"/>
              <a:t>간다</a:t>
            </a:r>
            <a:r>
              <a:rPr lang="en-US" altLang="ko-KR" sz="2000" dirty="0"/>
              <a:t>, </a:t>
            </a:r>
            <a:r>
              <a:rPr lang="ko-KR" altLang="en-US" sz="2000" b="1" dirty="0"/>
              <a:t>신주쿠</a:t>
            </a:r>
            <a:r>
              <a:rPr lang="en-US" altLang="ko-KR" sz="2000" dirty="0"/>
              <a:t>, </a:t>
            </a:r>
            <a:r>
              <a:rPr lang="ko-KR" altLang="en-US" sz="2000" b="1" dirty="0" err="1"/>
              <a:t>아키하바라</a:t>
            </a:r>
            <a:r>
              <a:rPr lang="en-US" altLang="ko-KR" sz="2000" dirty="0"/>
              <a:t>, </a:t>
            </a:r>
            <a:r>
              <a:rPr lang="ko-KR" altLang="en-US" sz="2000" b="1" dirty="0"/>
              <a:t>시부야</a:t>
            </a:r>
            <a:r>
              <a:rPr lang="en-US" altLang="ko-KR" sz="2000" dirty="0"/>
              <a:t>, </a:t>
            </a:r>
            <a:r>
              <a:rPr lang="ko-KR" altLang="en-US" sz="2000" b="1" dirty="0" err="1"/>
              <a:t>긴자</a:t>
            </a:r>
            <a:r>
              <a:rPr lang="ko-KR" altLang="en-US" sz="2000" dirty="0"/>
              <a:t> 등의 여러 거리가 세계적으로 알려진 명소이며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도쿄역</a:t>
            </a:r>
            <a:r>
              <a:rPr lang="ko-KR" altLang="en-US" sz="2000" dirty="0"/>
              <a:t> 인근의 </a:t>
            </a:r>
            <a:r>
              <a:rPr lang="ko-KR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니혼바시</a:t>
            </a:r>
            <a:r>
              <a:rPr lang="ko-KR" altLang="en-US" sz="2000" dirty="0" err="1"/>
              <a:t>는</a:t>
            </a:r>
            <a:r>
              <a:rPr lang="ko-KR" altLang="en-US" sz="2000" dirty="0"/>
              <a:t> 도쿄를 기준으로 한 거리 측정의 기점으로 활용되고 있다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32F51A8-D56F-4A38-A507-5861BD137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4799" y="2071170"/>
            <a:ext cx="5218843" cy="31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91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631B39-654D-40EE-B523-4CFFB2AB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홋카이도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34BF61-4B9F-4263-B584-0B6CA97CC0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sz="2000" b="1" dirty="0"/>
              <a:t>홋카이도</a:t>
            </a:r>
            <a:r>
              <a:rPr lang="ko-KR" altLang="en-US" sz="2000" dirty="0"/>
              <a:t>는 일본의 최북단에 있으며 </a:t>
            </a:r>
            <a:r>
              <a:rPr lang="ko-KR" altLang="en-US" sz="2000" b="1" dirty="0"/>
              <a:t>홋카이도</a:t>
            </a:r>
            <a:r>
              <a:rPr lang="ko-KR" altLang="en-US" sz="2000" dirty="0"/>
              <a:t>라는 본 섬과 주변의 </a:t>
            </a:r>
            <a:r>
              <a:rPr lang="ko-KR" altLang="en-US" sz="2000" u="sng" dirty="0"/>
              <a:t>작은 섬들을 관할하고 있다</a:t>
            </a:r>
            <a:r>
              <a:rPr lang="en-US" altLang="ko-KR" sz="2000" u="sng" dirty="0"/>
              <a:t>. </a:t>
            </a:r>
          </a:p>
          <a:p>
            <a:r>
              <a:rPr lang="ko-KR" altLang="en-US" sz="2000" dirty="0"/>
              <a:t>일본 전 </a:t>
            </a:r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면적의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r>
              <a:rPr lang="ko-KR" altLang="en-US" sz="2000" dirty="0"/>
              <a:t>를 차지하고 있다</a:t>
            </a:r>
            <a:r>
              <a:rPr lang="en-US" altLang="ko-KR" sz="2000" dirty="0"/>
              <a:t>.</a:t>
            </a:r>
          </a:p>
          <a:p>
            <a:r>
              <a:rPr lang="ko-KR" altLang="en-US" sz="2000" b="1" dirty="0"/>
              <a:t>홋카이도</a:t>
            </a:r>
            <a:r>
              <a:rPr lang="ko-KR" altLang="en-US" sz="2000" dirty="0"/>
              <a:t>는 </a:t>
            </a:r>
            <a:r>
              <a:rPr lang="ko-KR" altLang="en-US" sz="2000" u="sng" dirty="0"/>
              <a:t>냉대 기후에 </a:t>
            </a:r>
            <a:r>
              <a:rPr lang="ko-KR" altLang="en-US" sz="2000" dirty="0"/>
              <a:t>속해 겨울에는 날씨가 아주 춥고 여름에는 예외적으로 장마 기간이 없다</a:t>
            </a:r>
            <a:r>
              <a:rPr lang="en-US" altLang="ko-KR" sz="2000" dirty="0"/>
              <a:t>. </a:t>
            </a:r>
          </a:p>
          <a:p>
            <a:r>
              <a: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눈 축제로 </a:t>
            </a:r>
            <a:r>
              <a:rPr lang="ko-KR" altLang="en-US" sz="2000" dirty="0"/>
              <a:t>유명한 </a:t>
            </a:r>
            <a:r>
              <a:rPr lang="ko-KR" altLang="en-US" sz="2000" i="1" dirty="0"/>
              <a:t>삿포로</a:t>
            </a:r>
            <a:r>
              <a:rPr lang="ko-KR" altLang="en-US" sz="2000" dirty="0"/>
              <a:t>와 </a:t>
            </a:r>
            <a:r>
              <a:rPr lang="ko-KR" altLang="en-US" sz="2000" i="1" dirty="0" err="1"/>
              <a:t>라벤더</a:t>
            </a:r>
            <a:r>
              <a:rPr lang="ko-KR" altLang="en-US" sz="2000" dirty="0" err="1"/>
              <a:t>로</a:t>
            </a:r>
            <a:r>
              <a:rPr lang="ko-KR" altLang="en-US" sz="2000" dirty="0"/>
              <a:t> 알려진 </a:t>
            </a:r>
            <a:r>
              <a:rPr lang="ko-KR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무로란</a:t>
            </a:r>
            <a:r>
              <a:rPr lang="ko-KR" altLang="en-US" sz="2000" dirty="0" err="1"/>
              <a:t>이</a:t>
            </a:r>
            <a:r>
              <a:rPr lang="ko-KR" altLang="en-US" sz="2000" dirty="0"/>
              <a:t> 잘 알려져 있고</a:t>
            </a:r>
            <a:r>
              <a:rPr lang="en-US" altLang="ko-KR" sz="2000" dirty="0"/>
              <a:t>, </a:t>
            </a:r>
            <a:r>
              <a:rPr lang="ko-KR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시레토코</a:t>
            </a:r>
            <a:r>
              <a:rPr lang="ko-KR" altLang="en-US" sz="2000" dirty="0" err="1"/>
              <a:t>는</a:t>
            </a:r>
            <a:r>
              <a:rPr lang="ko-KR" altLang="en-US" sz="2000" dirty="0"/>
              <a:t> </a:t>
            </a:r>
            <a:r>
              <a:rPr lang="ko-KR" altLang="en-US" sz="2000" u="sng" dirty="0"/>
              <a:t>세계자연유산</a:t>
            </a:r>
            <a:r>
              <a:rPr lang="ko-KR" altLang="en-US" sz="2000" dirty="0"/>
              <a:t>으로 지정되어 있다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2E69168-9112-4837-A8FF-7E12AF780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3526" y="1935792"/>
            <a:ext cx="4959425" cy="37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802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1C2B32"/>
      </a:dk2>
      <a:lt2>
        <a:srgbClr val="F0F3F1"/>
      </a:lt2>
      <a:accent1>
        <a:srgbClr val="D63ABB"/>
      </a:accent1>
      <a:accent2>
        <a:srgbClr val="9D28C4"/>
      </a:accent2>
      <a:accent3>
        <a:srgbClr val="6E3AD6"/>
      </a:accent3>
      <a:accent4>
        <a:srgbClr val="3C48C9"/>
      </a:accent4>
      <a:accent5>
        <a:srgbClr val="3A87D6"/>
      </a:accent5>
      <a:accent6>
        <a:srgbClr val="28B7C4"/>
      </a:accent6>
      <a:hlink>
        <a:srgbClr val="3F69BF"/>
      </a:hlink>
      <a:folHlink>
        <a:srgbClr val="7F7F7F"/>
      </a:folHlink>
    </a:clrScheme>
    <a:fontScheme name="Custom 67">
      <a:majorFont>
        <a:latin typeface="Microsoft GothicNeo"/>
        <a:ea typeface=""/>
        <a:cs typeface=""/>
      </a:majorFont>
      <a:minorFont>
        <a:latin typeface="Microsoft GothicNe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763</Words>
  <Application>Microsoft Office PowerPoint</Application>
  <PresentationFormat>와이드스크린</PresentationFormat>
  <Paragraphs>89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24</vt:i4>
      </vt:variant>
    </vt:vector>
  </HeadingPairs>
  <TitlesOfParts>
    <vt:vector size="37" baseType="lpstr">
      <vt:lpstr>AvenirNext LT Pro Medium</vt:lpstr>
      <vt:lpstr>LG Smart UI Regular</vt:lpstr>
      <vt:lpstr>Microsoft GothicNeo</vt:lpstr>
      <vt:lpstr>Microsoft GothicNeo Light</vt:lpstr>
      <vt:lpstr>맑은 고딕</vt:lpstr>
      <vt:lpstr>한컴 윤고딕 230</vt:lpstr>
      <vt:lpstr>한컴 윤고딕 250</vt:lpstr>
      <vt:lpstr>함초롬바탕</vt:lpstr>
      <vt:lpstr>Arial</vt:lpstr>
      <vt:lpstr>Calibri</vt:lpstr>
      <vt:lpstr>DappledVTI</vt:lpstr>
      <vt:lpstr>1_Office 테마</vt:lpstr>
      <vt:lpstr>한컴오피스</vt:lpstr>
      <vt:lpstr>일본어와 일본사회 1조 - 국가</vt:lpstr>
      <vt:lpstr>목차</vt:lpstr>
      <vt:lpstr>일본 국가  일본이란?</vt:lpstr>
      <vt:lpstr>목차</vt:lpstr>
      <vt:lpstr>일본이란?</vt:lpstr>
      <vt:lpstr>일본의 지방과 행정구역</vt:lpstr>
      <vt:lpstr>https://youtu.be/7aikc4g6GFs</vt:lpstr>
      <vt:lpstr>도쿄도</vt:lpstr>
      <vt:lpstr>홋카이도</vt:lpstr>
      <vt:lpstr>오사카부</vt:lpstr>
      <vt:lpstr>교토부</vt:lpstr>
      <vt:lpstr>출처</vt:lpstr>
      <vt:lpstr>감사합니다</vt:lpstr>
      <vt:lpstr>PowerPoint 프레젠테이션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빈집 뱅크</vt:lpstr>
      <vt:lpstr>PowerPoint 프레젠테이션</vt:lpstr>
      <vt:lpstr>자료 출처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 국가 발표</dc:title>
  <dc:creator>이 예령</dc:creator>
  <cp:lastModifiedBy>이 예령</cp:lastModifiedBy>
  <cp:revision>4</cp:revision>
  <dcterms:created xsi:type="dcterms:W3CDTF">2022-03-12T11:38:40Z</dcterms:created>
  <dcterms:modified xsi:type="dcterms:W3CDTF">2022-03-31T08:26:10Z</dcterms:modified>
</cp:coreProperties>
</file>