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8" r:id="rId1"/>
  </p:sldMasterIdLst>
  <p:notesMasterIdLst>
    <p:notesMasterId r:id="rId33"/>
  </p:notesMasterIdLst>
  <p:sldIdLst>
    <p:sldId id="297" r:id="rId2"/>
    <p:sldId id="299" r:id="rId3"/>
    <p:sldId id="300" r:id="rId4"/>
    <p:sldId id="301" r:id="rId5"/>
    <p:sldId id="302" r:id="rId6"/>
    <p:sldId id="303" r:id="rId7"/>
    <p:sldId id="304" r:id="rId8"/>
    <p:sldId id="273" r:id="rId9"/>
    <p:sldId id="305" r:id="rId10"/>
    <p:sldId id="307" r:id="rId11"/>
    <p:sldId id="308" r:id="rId12"/>
    <p:sldId id="309" r:id="rId13"/>
    <p:sldId id="310" r:id="rId14"/>
    <p:sldId id="311" r:id="rId15"/>
    <p:sldId id="332" r:id="rId16"/>
    <p:sldId id="312" r:id="rId17"/>
    <p:sldId id="314" r:id="rId18"/>
    <p:sldId id="315" r:id="rId19"/>
    <p:sldId id="316" r:id="rId20"/>
    <p:sldId id="317" r:id="rId21"/>
    <p:sldId id="318" r:id="rId22"/>
    <p:sldId id="319" r:id="rId23"/>
    <p:sldId id="334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2" autoAdjust="0"/>
    <p:restoredTop sz="94623"/>
  </p:normalViewPr>
  <p:slideViewPr>
    <p:cSldViewPr>
      <p:cViewPr varScale="1">
        <p:scale>
          <a:sx n="74" d="100"/>
          <a:sy n="74" d="100"/>
        </p:scale>
        <p:origin x="702" y="66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6919" y="0"/>
            <a:ext cx="4457700" cy="9144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2022-03-31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0426"/>
            <a:ext cx="4457700" cy="9144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6919" y="17370426"/>
            <a:ext cx="4457700" cy="9144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62F03-8B9A-4250-85A8-5FCCDD43684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33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10AF8-E613-46BD-BD4F-19C1EE4948D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66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5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ko-KR" altLang="en-US"/>
              <a:t>마스터 텍스트 스타일을 편집하려면 클릭</a:t>
            </a:r>
          </a:p>
          <a:p>
            <a:pPr lvl="1">
              <a:buChar char="•"/>
            </a:pPr>
            <a:r>
              <a:rPr lang="ko-KR" altLang="en-US"/>
              <a:t>두 번째 수준</a:t>
            </a:r>
          </a:p>
          <a:p>
            <a:pPr lvl="2">
              <a:buChar char="•"/>
            </a:pPr>
            <a:r>
              <a:rPr lang="ko-KR" altLang="en-US"/>
              <a:t>세 번째 수준</a:t>
            </a:r>
          </a:p>
          <a:p>
            <a:pPr lvl="3">
              <a:buChar char="•"/>
            </a:pPr>
            <a:r>
              <a:rPr lang="ko-KR" altLang="en-US"/>
              <a:t>네 번째 수준</a:t>
            </a:r>
          </a:p>
          <a:p>
            <a:pPr lvl="4">
              <a:buChar char="•"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jp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12" Type="http://schemas.openxmlformats.org/officeDocument/2006/relationships/image" Target="../media/image42.jpeg"/><Relationship Id="rId2" Type="http://schemas.openxmlformats.org/officeDocument/2006/relationships/image" Target="../media/image4.png"/><Relationship Id="rId16" Type="http://schemas.openxmlformats.org/officeDocument/2006/relationships/hyperlink" Target="https://ja.wikipedia.org/wiki/%E6%9D%B1%E4%B9%85%E9%82%87%E6%88%90%E5%AD%9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1.jpg"/><Relationship Id="rId5" Type="http://schemas.openxmlformats.org/officeDocument/2006/relationships/image" Target="../media/image11.png"/><Relationship Id="rId15" Type="http://schemas.openxmlformats.org/officeDocument/2006/relationships/hyperlink" Target="https://ja.wikipedia.org/wiki/%E5%90%89%E5%B7%9D%E8%8B%B1%E6%B2%BB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Relationship Id="rId14" Type="http://schemas.openxmlformats.org/officeDocument/2006/relationships/hyperlink" Target="https://ja.wikipedia.org/wiki/%E6%98%AD%E5%92%8C%E5%A4%A9%E7%9A%8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ojiMUb8ynk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6HqhLCXFM&amp;t=4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5976" y="4661120"/>
            <a:ext cx="16160802" cy="36009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4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쇼와시대</a:t>
            </a:r>
            <a:r>
              <a:rPr lang="en-US" sz="114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(</a:t>
            </a:r>
            <a:r>
              <a:rPr lang="ko-KR" altLang="en-US" sz="114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초</a:t>
            </a:r>
            <a:r>
              <a:rPr lang="en-US" sz="114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기</a:t>
            </a:r>
            <a:r>
              <a:rPr lang="en-US" sz="114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)</a:t>
            </a:r>
          </a:p>
          <a:p>
            <a:r>
              <a:rPr lang="en-US" sz="114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대중문화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467342" y="655893"/>
            <a:ext cx="6141844" cy="5289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일본문화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6D0B72-2536-4EF0-ABD1-84F52AC62868}"/>
              </a:ext>
            </a:extLst>
          </p:cNvPr>
          <p:cNvSpPr txBox="1"/>
          <p:nvPr/>
        </p:nvSpPr>
        <p:spPr>
          <a:xfrm>
            <a:off x="10764000" y="655200"/>
            <a:ext cx="5578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22140387 </a:t>
            </a:r>
            <a:r>
              <a:rPr lang="en-US" altLang="ko-KR" sz="18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양석준</a:t>
            </a:r>
            <a:endParaRPr lang="en-US" altLang="ko-KR" sz="1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3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74946" y="9432133"/>
            <a:ext cx="13133181" cy="164571"/>
            <a:chOff x="-838095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838095" y="9460571"/>
              <a:ext cx="13133181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6654" y="2773754"/>
            <a:ext cx="1087291" cy="124301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6654" y="5954026"/>
            <a:ext cx="1252770" cy="1243013"/>
          </a:xfrm>
          <a:prstGeom prst="rect">
            <a:avLst/>
          </a:prstGeom>
        </p:spPr>
      </p:pic>
      <p:sp>
        <p:nvSpPr>
          <p:cNvPr id="20" name="제목 1">
            <a:extLst>
              <a:ext uri="{FF2B5EF4-FFF2-40B4-BE49-F238E27FC236}">
                <a16:creationId xmlns:a16="http://schemas.microsoft.com/office/drawing/2014/main" id="{63CA60E7-B3D2-48BB-AB70-4111080C6FCE}"/>
              </a:ext>
            </a:extLst>
          </p:cNvPr>
          <p:cNvSpPr txBox="1">
            <a:spLocks/>
          </p:cNvSpPr>
          <p:nvPr/>
        </p:nvSpPr>
        <p:spPr>
          <a:xfrm>
            <a:off x="1328870" y="854867"/>
            <a:ext cx="6214930" cy="1233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/>
              <a:t>양복 </a:t>
            </a:r>
            <a:r>
              <a:rPr lang="en-US" altLang="ko-KR" b="1" dirty="0"/>
              <a:t>(</a:t>
            </a:r>
            <a:r>
              <a:rPr lang="ko-KR" altLang="en-US" b="1" dirty="0" err="1"/>
              <a:t>요후쿠</a:t>
            </a:r>
            <a:r>
              <a:rPr lang="en-US" altLang="ko-KR" b="1" dirty="0"/>
              <a:t>)</a:t>
            </a:r>
            <a:r>
              <a:rPr lang="ko-KR" altLang="en-US" b="1" dirty="0"/>
              <a:t>이란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857AA3E-00A7-432E-A2C5-5932A19F2F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57" y="3296523"/>
            <a:ext cx="6962567" cy="4586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3E235-F86E-447F-8C81-62788AA993A3}"/>
              </a:ext>
            </a:extLst>
          </p:cNvPr>
          <p:cNvSpPr txBox="1"/>
          <p:nvPr/>
        </p:nvSpPr>
        <p:spPr>
          <a:xfrm>
            <a:off x="734850" y="4438347"/>
            <a:ext cx="8942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서양풍 의 의복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유럽의 복식 에 기원</a:t>
            </a:r>
            <a:r>
              <a:rPr lang="en-US" altLang="ko-KR" sz="3200" dirty="0">
                <a:solidFill>
                  <a:schemeClr val="tx1"/>
                </a:solidFill>
              </a:rPr>
              <a:t>,</a:t>
            </a:r>
            <a:r>
              <a:rPr lang="ko-KR" altLang="en-US" sz="3200" dirty="0">
                <a:solidFill>
                  <a:schemeClr val="tx1"/>
                </a:solidFill>
              </a:rPr>
              <a:t> 세계 각지에서 널리 이용됨</a:t>
            </a:r>
          </a:p>
          <a:p>
            <a:pPr algn="ctr"/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38D96E-EB01-4A71-B673-9819AB2D27F4}"/>
              </a:ext>
            </a:extLst>
          </p:cNvPr>
          <p:cNvSpPr txBox="1"/>
          <p:nvPr/>
        </p:nvSpPr>
        <p:spPr>
          <a:xfrm>
            <a:off x="681873" y="7807958"/>
            <a:ext cx="8942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 일본어 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중국어 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조선어에</a:t>
            </a:r>
            <a:r>
              <a:rPr lang="en-US" altLang="ko-KR" sz="3200" dirty="0">
                <a:solidFill>
                  <a:schemeClr val="tx1"/>
                </a:solidFill>
              </a:rPr>
              <a:t> </a:t>
            </a:r>
            <a:r>
              <a:rPr lang="ko-KR" altLang="en-US" sz="3200" dirty="0">
                <a:solidFill>
                  <a:schemeClr val="tx1"/>
                </a:solidFill>
              </a:rPr>
              <a:t>이러한 서양 기원의 의복을 양복이라고 불리게 되었음</a:t>
            </a:r>
          </a:p>
        </p:txBody>
      </p:sp>
    </p:spTree>
    <p:extLst>
      <p:ext uri="{BB962C8B-B14F-4D97-AF65-F5344CB8AC3E}">
        <p14:creationId xmlns:p14="http://schemas.microsoft.com/office/powerpoint/2010/main" val="1570108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9773" y="1684088"/>
            <a:ext cx="4540210" cy="416963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581" y="445594"/>
            <a:ext cx="894880" cy="9659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3" cy="164571"/>
            <a:chOff x="1790476" y="9460571"/>
            <a:chExt cx="16857143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0476" y="9460571"/>
              <a:ext cx="16857143" cy="164571"/>
            </a:xfrm>
            <a:prstGeom prst="rect">
              <a:avLst/>
            </a:prstGeom>
          </p:spPr>
        </p:pic>
      </p:grpSp>
      <p:sp>
        <p:nvSpPr>
          <p:cNvPr id="15" name="제목 1">
            <a:extLst>
              <a:ext uri="{FF2B5EF4-FFF2-40B4-BE49-F238E27FC236}">
                <a16:creationId xmlns:a16="http://schemas.microsoft.com/office/drawing/2014/main" id="{0E297034-0C70-4147-9876-60989038099B}"/>
              </a:ext>
            </a:extLst>
          </p:cNvPr>
          <p:cNvSpPr txBox="1">
            <a:spLocks/>
          </p:cNvSpPr>
          <p:nvPr/>
        </p:nvSpPr>
        <p:spPr>
          <a:xfrm>
            <a:off x="10972800" y="5806156"/>
            <a:ext cx="6214930" cy="1233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/>
              <a:t>일본 옷의 역사</a:t>
            </a:r>
          </a:p>
        </p:txBody>
      </p:sp>
    </p:spTree>
    <p:extLst>
      <p:ext uri="{BB962C8B-B14F-4D97-AF65-F5344CB8AC3E}">
        <p14:creationId xmlns:p14="http://schemas.microsoft.com/office/powerpoint/2010/main" val="34151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02512" y="3376145"/>
            <a:ext cx="977778" cy="977778"/>
            <a:chOff x="2235596" y="5524825"/>
            <a:chExt cx="977778" cy="97777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5596" y="5524825"/>
              <a:ext cx="977778" cy="97777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24886" y="5882349"/>
            <a:ext cx="926984" cy="926984"/>
            <a:chOff x="2260993" y="7083333"/>
            <a:chExt cx="926984" cy="92698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0993" y="7083333"/>
              <a:ext cx="926984" cy="92698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50266" y="3623899"/>
            <a:ext cx="482271" cy="482271"/>
            <a:chOff x="2483350" y="5772579"/>
            <a:chExt cx="482271" cy="48227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3350" y="5772579"/>
              <a:ext cx="482271" cy="4822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03968" y="6133714"/>
            <a:ext cx="368819" cy="424254"/>
            <a:chOff x="2540076" y="7324381"/>
            <a:chExt cx="368819" cy="424254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0076" y="7324381"/>
              <a:ext cx="368819" cy="424254"/>
            </a:xfrm>
            <a:prstGeom prst="rect">
              <a:avLst/>
            </a:prstGeom>
          </p:spPr>
        </p:pic>
      </p:grpSp>
      <p:sp>
        <p:nvSpPr>
          <p:cNvPr id="22" name="제목 1">
            <a:extLst>
              <a:ext uri="{FF2B5EF4-FFF2-40B4-BE49-F238E27FC236}">
                <a16:creationId xmlns:a16="http://schemas.microsoft.com/office/drawing/2014/main" id="{385F725A-B1A5-4CD0-8CA6-3C20F611B9E8}"/>
              </a:ext>
            </a:extLst>
          </p:cNvPr>
          <p:cNvSpPr txBox="1">
            <a:spLocks/>
          </p:cNvSpPr>
          <p:nvPr/>
        </p:nvSpPr>
        <p:spPr>
          <a:xfrm>
            <a:off x="923513" y="708262"/>
            <a:ext cx="10496550" cy="147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/>
              <a:t>일본 </a:t>
            </a:r>
            <a:r>
              <a:rPr lang="ko-KR" altLang="en-US" b="1" dirty="0" err="1"/>
              <a:t>쇼와시대</a:t>
            </a:r>
            <a:r>
              <a:rPr lang="ko-KR" altLang="en-US" b="1" dirty="0"/>
              <a:t> 옷의 역사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A1A044A-0B16-4907-A89B-43ED829402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25" y="2885409"/>
            <a:ext cx="7620000" cy="48672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98529B4-B6F9-42BF-B42D-4803DF157F31}"/>
              </a:ext>
            </a:extLst>
          </p:cNvPr>
          <p:cNvSpPr txBox="1"/>
          <p:nvPr/>
        </p:nvSpPr>
        <p:spPr>
          <a:xfrm>
            <a:off x="2663567" y="3569093"/>
            <a:ext cx="711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1935</a:t>
            </a:r>
            <a:r>
              <a:rPr lang="ko-KR" altLang="en-US" sz="3200" dirty="0">
                <a:solidFill>
                  <a:schemeClr val="tx1"/>
                </a:solidFill>
              </a:rPr>
              <a:t>년 미국에 나일론이라는 화학섬유를 합성하는 데 성공했음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4C6ECA-61DC-4B5A-B562-062D5FFAC773}"/>
              </a:ext>
            </a:extLst>
          </p:cNvPr>
          <p:cNvSpPr txBox="1"/>
          <p:nvPr/>
        </p:nvSpPr>
        <p:spPr>
          <a:xfrm>
            <a:off x="2681152" y="6113122"/>
            <a:ext cx="711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1939</a:t>
            </a:r>
            <a:r>
              <a:rPr lang="ko-KR" altLang="en-US" sz="3200" dirty="0">
                <a:solidFill>
                  <a:schemeClr val="tx1"/>
                </a:solidFill>
              </a:rPr>
              <a:t>년 공장에서 대량 생산되게 되었음</a:t>
            </a:r>
          </a:p>
        </p:txBody>
      </p:sp>
      <p:pic>
        <p:nvPicPr>
          <p:cNvPr id="29" name="Object 1">
            <a:extLst>
              <a:ext uri="{FF2B5EF4-FFF2-40B4-BE49-F238E27FC236}">
                <a16:creationId xmlns:a16="http://schemas.microsoft.com/office/drawing/2014/main" id="{4058C1E2-2AC8-472E-BAD3-62A24109FE1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3513" y="447462"/>
            <a:ext cx="2256183" cy="20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29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68988" y="1685750"/>
            <a:ext cx="13625053" cy="164571"/>
            <a:chOff x="1460662" y="5679771"/>
            <a:chExt cx="13625053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265339" y="1615710"/>
            <a:ext cx="312840" cy="312840"/>
            <a:chOff x="3524783" y="5609675"/>
            <a:chExt cx="312840" cy="31284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4783" y="5609675"/>
              <a:ext cx="312840" cy="31284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022071" y="1615710"/>
            <a:ext cx="312840" cy="312840"/>
            <a:chOff x="8281515" y="5609675"/>
            <a:chExt cx="312840" cy="3128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1515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0097" y="478862"/>
            <a:ext cx="1083174" cy="102979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778803" y="1615710"/>
            <a:ext cx="312840" cy="312840"/>
            <a:chOff x="13038247" y="5609675"/>
            <a:chExt cx="312840" cy="31284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38247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306829" y="478862"/>
            <a:ext cx="1078711" cy="102979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432856" y="1657026"/>
            <a:ext cx="271524" cy="271524"/>
            <a:chOff x="1430857" y="5630333"/>
            <a:chExt cx="271524" cy="27152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807223" y="1636368"/>
            <a:ext cx="271524" cy="271524"/>
            <a:chOff x="15066667" y="5630333"/>
            <a:chExt cx="271524" cy="27152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713983" y="1638187"/>
            <a:ext cx="271524" cy="271524"/>
            <a:chOff x="5973427" y="5632152"/>
            <a:chExt cx="271524" cy="27152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387429" y="1638187"/>
            <a:ext cx="271524" cy="271524"/>
            <a:chOff x="10646873" y="5632152"/>
            <a:chExt cx="271524" cy="27152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  <p:pic>
        <p:nvPicPr>
          <p:cNvPr id="44" name="Object 19">
            <a:extLst>
              <a:ext uri="{FF2B5EF4-FFF2-40B4-BE49-F238E27FC236}">
                <a16:creationId xmlns:a16="http://schemas.microsoft.com/office/drawing/2014/main" id="{910C88D6-8504-408E-B7E6-8FF3717113B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1479" y="478862"/>
            <a:ext cx="992629" cy="102979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1329F80-EF88-4A51-9D13-3E9B224C20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50" y="2673416"/>
            <a:ext cx="4763357" cy="273452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444837D2-4A77-46C3-94E6-F42B1B239A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14" y="2317157"/>
            <a:ext cx="4064000" cy="30480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3CB3011-9B43-40CB-A9C2-0600979C3C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004" y="2275591"/>
            <a:ext cx="3243597" cy="41689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F6432CB-30C3-4DC8-87F8-C2925FB51ABA}"/>
              </a:ext>
            </a:extLst>
          </p:cNvPr>
          <p:cNvSpPr txBox="1"/>
          <p:nvPr/>
        </p:nvSpPr>
        <p:spPr>
          <a:xfrm>
            <a:off x="1568618" y="6768310"/>
            <a:ext cx="362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Arial" panose="020B0604020202020204" pitchFamily="34" charset="0"/>
                <a:hlinkClick r:id="rId14" tooltip="쇼와 천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쇼와</a:t>
            </a:r>
            <a:r>
              <a:rPr lang="ko-KR" altLang="en-US" sz="2400" b="0" i="0" strike="noStrike" dirty="0">
                <a:effectLst/>
                <a:latin typeface="Arial" panose="020B0604020202020204" pitchFamily="34" charset="0"/>
                <a:hlinkClick r:id="rId14" tooltip="쇼와 천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천황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 일가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(1936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년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)</a:t>
            </a:r>
            <a:endParaRPr lang="ko-KR" alt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1A6C27-DE50-4FA4-AA42-F2484B37F3EE}"/>
              </a:ext>
            </a:extLst>
          </p:cNvPr>
          <p:cNvSpPr txBox="1"/>
          <p:nvPr/>
        </p:nvSpPr>
        <p:spPr>
          <a:xfrm>
            <a:off x="6370484" y="6629811"/>
            <a:ext cx="324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strike="noStrike" dirty="0">
                <a:effectLst/>
                <a:latin typeface="Arial" panose="020B0604020202020204" pitchFamily="34" charset="0"/>
                <a:hlinkClick r:id="rId15" tooltip="요시카와 에이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요시카와 에이지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 부부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, 1937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년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(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쇼와 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12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년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)</a:t>
            </a:r>
            <a:endParaRPr lang="ko-KR" altLang="en-US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9A6175-845B-496E-A9C0-DCD54BB629FA}"/>
              </a:ext>
            </a:extLst>
          </p:cNvPr>
          <p:cNvSpPr txBox="1"/>
          <p:nvPr/>
        </p:nvSpPr>
        <p:spPr>
          <a:xfrm>
            <a:off x="11157004" y="6900953"/>
            <a:ext cx="4082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effectLst/>
                <a:latin typeface="Arial" panose="020B0604020202020204" pitchFamily="34" charset="0"/>
              </a:rPr>
              <a:t>여과 의 착용 예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(1943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년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, </a:t>
            </a:r>
            <a:r>
              <a:rPr lang="ko-KR" altLang="en-US" sz="2400" b="0" i="0" strike="noStrike" dirty="0" err="1">
                <a:effectLst/>
                <a:latin typeface="Arial" panose="020B0604020202020204" pitchFamily="34" charset="0"/>
                <a:hlinkClick r:id="rId16" tooltip="히가시히사 나리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테루미야</a:t>
            </a:r>
            <a:r>
              <a:rPr lang="ko-KR" altLang="en-US" sz="2400" b="0" i="0" strike="noStrike" dirty="0">
                <a:effectLst/>
                <a:latin typeface="Arial" panose="020B0604020202020204" pitchFamily="34" charset="0"/>
                <a:hlinkClick r:id="rId16" tooltip="히가시히사 나리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ko-KR" altLang="en-US" sz="2400" b="0" i="0" strike="noStrike" dirty="0" err="1">
                <a:effectLst/>
                <a:latin typeface="Arial" panose="020B0604020202020204" pitchFamily="34" charset="0"/>
                <a:hlinkClick r:id="rId16" tooltip="히가시히사 나리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나리코</a:t>
            </a:r>
            <a:r>
              <a:rPr lang="ko-KR" altLang="en-US" sz="2400" b="0" i="0" strike="noStrike" dirty="0">
                <a:effectLst/>
                <a:latin typeface="Arial" panose="020B0604020202020204" pitchFamily="34" charset="0"/>
                <a:hlinkClick r:id="rId16" tooltip="히가시히사 나리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내 친왕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4503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004722" y="6005483"/>
            <a:ext cx="8779044" cy="124275"/>
            <a:chOff x="13004722" y="6005483"/>
            <a:chExt cx="8779044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3004722" y="6005483"/>
              <a:ext cx="8779044" cy="124275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B76995B-BA7E-41C3-9B3B-9BF10984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173"/>
            <a:ext cx="6636774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136587-F611-4BC5-875C-92B90F2FBAC4}"/>
              </a:ext>
            </a:extLst>
          </p:cNvPr>
          <p:cNvSpPr txBox="1"/>
          <p:nvPr/>
        </p:nvSpPr>
        <p:spPr>
          <a:xfrm>
            <a:off x="9525000" y="20193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i="1" dirty="0"/>
              <a:t>1941</a:t>
            </a:r>
            <a:r>
              <a:rPr lang="ko-KR" altLang="en-US" sz="2800" i="1" dirty="0"/>
              <a:t>년 「국민 </a:t>
            </a:r>
            <a:r>
              <a:rPr lang="ko-KR" altLang="en-US" sz="2800" i="1" dirty="0" err="1"/>
              <a:t>복령」이라는</a:t>
            </a:r>
            <a:r>
              <a:rPr lang="ko-KR" altLang="en-US" sz="2800" i="1" dirty="0"/>
              <a:t> 칙령 시행 했음</a:t>
            </a:r>
          </a:p>
          <a:p>
            <a:pPr algn="ctr"/>
            <a:endParaRPr lang="ko-KR" altLang="en-US" sz="2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2331D-B23D-4CE7-8851-68937F905413}"/>
              </a:ext>
            </a:extLst>
          </p:cNvPr>
          <p:cNvSpPr txBox="1"/>
          <p:nvPr/>
        </p:nvSpPr>
        <p:spPr>
          <a:xfrm>
            <a:off x="9525000" y="461010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i="1" dirty="0" err="1"/>
              <a:t>국민복령</a:t>
            </a:r>
            <a:r>
              <a:rPr lang="ko-KR" altLang="en-US" sz="2800" i="1" dirty="0"/>
              <a:t> 속에서 남성용 정장 의복으로 </a:t>
            </a:r>
            <a:r>
              <a:rPr lang="ko-KR" altLang="en-US" sz="2800" i="1" dirty="0" err="1"/>
              <a:t>국민복</a:t>
            </a:r>
            <a:r>
              <a:rPr lang="ko-KR" altLang="en-US" sz="2800" i="1" dirty="0"/>
              <a:t>  정의했음</a:t>
            </a:r>
          </a:p>
          <a:p>
            <a:endParaRPr lang="ko-KR" altLang="en-US" sz="28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7EC0A-2009-4476-AAA2-99DF4017C3CC}"/>
              </a:ext>
            </a:extLst>
          </p:cNvPr>
          <p:cNvSpPr txBox="1"/>
          <p:nvPr/>
        </p:nvSpPr>
        <p:spPr>
          <a:xfrm>
            <a:off x="9649276" y="7048500"/>
            <a:ext cx="6962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i="1" dirty="0"/>
              <a:t>국민복은 정장이면서 예복</a:t>
            </a:r>
            <a:r>
              <a:rPr lang="en-US" altLang="ko-KR" sz="2800" i="1" dirty="0"/>
              <a:t>, </a:t>
            </a:r>
            <a:r>
              <a:rPr lang="ko-KR" altLang="en-US" sz="2800" i="1" dirty="0"/>
              <a:t>배광복을 입는 장면</a:t>
            </a:r>
            <a:r>
              <a:rPr lang="en-US" altLang="ko-KR" sz="2800" i="1" dirty="0"/>
              <a:t>, </a:t>
            </a:r>
            <a:r>
              <a:rPr lang="ko-KR" altLang="en-US" sz="2800" i="1" dirty="0"/>
              <a:t>국민복을 입을 의무는 없었음</a:t>
            </a:r>
          </a:p>
          <a:p>
            <a:endParaRPr lang="ko-KR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12214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004722" y="6005483"/>
            <a:ext cx="8779044" cy="124275"/>
            <a:chOff x="13004722" y="6005483"/>
            <a:chExt cx="8779044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3004722" y="6005483"/>
              <a:ext cx="8779044" cy="124275"/>
            </a:xfrm>
            <a:prstGeom prst="rect">
              <a:avLst/>
            </a:prstGeom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4B146B57-F6E2-4196-8001-E1FD75A73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12" y="2191172"/>
            <a:ext cx="8824006" cy="61516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826672-DEA8-4022-85FD-E5EAD123DE2D}"/>
              </a:ext>
            </a:extLst>
          </p:cNvPr>
          <p:cNvSpPr txBox="1"/>
          <p:nvPr/>
        </p:nvSpPr>
        <p:spPr>
          <a:xfrm>
            <a:off x="10512152" y="2695228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i="1" dirty="0">
                <a:hlinkClick r:id="rId4"/>
              </a:rPr>
              <a:t>일본 옷 의 역사적으로 전환 영상</a:t>
            </a:r>
            <a:endParaRPr lang="ko-KR" altLang="en-US" sz="3600" i="1" dirty="0"/>
          </a:p>
          <a:p>
            <a:pPr algn="ctr"/>
            <a:endParaRPr lang="ko-KR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797172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36184" y="6286500"/>
            <a:ext cx="14455243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000" dirty="0" err="1">
                <a:solidFill>
                  <a:srgbClr val="595959"/>
                </a:solidFill>
                <a:latin typeface="Cafe24 Dangdanghae" pitchFamily="34" charset="0"/>
              </a:rPr>
              <a:t>쇼와시대의</a:t>
            </a:r>
            <a:r>
              <a:rPr lang="ko-KR" altLang="en-US" sz="8000" dirty="0">
                <a:solidFill>
                  <a:srgbClr val="595959"/>
                </a:solidFill>
                <a:latin typeface="Cafe24 Dangdanghae" pitchFamily="34" charset="0"/>
              </a:rPr>
              <a:t> 대중문화</a:t>
            </a:r>
            <a:endParaRPr lang="en-US" sz="8000" dirty="0"/>
          </a:p>
        </p:txBody>
      </p:sp>
      <p:sp>
        <p:nvSpPr>
          <p:cNvPr id="4" name="Object 4"/>
          <p:cNvSpPr txBox="1"/>
          <p:nvPr/>
        </p:nvSpPr>
        <p:spPr>
          <a:xfrm>
            <a:off x="1536184" y="7942784"/>
            <a:ext cx="1336312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4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쇼와시대의</a:t>
            </a:r>
            <a:r>
              <a:rPr lang="ko-KR" altLang="en-US" sz="54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양식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10199" y="655893"/>
            <a:ext cx="614184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일본문화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10764000" y="655893"/>
            <a:ext cx="44000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srgbClr val="595959"/>
                </a:solidFill>
                <a:latin typeface="S-Core Dream 4 Regular" pitchFamily="34" charset="0"/>
              </a:rPr>
              <a:t>22101627 </a:t>
            </a:r>
            <a:r>
              <a:rPr lang="ko-KR" altLang="en-US" sz="1800" dirty="0">
                <a:solidFill>
                  <a:srgbClr val="595959"/>
                </a:solidFill>
                <a:latin typeface="S-Core Dream 4 Regular" pitchFamily="34" charset="0"/>
              </a:rPr>
              <a:t>김건우</a:t>
            </a:r>
            <a:endParaRPr lang="ko-KR" altLang="en-US" sz="18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1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353056" y="2071360"/>
            <a:ext cx="4598987" cy="5421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01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353056" y="5437619"/>
            <a:ext cx="13886159" cy="13696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300" dirty="0">
                <a:solidFill>
                  <a:srgbClr val="595959"/>
                </a:solidFill>
                <a:latin typeface="Cafe24 Dangdanghae" pitchFamily="34" charset="0"/>
              </a:rPr>
              <a:t>일본 서양음식의 의미와 탄생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-318823" y="9460571"/>
            <a:ext cx="16833109" cy="164571"/>
            <a:chOff x="-318823" y="9460571"/>
            <a:chExt cx="16833109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318823" y="9460571"/>
              <a:ext cx="16833109" cy="16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0546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일본역사] 메이지 시대의 개막 - YouTube">
            <a:extLst>
              <a:ext uri="{FF2B5EF4-FFF2-40B4-BE49-F238E27FC236}">
                <a16:creationId xmlns:a16="http://schemas.microsoft.com/office/drawing/2014/main" id="{B5ACDDA2-AD26-4390-9B3C-6ECD47109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7559" y="10"/>
            <a:ext cx="18287999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D225CAED-F7F9-4266-9F6B-40E4BB5367C2}"/>
              </a:ext>
            </a:extLst>
          </p:cNvPr>
          <p:cNvSpPr/>
          <p:nvPr/>
        </p:nvSpPr>
        <p:spPr>
          <a:xfrm>
            <a:off x="-357777" y="1584342"/>
            <a:ext cx="9136472" cy="882140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C45F8BAB-A14D-4EA5-BF0A-B3ED74E49BE0}"/>
              </a:ext>
            </a:extLst>
          </p:cNvPr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id="{79CC1092-B01A-47E2-9E17-039427D638B7}"/>
              </a:ext>
            </a:extLst>
          </p:cNvPr>
          <p:cNvSpPr txBox="1">
            <a:spLocks/>
          </p:cNvSpPr>
          <p:nvPr/>
        </p:nvSpPr>
        <p:spPr>
          <a:xfrm>
            <a:off x="13447" y="35136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일본 </a:t>
            </a:r>
            <a:r>
              <a:rPr lang="ko-KR" altLang="en-US" dirty="0" err="1"/>
              <a:t>서양음식의</a:t>
            </a:r>
            <a:r>
              <a:rPr lang="ko-KR" altLang="en-US" dirty="0"/>
              <a:t> 의미</a:t>
            </a:r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BFD560F6-F57D-4190-8F3B-97DC3E8177AC}"/>
              </a:ext>
            </a:extLst>
          </p:cNvPr>
          <p:cNvSpPr txBox="1">
            <a:spLocks/>
          </p:cNvSpPr>
          <p:nvPr/>
        </p:nvSpPr>
        <p:spPr>
          <a:xfrm>
            <a:off x="0" y="524767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/>
              <a:t>넓은 의미</a:t>
            </a:r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22640445-378A-4A73-9484-CF863E8FDD25}"/>
              </a:ext>
            </a:extLst>
          </p:cNvPr>
          <p:cNvSpPr txBox="1">
            <a:spLocks/>
          </p:cNvSpPr>
          <p:nvPr/>
        </p:nvSpPr>
        <p:spPr>
          <a:xfrm>
            <a:off x="0" y="5995046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3" name="텍스트 개체 틀 4">
            <a:extLst>
              <a:ext uri="{FF2B5EF4-FFF2-40B4-BE49-F238E27FC236}">
                <a16:creationId xmlns:a16="http://schemas.microsoft.com/office/drawing/2014/main" id="{A5582489-0CFB-47B7-99FC-DE2FBE75A3A4}"/>
              </a:ext>
            </a:extLst>
          </p:cNvPr>
          <p:cNvSpPr txBox="1">
            <a:spLocks/>
          </p:cNvSpPr>
          <p:nvPr/>
        </p:nvSpPr>
        <p:spPr>
          <a:xfrm>
            <a:off x="4210459" y="5246420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/>
              <a:t>좁은 의미</a:t>
            </a:r>
          </a:p>
        </p:txBody>
      </p:sp>
      <p:sp>
        <p:nvSpPr>
          <p:cNvPr id="24" name="내용 개체 틀 5">
            <a:extLst>
              <a:ext uri="{FF2B5EF4-FFF2-40B4-BE49-F238E27FC236}">
                <a16:creationId xmlns:a16="http://schemas.microsoft.com/office/drawing/2014/main" id="{352F3599-FADB-4212-B043-8DE6F3C61B7F}"/>
              </a:ext>
            </a:extLst>
          </p:cNvPr>
          <p:cNvSpPr txBox="1">
            <a:spLocks/>
          </p:cNvSpPr>
          <p:nvPr/>
        </p:nvSpPr>
        <p:spPr>
          <a:xfrm>
            <a:off x="4210459" y="5995046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일본에서 독자적으로 발전한 서양풍의 요리를 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의미</a:t>
            </a:r>
            <a:endParaRPr lang="ko-KR" altLang="en-US" sz="2800" dirty="0"/>
          </a:p>
        </p:txBody>
      </p:sp>
      <p:sp>
        <p:nvSpPr>
          <p:cNvPr id="31" name="내용 개체 틀 3">
            <a:extLst>
              <a:ext uri="{FF2B5EF4-FFF2-40B4-BE49-F238E27FC236}">
                <a16:creationId xmlns:a16="http://schemas.microsoft.com/office/drawing/2014/main" id="{ECB4303D-56D6-453D-BE58-FA562297135E}"/>
              </a:ext>
            </a:extLst>
          </p:cNvPr>
          <p:cNvSpPr txBox="1">
            <a:spLocks/>
          </p:cNvSpPr>
          <p:nvPr/>
        </p:nvSpPr>
        <p:spPr>
          <a:xfrm>
            <a:off x="0" y="5995046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서양에서 일본으로 들어온 요리의 전반을 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의미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036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8113E-0C9E-4109-98F4-9A8C9E2D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7A3D35-E353-41C5-8007-2300E6E60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8DC9394-1C98-4E02-8D6D-DDF70B2638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4B1A65F-3911-456D-A61E-35E20535D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6C9D21-7426-4CB7-B88B-3CFAF916A0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4" name="Picture 6" descr="이코노미스트 - 중앙시사매거진">
            <a:extLst>
              <a:ext uri="{FF2B5EF4-FFF2-40B4-BE49-F238E27FC236}">
                <a16:creationId xmlns:a16="http://schemas.microsoft.com/office/drawing/2014/main" id="{57C793E6-F86C-4A12-9B22-0AA870DE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7" y="0"/>
            <a:ext cx="18410068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D225CAED-F7F9-4266-9F6B-40E4BB5367C2}"/>
              </a:ext>
            </a:extLst>
          </p:cNvPr>
          <p:cNvSpPr/>
          <p:nvPr/>
        </p:nvSpPr>
        <p:spPr>
          <a:xfrm>
            <a:off x="823801" y="952500"/>
            <a:ext cx="8045794" cy="8069262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DFDD9-D977-40FE-B6FD-D88EB3D562DA}"/>
              </a:ext>
            </a:extLst>
          </p:cNvPr>
          <p:cNvSpPr txBox="1"/>
          <p:nvPr/>
        </p:nvSpPr>
        <p:spPr>
          <a:xfrm>
            <a:off x="2477294" y="3478431"/>
            <a:ext cx="5066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일본식 양식은 에도 막부 말기부터 쇼와 시대에 걸쳐 일본 서양음식점에서 탄생</a:t>
            </a:r>
            <a:endParaRPr lang="en-US" altLang="ko-KR" sz="2800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527A4-40BD-4C2D-9B32-2C4BF4D2F64A}"/>
              </a:ext>
            </a:extLst>
          </p:cNvPr>
          <p:cNvSpPr txBox="1"/>
          <p:nvPr/>
        </p:nvSpPr>
        <p:spPr>
          <a:xfrm>
            <a:off x="2360333" y="2348779"/>
            <a:ext cx="63264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/>
              <a:t>서양음식이 들어온 시기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DD453403-E80A-4FF2-AEB0-A5EE5C86B4A2}"/>
              </a:ext>
            </a:extLst>
          </p:cNvPr>
          <p:cNvSpPr/>
          <p:nvPr/>
        </p:nvSpPr>
        <p:spPr>
          <a:xfrm>
            <a:off x="13648213" y="45379"/>
            <a:ext cx="4732038" cy="445770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8CEDD5C4-F120-40AA-BAF3-9291EB77EBBB}"/>
              </a:ext>
            </a:extLst>
          </p:cNvPr>
          <p:cNvSpPr/>
          <p:nvPr/>
        </p:nvSpPr>
        <p:spPr>
          <a:xfrm>
            <a:off x="13678430" y="4987131"/>
            <a:ext cx="4732038" cy="4457701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423D1-67A3-4AE0-8345-22B77CC78CCF}"/>
              </a:ext>
            </a:extLst>
          </p:cNvPr>
          <p:cNvSpPr txBox="1"/>
          <p:nvPr/>
        </p:nvSpPr>
        <p:spPr>
          <a:xfrm>
            <a:off x="2477294" y="531358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서양 요리인 돼지고기 커틀릿</a:t>
            </a:r>
            <a:r>
              <a:rPr lang="en-US" altLang="ko-KR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카레 라이스 </a:t>
            </a:r>
            <a:r>
              <a:rPr lang="en-US" altLang="ko-KR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800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고로케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굴 튀김 </a:t>
            </a:r>
            <a:r>
              <a:rPr lang="en-US" altLang="ko-KR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새우 튀김 </a:t>
            </a:r>
            <a:r>
              <a:rPr lang="en-US" altLang="ko-KR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오므라이스 등 일본식 양식으로 재탄생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8407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353056" y="2071360"/>
            <a:ext cx="4598987" cy="5421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01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353056" y="5437619"/>
            <a:ext cx="16466656" cy="2175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쇼와시대 초기 문화의 흐름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2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4050" y="2071360"/>
            <a:ext cx="4598987" cy="5421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0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02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2599556" y="5437619"/>
            <a:ext cx="13886159" cy="13696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83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돈카츠</a:t>
            </a:r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496938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3" cy="164571"/>
            <a:chOff x="1790476" y="9460571"/>
            <a:chExt cx="16857143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476" y="9460571"/>
              <a:ext cx="16857143" cy="16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4537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6938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99094" y="5600700"/>
            <a:ext cx="6629400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프랑스 요리인 커틀릿을 일본식으로 바꾼 음식이다</a:t>
            </a:r>
            <a:r>
              <a:rPr lang="en-US" altLang="ko-KR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.</a:t>
            </a:r>
            <a:endParaRPr lang="en-US" sz="3500" dirty="0"/>
          </a:p>
        </p:txBody>
      </p:sp>
      <p:pic>
        <p:nvPicPr>
          <p:cNvPr id="58" name="Picture 2" descr="오키나와현청 앞 , 오키나와 위치 아구 돈카츠 코션 - SAVOR JAPAN 일본의 맛">
            <a:extLst>
              <a:ext uri="{FF2B5EF4-FFF2-40B4-BE49-F238E27FC236}">
                <a16:creationId xmlns:a16="http://schemas.microsoft.com/office/drawing/2014/main" id="{0CF8385D-2BD4-4E42-87E3-E85E4BDB8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4" r="1" b="1"/>
          <a:stretch/>
        </p:blipFill>
        <p:spPr bwMode="auto">
          <a:xfrm>
            <a:off x="9448800" y="1940309"/>
            <a:ext cx="8000980" cy="59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bject 3"/>
          <p:cNvSpPr txBox="1"/>
          <p:nvPr/>
        </p:nvSpPr>
        <p:spPr>
          <a:xfrm>
            <a:off x="2505720" y="570703"/>
            <a:ext cx="13886159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돈카츠</a:t>
            </a:r>
            <a:endParaRPr lang="en-US" sz="6300" dirty="0"/>
          </a:p>
        </p:txBody>
      </p:sp>
      <p:sp>
        <p:nvSpPr>
          <p:cNvPr id="4" name="TextBox 3"/>
          <p:cNvSpPr txBox="1"/>
          <p:nvPr/>
        </p:nvSpPr>
        <p:spPr>
          <a:xfrm>
            <a:off x="2499094" y="3807769"/>
            <a:ext cx="541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일본으로 들어온 양식의 대표적인 음식인 </a:t>
            </a:r>
            <a:r>
              <a:rPr lang="ko-KR" altLang="en-US" sz="35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돈카츠</a:t>
            </a:r>
            <a:endParaRPr lang="en-US" altLang="ko-KR" sz="35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8096" y="9460570"/>
            <a:ext cx="19278495" cy="241578"/>
            <a:chOff x="-838096" y="9460570"/>
            <a:chExt cx="19278495" cy="2415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838096" y="9460570"/>
              <a:ext cx="19278495" cy="2415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t="4479" r="1923"/>
          <a:stretch/>
        </p:blipFill>
        <p:spPr>
          <a:xfrm>
            <a:off x="1295400" y="1995546"/>
            <a:ext cx="7430025" cy="568533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563096" y="1452634"/>
            <a:ext cx="10228059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돈카츠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25000" y="3951771"/>
            <a:ext cx="8114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원래 커틀릿은 돼지고기와 양고기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, </a:t>
            </a:r>
          </a:p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소고기를 사용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일본으로 들어오면 돼지고기를 주로 사용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525000" y="6295883"/>
            <a:ext cx="7238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일본에 들어오며 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‘</a:t>
            </a:r>
            <a:r>
              <a:rPr lang="ko-KR" altLang="en-US" sz="28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돈카츠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’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로 이름을 바꿔 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ko-KR" altLang="en-US" sz="28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찻밥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,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된장국과 잘 어울리는 일본식 요리로 변화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48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744757" y="6401726"/>
            <a:ext cx="2634076" cy="116338"/>
            <a:chOff x="15744757" y="6401726"/>
            <a:chExt cx="2634076" cy="1163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5744757" y="6401726"/>
              <a:ext cx="2634076" cy="11633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1905" y="477972"/>
            <a:ext cx="11734895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돈카츠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0982052" y="9725968"/>
            <a:ext cx="755714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  <a:hlinkClick r:id="rId3"/>
              </a:rPr>
              <a:t>https://www.youtube.com/watch?v=el6HqhLCXFM&amp;t=4s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1722376" y="4995446"/>
            <a:ext cx="9886033" cy="144864"/>
            <a:chOff x="11722376" y="4995446"/>
            <a:chExt cx="9886033" cy="14486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1722376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  <p:pic>
        <p:nvPicPr>
          <p:cNvPr id="2050" name="Picture 2" descr="기적을 부르는 맛 '목살 돈까스' [고독한 미식가 시즌7 -1화]">
            <a:extLst>
              <a:ext uri="{FF2B5EF4-FFF2-40B4-BE49-F238E27FC236}">
                <a16:creationId xmlns:a16="http://schemas.microsoft.com/office/drawing/2014/main" id="{64C7C0C1-E265-4467-9CCD-7206F117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20" y="1903140"/>
            <a:ext cx="12874004" cy="723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8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8900" y="2071360"/>
            <a:ext cx="4598987" cy="5421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03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3218900" y="5437619"/>
            <a:ext cx="15485936" cy="13696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오므라이스</a:t>
            </a:r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472895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-488380" y="6567674"/>
            <a:ext cx="2813796" cy="124275"/>
            <a:chOff x="-488380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88380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02516" y="4549867"/>
            <a:ext cx="9821410" cy="164571"/>
            <a:chOff x="-3102516" y="4549867"/>
            <a:chExt cx="9821410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102516" y="4549867"/>
              <a:ext cx="9821410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66667" y="9460571"/>
            <a:ext cx="19314286" cy="164571"/>
            <a:chOff x="-666667" y="9460571"/>
            <a:chExt cx="19314286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6667" y="9460571"/>
              <a:ext cx="19314286" cy="16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6039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191152" y="1443251"/>
            <a:ext cx="8598987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오므라이스</a:t>
            </a:r>
            <a:endParaRPr lang="en-US" dirty="0"/>
          </a:p>
        </p:txBody>
      </p:sp>
      <p:sp>
        <p:nvSpPr>
          <p:cNvPr id="14" name="Object 14"/>
          <p:cNvSpPr txBox="1"/>
          <p:nvPr/>
        </p:nvSpPr>
        <p:spPr>
          <a:xfrm>
            <a:off x="2193329" y="4464967"/>
            <a:ext cx="5011604" cy="170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오므라이스는 프랑스 요리인 오믈렛에 밥을 넣어 만든 음식이다</a:t>
            </a:r>
            <a:r>
              <a:rPr lang="en-US" altLang="ko-KR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.</a:t>
            </a:r>
            <a:r>
              <a:rPr lang="en-US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</a:t>
            </a:r>
            <a:endParaRPr lang="en-US" sz="3500" dirty="0"/>
          </a:p>
        </p:txBody>
      </p:sp>
      <p:pic>
        <p:nvPicPr>
          <p:cNvPr id="24" name="Picture 2" descr="여행상품 - 원투고">
            <a:extLst>
              <a:ext uri="{FF2B5EF4-FFF2-40B4-BE49-F238E27FC236}">
                <a16:creationId xmlns:a16="http://schemas.microsoft.com/office/drawing/2014/main" id="{0807DF7A-6E8E-4B48-9457-D3CBC2896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410721" y="800100"/>
            <a:ext cx="7239000" cy="7745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004722" y="6005483"/>
            <a:ext cx="8779044" cy="124275"/>
            <a:chOff x="13004722" y="6005483"/>
            <a:chExt cx="8779044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3004722" y="6005483"/>
              <a:ext cx="8779044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219218" y="1728812"/>
            <a:ext cx="7142345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일본식으로 바뀌게 된 과정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0591800" y="4000500"/>
            <a:ext cx="559186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북극성이라는 가게에서 만들어진 오므라이스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</p:txBody>
      </p:sp>
      <p:pic>
        <p:nvPicPr>
          <p:cNvPr id="12" name="Picture 2" descr="일본 오사카 - 북극성 (홋쿄쿠세이, 北極星: 오므라이스 맛집)">
            <a:extLst>
              <a:ext uri="{FF2B5EF4-FFF2-40B4-BE49-F238E27FC236}">
                <a16:creationId xmlns:a16="http://schemas.microsoft.com/office/drawing/2014/main" id="{F69FE213-86E9-4FE5-9539-944BC9736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r="942" b="-2"/>
          <a:stretch/>
        </p:blipFill>
        <p:spPr bwMode="auto">
          <a:xfrm>
            <a:off x="20" y="10"/>
            <a:ext cx="8557432" cy="10286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55357" y="5293664"/>
            <a:ext cx="5769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이것은 밥을 얇게 구운 계란으로 감싼 현재 일반적으로 만들어지는 형태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5357" y="7049190"/>
            <a:ext cx="61516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북극성의 주인이 위가 약한 단골손님에게 얇게 구운 계란으로 밥을 감싼 것을 처음 대접하였고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, ‘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오므라이스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’ 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라고 이름 붙였다고 한다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.</a:t>
            </a:r>
            <a:endParaRPr lang="en-US" altLang="ko-KR" sz="28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6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004722" y="6005483"/>
            <a:ext cx="8779044" cy="124275"/>
            <a:chOff x="13004722" y="6005483"/>
            <a:chExt cx="8779044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3004722" y="6005483"/>
              <a:ext cx="8779044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219218" y="1728812"/>
            <a:ext cx="7142345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일본식으로 바뀌게 된 과정</a:t>
            </a:r>
            <a:endParaRPr lang="en-US" altLang="ko-KR" sz="6600" dirty="0"/>
          </a:p>
        </p:txBody>
      </p:sp>
      <p:sp>
        <p:nvSpPr>
          <p:cNvPr id="11" name="Object 11"/>
          <p:cNvSpPr txBox="1"/>
          <p:nvPr/>
        </p:nvSpPr>
        <p:spPr>
          <a:xfrm>
            <a:off x="10591799" y="4000500"/>
            <a:ext cx="559186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벽돌정이라는 가게에서 만들어진 오므라이스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16522B2-B98E-4F35-B8B9-528334D54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r="15869" b="-1"/>
          <a:stretch/>
        </p:blipFill>
        <p:spPr bwMode="auto">
          <a:xfrm>
            <a:off x="0" y="0"/>
            <a:ext cx="8458200" cy="102879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55200" y="52956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</a:rPr>
              <a:t>-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</a:rPr>
              <a:t>이것은 밥을 섞은 </a:t>
            </a:r>
            <a:r>
              <a:rPr lang="ko-KR" altLang="en-US" sz="2800" dirty="0" err="1">
                <a:solidFill>
                  <a:srgbClr val="595959"/>
                </a:solidFill>
                <a:latin typeface="S-Core Dream 4 Regular" pitchFamily="34" charset="0"/>
              </a:rPr>
              <a:t>계란구이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</a:rPr>
              <a:t> 같은 요리이며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</a:rPr>
              <a:t>, 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</a:rPr>
              <a:t>현재 일반적으로 만들어 지고 있는 오므라이스와는 다른 형태였다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5200" y="70488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</a:rPr>
              <a:t>-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북극성보다 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25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년 전부터 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‘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라이스 오믈렛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‘ 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이라는 요리가 있었다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2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353056" y="2071360"/>
            <a:ext cx="4598987" cy="3216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04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353056" y="5437619"/>
            <a:ext cx="13886159" cy="13696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300" dirty="0">
                <a:solidFill>
                  <a:srgbClr val="595959"/>
                </a:solidFill>
                <a:latin typeface="Cafe24 Dangdanghae" pitchFamily="34" charset="0"/>
              </a:rPr>
              <a:t>카레라이스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-318823" y="9460571"/>
            <a:ext cx="16833109" cy="164571"/>
            <a:chOff x="-318823" y="9460571"/>
            <a:chExt cx="16833109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318823" y="9460571"/>
              <a:ext cx="16833109" cy="16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6873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09524" y="9460571"/>
            <a:ext cx="18857143" cy="164571"/>
            <a:chOff x="-209524" y="9460571"/>
            <a:chExt cx="18857143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09524" y="9460571"/>
              <a:ext cx="18857143" cy="16457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601200" y="1443140"/>
            <a:ext cx="10657143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카레라이스</a:t>
            </a:r>
            <a:endParaRPr lang="en-US" dirty="0"/>
          </a:p>
        </p:txBody>
      </p:sp>
      <p:sp>
        <p:nvSpPr>
          <p:cNvPr id="25" name="Object 25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26" name="Object 26"/>
          <p:cNvSpPr txBox="1"/>
          <p:nvPr/>
        </p:nvSpPr>
        <p:spPr>
          <a:xfrm>
            <a:off x="9601200" y="3229349"/>
            <a:ext cx="6171429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35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인도 요리를 바탕으로 영국에서 탄생</a:t>
            </a:r>
            <a:endParaRPr lang="en-US" altLang="ko-KR" sz="3500" dirty="0">
              <a:solidFill>
                <a:srgbClr val="595959"/>
              </a:solidFill>
              <a:latin typeface="Cafe24 Dangdanghae" pitchFamily="34" charset="0"/>
              <a:cs typeface="Cafe24 Dangdanghae" pitchFamily="34" charset="0"/>
            </a:endParaRPr>
          </a:p>
        </p:txBody>
      </p:sp>
      <p:pic>
        <p:nvPicPr>
          <p:cNvPr id="28" name="Picture 2" descr="일본 위키백과 번역] - 카레라이스 (カレーライス) - : 네이버 블로그">
            <a:extLst>
              <a:ext uri="{FF2B5EF4-FFF2-40B4-BE49-F238E27FC236}">
                <a16:creationId xmlns:a16="http://schemas.microsoft.com/office/drawing/2014/main" id="{922E5153-EE8E-4ECA-8761-C175C0F76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r="16150"/>
          <a:stretch/>
        </p:blipFill>
        <p:spPr bwMode="auto">
          <a:xfrm>
            <a:off x="2133600" y="862779"/>
            <a:ext cx="5917452" cy="75657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01200" y="4914900"/>
            <a:ext cx="4953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일본 메이지 시대에 영국에서 전해져</a:t>
            </a:r>
            <a:r>
              <a:rPr lang="en-US" altLang="ko-KR" sz="35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</a:t>
            </a:r>
            <a:r>
              <a:rPr lang="ko-KR" altLang="en-US" sz="35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독자적으로 변화한 요리</a:t>
            </a:r>
            <a:endParaRPr lang="en-US" altLang="ko-KR" sz="3500" dirty="0"/>
          </a:p>
        </p:txBody>
      </p:sp>
    </p:spTree>
    <p:extLst>
      <p:ext uri="{BB962C8B-B14F-4D97-AF65-F5344CB8AC3E}">
        <p14:creationId xmlns:p14="http://schemas.microsoft.com/office/powerpoint/2010/main" val="101048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1410199" y="1443251"/>
            <a:ext cx="10228059" cy="16776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쇼와시대</a:t>
            </a:r>
            <a:endParaRPr lang="en-US" dirty="0"/>
          </a:p>
        </p:txBody>
      </p:sp>
      <p:sp>
        <p:nvSpPr>
          <p:cNvPr id="8" name="Object 8"/>
          <p:cNvSpPr txBox="1"/>
          <p:nvPr/>
        </p:nvSpPr>
        <p:spPr>
          <a:xfrm>
            <a:off x="1410199" y="5388542"/>
            <a:ext cx="1040080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쇼와시대는 1926년 ~ 1981년 까지의 일본이며, </a:t>
            </a:r>
            <a:r>
              <a:rPr lang="en-US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일본의</a:t>
            </a:r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영</a:t>
            </a:r>
            <a:r>
              <a:rPr lang="ko-KR" alt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광</a:t>
            </a:r>
            <a:r>
              <a:rPr lang="en-US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의</a:t>
            </a:r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시대라고도 알려져 있다.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1372104" y="4420827"/>
            <a:ext cx="1383947" cy="16163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1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01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410199" y="7683395"/>
            <a:ext cx="842713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쇼와시대는 전기와 후기로 나눌 수 있으며 전기는 26년 ~ 45년,</a:t>
            </a:r>
          </a:p>
          <a:p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후기는 45년 ~ 89년 이며, 전기는 한국의 일제 감정기 시기이기도 하다.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372104" y="6715679"/>
            <a:ext cx="1383947" cy="16163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1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02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228905" y="339129"/>
            <a:ext cx="7498256" cy="4803728"/>
            <a:chOff x="8228905" y="339129"/>
            <a:chExt cx="7498256" cy="480372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8905" y="339129"/>
              <a:ext cx="7498256" cy="4803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7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5457143" cy="164571"/>
            <a:chOff x="-371429" y="9460571"/>
            <a:chExt cx="15457143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5457143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7" name="Object 17"/>
          <p:cNvSpPr txBox="1"/>
          <p:nvPr/>
        </p:nvSpPr>
        <p:spPr>
          <a:xfrm>
            <a:off x="533400" y="1471566"/>
            <a:ext cx="10657143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카레라이스</a:t>
            </a:r>
            <a:endParaRPr lang="en-US" dirty="0"/>
          </a:p>
        </p:txBody>
      </p:sp>
      <p:sp>
        <p:nvSpPr>
          <p:cNvPr id="19" name="Object 19"/>
          <p:cNvSpPr txBox="1"/>
          <p:nvPr/>
        </p:nvSpPr>
        <p:spPr>
          <a:xfrm>
            <a:off x="533400" y="4213110"/>
            <a:ext cx="83058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인도의 카레는 비교적 묽으나 영국을 거쳐 일본으로 들어오면서 더 걸쭉하게 변화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</p:txBody>
      </p:sp>
      <p:pic>
        <p:nvPicPr>
          <p:cNvPr id="20" name="Picture 4" descr="일본 카레 | 레시피 | 에스비 식품 글로벌 사이트">
            <a:extLst>
              <a:ext uri="{FF2B5EF4-FFF2-40B4-BE49-F238E27FC236}">
                <a16:creationId xmlns:a16="http://schemas.microsoft.com/office/drawing/2014/main" id="{ED8F5A5E-0085-43B9-BAF6-F0FB3CF48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r="22964"/>
          <a:stretch/>
        </p:blipFill>
        <p:spPr bwMode="auto">
          <a:xfrm>
            <a:off x="9470513" y="838966"/>
            <a:ext cx="7246034" cy="83298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56750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영국에서는 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‘curry and rice’ 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또는 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‘curried rice’ , 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일본에서 생략해 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‘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카레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899653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초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,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중학교의 급식 메뉴의 인기 설문조사에서도 항상 상위에 위치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2421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67342" y="4988883"/>
            <a:ext cx="11756130" cy="19271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2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발표를 들어주셔서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10199" y="655893"/>
            <a:ext cx="614184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일본문화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4" name="Object 14"/>
          <p:cNvSpPr txBox="1"/>
          <p:nvPr/>
        </p:nvSpPr>
        <p:spPr>
          <a:xfrm>
            <a:off x="1200675" y="6158873"/>
            <a:ext cx="16113273" cy="36208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6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감사합니다 :)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-406862" y="9479619"/>
            <a:ext cx="16883053" cy="164571"/>
            <a:chOff x="-406862" y="9479619"/>
            <a:chExt cx="16883053" cy="164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10800000">
              <a:off x="-406862" y="9479619"/>
              <a:ext cx="16883053" cy="164571"/>
            </a:xfrm>
            <a:prstGeom prst="rect">
              <a:avLst/>
            </a:prstGeom>
          </p:spPr>
        </p:pic>
      </p:grpSp>
      <p:sp>
        <p:nvSpPr>
          <p:cNvPr id="15" name="Object 9"/>
          <p:cNvSpPr txBox="1"/>
          <p:nvPr/>
        </p:nvSpPr>
        <p:spPr>
          <a:xfrm>
            <a:off x="10763800" y="655893"/>
            <a:ext cx="4400000" cy="193899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/>
                <a:cs typeface="S-Core Dream 4 Regular"/>
              </a:rPr>
              <a:t>22101410</a:t>
            </a:r>
            <a:r>
              <a:rPr lang="ko-KR" altLang="en-US" sz="2000" dirty="0">
                <a:solidFill>
                  <a:srgbClr val="595959"/>
                </a:solidFill>
                <a:latin typeface="S-Core Dream 4 Regular"/>
                <a:cs typeface="S-Core Dream 4 Regular"/>
              </a:rPr>
              <a:t> </a:t>
            </a:r>
            <a:r>
              <a:rPr lang="ko-KR" altLang="en-US" sz="2000" dirty="0" err="1">
                <a:solidFill>
                  <a:srgbClr val="595959"/>
                </a:solidFill>
                <a:latin typeface="S-Core Dream 4 Regular"/>
                <a:cs typeface="S-Core Dream 4 Regular"/>
              </a:rPr>
              <a:t>김한서</a:t>
            </a:r>
            <a:endParaRPr lang="en-US" altLang="ko-KR" sz="20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21908957 </a:t>
            </a:r>
            <a:r>
              <a:rPr lang="en-US" altLang="ko-KR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이재은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22101588 </a:t>
            </a:r>
            <a:r>
              <a:rPr lang="ko-KR" alt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이동주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22140387 </a:t>
            </a:r>
            <a:r>
              <a:rPr lang="en-US" altLang="ko-KR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양석준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</a:rPr>
              <a:t>22045547 </a:t>
            </a:r>
            <a:r>
              <a:rPr lang="ko-KR" altLang="en-US" sz="2000" dirty="0" err="1">
                <a:solidFill>
                  <a:srgbClr val="595959"/>
                </a:solidFill>
                <a:latin typeface="S-Core Dream 4 Regular" pitchFamily="34" charset="0"/>
              </a:rPr>
              <a:t>레티퀸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</a:rPr>
              <a:t>22101627 </a:t>
            </a:r>
            <a:r>
              <a:rPr lang="ko-KR" altLang="en-US" sz="2000" dirty="0">
                <a:solidFill>
                  <a:srgbClr val="595959"/>
                </a:solidFill>
                <a:latin typeface="S-Core Dream 4 Regular" pitchFamily="34" charset="0"/>
              </a:rPr>
              <a:t>김건우</a:t>
            </a:r>
            <a:endParaRPr lang="ko-KR" altLang="en-US" sz="20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428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3913" y="9460571"/>
            <a:ext cx="18111801" cy="161438"/>
            <a:chOff x="173913" y="9460571"/>
            <a:chExt cx="18111801" cy="16143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913" y="9460571"/>
              <a:ext cx="18111801" cy="16143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36217" y="2209524"/>
            <a:ext cx="8598987" cy="34878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문화 발달 그리고문화 통제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3600675" y="5654384"/>
            <a:ext cx="8370415" cy="11072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쇼와시대 초기 전반기는 공업화의 진행으로 문화의 발달이 진행 되었다.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3600675" y="7193051"/>
            <a:ext cx="8313273" cy="11072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쇼와시대 초기 후반기의 문화는 국군 주의의 길로 들어서며 많은 통제를 받게 되었다.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876439" y="6925413"/>
            <a:ext cx="1285863" cy="1285863"/>
            <a:chOff x="1876439" y="6925413"/>
            <a:chExt cx="1285863" cy="1285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6439" y="6925413"/>
              <a:ext cx="1285863" cy="128586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773473" y="7391293"/>
            <a:ext cx="1483787" cy="4874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900" dirty="0">
                <a:solidFill>
                  <a:srgbClr val="F5F5F5"/>
                </a:solidFill>
                <a:latin typeface="Cafe24 Dangdanghae" pitchFamily="34" charset="0"/>
                <a:cs typeface="Cafe24 Dangdanghae" pitchFamily="34" charset="0"/>
              </a:rPr>
              <a:t>문화 통제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851595" y="5467016"/>
            <a:ext cx="1285863" cy="1285863"/>
            <a:chOff x="1851595" y="5467016"/>
            <a:chExt cx="1285863" cy="128586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1595" y="5467016"/>
              <a:ext cx="1285863" cy="128586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723651" y="5942171"/>
            <a:ext cx="1518232" cy="5637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문화 발달</a:t>
            </a:r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1430000" y="1831184"/>
            <a:ext cx="5761722" cy="3487863"/>
            <a:chOff x="9664596" y="2612412"/>
            <a:chExt cx="7679526" cy="506088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64596" y="2612412"/>
              <a:ext cx="7679526" cy="5060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17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1729751" y="2188593"/>
            <a:ext cx="11156927" cy="20078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9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1930년대 초반의 문화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460662" y="5679771"/>
            <a:ext cx="13625053" cy="164571"/>
            <a:chOff x="1460662" y="5679771"/>
            <a:chExt cx="13625053" cy="164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524783" y="5609675"/>
            <a:ext cx="312840" cy="312840"/>
            <a:chOff x="3524783" y="5609675"/>
            <a:chExt cx="312840" cy="31284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4783" y="5609675"/>
              <a:ext cx="312840" cy="31284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72430" y="6321082"/>
            <a:ext cx="455539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쇼와시대 초기문화의 발달</a:t>
            </a:r>
            <a:endParaRPr lang="en-US" dirty="0"/>
          </a:p>
        </p:txBody>
      </p:sp>
      <p:sp>
        <p:nvSpPr>
          <p:cNvPr id="15" name="Object 15"/>
          <p:cNvSpPr txBox="1"/>
          <p:nvPr/>
        </p:nvSpPr>
        <p:spPr>
          <a:xfrm>
            <a:off x="468993" y="7531806"/>
            <a:ext cx="6111580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공업화가 급속히 진행되면서 도시의</a:t>
            </a:r>
          </a:p>
          <a:p>
            <a:pPr algn="ctr"/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중산층들을 위한 대중 문화가 싹트기 시작하였다.</a:t>
            </a:r>
            <a:endParaRPr lang="en-US" dirty="0"/>
          </a:p>
        </p:txBody>
      </p:sp>
      <p:sp>
        <p:nvSpPr>
          <p:cNvPr id="16" name="Object 16"/>
          <p:cNvSpPr txBox="1"/>
          <p:nvPr/>
        </p:nvSpPr>
        <p:spPr>
          <a:xfrm>
            <a:off x="3107924" y="4676637"/>
            <a:ext cx="1146558" cy="1339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0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01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8281515" y="5609675"/>
            <a:ext cx="312840" cy="312840"/>
            <a:chOff x="8281515" y="5609675"/>
            <a:chExt cx="312840" cy="31284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1515" y="5609675"/>
              <a:ext cx="312840" cy="31284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91315" y="6321082"/>
            <a:ext cx="4693239" cy="7246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출판 문화가 꽃피다</a:t>
            </a:r>
            <a:endParaRPr lang="en-US" dirty="0"/>
          </a:p>
        </p:txBody>
      </p:sp>
      <p:sp>
        <p:nvSpPr>
          <p:cNvPr id="21" name="Object 21"/>
          <p:cNvSpPr txBox="1"/>
          <p:nvPr/>
        </p:nvSpPr>
        <p:spPr>
          <a:xfrm>
            <a:off x="6091315" y="7443565"/>
            <a:ext cx="4577129" cy="9694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어른들의 교양과 오락을 위한 책과 잡지</a:t>
            </a:r>
          </a:p>
          <a:p>
            <a:pPr algn="ctr"/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그리고 교육을 위한 책등이 대량 출판되기 시작하였다.</a:t>
            </a:r>
            <a:endParaRPr lang="en-US" dirty="0"/>
          </a:p>
        </p:txBody>
      </p:sp>
      <p:sp>
        <p:nvSpPr>
          <p:cNvPr id="22" name="Object 22"/>
          <p:cNvSpPr txBox="1"/>
          <p:nvPr/>
        </p:nvSpPr>
        <p:spPr>
          <a:xfrm>
            <a:off x="7864656" y="4676637"/>
            <a:ext cx="1146558" cy="1339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0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02</a:t>
            </a:r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3038247" y="5609675"/>
            <a:ext cx="312840" cy="312840"/>
            <a:chOff x="13038247" y="5609675"/>
            <a:chExt cx="312840" cy="31284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38247" y="5609675"/>
              <a:ext cx="312840" cy="31284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0848047" y="6321082"/>
            <a:ext cx="4693239" cy="7246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모던 문화</a:t>
            </a:r>
            <a:endParaRPr lang="en-US" dirty="0"/>
          </a:p>
        </p:txBody>
      </p:sp>
      <p:sp>
        <p:nvSpPr>
          <p:cNvPr id="27" name="Object 27"/>
          <p:cNvSpPr txBox="1"/>
          <p:nvPr/>
        </p:nvSpPr>
        <p:spPr>
          <a:xfrm>
            <a:off x="10668444" y="7531806"/>
            <a:ext cx="5210175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소비 문화와 향락을 중심으로 하는 모던 문화가 유행되었다.</a:t>
            </a:r>
            <a:endParaRPr lang="en-US" dirty="0"/>
          </a:p>
        </p:txBody>
      </p:sp>
      <p:sp>
        <p:nvSpPr>
          <p:cNvPr id="28" name="Object 28"/>
          <p:cNvSpPr txBox="1"/>
          <p:nvPr/>
        </p:nvSpPr>
        <p:spPr>
          <a:xfrm>
            <a:off x="12621388" y="4676637"/>
            <a:ext cx="1146558" cy="1339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0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03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1430857" y="5630333"/>
            <a:ext cx="271524" cy="271524"/>
            <a:chOff x="1430857" y="5630333"/>
            <a:chExt cx="271524" cy="27152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5066667" y="5630333"/>
            <a:ext cx="271524" cy="271524"/>
            <a:chOff x="15066667" y="5630333"/>
            <a:chExt cx="271524" cy="27152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973427" y="5632152"/>
            <a:ext cx="271524" cy="271524"/>
            <a:chOff x="5973427" y="5632152"/>
            <a:chExt cx="271524" cy="271524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646873" y="5632152"/>
            <a:ext cx="271524" cy="271524"/>
            <a:chOff x="10646873" y="5632152"/>
            <a:chExt cx="271524" cy="271524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93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20" grpId="0"/>
      <p:bldP spid="21" grpId="0"/>
      <p:bldP spid="22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199" y="1443251"/>
            <a:ext cx="12919691" cy="16776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공업화의 진행과 출판 문화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6542839" y="3682820"/>
            <a:ext cx="1401369" cy="200925"/>
            <a:chOff x="6542839" y="3682820"/>
            <a:chExt cx="1401369" cy="20092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2839" y="3682820"/>
              <a:ext cx="1401369" cy="20092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133352" y="3602517"/>
            <a:ext cx="4413763" cy="586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공업화 진행과 출판 문화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7982303" y="4178050"/>
            <a:ext cx="9315097" cy="30008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쇼와시대 초기에는 공업화가 급속히 진행되며 문화가 발전되기 시작하였다.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특히 출판 문화가 크게 발전 되기 시작하였다.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-어른의 교양과 오락을 위한 책과 잡지 그리고 여유있는 중산층의 자녀들을 위한 </a:t>
            </a: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교육용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</a:t>
            </a:r>
          </a:p>
          <a:p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그림책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, 동화책 등이 대량 출판되고 유통되었다.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시기에 기반을 확립한 출판사가 많다는 점에서 출판 문화가 뿌리 </a:t>
            </a: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깊게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</a:t>
            </a: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자리</a:t>
            </a:r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 잡고 있었음을 알 수 있다.</a:t>
            </a:r>
          </a:p>
          <a:p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37140" y="9461206"/>
            <a:ext cx="16768190" cy="163937"/>
            <a:chOff x="137140" y="9461206"/>
            <a:chExt cx="16768190" cy="163937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37140" y="9461206"/>
              <a:ext cx="16768190" cy="16393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08991" y="3450687"/>
            <a:ext cx="6664748" cy="4238780"/>
            <a:chOff x="808991" y="3450687"/>
            <a:chExt cx="6664748" cy="423878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991" y="3450687"/>
              <a:ext cx="6664748" cy="4238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8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895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410199" y="1443251"/>
            <a:ext cx="10998987" cy="16776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모던 문화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6542839" y="3682820"/>
            <a:ext cx="1401369" cy="200925"/>
            <a:chOff x="6542839" y="3682820"/>
            <a:chExt cx="1401369" cy="20092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2839" y="3682820"/>
              <a:ext cx="1401369" cy="2009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3352" y="3602517"/>
            <a:ext cx="5165643" cy="586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무던 문화와 모던 보이, 모던 걸</a:t>
            </a:r>
            <a:endParaRPr lang="en-US" dirty="0"/>
          </a:p>
        </p:txBody>
      </p:sp>
      <p:sp>
        <p:nvSpPr>
          <p:cNvPr id="8" name="Object 8"/>
          <p:cNvSpPr txBox="1"/>
          <p:nvPr/>
        </p:nvSpPr>
        <p:spPr>
          <a:xfrm>
            <a:off x="7982304" y="4178050"/>
            <a:ext cx="10062734" cy="33085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공업화의 진행으로 소비문화와 향락을 중심으로 한 모던 문화가 유행되었다.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모던 문화를 잘 나타내는 특징으로는 백화점이나 카페, 바 그리고 영화관 등의 도시 공간이다.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새로운 세대의 등장이라고 하는 젊은 세대 모던 보이와 모던 걸 들이 나타났다.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모던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보이와 모던 걸은 이 시기의 식민지 현실이나, 사회의 모습에 관심을 두지 </a:t>
            </a: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않고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</a:t>
            </a:r>
          </a:p>
          <a:p>
            <a:r>
              <a:rPr lang="ko-KR" alt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      </a:t>
            </a: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자신의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정체성을 찾으려는 사람들을 일컫기도 한다.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이들은 도시 공간 그리고 잡이나 영화 등의 대중 예술을 즐기며 모던 문화의 핵심적인 존재였다.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837743" y="2759252"/>
            <a:ext cx="5038111" cy="6171429"/>
            <a:chOff x="1837743" y="2759252"/>
            <a:chExt cx="5038111" cy="617142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7743" y="2759252"/>
              <a:ext cx="5038111" cy="6171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7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744757" y="6401726"/>
            <a:ext cx="2634076" cy="116338"/>
            <a:chOff x="15744757" y="6401726"/>
            <a:chExt cx="2634076" cy="1163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5744757" y="6401726"/>
              <a:ext cx="2634076" cy="11633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1905" y="477972"/>
            <a:ext cx="11734895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1930</a:t>
            </a:r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년도 일본의 거리</a:t>
            </a:r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영상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0838095" y="9639747"/>
            <a:ext cx="755714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https://</a:t>
            </a:r>
            <a:r>
              <a:rPr lang="en-US" sz="16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www.youtube.com</a:t>
            </a:r>
            <a:r>
              <a:rPr lang="en-US" sz="16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/</a:t>
            </a:r>
            <a:r>
              <a:rPr lang="en-US" sz="16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watch?v</a:t>
            </a:r>
            <a:r>
              <a:rPr lang="en-US" sz="16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=</a:t>
            </a:r>
            <a:r>
              <a:rPr lang="en-US" sz="16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mZuDFere_nw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1722376" y="4995446"/>
            <a:ext cx="9886033" cy="144864"/>
            <a:chOff x="11722376" y="4995446"/>
            <a:chExt cx="9886033" cy="14486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1722376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  <p:pic>
        <p:nvPicPr>
          <p:cNvPr id="4" name="그림 3" descr="텍스트, 건물, 실외이(가) 표시된 사진&#10;&#10;자동 생성된 설명">
            <a:extLst>
              <a:ext uri="{FF2B5EF4-FFF2-40B4-BE49-F238E27FC236}">
                <a16:creationId xmlns:a16="http://schemas.microsoft.com/office/drawing/2014/main" id="{0B272ACC-D769-F646-9642-7B87C385B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68" y="2104618"/>
            <a:ext cx="13535479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55592" y="6210300"/>
            <a:ext cx="2813796" cy="124275"/>
            <a:chOff x="16049483" y="6567674"/>
            <a:chExt cx="2813796" cy="12427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AC517C1-B348-4A5A-9002-FD949D0AFE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94907"/>
            <a:ext cx="6800972" cy="4741264"/>
          </a:xfrm>
          <a:prstGeom prst="rect">
            <a:avLst/>
          </a:prstGeom>
        </p:spPr>
      </p:pic>
      <p:sp>
        <p:nvSpPr>
          <p:cNvPr id="14" name="Object 2"/>
          <p:cNvSpPr txBox="1"/>
          <p:nvPr/>
        </p:nvSpPr>
        <p:spPr>
          <a:xfrm>
            <a:off x="838200" y="3187917"/>
            <a:ext cx="12919691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쇼와시대의</a:t>
            </a:r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양복</a:t>
            </a:r>
            <a:endParaRPr lang="en-US" altLang="ko-KR" sz="6300" dirty="0">
              <a:solidFill>
                <a:srgbClr val="595959"/>
              </a:solidFill>
              <a:latin typeface="Cafe24 Dangdanghae" pitchFamily="34" charset="0"/>
              <a:cs typeface="Cafe24 Dangdanghae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87BDA-1B25-4DA3-AD37-A4844AF23DD1}"/>
              </a:ext>
            </a:extLst>
          </p:cNvPr>
          <p:cNvSpPr txBox="1"/>
          <p:nvPr/>
        </p:nvSpPr>
        <p:spPr>
          <a:xfrm>
            <a:off x="7655335" y="65520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srgbClr val="595959"/>
                </a:solidFill>
                <a:latin typeface="S-Core Dream 4 Regular" pitchFamily="34" charset="0"/>
              </a:rPr>
              <a:t>22045547 </a:t>
            </a:r>
            <a:r>
              <a:rPr lang="ko-KR" altLang="en-US" sz="1800" dirty="0" err="1">
                <a:solidFill>
                  <a:srgbClr val="595959"/>
                </a:solidFill>
                <a:latin typeface="S-Core Dream 4 Regular" pitchFamily="34" charset="0"/>
              </a:rPr>
              <a:t>레티퀸</a:t>
            </a:r>
            <a:endParaRPr lang="en-US" altLang="ko-KR" sz="1800" dirty="0">
              <a:solidFill>
                <a:srgbClr val="595959"/>
              </a:solidFill>
              <a:latin typeface="S-Core Dream 4 Regular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48D1B3A-5DE3-404F-B519-F146A3611648}"/>
              </a:ext>
            </a:extLst>
          </p:cNvPr>
          <p:cNvSpPr txBox="1"/>
          <p:nvPr/>
        </p:nvSpPr>
        <p:spPr>
          <a:xfrm>
            <a:off x="1410199" y="655893"/>
            <a:ext cx="6141844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ko-KR" altLang="en-US" sz="1800" dirty="0">
                <a:solidFill>
                  <a:srgbClr val="595959"/>
                </a:solidFill>
                <a:latin typeface="S-Core Dream 4 Regular" pitchFamily="34" charset="0"/>
              </a:rPr>
              <a:t>일본문화</a:t>
            </a:r>
            <a:endParaRPr lang="ko-KR" altLang="en-US" sz="18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  <a:p>
            <a:pPr lvl="0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9873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다이쇼 쇼와 대중문화  (수정4)</Template>
  <TotalTime>51</TotalTime>
  <Words>754</Words>
  <Application>Microsoft Office PowerPoint</Application>
  <PresentationFormat>사용자 지정</PresentationFormat>
  <Paragraphs>146</Paragraphs>
  <Slides>31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Cafe24 Dangdanghae</vt:lpstr>
      <vt:lpstr>S-Core Dream 4 Regular</vt:lpstr>
      <vt:lpstr>바탕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wodms9313@naver.com</dc:creator>
  <cp:lastModifiedBy>김 건우</cp:lastModifiedBy>
  <cp:revision>6</cp:revision>
  <dcterms:created xsi:type="dcterms:W3CDTF">2022-03-30T02:29:48Z</dcterms:created>
  <dcterms:modified xsi:type="dcterms:W3CDTF">2022-03-31T11:22:41Z</dcterms:modified>
  <cp:version/>
</cp:coreProperties>
</file>