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1.svg" ContentType="image/svg"/>
  <Override PartName="/ppt/media/image7.svg" ContentType="image/sv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10" y="96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presProps" Target="presProps.xml"  /><Relationship Id="rId25" Type="http://schemas.openxmlformats.org/officeDocument/2006/relationships/viewProps" Target="viewProps.xml"  /><Relationship Id="rId26" Type="http://schemas.openxmlformats.org/officeDocument/2006/relationships/theme" Target="theme/theme1.xml"  /><Relationship Id="rId27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0E4F4C6E-36D0-47A4-B613-B54B32A4637E}" type="datetime1">
              <a:rPr lang="ko-KR" altLang="en-US"/>
              <a:pPr lvl="0">
                <a:defRPr/>
              </a:pPr>
              <a:t>2022-03-31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8602835E-3C09-460F-9594-23E02F7EB47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8F012-0AC3-42B2-90CA-BC5405C6B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5097188-C232-41BC-A1C6-677F6D6FD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ACDF9E-AFBC-4D2D-A688-7BE38874A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2022-03-26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D59E12-6FA5-449B-95B8-54226925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99C277-1836-4E22-BB5C-32FD2C8A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584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BD1FB7-E6E4-4153-8540-BFF436E9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D0FDF1D-719A-4B33-9023-7CE4316AD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B4EE70-389B-46DE-9265-B822FBD1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2022-03-26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B0A08D-1ADA-4909-B351-23A9DB5B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C96274-6782-43A2-9D65-26D48D59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4804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EFF69C1-F07A-44E0-8804-DBF0B91EE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6152B80-F8D2-4FB9-9913-48A227D65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051D35-AC5D-4009-B23F-239D9EE5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2022-03-26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31EDF0-F5CD-4184-B8F2-C877766D1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802437-6EA8-4A9E-A143-795A149A4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5354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9D55B9-E8A9-4A30-91F8-3A87B484D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F38375-52A4-4DFC-94A7-02AAFB2D3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2CB85B4-E71D-494F-A759-4D10E064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2022-03-26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9F9B02-3085-4385-A3F2-BCBAF406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B66A0F-23CB-48F3-98F5-EEB498F0E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785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00C255-11F9-437C-BD0A-8C833027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716960-288E-40FA-BAC1-95E652A0A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49145B-4748-48A7-8B68-AB10D9C3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2022-03-26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243DA5-62AB-4B07-ACF4-66F7F151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15D854-17FC-4344-B33A-2133F9CD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520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979294-4C29-4FF2-94D5-64F5E01A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482D1B-E38A-4915-8F19-5833301E1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70A86B2-4BE5-4BDC-8321-2402D0BA9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236FE4B-E0B7-4187-9969-8E7CF3FF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2022-03-26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CEF1A5-E0D7-4286-84FF-F0347333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B93F695-D9D7-4B6A-A576-90018153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04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B6A37-6DCD-490D-ACB4-5A4BBFDB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FBFDDF-C043-4373-B751-DEDFFD2FC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4EDD22-3F2F-4C29-86F7-886E17AD5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2FDB57E-3DFC-4612-B7AB-FEDC5F867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12070CB-C54B-46A0-945F-190DC0280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BCDECCA-E76A-451A-AAFF-603D887E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2022-03-26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BFC4C5F-2E37-4C43-933D-AA5036CC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5C55A0B-AD1F-4D77-BB32-6CA2B481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084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58ABC6-A533-4172-AFC1-84E430BA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44D0A85-6CE5-4FE0-A839-22468B8A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2022-03-26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E1ABEBE-2706-4558-85F8-2436A72C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87E30B7-49F1-44C9-8825-1306CA43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267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E509C7A-604B-447A-A0E7-827B9D62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2022-03-26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0E42BB5-D3ED-4C8D-8CA7-4619BE48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1CFFE1-D135-48B9-9A6D-A2FD7C7A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DC539-7512-4226-9223-DA48FCD0E2DE}"/>
              </a:ext>
            </a:extLst>
          </p:cNvPr>
          <p:cNvSpPr txBox="1"/>
          <p:nvPr userDrawn="1"/>
        </p:nvSpPr>
        <p:spPr>
          <a:xfrm>
            <a:off x="10032313" y="6588607"/>
            <a:ext cx="2169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ⓒSaebyeol Yu.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Saebyeol’s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17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ABF424-516E-45C7-A9E1-790BDAF1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59E1ED-69B1-48EF-95E3-4A0BA178F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0E19A3F-94D9-442E-8D70-BDFA73E9A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0EBF51-806D-4FB3-AA11-4F6B7DB73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2022-03-26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D593E20-D7A7-4DD2-AAB9-1257F61B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CD3B0FD-CAB2-4FFC-997F-FB326DD3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79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98EB20-48F7-48B8-A6B9-0261B6BA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C436F32-78E7-4C89-8734-475421D35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3D526B-EDAF-4888-AA56-44BF7C832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94E3DFB-8B04-43A4-BE6C-21E48237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08E7-38C9-4D32-A2B6-C3765899F2A5}" type="datetimeFigureOut">
              <a:rPr lang="ko-KR" altLang="en-US" smtClean="0"/>
              <a:t>2022-03-26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D57F976-D309-4D60-B0A1-43C6E574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30BA7C4-51F1-47C6-A321-2DF8E677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026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2F9EDB-7AE4-4C48-838E-CA5C2DF5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327EBC-3E3B-474E-83E1-C087A70D0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23D1C1-8BAB-48B1-8A81-361F734B3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08E7-38C9-4D32-A2B6-C3765899F2A5}" type="datetimeFigureOut">
              <a:rPr lang="ko-KR" altLang="en-US" smtClean="0"/>
              <a:t>2022-03-26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2D174B-CCB9-47F1-8F37-F86E3A591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165FA4-90E6-4929-90D4-6FF8E70A0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54EA-75EF-4CE9-B3B8-A709779C82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3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7.jpeg"  /><Relationship Id="rId3" Type="http://schemas.openxmlformats.org/officeDocument/2006/relationships/hyperlink" Target="https://www.osaruland.jp/tips/1914/" TargetMode="External"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8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9.png"  /><Relationship Id="rId3" Type="http://schemas.openxmlformats.org/officeDocument/2006/relationships/image" Target="../media/image20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png"  /><Relationship Id="rId3" Type="http://schemas.openxmlformats.org/officeDocument/2006/relationships/image" Target="../media/image6.png"  /><Relationship Id="rId4" Type="http://schemas.openxmlformats.org/officeDocument/2006/relationships/image" Target="../media/image6.png"  /><Relationship Id="rId5" Type="http://schemas.openxmlformats.org/officeDocument/2006/relationships/image" Target="../media/image6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1.jpeg"  /><Relationship Id="rId3" Type="http://schemas.openxmlformats.org/officeDocument/2006/relationships/image" Target="../media/image22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3.png"  /><Relationship Id="rId3" Type="http://schemas.openxmlformats.org/officeDocument/2006/relationships/image" Target="../media/image24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png"  /><Relationship Id="rId3" Type="http://schemas.openxmlformats.org/officeDocument/2006/relationships/image" Target="../media/image6.png"  /><Relationship Id="rId4" Type="http://schemas.openxmlformats.org/officeDocument/2006/relationships/image" Target="../media/image6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5.jpeg"  /><Relationship Id="rId3" Type="http://schemas.openxmlformats.org/officeDocument/2006/relationships/video" Target="https://www.youtube.com/embed/thGoqjo5M0w?start=412&amp;feature=oembed" TargetMode="External" /><Relationship Id="rId4" Type="http://schemas.openxmlformats.org/officeDocument/2006/relationships/image" Target="../media/image26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5.jpeg"  /><Relationship Id="rId3" Type="http://schemas.openxmlformats.org/officeDocument/2006/relationships/video" Target="https://www.youtube.com/embed/8nxaZ69ElEc?feature=oembed" TargetMode="External" /><Relationship Id="rId4" Type="http://schemas.openxmlformats.org/officeDocument/2006/relationships/image" Target="../media/image27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3.jpeg"  /><Relationship Id="rId3" Type="http://schemas.openxmlformats.org/officeDocument/2006/relationships/image" Target="../media/image4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5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png"  /><Relationship Id="rId3" Type="http://schemas.openxmlformats.org/officeDocument/2006/relationships/image" Target="../media/image7.svg"  /><Relationship Id="rId4" Type="http://schemas.openxmlformats.org/officeDocument/2006/relationships/image" Target="../media/image8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9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0.png"  /><Relationship Id="rId3" Type="http://schemas.openxmlformats.org/officeDocument/2006/relationships/image" Target="../media/image11.svg"  /><Relationship Id="rId4" Type="http://schemas.openxmlformats.org/officeDocument/2006/relationships/image" Target="../media/image12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6.png"  /><Relationship Id="rId3" Type="http://schemas.openxmlformats.org/officeDocument/2006/relationships/image" Target="../media/image7.svg"  /><Relationship Id="rId4" Type="http://schemas.openxmlformats.org/officeDocument/2006/relationships/image" Target="../media/image13.jpeg"  /><Relationship Id="rId5" Type="http://schemas.openxmlformats.org/officeDocument/2006/relationships/image" Target="../media/image14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video" Target="https://www.youtube.com/embed/JAOVoOzewts?feature=oembed" TargetMode="External" /><Relationship Id="rId2" Type="http://schemas.openxmlformats.org/officeDocument/2006/relationships/video" Target="https://www.youtube.com/embed/F7KW11yFxok?feature=oembed" TargetMode="External" /><Relationship Id="rId3" Type="http://schemas.openxmlformats.org/officeDocument/2006/relationships/slideLayout" Target="../slideLayouts/slideLayout7.xml"  /><Relationship Id="rId4" Type="http://schemas.openxmlformats.org/officeDocument/2006/relationships/image" Target="../media/image15.jpeg"  /><Relationship Id="rId5" Type="http://schemas.openxmlformats.org/officeDocument/2006/relationships/image" Target="../media/image16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CB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E8DB10-764D-45FC-AB61-1DD0D37C8E80}"/>
              </a:ext>
            </a:extLst>
          </p:cNvPr>
          <p:cNvSpPr txBox="1"/>
          <p:nvPr/>
        </p:nvSpPr>
        <p:spPr>
          <a:xfrm>
            <a:off x="759583" y="1375798"/>
            <a:ext cx="24788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rgbClr val="655D5B"/>
                </a:solidFill>
              </a:rPr>
              <a:t>일본의 연극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15F66-4DFC-4647-ADE1-46D6A34E3DC6}"/>
              </a:ext>
            </a:extLst>
          </p:cNvPr>
          <p:cNvSpPr txBox="1"/>
          <p:nvPr/>
        </p:nvSpPr>
        <p:spPr>
          <a:xfrm>
            <a:off x="942241" y="4619564"/>
            <a:ext cx="1699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554F4D"/>
                </a:solidFill>
              </a:rPr>
              <a:t>22101371 </a:t>
            </a:r>
            <a:r>
              <a:rPr lang="ko-KR" altLang="en-US" sz="1600" dirty="0" err="1">
                <a:solidFill>
                  <a:srgbClr val="554F4D"/>
                </a:solidFill>
              </a:rPr>
              <a:t>김도민</a:t>
            </a:r>
            <a:endParaRPr lang="ko-KR" altLang="en-US" sz="1600" dirty="0">
              <a:solidFill>
                <a:srgbClr val="554F4D"/>
              </a:solidFill>
            </a:endParaRPr>
          </a:p>
        </p:txBody>
      </p:sp>
      <p:pic>
        <p:nvPicPr>
          <p:cNvPr id="1026" name="Picture 2" descr="오바라 문화축제 오바라 가부키 공연 | 【공식】 아이치현 도요타시 관광 사이트 (투어리즘 도요타)">
            <a:extLst>
              <a:ext uri="{FF2B5EF4-FFF2-40B4-BE49-F238E27FC236}">
                <a16:creationId xmlns:a16="http://schemas.microsoft.com/office/drawing/2014/main" id="{27A9E63C-5450-4A16-AC5D-1BF6FCC29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936" y="0"/>
            <a:ext cx="8011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2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C97AA1E-FEDE-4944-B5E2-27A6952A71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36651BB-60F5-40E4-B264-A16E0A3C93EE}"/>
              </a:ext>
            </a:extLst>
          </p:cNvPr>
          <p:cNvSpPr/>
          <p:nvPr/>
        </p:nvSpPr>
        <p:spPr>
          <a:xfrm>
            <a:off x="690880" y="711200"/>
            <a:ext cx="10901680" cy="543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ㅍ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892FA-26DD-4A0C-849F-94F48398B3C9}"/>
              </a:ext>
            </a:extLst>
          </p:cNvPr>
          <p:cNvSpPr txBox="1"/>
          <p:nvPr/>
        </p:nvSpPr>
        <p:spPr>
          <a:xfrm>
            <a:off x="3690262" y="2644170"/>
            <a:ext cx="48013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dirty="0">
                <a:solidFill>
                  <a:srgbClr val="554F4D"/>
                </a:solidFill>
              </a:rPr>
              <a:t>감사합니다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A6BDFA-3D33-42C1-A1B0-347389CD575A}"/>
              </a:ext>
            </a:extLst>
          </p:cNvPr>
          <p:cNvSpPr txBox="1"/>
          <p:nvPr/>
        </p:nvSpPr>
        <p:spPr>
          <a:xfrm>
            <a:off x="3511620" y="5244860"/>
            <a:ext cx="5727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600" dirty="0"/>
              <a:t>출처 </a:t>
            </a:r>
            <a:r>
              <a:rPr lang="ja-JP" altLang="en-US" sz="1600" dirty="0">
                <a:hlinkClick r:id="rId3"/>
              </a:rPr>
              <a:t>日本の伝統芸能について知ろう！人々を魅了し続ける日本のココロ </a:t>
            </a:r>
            <a:r>
              <a:rPr lang="en-US" altLang="ja-JP" sz="1600" dirty="0">
                <a:hlinkClick r:id="rId3"/>
              </a:rPr>
              <a:t>| </a:t>
            </a:r>
            <a:r>
              <a:rPr lang="ja-JP" altLang="en-US" sz="1600" dirty="0">
                <a:hlinkClick r:id="rId3"/>
              </a:rPr>
              <a:t>おさるランド［日光さる軍団］ </a:t>
            </a:r>
            <a:r>
              <a:rPr lang="en-US" altLang="ja-JP" sz="1600" dirty="0">
                <a:hlinkClick r:id="rId3"/>
              </a:rPr>
              <a:t>(osaruland.jp)</a:t>
            </a:r>
            <a:endParaRPr lang="ko-KR" altLang="en-US" sz="1600" dirty="0">
              <a:solidFill>
                <a:srgbClr val="554F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80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e2cb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8010" y="2709902"/>
            <a:ext cx="5926455" cy="10981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ja-JP" altLang="en-US" sz="6600">
                <a:solidFill>
                  <a:srgbClr val="655d5b"/>
                </a:solidFill>
              </a:rPr>
              <a:t>落語（らくご）</a:t>
            </a:r>
            <a:endParaRPr lang="ko-KR" altLang="en-US" sz="6600">
              <a:solidFill>
                <a:srgbClr val="655d5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2485" y="3817898"/>
            <a:ext cx="23545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1600">
                <a:solidFill>
                  <a:srgbClr val="554f4d"/>
                </a:solidFill>
              </a:rPr>
              <a:t>２２１０１５３３홍나경</a:t>
            </a:r>
            <a:endParaRPr lang="ko-KR" altLang="en-US" sz="1600">
              <a:solidFill>
                <a:srgbClr val="554f4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 rot="0">
            <a:off x="1268875" y="865936"/>
            <a:ext cx="2160000" cy="2160000"/>
            <a:chOff x="787400" y="2349000"/>
            <a:chExt cx="2160000" cy="2160000"/>
          </a:xfrm>
        </p:grpSpPr>
        <p:sp>
          <p:nvSpPr>
            <p:cNvPr id="7" name="직사각형 6"/>
            <p:cNvSpPr/>
            <p:nvPr/>
          </p:nvSpPr>
          <p:spPr>
            <a:xfrm>
              <a:off x="787400" y="2349000"/>
              <a:ext cx="2160000" cy="2160000"/>
            </a:xfrm>
            <a:prstGeom prst="rect">
              <a:avLst/>
            </a:prstGeom>
            <a:solidFill>
              <a:srgbClr val="e2cb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98735" y="3167390"/>
              <a:ext cx="1325880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2800">
                  <a:solidFill>
                    <a:srgbClr val="554f4d"/>
                  </a:solidFill>
                </a:rPr>
                <a:t> </a:t>
              </a:r>
              <a:r>
                <a:rPr lang="ko-KR" altLang="en-US" sz="2800">
                  <a:solidFill>
                    <a:srgbClr val="554f4d"/>
                  </a:solidFill>
                </a:rPr>
                <a:t>라쿠고</a:t>
              </a:r>
              <a:endParaRPr lang="ko-KR" altLang="en-US" sz="2800">
                <a:solidFill>
                  <a:srgbClr val="554f4d"/>
                </a:solidFill>
              </a:endParaRPr>
            </a:p>
          </p:txBody>
        </p:sp>
      </p:grpSp>
      <p:pic>
        <p:nvPicPr>
          <p:cNvPr id="5" name="Picture 2" descr="日本の文化「落語 - 라쿠고(만담)」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096000" y="771343"/>
            <a:ext cx="4827125" cy="55937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 rot="0">
            <a:off x="261710" y="155027"/>
            <a:ext cx="11708524" cy="6316718"/>
            <a:chOff x="5452464" y="638681"/>
            <a:chExt cx="10899817" cy="5557520"/>
          </a:xfrm>
        </p:grpSpPr>
        <p:sp>
          <p:nvSpPr>
            <p:cNvPr id="4" name="직사각형 3"/>
            <p:cNvSpPr/>
            <p:nvPr/>
          </p:nvSpPr>
          <p:spPr>
            <a:xfrm>
              <a:off x="5452464" y="638681"/>
              <a:ext cx="10899817" cy="555752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53239" y="855280"/>
              <a:ext cx="4919106" cy="6090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4000">
                  <a:solidFill>
                    <a:srgbClr val="ff0000"/>
                  </a:solidFill>
                </a:rPr>
                <a:t>落語</a:t>
              </a:r>
              <a:r>
                <a:rPr lang="en-US" altLang="ko-KR" sz="4000">
                  <a:solidFill>
                    <a:srgbClr val="ff0000"/>
                  </a:solidFill>
                </a:rPr>
                <a:t> </a:t>
              </a:r>
              <a:r>
                <a:rPr lang="ko-KR" altLang="en-US" sz="4000">
                  <a:solidFill>
                    <a:srgbClr val="ff0000"/>
                  </a:solidFill>
                </a:rPr>
                <a:t>らくご</a:t>
              </a:r>
              <a:r>
                <a:rPr lang="en-US" altLang="ko-KR" sz="4000">
                  <a:solidFill>
                    <a:srgbClr val="ff0000"/>
                  </a:solidFill>
                </a:rPr>
                <a:t>(</a:t>
              </a:r>
              <a:r>
                <a:rPr lang="ko-KR" altLang="en-US" sz="4000">
                  <a:solidFill>
                    <a:srgbClr val="ff0000"/>
                  </a:solidFill>
                </a:rPr>
                <a:t>만담</a:t>
              </a:r>
              <a:r>
                <a:rPr lang="en-US" altLang="ko-KR" sz="4000">
                  <a:solidFill>
                    <a:srgbClr val="ff0000"/>
                  </a:solidFill>
                </a:rPr>
                <a:t>,</a:t>
              </a:r>
              <a:r>
                <a:rPr lang="ko-KR" altLang="en-US" sz="4000">
                  <a:solidFill>
                    <a:srgbClr val="ff0000"/>
                  </a:solidFill>
                </a:rPr>
                <a:t>독백</a:t>
              </a:r>
              <a:r>
                <a:rPr lang="en-US" altLang="ko-KR" sz="4000">
                  <a:solidFill>
                    <a:srgbClr val="ff0000"/>
                  </a:solidFill>
                </a:rPr>
                <a:t>)</a:t>
              </a:r>
              <a:endParaRPr lang="ko-KR" altLang="en-US" sz="4000">
                <a:solidFill>
                  <a:srgbClr val="ff0000"/>
                </a:solidFill>
              </a:endParaRPr>
            </a:p>
          </p:txBody>
        </p:sp>
        <p:cxnSp>
          <p:nvCxnSpPr>
            <p:cNvPr id="7" name="직선 연결선 6"/>
            <p:cNvCxnSpPr/>
            <p:nvPr/>
          </p:nvCxnSpPr>
          <p:spPr>
            <a:xfrm flipV="1">
              <a:off x="5604774" y="1608335"/>
              <a:ext cx="10633999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25320" y="4400528"/>
            <a:ext cx="6600496" cy="1179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600"/>
              <a:t>-</a:t>
            </a:r>
            <a:r>
              <a:rPr lang="ko-KR" altLang="en-US" sz="3600"/>
              <a:t>몸짓</a:t>
            </a:r>
            <a:r>
              <a:rPr lang="en-US" altLang="ko-KR" sz="3600"/>
              <a:t>, </a:t>
            </a:r>
            <a:r>
              <a:rPr lang="ko-KR" altLang="en-US" sz="3600"/>
              <a:t>말을 통한 </a:t>
            </a:r>
            <a:r>
              <a:rPr lang="en-US" altLang="ko-KR" sz="3600"/>
              <a:t>1</a:t>
            </a:r>
            <a:r>
              <a:rPr lang="ko-KR" altLang="en-US" sz="3600"/>
              <a:t>인 만담</a:t>
            </a:r>
            <a:endParaRPr lang="ko-KR" altLang="en-US" sz="3600"/>
          </a:p>
          <a:p>
            <a:pPr algn="l">
              <a:defRPr/>
            </a:pPr>
            <a:endParaRPr lang="ko-KR" altLang="en-US" sz="3600">
              <a:solidFill>
                <a:srgbClr val="554f4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320" y="3263665"/>
            <a:ext cx="5981435" cy="1182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600"/>
              <a:t>-</a:t>
            </a:r>
            <a:r>
              <a:rPr lang="ko-KR" altLang="en-US" sz="3600"/>
              <a:t>화려한 음악을 요하지 않음</a:t>
            </a:r>
            <a:endParaRPr lang="ko-KR" altLang="en-US" sz="3600"/>
          </a:p>
          <a:p>
            <a:pPr algn="l">
              <a:defRPr/>
            </a:pPr>
            <a:endParaRPr lang="ko-KR" altLang="en-US" sz="3600">
              <a:solidFill>
                <a:srgbClr val="554f4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5321" y="1740002"/>
            <a:ext cx="5661564" cy="125846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just">
              <a:lnSpc>
                <a:spcPct val="120000"/>
              </a:lnSpc>
              <a:defRPr/>
            </a:pPr>
            <a:endParaRPr lang="en-US" altLang="ko-KR" sz="1600"/>
          </a:p>
          <a:p>
            <a:pPr algn="just">
              <a:lnSpc>
                <a:spcPct val="120000"/>
              </a:lnSpc>
              <a:defRPr/>
            </a:pPr>
            <a:r>
              <a:rPr lang="en-US" altLang="ko-KR" sz="3200"/>
              <a:t>-</a:t>
            </a:r>
            <a:r>
              <a:rPr lang="ko-KR" altLang="en-US" sz="3200"/>
              <a:t>전통적인 화술 기반의 예술</a:t>
            </a:r>
            <a:endParaRPr lang="ko-KR" altLang="en-US" sz="3200"/>
          </a:p>
          <a:p>
            <a:pPr algn="just">
              <a:lnSpc>
                <a:spcPct val="120000"/>
              </a:lnSpc>
              <a:defRPr/>
            </a:pPr>
            <a:endParaRPr lang="ko-KR" altLang="en-US" sz="1600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281164" y="1375171"/>
            <a:ext cx="2907330" cy="290733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607197" y="3313386"/>
            <a:ext cx="2907330" cy="2881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1"/>
      <p:bldP spid="15" grpId="2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1411" y="350594"/>
            <a:ext cx="3632954" cy="11810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600"/>
              <a:t>라쿠고카</a:t>
            </a:r>
            <a:r>
              <a:rPr lang="en-US" altLang="ko-KR" sz="3600">
                <a:solidFill>
                  <a:srgbClr val="554f4d"/>
                </a:solidFill>
              </a:rPr>
              <a:t>(</a:t>
            </a:r>
            <a:r>
              <a:rPr lang="ko-KR" altLang="en-US" sz="3600"/>
              <a:t>落語家</a:t>
            </a:r>
            <a:r>
              <a:rPr lang="en-US" altLang="ko-KR" sz="3600"/>
              <a:t>)</a:t>
            </a:r>
            <a:endParaRPr lang="en-US" altLang="ko-KR" sz="3600"/>
          </a:p>
          <a:p>
            <a:pPr algn="l">
              <a:defRPr/>
            </a:pPr>
            <a:r>
              <a:rPr lang="ko-KR" altLang="en-US" sz="3600">
                <a:solidFill>
                  <a:srgbClr val="554f4d"/>
                </a:solidFill>
              </a:rPr>
              <a:t> </a:t>
            </a:r>
            <a:endParaRPr lang="ko-KR" altLang="en-US" sz="3600">
              <a:solidFill>
                <a:srgbClr val="554f4d"/>
              </a:solidFill>
            </a:endParaRPr>
          </a:p>
        </p:txBody>
      </p:sp>
      <p:pic>
        <p:nvPicPr>
          <p:cNvPr id="4" name="그래픽 3" descr="배지 체크 표시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89713" y="2575888"/>
            <a:ext cx="914400" cy="914400"/>
          </a:xfrm>
          <a:prstGeom prst="rect">
            <a:avLst/>
          </a:prstGeom>
        </p:spPr>
      </p:pic>
      <p:pic>
        <p:nvPicPr>
          <p:cNvPr id="25" name="그래픽 24" descr="배지 체크 표시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89713" y="3688244"/>
            <a:ext cx="914400" cy="914400"/>
          </a:xfrm>
          <a:prstGeom prst="rect">
            <a:avLst/>
          </a:prstGeom>
        </p:spPr>
      </p:pic>
      <p:pic>
        <p:nvPicPr>
          <p:cNvPr id="26" name="그래픽 25" descr="배지 체크 표시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89713" y="4800600"/>
            <a:ext cx="914400" cy="914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93224" y="2607861"/>
            <a:ext cx="9341587" cy="74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ko-KR" altLang="en-US" sz="3600"/>
              <a:t>스승 밑에서 일정한 기간을 거치며 교육</a:t>
            </a:r>
            <a:endParaRPr lang="en-US" altLang="ko-KR" sz="2800">
              <a:solidFill>
                <a:srgbClr val="655d5b"/>
              </a:solidFill>
              <a:latin typeface="이롭게 바탕체 Medium"/>
              <a:ea typeface="이롭게 바탕체 Medium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93224" y="3799644"/>
            <a:ext cx="9341587" cy="741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ko-KR" altLang="en-US" sz="3600"/>
              <a:t>동업자들로 구성된 협회 가입</a:t>
            </a:r>
            <a:endParaRPr lang="ja-JP" altLang="en-US" sz="3600"/>
          </a:p>
        </p:txBody>
      </p:sp>
      <p:sp>
        <p:nvSpPr>
          <p:cNvPr id="29" name="TextBox 28"/>
          <p:cNvSpPr txBox="1"/>
          <p:nvPr/>
        </p:nvSpPr>
        <p:spPr>
          <a:xfrm>
            <a:off x="1768096" y="4936705"/>
            <a:ext cx="9341587" cy="1185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600"/>
              <a:t>스승으로부터 예명을 받거나 </a:t>
            </a:r>
            <a:endParaRPr lang="ko-KR" altLang="en-US" sz="3600"/>
          </a:p>
          <a:p>
            <a:pPr>
              <a:defRPr/>
            </a:pPr>
            <a:r>
              <a:rPr lang="ko-KR" altLang="en-US" sz="3600"/>
              <a:t>유명한 라쿠고카의 이름을 불려받음</a:t>
            </a:r>
            <a:endParaRPr lang="ja-JP" altLang="en-US" sz="3600"/>
          </a:p>
        </p:txBody>
      </p:sp>
      <p:sp>
        <p:nvSpPr>
          <p:cNvPr id="30" name="직사각형 29"/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1" name="그래픽 10" descr="배지 체크 표시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89713" y="1458957"/>
            <a:ext cx="914400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3224" y="1553608"/>
            <a:ext cx="8010632" cy="635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600"/>
              <a:t>라쿠고카</a:t>
            </a:r>
            <a:r>
              <a:rPr lang="en-US" altLang="ko-KR" sz="3600"/>
              <a:t>(</a:t>
            </a:r>
            <a:r>
              <a:rPr lang="ko-KR" altLang="en-US" sz="3600"/>
              <a:t>落語家</a:t>
            </a:r>
            <a:r>
              <a:rPr lang="en-US" altLang="ko-KR" sz="3600"/>
              <a:t>) ,</a:t>
            </a:r>
            <a:r>
              <a:rPr lang="ko-KR" altLang="en-US" sz="3600"/>
              <a:t> 하나시카</a:t>
            </a:r>
            <a:r>
              <a:rPr lang="en-US" altLang="ko-KR" sz="3600"/>
              <a:t>(</a:t>
            </a:r>
            <a:r>
              <a:rPr lang="ko-KR" altLang="en-US" sz="3600"/>
              <a:t>噺家</a:t>
            </a:r>
            <a:r>
              <a:rPr lang="en-US" altLang="ko-KR" sz="3600"/>
              <a:t>)</a:t>
            </a:r>
            <a:endParaRPr lang="ko-KR" altLang="en-US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 rot="0">
            <a:off x="189185" y="224637"/>
            <a:ext cx="11566631" cy="6408725"/>
            <a:chOff x="5415280" y="650240"/>
            <a:chExt cx="6096000" cy="5557520"/>
          </a:xfrm>
        </p:grpSpPr>
        <p:sp>
          <p:nvSpPr>
            <p:cNvPr id="5" name="직사각형 4"/>
            <p:cNvSpPr/>
            <p:nvPr/>
          </p:nvSpPr>
          <p:spPr>
            <a:xfrm>
              <a:off x="5415280" y="650240"/>
              <a:ext cx="6096000" cy="555752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19411" y="1667479"/>
              <a:ext cx="5270520" cy="35862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endParaRPr lang="ko-KR" altLang="en-US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76185" y="825003"/>
              <a:ext cx="96359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360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특징</a:t>
              </a:r>
              <a:endParaRPr lang="ko-KR" altLang="en-US" sz="36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5619411" y="1494108"/>
              <a:ext cx="5687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직사각형 1"/>
          <p:cNvSpPr/>
          <p:nvPr/>
        </p:nvSpPr>
        <p:spPr>
          <a:xfrm>
            <a:off x="325816" y="2011155"/>
            <a:ext cx="11319641" cy="857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en-US" altLang="ko-KR" sz="3600"/>
              <a:t>-</a:t>
            </a:r>
            <a:r>
              <a:rPr lang="ko-KR" altLang="en-US" sz="3600"/>
              <a:t>성립 당시에는 여러 사람들이 자유롭게 공연</a:t>
            </a:r>
            <a:endParaRPr lang="en-US" altLang="ko-KR" sz="3600"/>
          </a:p>
        </p:txBody>
      </p:sp>
      <p:sp>
        <p:nvSpPr>
          <p:cNvPr id="3" name="TextBox 2"/>
          <p:cNvSpPr txBox="1"/>
          <p:nvPr/>
        </p:nvSpPr>
        <p:spPr>
          <a:xfrm>
            <a:off x="409913" y="3783724"/>
            <a:ext cx="11030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600"/>
              <a:t>-</a:t>
            </a:r>
            <a:r>
              <a:rPr lang="ko-KR" altLang="en-US" sz="3600"/>
              <a:t>현재는 전문 예술가가  공연</a:t>
            </a:r>
            <a:endParaRPr lang="ko-KR" altLang="en-US" sz="3600"/>
          </a:p>
          <a:p>
            <a:pPr algn="l">
              <a:defRPr/>
            </a:pPr>
            <a:endParaRPr lang="ko-KR" altLang="en-US" sz="3600">
              <a:solidFill>
                <a:srgbClr val="554f4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 rot="0">
            <a:off x="4789861" y="378372"/>
            <a:ext cx="7273158" cy="5314381"/>
            <a:chOff x="5415280" y="650240"/>
            <a:chExt cx="6096000" cy="5557520"/>
          </a:xfrm>
        </p:grpSpPr>
        <p:sp>
          <p:nvSpPr>
            <p:cNvPr id="5" name="직사각형 4"/>
            <p:cNvSpPr/>
            <p:nvPr/>
          </p:nvSpPr>
          <p:spPr>
            <a:xfrm>
              <a:off x="5415280" y="650240"/>
              <a:ext cx="6096000" cy="555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37827" y="914012"/>
              <a:ext cx="881291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ko-KR" altLang="en-US" sz="360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역사</a:t>
              </a:r>
              <a:endParaRPr lang="ko-KR" altLang="en-US" sz="36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5619411" y="1560343"/>
              <a:ext cx="5687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878611" y="3605048"/>
            <a:ext cx="6924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600"/>
              <a:t>-</a:t>
            </a:r>
            <a:r>
              <a:rPr lang="ko-KR" altLang="en-US" sz="3600"/>
              <a:t>메이지 시대 이후에 호칭 정착</a:t>
            </a:r>
            <a:endParaRPr lang="en-US" altLang="ko-KR" sz="360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191880"/>
            <a:ext cx="4660880" cy="35377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8611" y="2014089"/>
            <a:ext cx="6944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600"/>
              <a:t>-</a:t>
            </a:r>
            <a:r>
              <a:rPr lang="ko-KR" altLang="en-US" sz="3600"/>
              <a:t>에도시대에 발생</a:t>
            </a:r>
            <a:r>
              <a:rPr lang="en-US" altLang="ko-KR" sz="3600"/>
              <a:t>, </a:t>
            </a:r>
            <a:r>
              <a:rPr lang="ko-KR" altLang="en-US" sz="3600"/>
              <a:t>현대까지 계승</a:t>
            </a:r>
            <a:endParaRPr lang="en-US" altLang="ko-KR"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 rot="0">
            <a:off x="196417" y="224637"/>
            <a:ext cx="11848438" cy="6408725"/>
            <a:chOff x="5415280" y="650240"/>
            <a:chExt cx="6096000" cy="5557520"/>
          </a:xfrm>
        </p:grpSpPr>
        <p:sp>
          <p:nvSpPr>
            <p:cNvPr id="5" name="직사각형 4"/>
            <p:cNvSpPr/>
            <p:nvPr/>
          </p:nvSpPr>
          <p:spPr>
            <a:xfrm>
              <a:off x="5415280" y="650240"/>
              <a:ext cx="6096000" cy="555752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19411" y="1667479"/>
              <a:ext cx="5270520" cy="35862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endParaRPr lang="ko-KR" altLang="en-US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76185" y="825003"/>
              <a:ext cx="96359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360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특징</a:t>
              </a:r>
              <a:endParaRPr lang="ko-KR" altLang="en-US" sz="36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5619411" y="1494108"/>
              <a:ext cx="5687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직사각형 1"/>
          <p:cNvSpPr/>
          <p:nvPr/>
        </p:nvSpPr>
        <p:spPr>
          <a:xfrm>
            <a:off x="373115" y="1417254"/>
            <a:ext cx="5121171" cy="174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en-US" altLang="ko-KR" sz="3600" kern="0">
                <a:solidFill>
                  <a:srgbClr val="000000"/>
                </a:solidFill>
                <a:latin typeface="+mj-ea"/>
                <a:ea typeface="+mj-ea"/>
              </a:rPr>
              <a:t>-</a:t>
            </a:r>
            <a:r>
              <a:rPr lang="ko-KR" altLang="en-US" sz="3600" kern="0">
                <a:solidFill>
                  <a:srgbClr val="000000"/>
                </a:solidFill>
                <a:latin typeface="+mj-ea"/>
                <a:ea typeface="+mj-ea"/>
              </a:rPr>
              <a:t>라쿠고 전용 공연장 </a:t>
            </a:r>
            <a:endParaRPr lang="ko-KR" altLang="en-US" sz="3600" kern="0">
              <a:solidFill>
                <a:srgbClr val="000000"/>
              </a:solidFill>
              <a:latin typeface="+mj-ea"/>
              <a:ea typeface="+mj-ea"/>
            </a:endParaRPr>
          </a:p>
          <a:p>
            <a:pPr algn="just">
              <a:lnSpc>
                <a:spcPct val="160000"/>
              </a:lnSpc>
              <a:defRPr/>
            </a:pPr>
            <a:r>
              <a:rPr lang="ko-KR" altLang="en-US" sz="3600" kern="0">
                <a:solidFill>
                  <a:srgbClr val="000000"/>
                </a:solidFill>
                <a:latin typeface="+mj-ea"/>
                <a:ea typeface="+mj-ea"/>
              </a:rPr>
              <a:t> 요세</a:t>
            </a:r>
            <a:r>
              <a:rPr lang="en-US" altLang="ko-KR" sz="3600" ker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3600"/>
              <a:t>寄席</a:t>
            </a:r>
            <a:r>
              <a:rPr lang="en-US" altLang="ko-KR" sz="3600"/>
              <a:t>) </a:t>
            </a:r>
            <a:r>
              <a:rPr lang="ko-KR" altLang="en-US" sz="3600"/>
              <a:t>또는 공연 홀</a:t>
            </a:r>
            <a:endParaRPr lang="en-US" altLang="ko-KR" sz="3600"/>
          </a:p>
        </p:txBody>
      </p:sp>
      <p:sp>
        <p:nvSpPr>
          <p:cNvPr id="13" name="TextBox 12"/>
          <p:cNvSpPr txBox="1"/>
          <p:nvPr/>
        </p:nvSpPr>
        <p:spPr>
          <a:xfrm>
            <a:off x="328171" y="3905920"/>
            <a:ext cx="49897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3600"/>
              <a:t>-</a:t>
            </a:r>
            <a:r>
              <a:rPr lang="ko-KR" altLang="en-US" sz="3600"/>
              <a:t>라쿠고의 무대 고좌</a:t>
            </a:r>
            <a:r>
              <a:rPr lang="en-US" altLang="ko-KR" sz="3600"/>
              <a:t>(</a:t>
            </a:r>
            <a:r>
              <a:rPr lang="ko-KR" altLang="en-US" sz="3600"/>
              <a:t>高座</a:t>
            </a:r>
            <a:r>
              <a:rPr lang="en-US" altLang="ko-KR" sz="3600"/>
              <a:t>)</a:t>
            </a:r>
            <a:endParaRPr lang="en-US" altLang="ko-KR" sz="3600"/>
          </a:p>
          <a:p>
            <a:pPr algn="l">
              <a:defRPr/>
            </a:pPr>
            <a:endParaRPr lang="ko-KR" altLang="en-US" sz="3600">
              <a:solidFill>
                <a:srgbClr val="554f4d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269852" y="1744779"/>
            <a:ext cx="6410283" cy="427886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54089" y="1671067"/>
            <a:ext cx="6725731" cy="4390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 rot="0">
            <a:off x="199696" y="218049"/>
            <a:ext cx="11813627" cy="6408725"/>
            <a:chOff x="5415280" y="650240"/>
            <a:chExt cx="6096000" cy="5557520"/>
          </a:xfrm>
        </p:grpSpPr>
        <p:sp>
          <p:nvSpPr>
            <p:cNvPr id="5" name="직사각형 4"/>
            <p:cNvSpPr/>
            <p:nvPr/>
          </p:nvSpPr>
          <p:spPr>
            <a:xfrm>
              <a:off x="5415280" y="650240"/>
              <a:ext cx="6096000" cy="555752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ctr" anchorCtr="0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19411" y="1667479"/>
              <a:ext cx="5270520" cy="35862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endParaRPr lang="ko-KR" altLang="en-US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76185" y="825003"/>
              <a:ext cx="96359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360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특징</a:t>
              </a:r>
              <a:endParaRPr lang="ko-KR" altLang="en-US" sz="36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5619411" y="1494108"/>
              <a:ext cx="5687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직사각형 1"/>
          <p:cNvSpPr/>
          <p:nvPr/>
        </p:nvSpPr>
        <p:spPr>
          <a:xfrm>
            <a:off x="325820" y="1336993"/>
            <a:ext cx="11319641" cy="174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en-US" altLang="ko-KR" sz="3600" kern="0">
                <a:solidFill>
                  <a:srgbClr val="000000"/>
                </a:solidFill>
                <a:latin typeface="+mj-ea"/>
                <a:ea typeface="+mj-ea"/>
              </a:rPr>
              <a:t>-</a:t>
            </a:r>
            <a:r>
              <a:rPr lang="ko-KR" altLang="en-US" sz="3600" kern="0">
                <a:solidFill>
                  <a:srgbClr val="000000"/>
                </a:solidFill>
                <a:latin typeface="+mj-ea"/>
                <a:ea typeface="+mj-ea"/>
              </a:rPr>
              <a:t>오치 </a:t>
            </a:r>
            <a:r>
              <a:rPr lang="en-US" altLang="ko-KR" sz="3600" ker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3600" kern="0">
                <a:solidFill>
                  <a:srgbClr val="000000"/>
                </a:solidFill>
                <a:latin typeface="+mj-ea"/>
                <a:ea typeface="+mj-ea"/>
              </a:rPr>
              <a:t>落ち</a:t>
            </a:r>
            <a:r>
              <a:rPr lang="en-US" altLang="ko-KR" sz="3600" kern="0">
                <a:solidFill>
                  <a:srgbClr val="000000"/>
                </a:solidFill>
                <a:latin typeface="+mj-ea"/>
                <a:ea typeface="+mj-ea"/>
              </a:rPr>
              <a:t>), </a:t>
            </a:r>
            <a:r>
              <a:rPr lang="ko-KR" altLang="en-US" sz="3600" kern="0">
                <a:solidFill>
                  <a:srgbClr val="000000"/>
                </a:solidFill>
                <a:latin typeface="+mj-ea"/>
                <a:ea typeface="+mj-ea"/>
              </a:rPr>
              <a:t>사게 </a:t>
            </a:r>
            <a:r>
              <a:rPr lang="en-US" altLang="ko-KR" sz="3600" ker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3600" kern="0">
                <a:solidFill>
                  <a:srgbClr val="000000"/>
                </a:solidFill>
                <a:latin typeface="+mj-ea"/>
                <a:ea typeface="+mj-ea"/>
              </a:rPr>
              <a:t>下げ</a:t>
            </a:r>
            <a:r>
              <a:rPr lang="en-US" altLang="ko-KR" sz="3600" kern="0">
                <a:solidFill>
                  <a:srgbClr val="000000"/>
                </a:solidFill>
                <a:latin typeface="+mj-ea"/>
                <a:ea typeface="+mj-ea"/>
              </a:rPr>
              <a:t>) </a:t>
            </a:r>
            <a:r>
              <a:rPr lang="ko-KR" altLang="en-US" sz="3600" kern="0">
                <a:solidFill>
                  <a:srgbClr val="000000"/>
                </a:solidFill>
                <a:latin typeface="+mj-ea"/>
                <a:ea typeface="+mj-ea"/>
              </a:rPr>
              <a:t>라고 하는 </a:t>
            </a:r>
            <a:endParaRPr lang="ko-KR" altLang="en-US" sz="3600" kern="0">
              <a:solidFill>
                <a:srgbClr val="000000"/>
              </a:solidFill>
              <a:latin typeface="+mj-ea"/>
              <a:ea typeface="+mj-ea"/>
            </a:endParaRPr>
          </a:p>
          <a:p>
            <a:pPr algn="just">
              <a:lnSpc>
                <a:spcPct val="160000"/>
              </a:lnSpc>
              <a:defRPr/>
            </a:pPr>
            <a:r>
              <a:rPr lang="en-US" altLang="ko-KR" sz="3600" kern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3600" kern="0">
                <a:solidFill>
                  <a:srgbClr val="000000"/>
                </a:solidFill>
                <a:latin typeface="+mj-ea"/>
                <a:ea typeface="+mj-ea"/>
              </a:rPr>
              <a:t>이야기의 마무리 형식을 띔</a:t>
            </a:r>
            <a:endParaRPr lang="en-US" altLang="ko-KR" sz="3600" ker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5820" y="3644419"/>
            <a:ext cx="11123746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en-US" altLang="ko-KR" sz="3600"/>
              <a:t>-</a:t>
            </a:r>
            <a:r>
              <a:rPr lang="ko-KR" altLang="en-US" sz="3600"/>
              <a:t>정형화 된 </a:t>
            </a:r>
            <a:r>
              <a:rPr lang="en-US" altLang="ko-KR" sz="3600"/>
              <a:t>12</a:t>
            </a:r>
            <a:r>
              <a:rPr lang="ko-KR" altLang="en-US" sz="3600"/>
              <a:t>개 정도의 맺음이 분류되어 있으며</a:t>
            </a:r>
            <a:r>
              <a:rPr lang="en-US" altLang="ko-KR" sz="3600"/>
              <a:t>, </a:t>
            </a:r>
            <a:endParaRPr lang="en-US" altLang="ko-KR" sz="3600"/>
          </a:p>
          <a:p>
            <a:pPr algn="just">
              <a:lnSpc>
                <a:spcPct val="160000"/>
              </a:lnSpc>
              <a:defRPr/>
            </a:pPr>
            <a:r>
              <a:rPr lang="en-US" altLang="ko-KR" sz="3600"/>
              <a:t>   </a:t>
            </a:r>
            <a:r>
              <a:rPr lang="ko-KR" altLang="en-US" sz="3600"/>
              <a:t>이를 바탕으로 한 보다 복잡한 변화형 존재</a:t>
            </a:r>
            <a:r>
              <a:rPr lang="en-US" altLang="ko-KR" sz="3600"/>
              <a:t>.</a:t>
            </a:r>
            <a:endParaRPr lang="en-US" altLang="ko-KR" sz="3600"/>
          </a:p>
          <a:p>
            <a:pPr algn="l">
              <a:defRPr/>
            </a:pPr>
            <a:endParaRPr lang="ko-KR" altLang="en-US" sz="3600">
              <a:solidFill>
                <a:srgbClr val="554f4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1"/>
    </p:bld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1411" y="350594"/>
            <a:ext cx="11079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ko-KR" altLang="en-US" sz="3600">
                <a:solidFill>
                  <a:srgbClr val="554f4d"/>
                </a:solidFill>
              </a:rPr>
              <a:t>분류</a:t>
            </a:r>
            <a:endParaRPr lang="ko-KR" altLang="en-US" sz="3600">
              <a:solidFill>
                <a:srgbClr val="554f4d"/>
              </a:solidFill>
            </a:endParaRPr>
          </a:p>
        </p:txBody>
      </p:sp>
      <p:pic>
        <p:nvPicPr>
          <p:cNvPr id="4" name="그래픽 3" descr="배지 체크 표시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29360" y="1916260"/>
            <a:ext cx="914400" cy="914400"/>
          </a:xfrm>
          <a:prstGeom prst="rect">
            <a:avLst/>
          </a:prstGeom>
        </p:spPr>
      </p:pic>
      <p:pic>
        <p:nvPicPr>
          <p:cNvPr id="25" name="그래픽 24" descr="배지 체크 표시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29360" y="3429000"/>
            <a:ext cx="914400" cy="914400"/>
          </a:xfrm>
          <a:prstGeom prst="rect">
            <a:avLst/>
          </a:prstGeom>
        </p:spPr>
      </p:pic>
      <p:pic>
        <p:nvPicPr>
          <p:cNvPr id="26" name="그래픽 25" descr="배지 체크 표시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229360" y="4941740"/>
            <a:ext cx="914400" cy="914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68486" y="2059360"/>
            <a:ext cx="9341587" cy="12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ko-KR" altLang="en-US" sz="3600"/>
              <a:t>시바이바나시</a:t>
            </a:r>
            <a:r>
              <a:rPr lang="en-US" altLang="ko-KR" sz="3600"/>
              <a:t>(</a:t>
            </a:r>
            <a:r>
              <a:rPr lang="ko-KR" altLang="en-US" sz="3600"/>
              <a:t>芝居噺</a:t>
            </a:r>
            <a:r>
              <a:rPr lang="en-US" altLang="ko-KR" sz="3600"/>
              <a:t>,</a:t>
            </a:r>
            <a:r>
              <a:rPr lang="ja-JP" altLang="en-US" sz="3600"/>
              <a:t>しばいばなし）</a:t>
            </a:r>
            <a:endParaRPr lang="ja-JP" altLang="en-US" sz="3600"/>
          </a:p>
          <a:p>
            <a:pPr algn="just">
              <a:lnSpc>
                <a:spcPct val="120000"/>
              </a:lnSpc>
              <a:defRPr/>
            </a:pPr>
            <a:endParaRPr lang="en-US" altLang="ko-KR" sz="2800">
              <a:solidFill>
                <a:srgbClr val="655d5b"/>
              </a:solidFill>
              <a:latin typeface="이롭게 바탕체 Medium"/>
              <a:ea typeface="이롭게 바탕체 Medium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68486" y="3575421"/>
            <a:ext cx="9341587" cy="69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ja-JP" altLang="en-US" sz="3600"/>
              <a:t>가이단바나시（がいだんばあし）</a:t>
            </a:r>
            <a:endParaRPr lang="ja-JP" altLang="en-US" sz="3600"/>
          </a:p>
        </p:txBody>
      </p:sp>
      <p:sp>
        <p:nvSpPr>
          <p:cNvPr id="29" name="TextBox 28"/>
          <p:cNvSpPr txBox="1"/>
          <p:nvPr/>
        </p:nvSpPr>
        <p:spPr>
          <a:xfrm>
            <a:off x="2268486" y="5109149"/>
            <a:ext cx="9341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600"/>
              <a:t>닌조바나시（にんぞうばなし）</a:t>
            </a:r>
            <a:endParaRPr lang="ja-JP" altLang="en-US" sz="3600"/>
          </a:p>
        </p:txBody>
      </p:sp>
      <p:sp>
        <p:nvSpPr>
          <p:cNvPr id="30" name="직사각형 29"/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1"/>
      <p:bldP spid="2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1D5B25-FB20-4491-A0B8-BF4EDADFB5F7}"/>
              </a:ext>
            </a:extLst>
          </p:cNvPr>
          <p:cNvSpPr txBox="1"/>
          <p:nvPr/>
        </p:nvSpPr>
        <p:spPr>
          <a:xfrm>
            <a:off x="968591" y="2637262"/>
            <a:ext cx="484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(1)   </a:t>
            </a:r>
            <a:r>
              <a:rPr lang="ko-KR" altLang="en-US" sz="3200" dirty="0"/>
              <a:t>가부키</a:t>
            </a:r>
            <a:r>
              <a:rPr lang="en-US" altLang="ko-KR" sz="3200" b="1" dirty="0"/>
              <a:t>(</a:t>
            </a:r>
            <a:r>
              <a:rPr lang="ko-KR" altLang="en-US" sz="3200" b="1" dirty="0"/>
              <a:t>歌舞伎</a:t>
            </a:r>
            <a:r>
              <a:rPr lang="en-US" altLang="ko-KR" sz="3200" b="1" dirty="0"/>
              <a:t>)</a:t>
            </a:r>
            <a:endParaRPr lang="ko-KR" altLang="en-US" sz="3200" dirty="0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2E446A13-6214-43CC-A7E1-C173F830DD90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5701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CCBF8A0-1C9E-4A1C-854B-5709C37B6AAF}"/>
              </a:ext>
            </a:extLst>
          </p:cNvPr>
          <p:cNvSpPr txBox="1"/>
          <p:nvPr/>
        </p:nvSpPr>
        <p:spPr>
          <a:xfrm>
            <a:off x="1023565" y="4220738"/>
            <a:ext cx="3802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(2)      </a:t>
            </a:r>
            <a:r>
              <a:rPr lang="ko-KR" altLang="en-US" sz="3200" dirty="0"/>
              <a:t>노 </a:t>
            </a:r>
            <a:r>
              <a:rPr lang="en-US" altLang="ko-KR" sz="3200" dirty="0"/>
              <a:t>(</a:t>
            </a:r>
            <a:r>
              <a:rPr lang="ja-JP" altLang="ko-KR" sz="3200" dirty="0"/>
              <a:t>能</a:t>
            </a:r>
            <a:r>
              <a:rPr lang="en-US" altLang="ja-JP" sz="3200" dirty="0"/>
              <a:t>)</a:t>
            </a:r>
            <a:endParaRPr lang="ko-KR" altLang="en-US" sz="3200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A46AA8C-C738-4DAA-8394-228D4A57C3AB}"/>
              </a:ext>
            </a:extLst>
          </p:cNvPr>
          <p:cNvGrpSpPr/>
          <p:nvPr/>
        </p:nvGrpSpPr>
        <p:grpSpPr>
          <a:xfrm>
            <a:off x="811411" y="477594"/>
            <a:ext cx="2987294" cy="523220"/>
            <a:chOff x="2640851" y="477594"/>
            <a:chExt cx="2987294" cy="523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1356F7-6E60-415E-93C3-F2B83051B641}"/>
                </a:ext>
              </a:extLst>
            </p:cNvPr>
            <p:cNvSpPr txBox="1"/>
            <p:nvPr/>
          </p:nvSpPr>
          <p:spPr>
            <a:xfrm>
              <a:off x="3479800" y="631482"/>
              <a:ext cx="2148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solidFill>
                    <a:srgbClr val="554F4D"/>
                  </a:solidFill>
                </a:rPr>
                <a:t>A table of contents.</a:t>
              </a:r>
              <a:endParaRPr lang="ko-KR" altLang="en-US" dirty="0">
                <a:solidFill>
                  <a:srgbClr val="554F4D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541882-D751-4CCB-9348-135C193BA93B}"/>
                </a:ext>
              </a:extLst>
            </p:cNvPr>
            <p:cNvSpPr txBox="1"/>
            <p:nvPr/>
          </p:nvSpPr>
          <p:spPr>
            <a:xfrm>
              <a:off x="2640851" y="477594"/>
              <a:ext cx="832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ko-KR" altLang="en-US" sz="2800" dirty="0">
                  <a:solidFill>
                    <a:srgbClr val="554F4D"/>
                  </a:solidFill>
                </a:rPr>
                <a:t>목차</a:t>
              </a:r>
            </a:p>
          </p:txBody>
        </p:sp>
      </p:grpSp>
      <p:pic>
        <p:nvPicPr>
          <p:cNvPr id="3074" name="Picture 2" descr="일본 가부키 명배우 Bando Tamasaburo">
            <a:extLst>
              <a:ext uri="{FF2B5EF4-FFF2-40B4-BE49-F238E27FC236}">
                <a16:creationId xmlns:a16="http://schemas.microsoft.com/office/drawing/2014/main" id="{94160AB2-36C7-478B-AA77-DE772EBFF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60" y="-1"/>
            <a:ext cx="581524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13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690880" y="711200"/>
            <a:ext cx="10901680" cy="543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998553" y="2644170"/>
            <a:ext cx="18473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 sz="8000">
              <a:solidFill>
                <a:srgbClr val="554f4d"/>
              </a:solidFill>
            </a:endParaRPr>
          </a:p>
        </p:txBody>
      </p:sp>
      <p:pic>
        <p:nvPicPr>
          <p:cNvPr id="7" name="온라인 미디어 6" title="[￫ﾝﾼ￬﾿ﾠ￪ﾳﾠ]GW￬ﾝﾘ￬ﾆﾐ￫ﾋﾘ//￨ﾐﾽ￨ﾪﾞ (￯ﾧﾉ￥ﾮﾶ￨ﾊﾱ￧ﾶﾠ) korean sub.fl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 rotWithShape="1">
          <a:blip r:embed="rId4"/>
          <a:stretch>
            <a:fillRect/>
          </a:stretch>
        </p:blipFill>
        <p:spPr>
          <a:xfrm>
            <a:off x="1031766" y="984629"/>
            <a:ext cx="8652637" cy="4888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95010" y="5227039"/>
            <a:ext cx="1198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ja-JP" altLang="en-US" sz="3600">
                <a:solidFill>
                  <a:srgbClr val="554f4d"/>
                </a:solidFill>
              </a:rPr>
              <a:t>落語</a:t>
            </a:r>
            <a:endParaRPr lang="ko-KR" altLang="en-US" sz="3600">
              <a:solidFill>
                <a:srgbClr val="554f4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690880" y="711200"/>
            <a:ext cx="10901680" cy="543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998553" y="2644170"/>
            <a:ext cx="18473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 sz="8000">
              <a:solidFill>
                <a:srgbClr val="554f4d"/>
              </a:solidFill>
            </a:endParaRPr>
          </a:p>
        </p:txBody>
      </p:sp>
      <p:pic>
        <p:nvPicPr>
          <p:cNvPr id="5" name="온라인 미디어 4" title="￧ﾱﾳ￦ﾴﾥ￧ﾎﾄ￥ﾸﾫ￣ﾀﾀ- ￦ﾭﾻ￧ﾥﾞ￣ﾀﾀ Kenshi Yonezu  - Shinigam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 rotWithShape="1">
          <a:blip r:embed="rId4"/>
          <a:stretch>
            <a:fillRect/>
          </a:stretch>
        </p:blipFill>
        <p:spPr>
          <a:xfrm>
            <a:off x="834855" y="814560"/>
            <a:ext cx="8496935" cy="4800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1702" y="5532903"/>
            <a:ext cx="4930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ko-KR" sz="3600">
                <a:solidFill>
                  <a:srgbClr val="554f4d"/>
                </a:solidFill>
              </a:rPr>
              <a:t>Yonezu kenshi-</a:t>
            </a:r>
            <a:r>
              <a:rPr lang="ja-JP" altLang="en-US" sz="3600">
                <a:solidFill>
                  <a:srgbClr val="554f4d"/>
                </a:solidFill>
              </a:rPr>
              <a:t>死神</a:t>
            </a:r>
            <a:endParaRPr lang="ko-KR" altLang="en-US" sz="3600">
              <a:solidFill>
                <a:srgbClr val="554f4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9FC2F39-B0D1-4A81-A89A-8084234251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가부키 : 일본 전통의 무대극 - LIVE JAPAN ( 일본여행·추천명소·지역정보 )">
            <a:extLst>
              <a:ext uri="{FF2B5EF4-FFF2-40B4-BE49-F238E27FC236}">
                <a16:creationId xmlns:a16="http://schemas.microsoft.com/office/drawing/2014/main" id="{F61BF2CA-1B06-46B2-8B89-088CC26E5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A3C1FAC7-6A65-4ABA-9CAF-A366BBE0E10D}"/>
              </a:ext>
            </a:extLst>
          </p:cNvPr>
          <p:cNvGrpSpPr/>
          <p:nvPr/>
        </p:nvGrpSpPr>
        <p:grpSpPr>
          <a:xfrm>
            <a:off x="768090" y="1063987"/>
            <a:ext cx="2279951" cy="2234242"/>
            <a:chOff x="839978" y="1461129"/>
            <a:chExt cx="2279951" cy="2234242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49A1614-1F6E-4B20-ACA4-1A0F041FD425}"/>
                </a:ext>
              </a:extLst>
            </p:cNvPr>
            <p:cNvSpPr/>
            <p:nvPr/>
          </p:nvSpPr>
          <p:spPr>
            <a:xfrm>
              <a:off x="959929" y="1535371"/>
              <a:ext cx="2160000" cy="2160000"/>
            </a:xfrm>
            <a:prstGeom prst="rect">
              <a:avLst/>
            </a:prstGeom>
            <a:solidFill>
              <a:srgbClr val="E2CB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E4BADC-B694-473C-A838-FA588BF349E5}"/>
                </a:ext>
              </a:extLst>
            </p:cNvPr>
            <p:cNvSpPr txBox="1"/>
            <p:nvPr/>
          </p:nvSpPr>
          <p:spPr>
            <a:xfrm>
              <a:off x="866110" y="2181702"/>
              <a:ext cx="159851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800" dirty="0"/>
                <a:t>가부키</a:t>
              </a:r>
              <a:endParaRPr lang="en-US" altLang="ko-KR" sz="2800" dirty="0"/>
            </a:p>
            <a:p>
              <a:pPr algn="ctr"/>
              <a:r>
                <a:rPr lang="en-US" altLang="ko-KR" sz="2800" b="1" i="0" dirty="0">
                  <a:solidFill>
                    <a:srgbClr val="373A3C"/>
                  </a:solidFill>
                  <a:effectLst/>
                  <a:latin typeface="Open Sans" panose="020B0606030504020204" pitchFamily="34" charset="0"/>
                </a:rPr>
                <a:t> (</a:t>
              </a:r>
              <a:r>
                <a:rPr lang="ko-KR" altLang="en-US" sz="2800" b="1" dirty="0">
                  <a:latin typeface="Open Sans" panose="020B0606030504020204" pitchFamily="34" charset="0"/>
                </a:rPr>
                <a:t>歌舞伎</a:t>
              </a:r>
              <a:r>
                <a:rPr lang="en-US" altLang="ko-KR" sz="2800" b="1" i="0" dirty="0">
                  <a:solidFill>
                    <a:srgbClr val="373A3C"/>
                  </a:solidFill>
                  <a:effectLst/>
                  <a:latin typeface="Open Sans" panose="020B0606030504020204" pitchFamily="34" charset="0"/>
                </a:rPr>
                <a:t>)</a:t>
              </a:r>
              <a:endParaRPr lang="ko-KR" altLang="en-US" sz="2800" dirty="0">
                <a:solidFill>
                  <a:srgbClr val="554F4D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1080CA-8AA1-4377-BCD2-9AB3E6882631}"/>
                </a:ext>
              </a:extLst>
            </p:cNvPr>
            <p:cNvSpPr txBox="1"/>
            <p:nvPr/>
          </p:nvSpPr>
          <p:spPr>
            <a:xfrm>
              <a:off x="839978" y="1461129"/>
              <a:ext cx="15199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rgbClr val="554F4D"/>
                  </a:solidFill>
                </a:rPr>
                <a:t>Part 1.</a:t>
              </a:r>
              <a:endParaRPr lang="ko-KR" altLang="en-US" sz="3600" dirty="0">
                <a:solidFill>
                  <a:srgbClr val="554F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660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CE5C4DE-C1B3-47C0-8D38-2C9295EA2307}"/>
              </a:ext>
            </a:extLst>
          </p:cNvPr>
          <p:cNvGrpSpPr/>
          <p:nvPr/>
        </p:nvGrpSpPr>
        <p:grpSpPr>
          <a:xfrm>
            <a:off x="431321" y="843280"/>
            <a:ext cx="6135819" cy="5557520"/>
            <a:chOff x="5439380" y="650240"/>
            <a:chExt cx="6096000" cy="5557520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0A86A2F4-BE7E-4806-A85F-F9C3063D622C}"/>
                </a:ext>
              </a:extLst>
            </p:cNvPr>
            <p:cNvSpPr/>
            <p:nvPr/>
          </p:nvSpPr>
          <p:spPr>
            <a:xfrm>
              <a:off x="5439380" y="650240"/>
              <a:ext cx="6096000" cy="5557520"/>
            </a:xfrm>
            <a:prstGeom prst="rect">
              <a:avLst/>
            </a:prstGeom>
            <a:solidFill>
              <a:srgbClr val="FCF7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8AE641-C095-48C8-9C44-5C8D5E53D4A5}"/>
                </a:ext>
              </a:extLst>
            </p:cNvPr>
            <p:cNvSpPr txBox="1"/>
            <p:nvPr/>
          </p:nvSpPr>
          <p:spPr>
            <a:xfrm>
              <a:off x="5722026" y="3056648"/>
              <a:ext cx="5270520" cy="228004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2000" dirty="0"/>
                <a:t>일본의 전통 연극</a:t>
              </a:r>
              <a:endParaRPr lang="en-US" altLang="ko-KR" sz="2000" dirty="0"/>
            </a:p>
            <a:p>
              <a:pPr algn="just">
                <a:lnSpc>
                  <a:spcPct val="120000"/>
                </a:lnSpc>
              </a:pPr>
              <a:endParaRPr lang="en-US" altLang="ko-KR" sz="2000" dirty="0"/>
            </a:p>
            <a:p>
              <a:pPr algn="just">
                <a:lnSpc>
                  <a:spcPct val="120000"/>
                </a:lnSpc>
              </a:pPr>
              <a:r>
                <a:rPr lang="ko-KR" altLang="en-US" sz="2000" dirty="0"/>
                <a:t>권선징악 형식</a:t>
              </a:r>
              <a:endParaRPr lang="en-US" altLang="ko-KR" sz="2000" dirty="0"/>
            </a:p>
            <a:p>
              <a:pPr algn="just">
                <a:lnSpc>
                  <a:spcPct val="120000"/>
                </a:lnSpc>
              </a:pPr>
              <a:endParaRPr lang="en-US" altLang="ko-KR" sz="2000" dirty="0"/>
            </a:p>
            <a:p>
              <a:pPr algn="just">
                <a:lnSpc>
                  <a:spcPct val="120000"/>
                </a:lnSpc>
              </a:pPr>
              <a:r>
                <a:rPr lang="ko-KR" altLang="en-US" sz="2000" b="0" i="0" dirty="0">
                  <a:solidFill>
                    <a:srgbClr val="373A3C"/>
                  </a:solidFill>
                  <a:effectLst/>
                  <a:latin typeface="Open Sans" panose="020B0606030504020204" pitchFamily="34" charset="0"/>
                </a:rPr>
                <a:t> </a:t>
              </a:r>
              <a:r>
                <a:rPr lang="en-US" altLang="ko-KR" sz="2000" b="0" i="0" dirty="0">
                  <a:solidFill>
                    <a:srgbClr val="373A3C"/>
                  </a:solidFill>
                  <a:effectLst/>
                  <a:latin typeface="Open Sans" panose="020B0606030504020204" pitchFamily="34" charset="0"/>
                </a:rPr>
                <a:t>2008</a:t>
              </a:r>
              <a:r>
                <a:rPr lang="ko-KR" altLang="en-US" sz="2000" b="0" i="0" dirty="0">
                  <a:solidFill>
                    <a:srgbClr val="373A3C"/>
                  </a:solidFill>
                  <a:effectLst/>
                  <a:latin typeface="Open Sans" panose="020B0606030504020204" pitchFamily="34" charset="0"/>
                </a:rPr>
                <a:t>년</a:t>
              </a:r>
              <a:r>
                <a:rPr lang="ko-KR" altLang="en-US" sz="2000" b="0" i="0" dirty="0">
                  <a:effectLst/>
                  <a:latin typeface="Open Sans" panose="020B0606030504020204" pitchFamily="34" charset="0"/>
                </a:rPr>
                <a:t> 유네스코 지정 인류무형문화유산으로 등록</a:t>
              </a:r>
              <a:endParaRPr lang="ko-KR" altLang="en-US" sz="2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4BE716-21DA-47D3-84F9-025BAE32AB44}"/>
                </a:ext>
              </a:extLst>
            </p:cNvPr>
            <p:cNvSpPr txBox="1"/>
            <p:nvPr/>
          </p:nvSpPr>
          <p:spPr>
            <a:xfrm>
              <a:off x="5813383" y="1856350"/>
              <a:ext cx="29068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가부키</a:t>
              </a:r>
              <a:r>
                <a:rPr lang="en-US" altLang="ko-KR" sz="3200" b="1" i="0" dirty="0">
                  <a:solidFill>
                    <a:srgbClr val="373A3C"/>
                  </a:solidFill>
                  <a:effectLst/>
                  <a:latin typeface="Open Sans" panose="020B0606030504020204" pitchFamily="34" charset="0"/>
                </a:rPr>
                <a:t>(</a:t>
              </a:r>
              <a:r>
                <a:rPr lang="ko-KR" altLang="en-US" sz="3200" b="1" dirty="0">
                  <a:latin typeface="Open Sans" panose="020B0606030504020204" pitchFamily="34" charset="0"/>
                </a:rPr>
                <a:t>歌舞伎</a:t>
              </a:r>
              <a:r>
                <a:rPr lang="en-US" altLang="ko-KR" sz="3200" b="1" i="0" dirty="0">
                  <a:solidFill>
                    <a:srgbClr val="373A3C"/>
                  </a:solidFill>
                  <a:effectLst/>
                  <a:latin typeface="Open Sans" panose="020B0606030504020204" pitchFamily="34" charset="0"/>
                </a:rPr>
                <a:t>)</a:t>
              </a:r>
              <a:endParaRPr lang="ko-KR" altLang="en-US" sz="32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0B325F5D-7B2F-4A4D-A205-7DB0030B28D3}"/>
                </a:ext>
              </a:extLst>
            </p:cNvPr>
            <p:cNvCxnSpPr/>
            <p:nvPr/>
          </p:nvCxnSpPr>
          <p:spPr>
            <a:xfrm>
              <a:off x="5813383" y="2760907"/>
              <a:ext cx="5687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가부키 역사 아시나요.">
            <a:extLst>
              <a:ext uri="{FF2B5EF4-FFF2-40B4-BE49-F238E27FC236}">
                <a16:creationId xmlns:a16="http://schemas.microsoft.com/office/drawing/2014/main" id="{7515A7B9-61DE-4560-8EC4-C35896D65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52" y="843280"/>
            <a:ext cx="5607591" cy="55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676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45A5B82-5CCC-4A00-B9DD-C58D174766AA}"/>
              </a:ext>
            </a:extLst>
          </p:cNvPr>
          <p:cNvSpPr txBox="1"/>
          <p:nvPr/>
        </p:nvSpPr>
        <p:spPr>
          <a:xfrm>
            <a:off x="811411" y="350594"/>
            <a:ext cx="4998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/>
              <a:t>가부키</a:t>
            </a:r>
            <a:r>
              <a:rPr lang="en-US" altLang="ko-KR" sz="3600" b="1" dirty="0">
                <a:latin typeface="Open Sans" panose="020B0606030504020204" pitchFamily="34" charset="0"/>
              </a:rPr>
              <a:t>(</a:t>
            </a:r>
            <a:r>
              <a:rPr lang="ko-KR" altLang="en-US" sz="3600" b="1" dirty="0">
                <a:latin typeface="Open Sans" panose="020B0606030504020204" pitchFamily="34" charset="0"/>
              </a:rPr>
              <a:t>歌舞伎</a:t>
            </a:r>
            <a:r>
              <a:rPr lang="en-US" altLang="ko-KR" sz="3600" b="1" dirty="0">
                <a:latin typeface="Open Sans" panose="020B0606030504020204" pitchFamily="34" charset="0"/>
              </a:rPr>
              <a:t>) </a:t>
            </a:r>
            <a:r>
              <a:rPr lang="ko-KR" altLang="en-US" sz="3600" dirty="0"/>
              <a:t>의 특징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24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2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pic>
        <p:nvPicPr>
          <p:cNvPr id="4" name="그래픽 3" descr="배지 체크 표시1">
            <a:extLst>
              <a:ext uri="{FF2B5EF4-FFF2-40B4-BE49-F238E27FC236}">
                <a16:creationId xmlns:a16="http://schemas.microsoft.com/office/drawing/2014/main" id="{0CB374E3-98FB-4E1F-8974-FA039956D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300" y="1882877"/>
            <a:ext cx="914400" cy="914400"/>
          </a:xfrm>
          <a:prstGeom prst="rect">
            <a:avLst/>
          </a:prstGeom>
        </p:spPr>
      </p:pic>
      <p:pic>
        <p:nvPicPr>
          <p:cNvPr id="25" name="그래픽 24" descr="배지 체크 표시1">
            <a:extLst>
              <a:ext uri="{FF2B5EF4-FFF2-40B4-BE49-F238E27FC236}">
                <a16:creationId xmlns:a16="http://schemas.microsoft.com/office/drawing/2014/main" id="{CA992483-C964-4113-9BFF-7029AFCBC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2300" y="3437999"/>
            <a:ext cx="914400" cy="914400"/>
          </a:xfrm>
          <a:prstGeom prst="rect">
            <a:avLst/>
          </a:prstGeom>
        </p:spPr>
      </p:pic>
      <p:pic>
        <p:nvPicPr>
          <p:cNvPr id="26" name="그래픽 25" descr="배지 체크 표시1">
            <a:extLst>
              <a:ext uri="{FF2B5EF4-FFF2-40B4-BE49-F238E27FC236}">
                <a16:creationId xmlns:a16="http://schemas.microsoft.com/office/drawing/2014/main" id="{B078BB3F-B0DE-447E-8504-FC5261340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294" y="4941740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8CB404B-6AB8-4E0A-B312-5319C38C963B}"/>
              </a:ext>
            </a:extLst>
          </p:cNvPr>
          <p:cNvSpPr txBox="1"/>
          <p:nvPr/>
        </p:nvSpPr>
        <p:spPr>
          <a:xfrm>
            <a:off x="1871439" y="1986384"/>
            <a:ext cx="5685069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800" dirty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성인 남성 배우만 나옴</a:t>
            </a:r>
            <a:r>
              <a:rPr lang="en-US" altLang="ko-KR" sz="2800" dirty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EC5379-0130-4AB0-9E24-EF4B4BB1A3C9}"/>
              </a:ext>
            </a:extLst>
          </p:cNvPr>
          <p:cNvSpPr txBox="1"/>
          <p:nvPr/>
        </p:nvSpPr>
        <p:spPr>
          <a:xfrm>
            <a:off x="1854418" y="3437999"/>
            <a:ext cx="3832398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800" dirty="0" err="1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쿠마도리</a:t>
            </a:r>
            <a:r>
              <a:rPr lang="ko-KR" altLang="en-US" sz="2800" dirty="0">
                <a:latin typeface="이롭게 바탕체 Medium" panose="020B0600000101010101" pitchFamily="50" charset="-127"/>
                <a:ea typeface="이롭게 바탕체 Medium" panose="020B0600000101010101" pitchFamily="50" charset="-127"/>
              </a:rPr>
              <a:t> 화장법                 </a:t>
            </a:r>
            <a:endParaRPr lang="en-US" altLang="ko-KR" sz="2800" dirty="0"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19A1A3-881E-4F86-8B1D-F66EC7B8D24A}"/>
              </a:ext>
            </a:extLst>
          </p:cNvPr>
          <p:cNvSpPr txBox="1"/>
          <p:nvPr/>
        </p:nvSpPr>
        <p:spPr>
          <a:xfrm>
            <a:off x="1811315" y="4671441"/>
            <a:ext cx="9272002" cy="160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8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붉은색 선</a:t>
            </a:r>
            <a:r>
              <a:rPr lang="en-US" altLang="ko-KR" sz="2800" dirty="0">
                <a:solidFill>
                  <a:srgbClr val="373A3C"/>
                </a:solidFill>
                <a:latin typeface="Open Sans" panose="020B0606030504020204" pitchFamily="34" charset="0"/>
              </a:rPr>
              <a:t>= </a:t>
            </a:r>
            <a:r>
              <a:rPr lang="ko-KR" altLang="en-US" sz="2800" dirty="0">
                <a:solidFill>
                  <a:srgbClr val="373A3C"/>
                </a:solidFill>
                <a:latin typeface="Open Sans" panose="020B0606030504020204" pitchFamily="34" charset="0"/>
              </a:rPr>
              <a:t>선한 주인공   </a:t>
            </a:r>
            <a:r>
              <a:rPr lang="en-US" altLang="ko-KR" sz="28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ko-KR" altLang="en-US" sz="28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베니구마紅隈</a:t>
            </a:r>
            <a:r>
              <a:rPr lang="en-US" altLang="ko-KR" sz="28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)</a:t>
            </a:r>
            <a:r>
              <a:rPr lang="ko-KR" altLang="en-US" sz="2800" dirty="0">
                <a:solidFill>
                  <a:srgbClr val="373A3C"/>
                </a:solidFill>
                <a:latin typeface="Open Sans" panose="020B0606030504020204" pitchFamily="34" charset="0"/>
              </a:rPr>
              <a:t>       </a:t>
            </a:r>
            <a:endParaRPr lang="en-US" altLang="ko-KR" sz="2800" dirty="0">
              <a:solidFill>
                <a:srgbClr val="373A3C"/>
              </a:solidFill>
              <a:latin typeface="Open Sans" panose="020B0606030504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altLang="ko-KR" sz="2800" b="0" i="0" dirty="0">
              <a:solidFill>
                <a:srgbClr val="373A3C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ko-KR" altLang="en-US" sz="28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검정색</a:t>
            </a:r>
            <a:r>
              <a:rPr lang="en-US" altLang="ko-KR" sz="28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ko-KR" altLang="en-US" sz="28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푸른색 선</a:t>
            </a:r>
            <a:r>
              <a:rPr lang="en-US" altLang="ko-KR" sz="28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= </a:t>
            </a:r>
            <a:r>
              <a:rPr lang="ko-KR" altLang="en-US" sz="28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악역   </a:t>
            </a:r>
            <a:r>
              <a:rPr lang="en-US" altLang="ko-KR" sz="28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ko-KR" altLang="en-US" sz="28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아이구마藍隈</a:t>
            </a:r>
            <a:r>
              <a:rPr lang="en-US" altLang="ko-KR" sz="28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)</a:t>
            </a:r>
            <a:r>
              <a:rPr lang="ko-KR" altLang="en-US" sz="2800" dirty="0">
                <a:solidFill>
                  <a:srgbClr val="373A3C"/>
                </a:solidFill>
                <a:latin typeface="Open Sans" panose="020B0606030504020204" pitchFamily="34" charset="0"/>
              </a:rPr>
              <a:t>           </a:t>
            </a:r>
            <a:endParaRPr lang="ko-KR" altLang="en-US" sz="2800" dirty="0">
              <a:solidFill>
                <a:srgbClr val="655D5B"/>
              </a:solidFill>
              <a:latin typeface="이롭게 바탕체 Medium" panose="020B0600000101010101" pitchFamily="50" charset="-127"/>
              <a:ea typeface="이롭게 바탕체 Medium" panose="020B0600000101010101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C96F192-B464-4F15-9A32-37041458C83B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91C2E78-CED7-4DBA-8E93-A524092E5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815" y="2607978"/>
            <a:ext cx="4048125" cy="20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09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0C0C4F5-0267-4DB1-BDAE-FED5A369C032}"/>
              </a:ext>
            </a:extLst>
          </p:cNvPr>
          <p:cNvGrpSpPr/>
          <p:nvPr/>
        </p:nvGrpSpPr>
        <p:grpSpPr>
          <a:xfrm>
            <a:off x="9725204" y="1861932"/>
            <a:ext cx="1519968" cy="1886774"/>
            <a:chOff x="1107416" y="1702669"/>
            <a:chExt cx="1519968" cy="18867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08403F-8A2A-4ADA-9C9B-94898A6AE280}"/>
                </a:ext>
              </a:extLst>
            </p:cNvPr>
            <p:cNvSpPr txBox="1"/>
            <p:nvPr/>
          </p:nvSpPr>
          <p:spPr>
            <a:xfrm>
              <a:off x="1671517" y="3066223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ko-KR" altLang="en-US" sz="2800" dirty="0">
                <a:solidFill>
                  <a:srgbClr val="554F4D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BFEDA8-730C-464B-9AC7-A64EF56C187D}"/>
                </a:ext>
              </a:extLst>
            </p:cNvPr>
            <p:cNvSpPr txBox="1"/>
            <p:nvPr/>
          </p:nvSpPr>
          <p:spPr>
            <a:xfrm>
              <a:off x="1107416" y="1702669"/>
              <a:ext cx="15199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chemeClr val="bg1"/>
                  </a:solidFill>
                </a:rPr>
                <a:t>Part 2.</a:t>
              </a:r>
              <a:endParaRPr lang="ko-KR" altLang="en-US" sz="3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6" name="Picture 6" descr="일본 전통 가면극 '노(Noh, 能)'에 대해서 : 네이버 블로그">
            <a:extLst>
              <a:ext uri="{FF2B5EF4-FFF2-40B4-BE49-F238E27FC236}">
                <a16:creationId xmlns:a16="http://schemas.microsoft.com/office/drawing/2014/main" id="{FA7497E4-C51B-4166-B4B2-42F4DB2DE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338D5C95-765C-4A16-97C0-8A0C976C3BC4}"/>
              </a:ext>
            </a:extLst>
          </p:cNvPr>
          <p:cNvGrpSpPr/>
          <p:nvPr/>
        </p:nvGrpSpPr>
        <p:grpSpPr>
          <a:xfrm>
            <a:off x="518145" y="1852127"/>
            <a:ext cx="2160000" cy="2160000"/>
            <a:chOff x="-1566572" y="898389"/>
            <a:chExt cx="2160000" cy="216000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793830C6-EB17-4F9F-9E20-3EAE7577301B}"/>
                </a:ext>
              </a:extLst>
            </p:cNvPr>
            <p:cNvSpPr/>
            <p:nvPr/>
          </p:nvSpPr>
          <p:spPr>
            <a:xfrm>
              <a:off x="-1566572" y="898389"/>
              <a:ext cx="2160000" cy="2160000"/>
            </a:xfrm>
            <a:prstGeom prst="rect">
              <a:avLst/>
            </a:prstGeom>
            <a:solidFill>
              <a:srgbClr val="E2CB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07A503-9DEA-452F-B578-8FDD0AF8AE25}"/>
                </a:ext>
              </a:extLst>
            </p:cNvPr>
            <p:cNvSpPr txBox="1"/>
            <p:nvPr/>
          </p:nvSpPr>
          <p:spPr>
            <a:xfrm>
              <a:off x="-1119336" y="1716779"/>
              <a:ext cx="13810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>
                  <a:solidFill>
                    <a:srgbClr val="554F4D"/>
                  </a:solidFill>
                </a:rPr>
                <a:t>노</a:t>
              </a:r>
              <a:r>
                <a:rPr lang="en-US" altLang="ko-KR" sz="3600" dirty="0"/>
                <a:t>(</a:t>
              </a:r>
              <a:r>
                <a:rPr lang="ja-JP" altLang="ko-KR" sz="3600" dirty="0"/>
                <a:t>能</a:t>
              </a:r>
              <a:r>
                <a:rPr lang="en-US" altLang="ja-JP" sz="3600" dirty="0"/>
                <a:t>)</a:t>
              </a:r>
              <a:r>
                <a:rPr lang="ko-KR" altLang="en-US" sz="2800" dirty="0">
                  <a:solidFill>
                    <a:srgbClr val="554F4D"/>
                  </a:solidFill>
                </a:rPr>
                <a:t>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504CC8-CFDD-4C8F-8D0F-483E143E2466}"/>
                </a:ext>
              </a:extLst>
            </p:cNvPr>
            <p:cNvSpPr txBox="1"/>
            <p:nvPr/>
          </p:nvSpPr>
          <p:spPr>
            <a:xfrm>
              <a:off x="-1566572" y="898389"/>
              <a:ext cx="15199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600" dirty="0">
                  <a:solidFill>
                    <a:schemeClr val="bg1"/>
                  </a:solidFill>
                </a:rPr>
                <a:t>Part 2.</a:t>
              </a:r>
              <a:endParaRPr lang="ko-KR" altLang="en-US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813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3CF76823-FF38-4C13-AC2C-AC4A83977716}"/>
              </a:ext>
            </a:extLst>
          </p:cNvPr>
          <p:cNvGrpSpPr/>
          <p:nvPr/>
        </p:nvGrpSpPr>
        <p:grpSpPr>
          <a:xfrm>
            <a:off x="355600" y="1188860"/>
            <a:ext cx="6884444" cy="5557520"/>
            <a:chOff x="5405120" y="1188860"/>
            <a:chExt cx="6884444" cy="555752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1E64963C-DFE6-4663-ACD3-AB496D85D341}"/>
                </a:ext>
              </a:extLst>
            </p:cNvPr>
            <p:cNvSpPr/>
            <p:nvPr/>
          </p:nvSpPr>
          <p:spPr>
            <a:xfrm>
              <a:off x="5405120" y="1188860"/>
              <a:ext cx="6096000" cy="5557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53EAB2-36B1-4A9E-B0A3-0B5329F230D8}"/>
                </a:ext>
              </a:extLst>
            </p:cNvPr>
            <p:cNvSpPr txBox="1"/>
            <p:nvPr/>
          </p:nvSpPr>
          <p:spPr>
            <a:xfrm>
              <a:off x="5813383" y="3213422"/>
              <a:ext cx="6476181" cy="25746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ko-KR" altLang="en-US" sz="2400" b="0" i="0" dirty="0">
                  <a:effectLst/>
                  <a:latin typeface="Open Sans" panose="020B0606030504020204" pitchFamily="34" charset="0"/>
                </a:rPr>
                <a:t>가부키와 함께 일본의 </a:t>
              </a:r>
              <a:r>
                <a:rPr lang="ko-KR" altLang="en-US" sz="2400" b="0" i="0" dirty="0" err="1">
                  <a:effectLst/>
                  <a:latin typeface="Open Sans" panose="020B0606030504020204" pitchFamily="34" charset="0"/>
                </a:rPr>
                <a:t>고전예능을</a:t>
              </a:r>
              <a:r>
                <a:rPr lang="ko-KR" altLang="en-US" sz="2400" b="0" i="0" dirty="0">
                  <a:effectLst/>
                  <a:latin typeface="Open Sans" panose="020B0606030504020204" pitchFamily="34" charset="0"/>
                </a:rPr>
                <a:t> 대표</a:t>
              </a:r>
              <a:endParaRPr lang="en-US" altLang="ko-KR" sz="2400" dirty="0">
                <a:latin typeface="+mj-lt"/>
              </a:endParaRPr>
            </a:p>
            <a:p>
              <a:pPr algn="just">
                <a:lnSpc>
                  <a:spcPct val="120000"/>
                </a:lnSpc>
              </a:pPr>
              <a:endParaRPr lang="en-US" altLang="ko-KR" sz="2400" b="0" i="0" dirty="0">
                <a:effectLst/>
                <a:latin typeface="+mj-lt"/>
              </a:endParaRPr>
            </a:p>
            <a:p>
              <a:pPr algn="just">
                <a:lnSpc>
                  <a:spcPct val="120000"/>
                </a:lnSpc>
              </a:pPr>
              <a:r>
                <a:rPr lang="ko-KR" altLang="en-US" sz="2400" b="0" i="0" dirty="0">
                  <a:effectLst/>
                  <a:latin typeface="Open Sans" panose="020B0606030504020204" pitchFamily="34" charset="0"/>
                </a:rPr>
                <a:t>무대 예술 중 가장 긴 역사를 가진 무대 예술</a:t>
              </a:r>
              <a:endParaRPr lang="en-US" altLang="ko-KR" sz="2400" dirty="0">
                <a:latin typeface="Open Sans" panose="020B0606030504020204" pitchFamily="34" charset="0"/>
              </a:endParaRPr>
            </a:p>
            <a:p>
              <a:pPr algn="just">
                <a:lnSpc>
                  <a:spcPct val="120000"/>
                </a:lnSpc>
              </a:pPr>
              <a:endParaRPr lang="en-US" altLang="ko-KR" sz="2400" dirty="0">
                <a:latin typeface="Open Sans" panose="020B0606030504020204" pitchFamily="34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ko-KR" altLang="en-US" sz="2400" b="0" i="0" dirty="0">
                  <a:effectLst/>
                  <a:latin typeface="Open Sans" panose="020B0606030504020204" pitchFamily="34" charset="0"/>
                </a:rPr>
                <a:t> </a:t>
              </a:r>
              <a:r>
                <a:rPr lang="en-US" altLang="ko-KR" sz="2400" b="0" i="0" dirty="0">
                  <a:effectLst/>
                  <a:latin typeface="Open Sans" panose="020B0606030504020204" pitchFamily="34" charset="0"/>
                </a:rPr>
                <a:t>2001</a:t>
              </a:r>
              <a:r>
                <a:rPr lang="ko-KR" altLang="en-US" sz="2400" b="0" i="0" dirty="0">
                  <a:effectLst/>
                  <a:latin typeface="Open Sans" panose="020B0606030504020204" pitchFamily="34" charset="0"/>
                </a:rPr>
                <a:t>년 </a:t>
              </a:r>
              <a:r>
                <a:rPr lang="ko-KR" altLang="en-US" sz="2400" dirty="0">
                  <a:latin typeface="Open Sans" panose="020B0606030504020204" pitchFamily="34" charset="0"/>
                </a:rPr>
                <a:t>유네스코</a:t>
              </a:r>
              <a:r>
                <a:rPr lang="ko-KR" altLang="en-US" sz="2400" b="0" i="0" dirty="0">
                  <a:effectLst/>
                  <a:latin typeface="Open Sans" panose="020B0606030504020204" pitchFamily="34" charset="0"/>
                </a:rPr>
                <a:t> </a:t>
              </a:r>
              <a:r>
                <a:rPr lang="ko-KR" altLang="en-US" sz="2400" dirty="0">
                  <a:latin typeface="Open Sans" panose="020B0606030504020204" pitchFamily="34" charset="0"/>
                </a:rPr>
                <a:t>인류무형문화유산</a:t>
              </a:r>
              <a:r>
                <a:rPr lang="ko-KR" altLang="en-US" sz="2400" b="0" i="0" dirty="0">
                  <a:effectLst/>
                  <a:latin typeface="Open Sans" panose="020B0606030504020204" pitchFamily="34" charset="0"/>
                </a:rPr>
                <a:t>으로 등재</a:t>
              </a:r>
              <a:endParaRPr lang="en-US" altLang="ko-KR" sz="2400" dirty="0">
                <a:latin typeface="Open Sans" panose="020B0606030504020204" pitchFamily="34" charset="0"/>
              </a:endParaRPr>
            </a:p>
            <a:p>
              <a:pPr algn="just">
                <a:lnSpc>
                  <a:spcPct val="120000"/>
                </a:lnSpc>
              </a:pPr>
              <a:endParaRPr lang="ko-KR" altLang="en-US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1C5C83-0CFE-448D-9A4B-C9DBDF8172C9}"/>
                </a:ext>
              </a:extLst>
            </p:cNvPr>
            <p:cNvSpPr txBox="1"/>
            <p:nvPr/>
          </p:nvSpPr>
          <p:spPr>
            <a:xfrm>
              <a:off x="5813383" y="1856350"/>
              <a:ext cx="15247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solidFill>
                    <a:srgbClr val="554F4D"/>
                  </a:solidFill>
                </a:rPr>
                <a:t>노</a:t>
              </a:r>
              <a:r>
                <a:rPr lang="en-US" altLang="ko-KR" sz="4000" dirty="0"/>
                <a:t>(</a:t>
              </a:r>
              <a:r>
                <a:rPr lang="ja-JP" altLang="ko-KR" sz="4000" dirty="0"/>
                <a:t>能</a:t>
              </a:r>
              <a:r>
                <a:rPr lang="en-US" altLang="ja-JP" sz="4000" dirty="0"/>
                <a:t>)</a:t>
              </a:r>
              <a:endParaRPr lang="ko-KR" altLang="en-US" sz="40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7988AE05-A23B-4B72-8CE4-BBEB003795EE}"/>
                </a:ext>
              </a:extLst>
            </p:cNvPr>
            <p:cNvCxnSpPr/>
            <p:nvPr/>
          </p:nvCxnSpPr>
          <p:spPr>
            <a:xfrm>
              <a:off x="5813383" y="2698277"/>
              <a:ext cx="5687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래픽 8" descr="닫힌 따옴표">
            <a:extLst>
              <a:ext uri="{FF2B5EF4-FFF2-40B4-BE49-F238E27FC236}">
                <a16:creationId xmlns:a16="http://schemas.microsoft.com/office/drawing/2014/main" id="{3F340C75-F58A-4EFA-B065-76D239724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1840" y="1099504"/>
            <a:ext cx="914400" cy="914400"/>
          </a:xfrm>
          <a:prstGeom prst="rect">
            <a:avLst/>
          </a:prstGeom>
        </p:spPr>
      </p:pic>
      <p:pic>
        <p:nvPicPr>
          <p:cNvPr id="6148" name="Picture 4" descr="주간한국:[재미있는 일본(95)] 노(能)와 교겐(狂言)">
            <a:extLst>
              <a:ext uri="{FF2B5EF4-FFF2-40B4-BE49-F238E27FC236}">
                <a16:creationId xmlns:a16="http://schemas.microsoft.com/office/drawing/2014/main" id="{2F271DDB-989C-46FA-8E9D-1B5BA4D66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307" y="1133951"/>
            <a:ext cx="3888164" cy="50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83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AAB74CB-F4B7-408A-9AD9-CD3871E03EC6}"/>
              </a:ext>
            </a:extLst>
          </p:cNvPr>
          <p:cNvSpPr txBox="1"/>
          <p:nvPr/>
        </p:nvSpPr>
        <p:spPr>
          <a:xfrm>
            <a:off x="811411" y="92891"/>
            <a:ext cx="524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100" dirty="0">
                <a:solidFill>
                  <a:srgbClr val="554F4D"/>
                </a:solidFill>
              </a:rPr>
              <a:t>Part 2</a:t>
            </a:r>
            <a:endParaRPr lang="ko-KR" altLang="en-US" sz="1100" dirty="0">
              <a:solidFill>
                <a:srgbClr val="554F4D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47BBB6D-2F4F-492C-9634-0C931CE0DB37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CD0E68-D1CA-4F09-A9EE-F6BB3B77E9AB}"/>
              </a:ext>
            </a:extLst>
          </p:cNvPr>
          <p:cNvSpPr txBox="1"/>
          <p:nvPr/>
        </p:nvSpPr>
        <p:spPr>
          <a:xfrm>
            <a:off x="1276709" y="408103"/>
            <a:ext cx="2879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554F4D"/>
                </a:solidFill>
              </a:rPr>
              <a:t>노</a:t>
            </a:r>
            <a:r>
              <a:rPr lang="en-US" altLang="ko-KR" sz="3600" dirty="0"/>
              <a:t>(</a:t>
            </a:r>
            <a:r>
              <a:rPr lang="ja-JP" altLang="ko-KR" sz="3600" dirty="0"/>
              <a:t>能</a:t>
            </a:r>
            <a:r>
              <a:rPr lang="en-US" altLang="ja-JP" sz="3600" dirty="0"/>
              <a:t>)</a:t>
            </a:r>
            <a:r>
              <a:rPr lang="ko-KR" altLang="en-US" sz="3600" dirty="0"/>
              <a:t>의 특징</a:t>
            </a:r>
            <a:endParaRPr lang="ko-KR" altLang="en-US" sz="3600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  <a:p>
            <a:pPr algn="l"/>
            <a:endParaRPr lang="ko-KR" altLang="en-US" sz="3600" dirty="0">
              <a:solidFill>
                <a:srgbClr val="554F4D"/>
              </a:solidFill>
            </a:endParaRPr>
          </a:p>
        </p:txBody>
      </p:sp>
      <p:pic>
        <p:nvPicPr>
          <p:cNvPr id="33" name="그래픽 32" descr="배지 체크 표시1">
            <a:extLst>
              <a:ext uri="{FF2B5EF4-FFF2-40B4-BE49-F238E27FC236}">
                <a16:creationId xmlns:a16="http://schemas.microsoft.com/office/drawing/2014/main" id="{652431A8-29EC-4420-A170-0C76CB117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461" y="1848369"/>
            <a:ext cx="914400" cy="914400"/>
          </a:xfrm>
          <a:prstGeom prst="rect">
            <a:avLst/>
          </a:prstGeom>
        </p:spPr>
      </p:pic>
      <p:pic>
        <p:nvPicPr>
          <p:cNvPr id="34" name="그래픽 33" descr="배지 체크 표시1">
            <a:extLst>
              <a:ext uri="{FF2B5EF4-FFF2-40B4-BE49-F238E27FC236}">
                <a16:creationId xmlns:a16="http://schemas.microsoft.com/office/drawing/2014/main" id="{9F7E9526-55E6-4626-A819-11E578A94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309" y="3223740"/>
            <a:ext cx="914400" cy="914400"/>
          </a:xfrm>
          <a:prstGeom prst="rect">
            <a:avLst/>
          </a:prstGeom>
        </p:spPr>
      </p:pic>
      <p:pic>
        <p:nvPicPr>
          <p:cNvPr id="35" name="그래픽 34" descr="배지 체크 표시1">
            <a:extLst>
              <a:ext uri="{FF2B5EF4-FFF2-40B4-BE49-F238E27FC236}">
                <a16:creationId xmlns:a16="http://schemas.microsoft.com/office/drawing/2014/main" id="{91CC39E3-DA96-4349-863C-D4CE1640E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765" y="4713260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BF4A93-D234-4B8B-88A3-3B8C47F9A3AA}"/>
              </a:ext>
            </a:extLst>
          </p:cNvPr>
          <p:cNvSpPr txBox="1"/>
          <p:nvPr/>
        </p:nvSpPr>
        <p:spPr>
          <a:xfrm>
            <a:off x="1229165" y="2043959"/>
            <a:ext cx="6523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800" dirty="0">
                <a:solidFill>
                  <a:srgbClr val="554F4D"/>
                </a:solidFill>
              </a:rPr>
              <a:t>남성 배우만 나옴 </a:t>
            </a:r>
            <a:r>
              <a:rPr lang="en-US" altLang="ko-KR" sz="2800" dirty="0">
                <a:solidFill>
                  <a:srgbClr val="554F4D"/>
                </a:solidFill>
              </a:rPr>
              <a:t>                  </a:t>
            </a:r>
            <a:r>
              <a:rPr lang="ko-KR" altLang="en-US" sz="2800" dirty="0">
                <a:solidFill>
                  <a:srgbClr val="554F4D"/>
                </a:solidFill>
              </a:rPr>
              <a:t>여성적 발성</a:t>
            </a:r>
            <a:r>
              <a:rPr lang="en-US" altLang="ko-KR" sz="2800" dirty="0">
                <a:solidFill>
                  <a:srgbClr val="554F4D"/>
                </a:solidFill>
              </a:rPr>
              <a:t>x</a:t>
            </a:r>
            <a:r>
              <a:rPr lang="ko-KR" altLang="en-US" sz="2800" dirty="0">
                <a:solidFill>
                  <a:srgbClr val="554F4D"/>
                </a:solidFill>
              </a:rPr>
              <a:t>  </a:t>
            </a:r>
            <a:r>
              <a:rPr lang="en-US" altLang="ko-KR" sz="2800" dirty="0">
                <a:solidFill>
                  <a:srgbClr val="554F4D"/>
                </a:solidFill>
              </a:rPr>
              <a:t>   </a:t>
            </a:r>
            <a:endParaRPr lang="ko-KR" altLang="en-US" sz="2800" dirty="0">
              <a:solidFill>
                <a:srgbClr val="554F4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986976-0044-4AD5-96A7-BE86028D1A39}"/>
              </a:ext>
            </a:extLst>
          </p:cNvPr>
          <p:cNvSpPr txBox="1"/>
          <p:nvPr/>
        </p:nvSpPr>
        <p:spPr>
          <a:xfrm>
            <a:off x="1229165" y="3386318"/>
            <a:ext cx="242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800" dirty="0">
                <a:solidFill>
                  <a:srgbClr val="554F4D"/>
                </a:solidFill>
              </a:rPr>
              <a:t>가면을 사용함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CC738-16B5-4168-AC58-7A0FDA74F541}"/>
              </a:ext>
            </a:extLst>
          </p:cNvPr>
          <p:cNvSpPr txBox="1"/>
          <p:nvPr/>
        </p:nvSpPr>
        <p:spPr>
          <a:xfrm>
            <a:off x="1182643" y="4794701"/>
            <a:ext cx="52245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28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노 극중 사이사이의 </a:t>
            </a:r>
            <a:r>
              <a:rPr lang="ko-KR" altLang="en-US" sz="2800" b="0" i="0" dirty="0" err="1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쿄겐</a:t>
            </a:r>
            <a:r>
              <a:rPr lang="ko-KR" altLang="en-US" sz="28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 공연</a:t>
            </a:r>
            <a:endParaRPr lang="en-US" altLang="ko-KR" sz="2800" b="0" i="0" dirty="0">
              <a:solidFill>
                <a:srgbClr val="373A3C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en-US" altLang="ko-KR" sz="2800" dirty="0">
              <a:solidFill>
                <a:srgbClr val="373A3C"/>
              </a:solidFill>
              <a:latin typeface="Open Sans" panose="020B0606030504020204" pitchFamily="34" charset="0"/>
            </a:endParaRPr>
          </a:p>
          <a:p>
            <a:pPr algn="l"/>
            <a:r>
              <a:rPr lang="ko-KR" altLang="en-US" sz="2800" b="0" i="0" dirty="0">
                <a:solidFill>
                  <a:srgbClr val="373A3C"/>
                </a:solidFill>
                <a:effectLst/>
                <a:latin typeface="Open Sans" panose="020B0606030504020204" pitchFamily="34" charset="0"/>
              </a:rPr>
              <a:t> 만담을 풍부하게 사용하는 희극</a:t>
            </a:r>
            <a:endParaRPr lang="ko-KR" altLang="en-US" sz="2800" dirty="0">
              <a:solidFill>
                <a:srgbClr val="554F4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15E939-1BC8-4226-8FF3-B30FEB91F9BF}"/>
              </a:ext>
            </a:extLst>
          </p:cNvPr>
          <p:cNvSpPr txBox="1"/>
          <p:nvPr/>
        </p:nvSpPr>
        <p:spPr>
          <a:xfrm>
            <a:off x="8442541" y="1931500"/>
            <a:ext cx="1348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ko-KR" altLang="en-US" sz="2400" dirty="0">
              <a:solidFill>
                <a:srgbClr val="554F4D"/>
              </a:solidFill>
            </a:endParaRPr>
          </a:p>
        </p:txBody>
      </p:sp>
      <p:pic>
        <p:nvPicPr>
          <p:cNvPr id="7172" name="Picture 4" descr="일본 전통예능 노能 를 아세요-일본의 가면, 그 이중성">
            <a:extLst>
              <a:ext uri="{FF2B5EF4-FFF2-40B4-BE49-F238E27FC236}">
                <a16:creationId xmlns:a16="http://schemas.microsoft.com/office/drawing/2014/main" id="{8D66218A-FF13-4A6D-9731-45AA4F45A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171" y="1242622"/>
            <a:ext cx="2879314" cy="247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日 전통극 '교겐' 전승하는 父子 3대&gt; | 연합뉴스">
            <a:extLst>
              <a:ext uri="{FF2B5EF4-FFF2-40B4-BE49-F238E27FC236}">
                <a16:creationId xmlns:a16="http://schemas.microsoft.com/office/drawing/2014/main" id="{7FF62EF7-A861-47E1-80A9-B5B55F313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98" y="4138140"/>
            <a:ext cx="3848830" cy="247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163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1C2A5CB6-509E-4BDD-AF92-C1B2290457EE}"/>
              </a:ext>
            </a:extLst>
          </p:cNvPr>
          <p:cNvCxnSpPr>
            <a:cxnSpLocks/>
          </p:cNvCxnSpPr>
          <p:nvPr/>
        </p:nvCxnSpPr>
        <p:spPr>
          <a:xfrm>
            <a:off x="622300" y="1143000"/>
            <a:ext cx="11569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직사각형 268">
            <a:extLst>
              <a:ext uri="{FF2B5EF4-FFF2-40B4-BE49-F238E27FC236}">
                <a16:creationId xmlns:a16="http://schemas.microsoft.com/office/drawing/2014/main" id="{51DB04D8-08BC-4CDB-9C4F-B578C50DC180}"/>
              </a:ext>
            </a:extLst>
          </p:cNvPr>
          <p:cNvSpPr/>
          <p:nvPr/>
        </p:nvSpPr>
        <p:spPr>
          <a:xfrm>
            <a:off x="-5" y="-1"/>
            <a:ext cx="86586" cy="68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4D8D3-43BC-4501-AD30-0AF0E75073F3}"/>
              </a:ext>
            </a:extLst>
          </p:cNvPr>
          <p:cNvSpPr txBox="1"/>
          <p:nvPr/>
        </p:nvSpPr>
        <p:spPr>
          <a:xfrm>
            <a:off x="1106286" y="403344"/>
            <a:ext cx="981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3600" dirty="0"/>
              <a:t>실제  가부키와  노</a:t>
            </a:r>
          </a:p>
        </p:txBody>
      </p:sp>
      <p:pic>
        <p:nvPicPr>
          <p:cNvPr id="9" name="온라인 미디어 8" title="Kabuki (Geleneksel Japon Tiyatrosu)">
            <a:hlinkClick r:id="" action="ppaction://media"/>
            <a:extLst>
              <a:ext uri="{FF2B5EF4-FFF2-40B4-BE49-F238E27FC236}">
                <a16:creationId xmlns:a16="http://schemas.microsoft.com/office/drawing/2014/main" id="{42DC6E6F-E42D-4F70-B7E5-B5ECB34EFA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93868" y="1993900"/>
            <a:ext cx="4555995" cy="4006062"/>
          </a:xfrm>
          <a:prstGeom prst="rect">
            <a:avLst/>
          </a:prstGeom>
        </p:spPr>
      </p:pic>
      <p:pic>
        <p:nvPicPr>
          <p:cNvPr id="10" name="온라인 미디어 9" title="能「松風」　Noh &quot;MATSUKAZE&quot;">
            <a:hlinkClick r:id="" action="ppaction://media"/>
            <a:extLst>
              <a:ext uri="{FF2B5EF4-FFF2-40B4-BE49-F238E27FC236}">
                <a16:creationId xmlns:a16="http://schemas.microsoft.com/office/drawing/2014/main" id="{BA49EB03-32E6-4FC4-AE03-BE3804703E0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407150" y="2024777"/>
            <a:ext cx="4994405" cy="400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51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color">
      <a:dk1>
        <a:sysClr val="windowText" lastClr="000000"/>
      </a:dk1>
      <a:lt1>
        <a:sysClr val="window" lastClr="ffffff"/>
      </a:lt1>
      <a:dk2>
        <a:srgbClr val="d0cece"/>
      </a:dk2>
      <a:lt2>
        <a:srgbClr val="e7e6e6"/>
      </a:lt2>
      <a:accent1>
        <a:srgbClr val="b98a76"/>
      </a:accent1>
      <a:accent2>
        <a:srgbClr val="de956d"/>
      </a:accent2>
      <a:accent3>
        <a:srgbClr val="f6caaf"/>
      </a:accent3>
      <a:accent4>
        <a:srgbClr val="eed6bc"/>
      </a:accent4>
      <a:accent5>
        <a:srgbClr val="e1d9cc"/>
      </a:accent5>
      <a:accent6>
        <a:srgbClr val="d8b8a9"/>
      </a:accent6>
      <a:hlink>
        <a:srgbClr val="595959"/>
      </a:hlink>
      <a:folHlink>
        <a:srgbClr val="595959"/>
      </a:folHlink>
    </a:clrScheme>
    <a:fontScheme name="이롭게 바탕체 Medium">
      <a:majorFont>
        <a:latin typeface="이롭게 바탕체 Medium"/>
        <a:ea typeface="이롭게 바탕체 Medium"/>
        <a:cs typeface=""/>
      </a:majorFont>
      <a:minorFont>
        <a:latin typeface="이롭게 바탕체 Medium"/>
        <a:ea typeface="이롭게 바탕체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3600" dirty="0" smtClean="0">
            <a:solidFill>
              <a:srgbClr val="554f4d"/>
            </a:solidFill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2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302</ep:Words>
  <ep:PresentationFormat>와이드스크린</ep:PresentationFormat>
  <ep:Paragraphs>71</ep:Paragraphs>
  <ep:Slides>21</ep:Slides>
  <ep:Notes>0</ep:Notes>
  <ep:TotalTime>0</ep:TotalTime>
  <ep:HiddenSlides>0</ep:HiddenSlides>
  <ep:MMClips>4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ep:HeadingPairs>
  <ep:TitlesOfParts>
    <vt:vector size="2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2020-05-03T01:37:17.000</dcterms:created>
  <dc:creator>Yu Saebyeol</dc:creator>
  <cp:lastModifiedBy>김지원</cp:lastModifiedBy>
  <dcterms:modified xsi:type="dcterms:W3CDTF">2022-03-31T15:01:06.757</dcterms:modified>
  <cp:revision>36</cp:revision>
  <dc:title>PowerPoint 프레젠테이션</dc:title>
  <cp:version>1000.0000.01</cp:version>
</cp:coreProperties>
</file>