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00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18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F9F16BD5-0563-44E0-B3CA-4D6E622225A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4443A370-7EF3-445A-8EEC-861F6881663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E98D6A80-166D-4230-ACA7-94760CC6D9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0E3887-581B-41E5-90CF-CE19F5AEB63F}" type="datetimeFigureOut">
              <a:rPr lang="ko-KR" altLang="en-US" smtClean="0"/>
              <a:t>2022-04-01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46F386B6-6D4F-48A3-A3AD-BC1BCD8D9E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96A8AE2B-BC5E-4D9B-B5C0-D9839EDA47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E16CAA-9284-4E63-B7F6-E9ACE239765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822455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9B4AB80B-8D5E-4B65-96CB-9EC6A7CB1D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5A66D64F-C944-4FB2-9350-2478608FDF6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634B421C-5323-4A73-B79E-DABFE75934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0E3887-581B-41E5-90CF-CE19F5AEB63F}" type="datetimeFigureOut">
              <a:rPr lang="ko-KR" altLang="en-US" smtClean="0"/>
              <a:t>2022-04-01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D907BA41-72C1-42C3-BE46-3568B3FD7E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865383D1-5913-422E-8AAB-197A8CFA07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E16CAA-9284-4E63-B7F6-E9ACE239765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718217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4B914872-5442-4123-830F-AADDE8A43BC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EC753CB4-0CB2-44C7-9C7F-BCF8E016D64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CA3AC8C7-0C3D-4B4B-A052-5D202A9091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0E3887-581B-41E5-90CF-CE19F5AEB63F}" type="datetimeFigureOut">
              <a:rPr lang="ko-KR" altLang="en-US" smtClean="0"/>
              <a:t>2022-04-01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E38AFE24-C392-4C6F-9EF7-8625E22FAC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A2846C9B-844F-4D4E-A098-4F2C79AF33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E16CAA-9284-4E63-B7F6-E9ACE239765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603336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248D826-7D70-45B3-A73B-47BE881686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622A20A8-55F2-456A-8C93-0888AD1ED8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DF58386E-0EE4-4597-9008-BCF9B13574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0E3887-581B-41E5-90CF-CE19F5AEB63F}" type="datetimeFigureOut">
              <a:rPr lang="ko-KR" altLang="en-US" smtClean="0"/>
              <a:t>2022-04-01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BF0C8AD5-F201-49A9-9093-316DC731C8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BC281EA-F416-47A2-AB80-109979BEB9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E16CAA-9284-4E63-B7F6-E9ACE239765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732259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4805885B-53DE-4D8B-B924-A2DD464743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082720AA-BEA7-486C-AD5F-DF04D418937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0333ECA7-2A08-4427-B2BA-01C0725078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0E3887-581B-41E5-90CF-CE19F5AEB63F}" type="datetimeFigureOut">
              <a:rPr lang="ko-KR" altLang="en-US" smtClean="0"/>
              <a:t>2022-04-01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68C85963-3304-4C56-A52C-04D4CA2794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79C44E3B-0DEB-4181-B8A2-E1DE32240D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E16CAA-9284-4E63-B7F6-E9ACE239765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262911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8F71473-399C-4952-BFD7-249122F7BB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81010722-06D3-4C62-ACEF-7047CD5078A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02C581DB-324D-49DE-B77D-4800EC4BD06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F22E4471-C753-432C-9D23-CC9FB9BAA7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0E3887-581B-41E5-90CF-CE19F5AEB63F}" type="datetimeFigureOut">
              <a:rPr lang="ko-KR" altLang="en-US" smtClean="0"/>
              <a:t>2022-04-01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0796D407-3BF6-475F-92CA-D3F88F60CB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21E21091-3715-44F8-A97E-3F3D95D17D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E16CAA-9284-4E63-B7F6-E9ACE239765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894791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F1FBEFA6-F974-4438-8F19-26EDA73FF1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032C72B8-519C-4F4D-8073-F6B31AC3D5D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7036421D-9DDE-4F94-B02E-54BDC3C7F6C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CB730688-57DA-4549-B400-1002FAF17FE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FF0C87D0-136F-403E-BD46-31D92B41265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78B23942-BF1D-4A2D-9599-20BF101F58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0E3887-581B-41E5-90CF-CE19F5AEB63F}" type="datetimeFigureOut">
              <a:rPr lang="ko-KR" altLang="en-US" smtClean="0"/>
              <a:t>2022-04-01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5623583A-DB8B-40C8-A589-A40804ABC4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7361747E-0145-4EE0-9561-65D8CCE15B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E16CAA-9284-4E63-B7F6-E9ACE239765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382253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EE8A51B5-7E06-44E9-889E-6222948D26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C0BAC277-B737-4D1B-8C9D-E061F605E8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0E3887-581B-41E5-90CF-CE19F5AEB63F}" type="datetimeFigureOut">
              <a:rPr lang="ko-KR" altLang="en-US" smtClean="0"/>
              <a:t>2022-04-01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6DC3D853-1D75-446A-BCF2-3CC1C414FD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2C29166D-2155-4EB1-8E15-7FF2632FFE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E16CAA-9284-4E63-B7F6-E9ACE239765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51257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AC293389-A6B5-4FA9-8B80-37A2689CEC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0E3887-581B-41E5-90CF-CE19F5AEB63F}" type="datetimeFigureOut">
              <a:rPr lang="ko-KR" altLang="en-US" smtClean="0"/>
              <a:t>2022-04-01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3F91FE20-5018-4FEB-84D9-A25528F184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09440FD1-0642-4551-8895-FCC6D2A5A3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E16CAA-9284-4E63-B7F6-E9ACE239765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089457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B597FCAD-DC60-427C-B461-25F24849D0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18EB513C-3954-4DFD-88FC-3C776D546D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2FC8CCB2-473F-4424-8792-613A98F7094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709C7CA3-C8EA-4459-87EA-98E7268113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0E3887-581B-41E5-90CF-CE19F5AEB63F}" type="datetimeFigureOut">
              <a:rPr lang="ko-KR" altLang="en-US" smtClean="0"/>
              <a:t>2022-04-01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455A84BD-DFD0-4AB9-BE98-37217AAEFE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0D1C606D-EF77-4339-9EC8-2FA53CB89D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E16CAA-9284-4E63-B7F6-E9ACE239765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930810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82590A80-2CC4-4E5C-843F-B82A9F3C1E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7EA6BE8D-13B6-4250-B7BA-5B294978F94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2C1C9536-D212-48C8-8223-98B894854A6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4B12BC47-F3C2-4EB4-8863-51914CD1C1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0E3887-581B-41E5-90CF-CE19F5AEB63F}" type="datetimeFigureOut">
              <a:rPr lang="ko-KR" altLang="en-US" smtClean="0"/>
              <a:t>2022-04-01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55DA3BB6-728B-43CD-A83D-3FBF271EC1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7171B1BF-B7DA-4CAF-8B8B-171DB7F15C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E16CAA-9284-4E63-B7F6-E9ACE239765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754846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376DE4D6-0015-41B3-89AB-089E2BEB8F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34239F1A-06EE-466F-ABFE-23490277D2C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3116011D-164C-4687-B0EF-53361531BBD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0E3887-581B-41E5-90CF-CE19F5AEB63F}" type="datetimeFigureOut">
              <a:rPr lang="ko-KR" altLang="en-US" smtClean="0"/>
              <a:t>2022-04-01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B4C99B81-D2DF-4320-B63E-31C79450B19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5D8D2F5B-2143-4CC3-83E1-373C66201E4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E16CAA-9284-4E63-B7F6-E9ACE239765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19361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hyperlink" Target="https://ko.wikipedia.org/wiki/%EC%8B%A0%EC%A3%BC%EC%BF%A0%EA%B5%AC" TargetMode="Externa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856A84AC-24E8-403A-AD3C-A9A0A4BE33B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1662401"/>
          </a:xfrm>
        </p:spPr>
        <p:txBody>
          <a:bodyPr/>
          <a:lstStyle/>
          <a:p>
            <a:r>
              <a:rPr lang="ko-KR" altLang="en-US" dirty="0"/>
              <a:t>도쿄도 지방자치단체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CC7D6D1A-789D-4B69-8F8B-BC601039EDE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152996" y="4463935"/>
            <a:ext cx="8515004" cy="1774305"/>
          </a:xfrm>
        </p:spPr>
        <p:txBody>
          <a:bodyPr>
            <a:normAutofit fontScale="92500" lnSpcReduction="20000"/>
          </a:bodyPr>
          <a:lstStyle/>
          <a:p>
            <a:r>
              <a:rPr lang="ko-KR" altLang="en-US" sz="4400" dirty="0"/>
              <a:t>도쿄도의 지방자치단체를 알아보자</a:t>
            </a:r>
            <a:r>
              <a:rPr lang="en-US" altLang="ko-KR" sz="4400" dirty="0"/>
              <a:t>!</a:t>
            </a:r>
          </a:p>
          <a:p>
            <a:endParaRPr lang="en-US" altLang="ko-KR" dirty="0"/>
          </a:p>
          <a:p>
            <a:endParaRPr lang="en-US" altLang="ko-KR" dirty="0"/>
          </a:p>
          <a:p>
            <a:r>
              <a:rPr lang="en-US" altLang="ko-KR" dirty="0"/>
              <a:t>                                                               </a:t>
            </a:r>
            <a:r>
              <a:rPr lang="ko-KR" altLang="en-US" sz="1600" dirty="0"/>
              <a:t>출처</a:t>
            </a:r>
            <a:r>
              <a:rPr lang="en-US" altLang="ko-KR" sz="1600" dirty="0"/>
              <a:t>: </a:t>
            </a:r>
            <a:r>
              <a:rPr lang="ko-KR" altLang="en-US" sz="1600" dirty="0"/>
              <a:t>위키피디아</a:t>
            </a:r>
            <a:r>
              <a:rPr lang="en-US" altLang="ko-KR" sz="1600" dirty="0"/>
              <a:t>    </a:t>
            </a:r>
          </a:p>
        </p:txBody>
      </p:sp>
    </p:spTree>
    <p:extLst>
      <p:ext uri="{BB962C8B-B14F-4D97-AF65-F5344CB8AC3E}">
        <p14:creationId xmlns:p14="http://schemas.microsoft.com/office/powerpoint/2010/main" val="6441742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타원 2">
            <a:extLst>
              <a:ext uri="{FF2B5EF4-FFF2-40B4-BE49-F238E27FC236}">
                <a16:creationId xmlns:a16="http://schemas.microsoft.com/office/drawing/2014/main" id="{0E756622-CDDF-4623-BFD7-27B7ECB18A3E}"/>
              </a:ext>
            </a:extLst>
          </p:cNvPr>
          <p:cNvSpPr/>
          <p:nvPr/>
        </p:nvSpPr>
        <p:spPr>
          <a:xfrm>
            <a:off x="1739489" y="263069"/>
            <a:ext cx="1953491" cy="839586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/>
              <a:t>STEP1</a:t>
            </a:r>
            <a:endParaRPr lang="ko-KR" altLang="en-US" dirty="0"/>
          </a:p>
        </p:txBody>
      </p:sp>
      <p:sp>
        <p:nvSpPr>
          <p:cNvPr id="9" name="타원 8">
            <a:extLst>
              <a:ext uri="{FF2B5EF4-FFF2-40B4-BE49-F238E27FC236}">
                <a16:creationId xmlns:a16="http://schemas.microsoft.com/office/drawing/2014/main" id="{97459D47-2DA5-467B-917E-F1B7928E83F0}"/>
              </a:ext>
            </a:extLst>
          </p:cNvPr>
          <p:cNvSpPr/>
          <p:nvPr/>
        </p:nvSpPr>
        <p:spPr>
          <a:xfrm>
            <a:off x="1739489" y="1326595"/>
            <a:ext cx="1953491" cy="839586"/>
          </a:xfrm>
          <a:prstGeom prst="ellipse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/>
              <a:t>STEP2</a:t>
            </a:r>
            <a:endParaRPr lang="ko-KR" altLang="en-US" dirty="0"/>
          </a:p>
        </p:txBody>
      </p:sp>
      <p:sp>
        <p:nvSpPr>
          <p:cNvPr id="10" name="타원 9">
            <a:extLst>
              <a:ext uri="{FF2B5EF4-FFF2-40B4-BE49-F238E27FC236}">
                <a16:creationId xmlns:a16="http://schemas.microsoft.com/office/drawing/2014/main" id="{7D10BC37-8D0A-4AF4-B4CB-FD1F7B3999AF}"/>
              </a:ext>
            </a:extLst>
          </p:cNvPr>
          <p:cNvSpPr/>
          <p:nvPr/>
        </p:nvSpPr>
        <p:spPr>
          <a:xfrm>
            <a:off x="1762399" y="2443439"/>
            <a:ext cx="1953491" cy="839586"/>
          </a:xfrm>
          <a:prstGeom prst="ellipse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/>
              <a:t>STEP3</a:t>
            </a:r>
            <a:endParaRPr lang="ko-KR" altLang="en-US" dirty="0"/>
          </a:p>
        </p:txBody>
      </p:sp>
      <p:sp>
        <p:nvSpPr>
          <p:cNvPr id="11" name="타원 10">
            <a:extLst>
              <a:ext uri="{FF2B5EF4-FFF2-40B4-BE49-F238E27FC236}">
                <a16:creationId xmlns:a16="http://schemas.microsoft.com/office/drawing/2014/main" id="{DA115D0E-D6DF-40CB-820D-6195F0F41776}"/>
              </a:ext>
            </a:extLst>
          </p:cNvPr>
          <p:cNvSpPr/>
          <p:nvPr/>
        </p:nvSpPr>
        <p:spPr>
          <a:xfrm>
            <a:off x="1739488" y="3560283"/>
            <a:ext cx="1953491" cy="839586"/>
          </a:xfrm>
          <a:prstGeom prst="ellipse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/>
              <a:t>STEP4</a:t>
            </a:r>
            <a:endParaRPr lang="ko-KR" altLang="en-US" dirty="0"/>
          </a:p>
        </p:txBody>
      </p:sp>
      <p:sp>
        <p:nvSpPr>
          <p:cNvPr id="13" name="타원 12">
            <a:extLst>
              <a:ext uri="{FF2B5EF4-FFF2-40B4-BE49-F238E27FC236}">
                <a16:creationId xmlns:a16="http://schemas.microsoft.com/office/drawing/2014/main" id="{A02B455E-A82E-4539-B551-B9A218924D0C}"/>
              </a:ext>
            </a:extLst>
          </p:cNvPr>
          <p:cNvSpPr/>
          <p:nvPr/>
        </p:nvSpPr>
        <p:spPr>
          <a:xfrm>
            <a:off x="1739487" y="4623809"/>
            <a:ext cx="1953491" cy="839586"/>
          </a:xfrm>
          <a:prstGeom prst="ellipse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/>
              <a:t>STEP5</a:t>
            </a:r>
            <a:endParaRPr lang="ko-KR" altLang="en-US" dirty="0"/>
          </a:p>
        </p:txBody>
      </p:sp>
      <p:sp>
        <p:nvSpPr>
          <p:cNvPr id="14" name="타원 13">
            <a:extLst>
              <a:ext uri="{FF2B5EF4-FFF2-40B4-BE49-F238E27FC236}">
                <a16:creationId xmlns:a16="http://schemas.microsoft.com/office/drawing/2014/main" id="{B1E94EB3-6713-40D6-B23A-CDF723171B47}"/>
              </a:ext>
            </a:extLst>
          </p:cNvPr>
          <p:cNvSpPr/>
          <p:nvPr/>
        </p:nvSpPr>
        <p:spPr>
          <a:xfrm>
            <a:off x="1739487" y="5687335"/>
            <a:ext cx="1953491" cy="839586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/>
              <a:t>STEP6</a:t>
            </a:r>
            <a:endParaRPr lang="ko-KR" altLang="en-US" dirty="0"/>
          </a:p>
        </p:txBody>
      </p:sp>
      <p:sp>
        <p:nvSpPr>
          <p:cNvPr id="15" name="사각형: 둥근 모서리 14">
            <a:extLst>
              <a:ext uri="{FF2B5EF4-FFF2-40B4-BE49-F238E27FC236}">
                <a16:creationId xmlns:a16="http://schemas.microsoft.com/office/drawing/2014/main" id="{55E9AE01-94FA-49BA-9FD0-AD0D3B4F45BC}"/>
              </a:ext>
            </a:extLst>
          </p:cNvPr>
          <p:cNvSpPr/>
          <p:nvPr/>
        </p:nvSpPr>
        <p:spPr>
          <a:xfrm>
            <a:off x="4197928" y="263069"/>
            <a:ext cx="5660968" cy="839586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2200"/>
              <a:t>도쿄도</a:t>
            </a:r>
            <a:endParaRPr lang="ko-KR" altLang="en-US" sz="2200" dirty="0"/>
          </a:p>
        </p:txBody>
      </p:sp>
      <p:sp>
        <p:nvSpPr>
          <p:cNvPr id="16" name="사각형: 둥근 모서리 15">
            <a:extLst>
              <a:ext uri="{FF2B5EF4-FFF2-40B4-BE49-F238E27FC236}">
                <a16:creationId xmlns:a16="http://schemas.microsoft.com/office/drawing/2014/main" id="{D8C6F177-9BB5-4758-A642-C2D453F8A81D}"/>
              </a:ext>
            </a:extLst>
          </p:cNvPr>
          <p:cNvSpPr/>
          <p:nvPr/>
        </p:nvSpPr>
        <p:spPr>
          <a:xfrm>
            <a:off x="4197924" y="1326595"/>
            <a:ext cx="5660969" cy="839586"/>
          </a:xfrm>
          <a:prstGeom prst="round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/>
              <a:t>도쿄도의 역사</a:t>
            </a:r>
          </a:p>
        </p:txBody>
      </p:sp>
      <p:sp>
        <p:nvSpPr>
          <p:cNvPr id="17" name="사각형: 둥근 모서리 16">
            <a:extLst>
              <a:ext uri="{FF2B5EF4-FFF2-40B4-BE49-F238E27FC236}">
                <a16:creationId xmlns:a16="http://schemas.microsoft.com/office/drawing/2014/main" id="{D5758316-3025-4E48-B57E-FAEBC0483F39}"/>
              </a:ext>
            </a:extLst>
          </p:cNvPr>
          <p:cNvSpPr/>
          <p:nvPr/>
        </p:nvSpPr>
        <p:spPr>
          <a:xfrm>
            <a:off x="4202534" y="2390121"/>
            <a:ext cx="5660966" cy="839586"/>
          </a:xfrm>
          <a:prstGeom prst="round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/>
              <a:t>도쿄도의 지리 </a:t>
            </a:r>
          </a:p>
        </p:txBody>
      </p:sp>
      <p:sp>
        <p:nvSpPr>
          <p:cNvPr id="18" name="사각형: 둥근 모서리 17">
            <a:extLst>
              <a:ext uri="{FF2B5EF4-FFF2-40B4-BE49-F238E27FC236}">
                <a16:creationId xmlns:a16="http://schemas.microsoft.com/office/drawing/2014/main" id="{BD52C579-473A-4F46-8F32-B4687DC7E2D7}"/>
              </a:ext>
            </a:extLst>
          </p:cNvPr>
          <p:cNvSpPr/>
          <p:nvPr/>
        </p:nvSpPr>
        <p:spPr>
          <a:xfrm>
            <a:off x="4197927" y="3560283"/>
            <a:ext cx="5660966" cy="839586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/>
              <a:t>도쿄도의 행정구역</a:t>
            </a:r>
          </a:p>
        </p:txBody>
      </p:sp>
      <p:sp>
        <p:nvSpPr>
          <p:cNvPr id="19" name="사각형: 둥근 모서리 18">
            <a:extLst>
              <a:ext uri="{FF2B5EF4-FFF2-40B4-BE49-F238E27FC236}">
                <a16:creationId xmlns:a16="http://schemas.microsoft.com/office/drawing/2014/main" id="{1F65C116-84F8-4E4F-97D4-37CAC4801D95}"/>
              </a:ext>
            </a:extLst>
          </p:cNvPr>
          <p:cNvSpPr/>
          <p:nvPr/>
        </p:nvSpPr>
        <p:spPr>
          <a:xfrm>
            <a:off x="4197926" y="4677127"/>
            <a:ext cx="5660966" cy="839586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/>
              <a:t>도쿄도의 </a:t>
            </a:r>
            <a:r>
              <a:rPr lang="ko-KR" altLang="en-US" dirty="0" err="1"/>
              <a:t>역활</a:t>
            </a:r>
            <a:endParaRPr lang="ko-KR" altLang="en-US" dirty="0"/>
          </a:p>
        </p:txBody>
      </p:sp>
      <p:sp>
        <p:nvSpPr>
          <p:cNvPr id="20" name="사각형: 둥근 모서리 19">
            <a:extLst>
              <a:ext uri="{FF2B5EF4-FFF2-40B4-BE49-F238E27FC236}">
                <a16:creationId xmlns:a16="http://schemas.microsoft.com/office/drawing/2014/main" id="{8C7F29AB-A56E-4FA8-81D8-3EF0C77E1837}"/>
              </a:ext>
            </a:extLst>
          </p:cNvPr>
          <p:cNvSpPr/>
          <p:nvPr/>
        </p:nvSpPr>
        <p:spPr>
          <a:xfrm>
            <a:off x="4197924" y="5793971"/>
            <a:ext cx="5660967" cy="839586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/>
              <a:t>도쿄도의 교육</a:t>
            </a:r>
          </a:p>
        </p:txBody>
      </p:sp>
    </p:spTree>
    <p:extLst>
      <p:ext uri="{BB962C8B-B14F-4D97-AF65-F5344CB8AC3E}">
        <p14:creationId xmlns:p14="http://schemas.microsoft.com/office/powerpoint/2010/main" val="1165874923"/>
      </p:ext>
    </p:extLst>
  </p:cSld>
  <p:clrMapOvr>
    <a:masterClrMapping/>
  </p:clrMapOvr>
  <p:transition spd="slow">
    <p:push dir="u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D009D6D5-DAC2-4A8B-A17A-E206B9012D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사각형: 둥근 모서리 1">
            <a:extLst>
              <a:ext uri="{FF2B5EF4-FFF2-40B4-BE49-F238E27FC236}">
                <a16:creationId xmlns:a16="http://schemas.microsoft.com/office/drawing/2014/main" id="{759ACAD5-312D-478B-B27E-214E672AD821}"/>
              </a:ext>
            </a:extLst>
          </p:cNvPr>
          <p:cNvSpPr/>
          <p:nvPr/>
        </p:nvSpPr>
        <p:spPr>
          <a:xfrm>
            <a:off x="838201" y="365125"/>
            <a:ext cx="5251316" cy="1807305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/>
          <a:p>
            <a:pPr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ko-KR" altLang="en-US" sz="44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도쿄도의구 </a:t>
            </a:r>
          </a:p>
        </p:txBody>
      </p:sp>
      <p:sp>
        <p:nvSpPr>
          <p:cNvPr id="4" name="사각형: 둥근 모서리 3">
            <a:extLst>
              <a:ext uri="{FF2B5EF4-FFF2-40B4-BE49-F238E27FC236}">
                <a16:creationId xmlns:a16="http://schemas.microsoft.com/office/drawing/2014/main" id="{0AF71568-6130-4741-BB73-641DF1415771}"/>
              </a:ext>
            </a:extLst>
          </p:cNvPr>
          <p:cNvSpPr/>
          <p:nvPr/>
        </p:nvSpPr>
        <p:spPr>
          <a:xfrm>
            <a:off x="838200" y="2333297"/>
            <a:ext cx="4619621" cy="3843666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>
            <a:normAutofit/>
          </a:bodyPr>
          <a:lstStyle/>
          <a:p>
            <a:pPr indent="-228600" latinLnBrk="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ko-KR" altLang="en-US" sz="1600" dirty="0">
                <a:solidFill>
                  <a:schemeClr val="tx1"/>
                </a:solidFill>
              </a:rPr>
              <a:t>도쿄도의 특별구는 예전에 도쿄시를 이루었다</a:t>
            </a:r>
            <a:r>
              <a:rPr lang="en-US" altLang="ko-KR" sz="1600" dirty="0">
                <a:solidFill>
                  <a:schemeClr val="tx1"/>
                </a:solidFill>
              </a:rPr>
              <a:t>. 1943</a:t>
            </a:r>
            <a:r>
              <a:rPr lang="ko-KR" altLang="en-US" sz="1600" dirty="0">
                <a:solidFill>
                  <a:schemeClr val="tx1"/>
                </a:solidFill>
              </a:rPr>
              <a:t>년 </a:t>
            </a:r>
            <a:r>
              <a:rPr lang="en-US" altLang="ko-KR" sz="1600" dirty="0">
                <a:solidFill>
                  <a:schemeClr val="tx1"/>
                </a:solidFill>
              </a:rPr>
              <a:t>7</a:t>
            </a:r>
            <a:r>
              <a:rPr lang="ko-KR" altLang="en-US" sz="1600" dirty="0">
                <a:solidFill>
                  <a:schemeClr val="tx1"/>
                </a:solidFill>
              </a:rPr>
              <a:t>월 </a:t>
            </a:r>
            <a:r>
              <a:rPr lang="en-US" altLang="ko-KR" sz="1600" dirty="0">
                <a:solidFill>
                  <a:schemeClr val="tx1"/>
                </a:solidFill>
              </a:rPr>
              <a:t>1</a:t>
            </a:r>
            <a:r>
              <a:rPr lang="ko-KR" altLang="en-US" sz="1600" dirty="0">
                <a:solidFill>
                  <a:schemeClr val="tx1"/>
                </a:solidFill>
              </a:rPr>
              <a:t>일에 도쿄시는 도쿄부와 합쳐져 현재에 이른다</a:t>
            </a:r>
            <a:r>
              <a:rPr lang="en-US" altLang="ko-KR" sz="1600" dirty="0">
                <a:solidFill>
                  <a:schemeClr val="tx1"/>
                </a:solidFill>
              </a:rPr>
              <a:t>. </a:t>
            </a:r>
            <a:r>
              <a:rPr lang="ko-KR" altLang="en-US" sz="1600" dirty="0">
                <a:solidFill>
                  <a:schemeClr val="tx1"/>
                </a:solidFill>
              </a:rPr>
              <a:t>이러한 합병의 결과로서 일본의 다른 구들과 달리 특별구는 어떤 대도시의 일부로 취급되지 않는다</a:t>
            </a:r>
            <a:r>
              <a:rPr lang="en-US" altLang="ko-KR" sz="1600" dirty="0">
                <a:solidFill>
                  <a:schemeClr val="tx1"/>
                </a:solidFill>
              </a:rPr>
              <a:t>. </a:t>
            </a:r>
            <a:r>
              <a:rPr lang="ko-KR" altLang="en-US" sz="1600" dirty="0">
                <a:solidFill>
                  <a:schemeClr val="tx1"/>
                </a:solidFill>
              </a:rPr>
              <a:t>각각의 구들은 일본의 다른 도시들처럼 각자의 시장과 의회를 선출한다</a:t>
            </a:r>
            <a:r>
              <a:rPr lang="en-US" altLang="ko-KR" sz="1600" dirty="0">
                <a:solidFill>
                  <a:schemeClr val="tx1"/>
                </a:solidFill>
              </a:rPr>
              <a:t>. </a:t>
            </a:r>
            <a:r>
              <a:rPr lang="ko-KR" altLang="en-US" sz="1600" dirty="0">
                <a:solidFill>
                  <a:schemeClr val="tx1"/>
                </a:solidFill>
              </a:rPr>
              <a:t>이들 구들은 도 정부와 독특한 행정 관계를 맺고 있다는 점에서 다른 도시들과 다르다</a:t>
            </a:r>
            <a:r>
              <a:rPr lang="en-US" altLang="ko-KR" sz="1600" dirty="0">
                <a:solidFill>
                  <a:schemeClr val="tx1"/>
                </a:solidFill>
              </a:rPr>
              <a:t>. </a:t>
            </a:r>
            <a:r>
              <a:rPr lang="ko-KR" altLang="en-US" sz="1600" dirty="0">
                <a:solidFill>
                  <a:schemeClr val="tx1"/>
                </a:solidFill>
              </a:rPr>
              <a:t>수도</a:t>
            </a:r>
            <a:r>
              <a:rPr lang="en-US" altLang="ko-KR" sz="1600" dirty="0">
                <a:solidFill>
                  <a:schemeClr val="tx1"/>
                </a:solidFill>
              </a:rPr>
              <a:t>, </a:t>
            </a:r>
            <a:r>
              <a:rPr lang="ko-KR" altLang="en-US" sz="1600" dirty="0">
                <a:solidFill>
                  <a:schemeClr val="tx1"/>
                </a:solidFill>
              </a:rPr>
              <a:t>하수</a:t>
            </a:r>
            <a:r>
              <a:rPr lang="en-US" altLang="ko-KR" sz="1600" dirty="0">
                <a:solidFill>
                  <a:schemeClr val="tx1"/>
                </a:solidFill>
              </a:rPr>
              <a:t>, </a:t>
            </a:r>
            <a:r>
              <a:rPr lang="ko-KR" altLang="en-US" sz="1600" dirty="0">
                <a:solidFill>
                  <a:schemeClr val="tx1"/>
                </a:solidFill>
              </a:rPr>
              <a:t>소방과 같은 일부 지자체의 기능은 도 정부가 다룬다</a:t>
            </a:r>
            <a:r>
              <a:rPr lang="en-US" altLang="ko-KR" sz="1600" dirty="0">
                <a:solidFill>
                  <a:schemeClr val="tx1"/>
                </a:solidFill>
              </a:rPr>
              <a:t>. </a:t>
            </a:r>
            <a:r>
              <a:rPr lang="ko-KR" altLang="en-US" sz="1600" dirty="0">
                <a:solidFill>
                  <a:schemeClr val="tx1"/>
                </a:solidFill>
              </a:rPr>
              <a:t>이러한 행정 비용을 위해 도 정부는 구들에게 세금을 부과한다</a:t>
            </a:r>
            <a:r>
              <a:rPr lang="en-US" altLang="ko-KR" sz="1600" dirty="0">
                <a:solidFill>
                  <a:schemeClr val="tx1"/>
                </a:solidFill>
              </a:rPr>
              <a:t>. </a:t>
            </a:r>
            <a:r>
              <a:rPr lang="ko-KR" altLang="en-US" sz="1600" dirty="0">
                <a:solidFill>
                  <a:schemeClr val="tx1"/>
                </a:solidFill>
              </a:rPr>
              <a:t>사실상 일본의 수도</a:t>
            </a:r>
            <a:r>
              <a:rPr lang="en-US" altLang="ko-KR" sz="1600" dirty="0">
                <a:solidFill>
                  <a:schemeClr val="tx1"/>
                </a:solidFill>
              </a:rPr>
              <a:t>·</a:t>
            </a:r>
            <a:r>
              <a:rPr lang="ko-KR" altLang="en-US" sz="1600" dirty="0">
                <a:solidFill>
                  <a:schemeClr val="tx1"/>
                </a:solidFill>
              </a:rPr>
              <a:t>경제</a:t>
            </a:r>
            <a:r>
              <a:rPr lang="en-US" altLang="ko-KR" sz="1600" dirty="0">
                <a:solidFill>
                  <a:schemeClr val="tx1"/>
                </a:solidFill>
              </a:rPr>
              <a:t>·</a:t>
            </a:r>
            <a:r>
              <a:rPr lang="ko-KR" altLang="en-US" sz="1600" dirty="0">
                <a:solidFill>
                  <a:schemeClr val="tx1"/>
                </a:solidFill>
              </a:rPr>
              <a:t>정치</a:t>
            </a:r>
            <a:r>
              <a:rPr lang="en-US" altLang="ko-KR" sz="1600" dirty="0">
                <a:solidFill>
                  <a:schemeClr val="tx1"/>
                </a:solidFill>
              </a:rPr>
              <a:t>·</a:t>
            </a:r>
            <a:r>
              <a:rPr lang="ko-KR" altLang="en-US" sz="1600" dirty="0">
                <a:solidFill>
                  <a:schemeClr val="tx1"/>
                </a:solidFill>
              </a:rPr>
              <a:t>방송을 담당하며 관동지방이나 동경 경제권의 중심지이다</a:t>
            </a:r>
            <a:r>
              <a:rPr lang="en-US" altLang="ko-KR" sz="1600" dirty="0">
                <a:solidFill>
                  <a:schemeClr val="tx1"/>
                </a:solidFill>
              </a:rPr>
              <a:t>.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F0987EBB-AF72-4D69-BFC5-D5B993519E4E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904" r="9976" b="2"/>
          <a:stretch/>
        </p:blipFill>
        <p:spPr bwMode="auto">
          <a:xfrm>
            <a:off x="6229215" y="10"/>
            <a:ext cx="5962785" cy="6857990"/>
          </a:xfrm>
          <a:custGeom>
            <a:avLst/>
            <a:gdLst/>
            <a:ahLst/>
            <a:cxnLst/>
            <a:rect l="l" t="t" r="r" b="b"/>
            <a:pathLst>
              <a:path w="5962785" h="6858000">
                <a:moveTo>
                  <a:pt x="1044839" y="0"/>
                </a:moveTo>
                <a:lnTo>
                  <a:pt x="5962785" y="0"/>
                </a:lnTo>
                <a:lnTo>
                  <a:pt x="5962785" y="6858000"/>
                </a:lnTo>
                <a:lnTo>
                  <a:pt x="1469886" y="6858000"/>
                </a:lnTo>
                <a:lnTo>
                  <a:pt x="1416006" y="6823984"/>
                </a:lnTo>
                <a:cubicBezTo>
                  <a:pt x="1356767" y="6787940"/>
                  <a:pt x="1296437" y="6755500"/>
                  <a:pt x="1232473" y="6733873"/>
                </a:cubicBezTo>
                <a:cubicBezTo>
                  <a:pt x="1145250" y="6705037"/>
                  <a:pt x="1060933" y="6654575"/>
                  <a:pt x="1075471" y="6503186"/>
                </a:cubicBezTo>
                <a:cubicBezTo>
                  <a:pt x="1078378" y="6459932"/>
                  <a:pt x="1055118" y="6427493"/>
                  <a:pt x="1020229" y="6438306"/>
                </a:cubicBezTo>
                <a:cubicBezTo>
                  <a:pt x="953358" y="6459932"/>
                  <a:pt x="921375" y="6398656"/>
                  <a:pt x="883579" y="6351798"/>
                </a:cubicBezTo>
                <a:cubicBezTo>
                  <a:pt x="816707" y="6268895"/>
                  <a:pt x="752743" y="6182387"/>
                  <a:pt x="645167" y="6167969"/>
                </a:cubicBezTo>
                <a:cubicBezTo>
                  <a:pt x="665519" y="6103088"/>
                  <a:pt x="700408" y="6110298"/>
                  <a:pt x="732391" y="6124716"/>
                </a:cubicBezTo>
                <a:cubicBezTo>
                  <a:pt x="816707" y="6160761"/>
                  <a:pt x="901023" y="6200410"/>
                  <a:pt x="985339" y="6236455"/>
                </a:cubicBezTo>
                <a:cubicBezTo>
                  <a:pt x="1040581" y="6258081"/>
                  <a:pt x="1095822" y="6290522"/>
                  <a:pt x="1168509" y="6265291"/>
                </a:cubicBezTo>
                <a:cubicBezTo>
                  <a:pt x="1104545" y="6135530"/>
                  <a:pt x="996969" y="6110298"/>
                  <a:pt x="909746" y="6070649"/>
                </a:cubicBezTo>
                <a:cubicBezTo>
                  <a:pt x="802169" y="6020185"/>
                  <a:pt x="738206" y="5926470"/>
                  <a:pt x="659704" y="5818335"/>
                </a:cubicBezTo>
                <a:cubicBezTo>
                  <a:pt x="738206" y="5789500"/>
                  <a:pt x="787632" y="5868798"/>
                  <a:pt x="851597" y="5865193"/>
                </a:cubicBezTo>
                <a:cubicBezTo>
                  <a:pt x="854504" y="5854380"/>
                  <a:pt x="860319" y="5832753"/>
                  <a:pt x="860319" y="5832753"/>
                </a:cubicBezTo>
                <a:cubicBezTo>
                  <a:pt x="755650" y="5775081"/>
                  <a:pt x="709132" y="5666947"/>
                  <a:pt x="691686" y="5533581"/>
                </a:cubicBezTo>
                <a:cubicBezTo>
                  <a:pt x="685872" y="5465095"/>
                  <a:pt x="648075" y="5443468"/>
                  <a:pt x="610278" y="5411029"/>
                </a:cubicBezTo>
                <a:cubicBezTo>
                  <a:pt x="482350" y="5299289"/>
                  <a:pt x="345700" y="5198364"/>
                  <a:pt x="238123" y="5046976"/>
                </a:cubicBezTo>
                <a:cubicBezTo>
                  <a:pt x="363144" y="5064998"/>
                  <a:pt x="461997" y="5165924"/>
                  <a:pt x="592833" y="5209177"/>
                </a:cubicBezTo>
                <a:cubicBezTo>
                  <a:pt x="488165" y="5043371"/>
                  <a:pt x="351514" y="4956864"/>
                  <a:pt x="226494" y="4855939"/>
                </a:cubicBezTo>
                <a:cubicBezTo>
                  <a:pt x="168344" y="4809081"/>
                  <a:pt x="116011" y="4751408"/>
                  <a:pt x="49139" y="4726177"/>
                </a:cubicBezTo>
                <a:cubicBezTo>
                  <a:pt x="25879" y="4718968"/>
                  <a:pt x="-14825" y="4700947"/>
                  <a:pt x="5527" y="4650483"/>
                </a:cubicBezTo>
                <a:cubicBezTo>
                  <a:pt x="22972" y="4607230"/>
                  <a:pt x="54954" y="4621648"/>
                  <a:pt x="84029" y="4632460"/>
                </a:cubicBezTo>
                <a:cubicBezTo>
                  <a:pt x="153807" y="4661296"/>
                  <a:pt x="229401" y="4661296"/>
                  <a:pt x="325347" y="4661296"/>
                </a:cubicBezTo>
                <a:cubicBezTo>
                  <a:pt x="243939" y="4524326"/>
                  <a:pt x="95658" y="4567580"/>
                  <a:pt x="25879" y="4423401"/>
                </a:cubicBezTo>
                <a:cubicBezTo>
                  <a:pt x="113103" y="4398170"/>
                  <a:pt x="179975" y="4448632"/>
                  <a:pt x="249753" y="4459446"/>
                </a:cubicBezTo>
                <a:cubicBezTo>
                  <a:pt x="313718" y="4470259"/>
                  <a:pt x="328254" y="4445028"/>
                  <a:pt x="313718" y="4365729"/>
                </a:cubicBezTo>
                <a:cubicBezTo>
                  <a:pt x="290458" y="4243177"/>
                  <a:pt x="325347" y="4181900"/>
                  <a:pt x="418386" y="4214341"/>
                </a:cubicBezTo>
                <a:cubicBezTo>
                  <a:pt x="505609" y="4246781"/>
                  <a:pt x="514332" y="4199922"/>
                  <a:pt x="491072" y="4131438"/>
                </a:cubicBezTo>
                <a:cubicBezTo>
                  <a:pt x="456183" y="4030512"/>
                  <a:pt x="493979" y="3951214"/>
                  <a:pt x="520147" y="3864706"/>
                </a:cubicBezTo>
                <a:cubicBezTo>
                  <a:pt x="560851" y="3734945"/>
                  <a:pt x="543407" y="3670064"/>
                  <a:pt x="459090" y="3572743"/>
                </a:cubicBezTo>
                <a:cubicBezTo>
                  <a:pt x="409664" y="3518676"/>
                  <a:pt x="360236" y="3471818"/>
                  <a:pt x="290458" y="3424959"/>
                </a:cubicBezTo>
                <a:cubicBezTo>
                  <a:pt x="450368" y="3399728"/>
                  <a:pt x="284643" y="3313221"/>
                  <a:pt x="339884" y="3259153"/>
                </a:cubicBezTo>
                <a:cubicBezTo>
                  <a:pt x="453275" y="3237527"/>
                  <a:pt x="543407" y="3410542"/>
                  <a:pt x="697501" y="3360078"/>
                </a:cubicBezTo>
                <a:cubicBezTo>
                  <a:pt x="511425" y="3212294"/>
                  <a:pt x="302087" y="3165436"/>
                  <a:pt x="165437" y="2967190"/>
                </a:cubicBezTo>
                <a:cubicBezTo>
                  <a:pt x="197419" y="2923937"/>
                  <a:pt x="229401" y="2967190"/>
                  <a:pt x="255568" y="2949167"/>
                </a:cubicBezTo>
                <a:cubicBezTo>
                  <a:pt x="255568" y="2938354"/>
                  <a:pt x="560851" y="3006840"/>
                  <a:pt x="578296" y="2725691"/>
                </a:cubicBezTo>
                <a:cubicBezTo>
                  <a:pt x="584111" y="2725691"/>
                  <a:pt x="589926" y="2725691"/>
                  <a:pt x="595740" y="2714876"/>
                </a:cubicBezTo>
                <a:cubicBezTo>
                  <a:pt x="627722" y="2675228"/>
                  <a:pt x="598648" y="2581510"/>
                  <a:pt x="650982" y="2574301"/>
                </a:cubicBezTo>
                <a:cubicBezTo>
                  <a:pt x="709132" y="2567092"/>
                  <a:pt x="764373" y="2534653"/>
                  <a:pt x="825429" y="2552674"/>
                </a:cubicBezTo>
                <a:cubicBezTo>
                  <a:pt x="871949" y="2567092"/>
                  <a:pt x="921375" y="2585115"/>
                  <a:pt x="970802" y="2585115"/>
                </a:cubicBezTo>
                <a:cubicBezTo>
                  <a:pt x="1023136" y="2585115"/>
                  <a:pt x="1095822" y="2707668"/>
                  <a:pt x="1127805" y="2545465"/>
                </a:cubicBezTo>
                <a:cubicBezTo>
                  <a:pt x="1127805" y="2538257"/>
                  <a:pt x="1217936" y="2556280"/>
                  <a:pt x="1267362" y="2563488"/>
                </a:cubicBezTo>
                <a:cubicBezTo>
                  <a:pt x="1308067" y="2570698"/>
                  <a:pt x="1357494" y="2603137"/>
                  <a:pt x="1386568" y="2538257"/>
                </a:cubicBezTo>
                <a:cubicBezTo>
                  <a:pt x="1401105" y="2498607"/>
                  <a:pt x="1331326" y="2426518"/>
                  <a:pt x="1270270" y="2419309"/>
                </a:cubicBezTo>
                <a:cubicBezTo>
                  <a:pt x="1215029" y="2412101"/>
                  <a:pt x="1159787" y="2404892"/>
                  <a:pt x="1107453" y="2419309"/>
                </a:cubicBezTo>
                <a:cubicBezTo>
                  <a:pt x="1043489" y="2437331"/>
                  <a:pt x="1008599" y="2408495"/>
                  <a:pt x="991154" y="2343615"/>
                </a:cubicBezTo>
                <a:cubicBezTo>
                  <a:pt x="970802" y="2275131"/>
                  <a:pt x="933005" y="2239085"/>
                  <a:pt x="880671" y="2206645"/>
                </a:cubicBezTo>
                <a:cubicBezTo>
                  <a:pt x="752743" y="2127346"/>
                  <a:pt x="630630" y="2033629"/>
                  <a:pt x="491072" y="1986771"/>
                </a:cubicBezTo>
                <a:cubicBezTo>
                  <a:pt x="464905" y="1979562"/>
                  <a:pt x="432923" y="1965145"/>
                  <a:pt x="421293" y="1903868"/>
                </a:cubicBezTo>
                <a:cubicBezTo>
                  <a:pt x="799262" y="1997584"/>
                  <a:pt x="1142342" y="2239085"/>
                  <a:pt x="1531941" y="2224667"/>
                </a:cubicBezTo>
                <a:cubicBezTo>
                  <a:pt x="1427272" y="2148974"/>
                  <a:pt x="1302252" y="2145369"/>
                  <a:pt x="1188861" y="2091301"/>
                </a:cubicBezTo>
                <a:cubicBezTo>
                  <a:pt x="1270270" y="2051652"/>
                  <a:pt x="1345864" y="2094906"/>
                  <a:pt x="1421458" y="2116532"/>
                </a:cubicBezTo>
                <a:cubicBezTo>
                  <a:pt x="1485422" y="2134554"/>
                  <a:pt x="1543571" y="2138160"/>
                  <a:pt x="1549386" y="2026420"/>
                </a:cubicBezTo>
                <a:cubicBezTo>
                  <a:pt x="1549386" y="2015607"/>
                  <a:pt x="1549386" y="2008398"/>
                  <a:pt x="1549386" y="1997584"/>
                </a:cubicBezTo>
                <a:cubicBezTo>
                  <a:pt x="1526126" y="1950727"/>
                  <a:pt x="1494144" y="1929099"/>
                  <a:pt x="1453440" y="1914682"/>
                </a:cubicBezTo>
                <a:cubicBezTo>
                  <a:pt x="1430180" y="1907473"/>
                  <a:pt x="1398198" y="1893056"/>
                  <a:pt x="1398198" y="1860614"/>
                </a:cubicBezTo>
                <a:cubicBezTo>
                  <a:pt x="1401105" y="1738063"/>
                  <a:pt x="1322604" y="1702018"/>
                  <a:pt x="1247011" y="1665972"/>
                </a:cubicBezTo>
                <a:cubicBezTo>
                  <a:pt x="1287715" y="1604696"/>
                  <a:pt x="1322604" y="1647950"/>
                  <a:pt x="1354586" y="1644345"/>
                </a:cubicBezTo>
                <a:cubicBezTo>
                  <a:pt x="1374939" y="1640741"/>
                  <a:pt x="1395290" y="1637138"/>
                  <a:pt x="1395290" y="1604696"/>
                </a:cubicBezTo>
                <a:cubicBezTo>
                  <a:pt x="1395290" y="1579465"/>
                  <a:pt x="1386568" y="1547025"/>
                  <a:pt x="1366216" y="1547025"/>
                </a:cubicBezTo>
                <a:cubicBezTo>
                  <a:pt x="1238288" y="1543420"/>
                  <a:pt x="1165601" y="1370405"/>
                  <a:pt x="1031858" y="1370405"/>
                </a:cubicBezTo>
                <a:cubicBezTo>
                  <a:pt x="950450" y="1370405"/>
                  <a:pt x="1072563" y="1273083"/>
                  <a:pt x="1005692" y="1233435"/>
                </a:cubicBezTo>
                <a:cubicBezTo>
                  <a:pt x="991154" y="1222621"/>
                  <a:pt x="1046396" y="1208203"/>
                  <a:pt x="1069655" y="1211808"/>
                </a:cubicBezTo>
                <a:cubicBezTo>
                  <a:pt x="1092915" y="1215412"/>
                  <a:pt x="1113268" y="1240644"/>
                  <a:pt x="1142342" y="1222621"/>
                </a:cubicBezTo>
                <a:cubicBezTo>
                  <a:pt x="1156879" y="1157741"/>
                  <a:pt x="1119082" y="1132510"/>
                  <a:pt x="1084193" y="1114487"/>
                </a:cubicBezTo>
                <a:cubicBezTo>
                  <a:pt x="1008599" y="1071234"/>
                  <a:pt x="933005" y="1020771"/>
                  <a:pt x="848689" y="1006353"/>
                </a:cubicBezTo>
                <a:cubicBezTo>
                  <a:pt x="819615" y="1002748"/>
                  <a:pt x="802169" y="984726"/>
                  <a:pt x="805077" y="948681"/>
                </a:cubicBezTo>
                <a:cubicBezTo>
                  <a:pt x="810892" y="901822"/>
                  <a:pt x="839967" y="916240"/>
                  <a:pt x="863226" y="919844"/>
                </a:cubicBezTo>
                <a:cubicBezTo>
                  <a:pt x="877764" y="923450"/>
                  <a:pt x="892301" y="934263"/>
                  <a:pt x="906838" y="909031"/>
                </a:cubicBezTo>
                <a:cubicBezTo>
                  <a:pt x="566666" y="653113"/>
                  <a:pt x="386404" y="667532"/>
                  <a:pt x="5527" y="458471"/>
                </a:cubicBezTo>
                <a:cubicBezTo>
                  <a:pt x="89843" y="418822"/>
                  <a:pt x="150900" y="447658"/>
                  <a:pt x="209049" y="454867"/>
                </a:cubicBezTo>
                <a:cubicBezTo>
                  <a:pt x="354422" y="472890"/>
                  <a:pt x="264290" y="505329"/>
                  <a:pt x="409664" y="526956"/>
                </a:cubicBezTo>
                <a:cubicBezTo>
                  <a:pt x="479443" y="537770"/>
                  <a:pt x="543407" y="573815"/>
                  <a:pt x="621908" y="516143"/>
                </a:cubicBezTo>
                <a:cubicBezTo>
                  <a:pt x="674242" y="476494"/>
                  <a:pt x="758558" y="519747"/>
                  <a:pt x="822522" y="552188"/>
                </a:cubicBezTo>
                <a:cubicBezTo>
                  <a:pt x="874856" y="581024"/>
                  <a:pt x="927190" y="588232"/>
                  <a:pt x="996969" y="552188"/>
                </a:cubicBezTo>
                <a:cubicBezTo>
                  <a:pt x="933005" y="530562"/>
                  <a:pt x="883579" y="512539"/>
                  <a:pt x="834151" y="498120"/>
                </a:cubicBezTo>
                <a:cubicBezTo>
                  <a:pt x="793447" y="487307"/>
                  <a:pt x="770187" y="462076"/>
                  <a:pt x="773095" y="408008"/>
                </a:cubicBezTo>
                <a:cubicBezTo>
                  <a:pt x="773095" y="379172"/>
                  <a:pt x="764373" y="339523"/>
                  <a:pt x="793447" y="325106"/>
                </a:cubicBezTo>
                <a:cubicBezTo>
                  <a:pt x="816707" y="310688"/>
                  <a:pt x="848689" y="325106"/>
                  <a:pt x="860319" y="350336"/>
                </a:cubicBezTo>
                <a:cubicBezTo>
                  <a:pt x="874856" y="397195"/>
                  <a:pt x="889393" y="440449"/>
                  <a:pt x="938820" y="444054"/>
                </a:cubicBezTo>
                <a:cubicBezTo>
                  <a:pt x="1005692" y="451262"/>
                  <a:pt x="967894" y="422426"/>
                  <a:pt x="956265" y="386381"/>
                </a:cubicBezTo>
                <a:cubicBezTo>
                  <a:pt x="944635" y="346733"/>
                  <a:pt x="979525" y="335919"/>
                  <a:pt x="1002784" y="343127"/>
                </a:cubicBezTo>
                <a:cubicBezTo>
                  <a:pt x="1090008" y="375569"/>
                  <a:pt x="1180139" y="317897"/>
                  <a:pt x="1270270" y="364755"/>
                </a:cubicBezTo>
                <a:cubicBezTo>
                  <a:pt x="1247011" y="249411"/>
                  <a:pt x="1197583" y="198949"/>
                  <a:pt x="1092915" y="180926"/>
                </a:cubicBezTo>
                <a:cubicBezTo>
                  <a:pt x="1055118" y="177322"/>
                  <a:pt x="1014414" y="184530"/>
                  <a:pt x="979525" y="152090"/>
                </a:cubicBezTo>
                <a:cubicBezTo>
                  <a:pt x="959172" y="134068"/>
                  <a:pt x="938820" y="112441"/>
                  <a:pt x="953358" y="76396"/>
                </a:cubicBezTo>
                <a:cubicBezTo>
                  <a:pt x="962080" y="51165"/>
                  <a:pt x="985339" y="51165"/>
                  <a:pt x="1005692" y="58373"/>
                </a:cubicBezTo>
                <a:cubicBezTo>
                  <a:pt x="1090008" y="98023"/>
                  <a:pt x="1180139" y="108837"/>
                  <a:pt x="1267362" y="123254"/>
                </a:cubicBezTo>
                <a:cubicBezTo>
                  <a:pt x="1281900" y="126859"/>
                  <a:pt x="1296437" y="134068"/>
                  <a:pt x="1310975" y="98023"/>
                </a:cubicBezTo>
                <a:cubicBezTo>
                  <a:pt x="1260095" y="81803"/>
                  <a:pt x="1209941" y="62879"/>
                  <a:pt x="1159787" y="43505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66979869"/>
      </p:ext>
    </p:extLst>
  </p:cSld>
  <p:clrMapOvr>
    <a:masterClrMapping/>
  </p:clrMapOvr>
  <p:transition spd="slow">
    <p:push dir="u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1" name="Rectangle 70">
            <a:extLst>
              <a:ext uri="{FF2B5EF4-FFF2-40B4-BE49-F238E27FC236}">
                <a16:creationId xmlns:a16="http://schemas.microsoft.com/office/drawing/2014/main" id="{D009D6D5-DAC2-4A8B-A17A-E206B9012D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사각형: 둥근 모서리 1">
            <a:extLst>
              <a:ext uri="{FF2B5EF4-FFF2-40B4-BE49-F238E27FC236}">
                <a16:creationId xmlns:a16="http://schemas.microsoft.com/office/drawing/2014/main" id="{0371752B-C5FB-4091-BB51-B4E7027CC7DF}"/>
              </a:ext>
            </a:extLst>
          </p:cNvPr>
          <p:cNvSpPr/>
          <p:nvPr/>
        </p:nvSpPr>
        <p:spPr>
          <a:xfrm>
            <a:off x="838201" y="365125"/>
            <a:ext cx="5251316" cy="1807305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/>
          <a:p>
            <a:pPr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ko-KR" altLang="en-US" sz="44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도쿄도의 역사</a:t>
            </a:r>
          </a:p>
        </p:txBody>
      </p:sp>
      <p:sp>
        <p:nvSpPr>
          <p:cNvPr id="3" name="사각형: 둥근 모서리 2">
            <a:extLst>
              <a:ext uri="{FF2B5EF4-FFF2-40B4-BE49-F238E27FC236}">
                <a16:creationId xmlns:a16="http://schemas.microsoft.com/office/drawing/2014/main" id="{D8706B21-4D40-4819-B50C-6D227E8978D2}"/>
              </a:ext>
            </a:extLst>
          </p:cNvPr>
          <p:cNvSpPr/>
          <p:nvPr/>
        </p:nvSpPr>
        <p:spPr>
          <a:xfrm>
            <a:off x="838200" y="2333297"/>
            <a:ext cx="4619621" cy="3843666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>
            <a:normAutofit/>
          </a:bodyPr>
          <a:lstStyle/>
          <a:p>
            <a:pPr indent="-228600" latinLnBrk="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ko-KR" altLang="en-US" sz="1700">
                <a:solidFill>
                  <a:schemeClr val="tx1"/>
                </a:solidFill>
              </a:rPr>
              <a:t>도쿄는 원래 작은 어촌으로 에도라고 명명되었다</a:t>
            </a:r>
            <a:r>
              <a:rPr lang="en-US" altLang="ko-KR" sz="1700">
                <a:solidFill>
                  <a:schemeClr val="tx1"/>
                </a:solidFill>
              </a:rPr>
              <a:t>. 1457</a:t>
            </a:r>
            <a:r>
              <a:rPr lang="ko-KR" altLang="en-US" sz="1700">
                <a:solidFill>
                  <a:schemeClr val="tx1"/>
                </a:solidFill>
              </a:rPr>
              <a:t>년에 오타 도칸은 에도 성을 세웠다</a:t>
            </a:r>
            <a:r>
              <a:rPr lang="en-US" altLang="ko-KR" sz="1700">
                <a:solidFill>
                  <a:schemeClr val="tx1"/>
                </a:solidFill>
              </a:rPr>
              <a:t>. 1590</a:t>
            </a:r>
            <a:r>
              <a:rPr lang="ko-KR" altLang="en-US" sz="1700">
                <a:solidFill>
                  <a:schemeClr val="tx1"/>
                </a:solidFill>
              </a:rPr>
              <a:t>년에 도쿠가와 이에야스는 에도를 근거지로 삼아 </a:t>
            </a:r>
            <a:r>
              <a:rPr lang="en-US" altLang="ko-KR" sz="1700">
                <a:solidFill>
                  <a:schemeClr val="tx1"/>
                </a:solidFill>
              </a:rPr>
              <a:t>1603</a:t>
            </a:r>
            <a:r>
              <a:rPr lang="ko-KR" altLang="en-US" sz="1700">
                <a:solidFill>
                  <a:schemeClr val="tx1"/>
                </a:solidFill>
              </a:rPr>
              <a:t>년에 쇼군이 되었으며 도시는 막부의 중심지가 되었다</a:t>
            </a:r>
            <a:r>
              <a:rPr lang="en-US" altLang="ko-KR" sz="1700">
                <a:solidFill>
                  <a:schemeClr val="tx1"/>
                </a:solidFill>
              </a:rPr>
              <a:t>. </a:t>
            </a:r>
            <a:r>
              <a:rPr lang="ko-KR" altLang="en-US" sz="1700">
                <a:solidFill>
                  <a:schemeClr val="tx1"/>
                </a:solidFill>
              </a:rPr>
              <a:t>에도 시대의 </a:t>
            </a:r>
            <a:r>
              <a:rPr lang="en-US" altLang="ko-KR" sz="1700">
                <a:solidFill>
                  <a:schemeClr val="tx1"/>
                </a:solidFill>
              </a:rPr>
              <a:t>18</a:t>
            </a:r>
            <a:r>
              <a:rPr lang="ko-KR" altLang="en-US" sz="1700">
                <a:solidFill>
                  <a:schemeClr val="tx1"/>
                </a:solidFill>
              </a:rPr>
              <a:t>세기 무렵에 인구는 도시로 성장하였다</a:t>
            </a:r>
            <a:r>
              <a:rPr lang="en-US" altLang="ko-KR" sz="1700">
                <a:solidFill>
                  <a:schemeClr val="tx1"/>
                </a:solidFill>
              </a:rPr>
              <a:t>. 263</a:t>
            </a:r>
            <a:r>
              <a:rPr lang="ko-KR" altLang="en-US" sz="1700">
                <a:solidFill>
                  <a:schemeClr val="tx1"/>
                </a:solidFill>
              </a:rPr>
              <a:t>년 후에 막부는 메이지 유신 하에 전복되었다</a:t>
            </a:r>
            <a:r>
              <a:rPr lang="en-US" altLang="ko-KR" sz="1700">
                <a:solidFill>
                  <a:schemeClr val="tx1"/>
                </a:solidFill>
              </a:rPr>
              <a:t>. 1869</a:t>
            </a:r>
            <a:r>
              <a:rPr lang="ko-KR" altLang="en-US" sz="1700">
                <a:solidFill>
                  <a:schemeClr val="tx1"/>
                </a:solidFill>
              </a:rPr>
              <a:t>년에 </a:t>
            </a:r>
            <a:r>
              <a:rPr lang="en-US" altLang="ko-KR" sz="1700">
                <a:solidFill>
                  <a:schemeClr val="tx1"/>
                </a:solidFill>
              </a:rPr>
              <a:t>17</a:t>
            </a:r>
            <a:r>
              <a:rPr lang="ko-KR" altLang="en-US" sz="1700">
                <a:solidFill>
                  <a:schemeClr val="tx1"/>
                </a:solidFill>
              </a:rPr>
              <a:t>세의 메이지 천황은 에도로 천도하였다</a:t>
            </a:r>
            <a:r>
              <a:rPr lang="en-US" altLang="ko-KR" sz="1700">
                <a:solidFill>
                  <a:schemeClr val="tx1"/>
                </a:solidFill>
              </a:rPr>
              <a:t>. </a:t>
            </a:r>
            <a:r>
              <a:rPr lang="ko-KR" altLang="en-US" sz="1700">
                <a:solidFill>
                  <a:schemeClr val="tx1"/>
                </a:solidFill>
              </a:rPr>
              <a:t>에도는 이미 일본의 정치 문화의 중심지가 되어있었고 예전의 에도 성은 고쿄가 되었다</a:t>
            </a:r>
            <a:r>
              <a:rPr lang="en-US" altLang="ko-KR" sz="1700">
                <a:solidFill>
                  <a:schemeClr val="tx1"/>
                </a:solidFill>
              </a:rPr>
              <a:t>. 1889</a:t>
            </a:r>
            <a:r>
              <a:rPr lang="ko-KR" altLang="en-US" sz="1700">
                <a:solidFill>
                  <a:schemeClr val="tx1"/>
                </a:solidFill>
              </a:rPr>
              <a:t>년 도쿄부 동부에 도쿄시가 설치되었다</a:t>
            </a:r>
            <a:r>
              <a:rPr lang="en-US" altLang="ko-KR" sz="1700">
                <a:solidFill>
                  <a:schemeClr val="tx1"/>
                </a:solidFill>
              </a:rPr>
              <a:t>.</a:t>
            </a:r>
          </a:p>
        </p:txBody>
      </p:sp>
      <p:pic>
        <p:nvPicPr>
          <p:cNvPr id="2050" name="Picture 2" descr="텍스트, 그림그리기이(가) 표시된 사진&#10;&#10;자동 생성된 설명">
            <a:extLst>
              <a:ext uri="{FF2B5EF4-FFF2-40B4-BE49-F238E27FC236}">
                <a16:creationId xmlns:a16="http://schemas.microsoft.com/office/drawing/2014/main" id="{DF8E2631-4FCB-441D-87DE-BD2C85C3FF6F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02" r="1" b="1"/>
          <a:stretch/>
        </p:blipFill>
        <p:spPr bwMode="auto">
          <a:xfrm>
            <a:off x="6229215" y="10"/>
            <a:ext cx="5962785" cy="6857990"/>
          </a:xfrm>
          <a:custGeom>
            <a:avLst/>
            <a:gdLst/>
            <a:ahLst/>
            <a:cxnLst/>
            <a:rect l="l" t="t" r="r" b="b"/>
            <a:pathLst>
              <a:path w="5962785" h="6858000">
                <a:moveTo>
                  <a:pt x="1044839" y="0"/>
                </a:moveTo>
                <a:lnTo>
                  <a:pt x="5962785" y="0"/>
                </a:lnTo>
                <a:lnTo>
                  <a:pt x="5962785" y="6858000"/>
                </a:lnTo>
                <a:lnTo>
                  <a:pt x="1469886" y="6858000"/>
                </a:lnTo>
                <a:lnTo>
                  <a:pt x="1416006" y="6823984"/>
                </a:lnTo>
                <a:cubicBezTo>
                  <a:pt x="1356767" y="6787940"/>
                  <a:pt x="1296437" y="6755500"/>
                  <a:pt x="1232473" y="6733873"/>
                </a:cubicBezTo>
                <a:cubicBezTo>
                  <a:pt x="1145250" y="6705037"/>
                  <a:pt x="1060933" y="6654575"/>
                  <a:pt x="1075471" y="6503186"/>
                </a:cubicBezTo>
                <a:cubicBezTo>
                  <a:pt x="1078378" y="6459932"/>
                  <a:pt x="1055118" y="6427493"/>
                  <a:pt x="1020229" y="6438306"/>
                </a:cubicBezTo>
                <a:cubicBezTo>
                  <a:pt x="953358" y="6459932"/>
                  <a:pt x="921375" y="6398656"/>
                  <a:pt x="883579" y="6351798"/>
                </a:cubicBezTo>
                <a:cubicBezTo>
                  <a:pt x="816707" y="6268895"/>
                  <a:pt x="752743" y="6182387"/>
                  <a:pt x="645167" y="6167969"/>
                </a:cubicBezTo>
                <a:cubicBezTo>
                  <a:pt x="665519" y="6103088"/>
                  <a:pt x="700408" y="6110298"/>
                  <a:pt x="732391" y="6124716"/>
                </a:cubicBezTo>
                <a:cubicBezTo>
                  <a:pt x="816707" y="6160761"/>
                  <a:pt x="901023" y="6200410"/>
                  <a:pt x="985339" y="6236455"/>
                </a:cubicBezTo>
                <a:cubicBezTo>
                  <a:pt x="1040581" y="6258081"/>
                  <a:pt x="1095822" y="6290522"/>
                  <a:pt x="1168509" y="6265291"/>
                </a:cubicBezTo>
                <a:cubicBezTo>
                  <a:pt x="1104545" y="6135530"/>
                  <a:pt x="996969" y="6110298"/>
                  <a:pt x="909746" y="6070649"/>
                </a:cubicBezTo>
                <a:cubicBezTo>
                  <a:pt x="802169" y="6020185"/>
                  <a:pt x="738206" y="5926470"/>
                  <a:pt x="659704" y="5818335"/>
                </a:cubicBezTo>
                <a:cubicBezTo>
                  <a:pt x="738206" y="5789500"/>
                  <a:pt x="787632" y="5868798"/>
                  <a:pt x="851597" y="5865193"/>
                </a:cubicBezTo>
                <a:cubicBezTo>
                  <a:pt x="854504" y="5854380"/>
                  <a:pt x="860319" y="5832753"/>
                  <a:pt x="860319" y="5832753"/>
                </a:cubicBezTo>
                <a:cubicBezTo>
                  <a:pt x="755650" y="5775081"/>
                  <a:pt x="709132" y="5666947"/>
                  <a:pt x="691686" y="5533581"/>
                </a:cubicBezTo>
                <a:cubicBezTo>
                  <a:pt x="685872" y="5465095"/>
                  <a:pt x="648075" y="5443468"/>
                  <a:pt x="610278" y="5411029"/>
                </a:cubicBezTo>
                <a:cubicBezTo>
                  <a:pt x="482350" y="5299289"/>
                  <a:pt x="345700" y="5198364"/>
                  <a:pt x="238123" y="5046976"/>
                </a:cubicBezTo>
                <a:cubicBezTo>
                  <a:pt x="363144" y="5064998"/>
                  <a:pt x="461997" y="5165924"/>
                  <a:pt x="592833" y="5209177"/>
                </a:cubicBezTo>
                <a:cubicBezTo>
                  <a:pt x="488165" y="5043371"/>
                  <a:pt x="351514" y="4956864"/>
                  <a:pt x="226494" y="4855939"/>
                </a:cubicBezTo>
                <a:cubicBezTo>
                  <a:pt x="168344" y="4809081"/>
                  <a:pt x="116011" y="4751408"/>
                  <a:pt x="49139" y="4726177"/>
                </a:cubicBezTo>
                <a:cubicBezTo>
                  <a:pt x="25879" y="4718968"/>
                  <a:pt x="-14825" y="4700947"/>
                  <a:pt x="5527" y="4650483"/>
                </a:cubicBezTo>
                <a:cubicBezTo>
                  <a:pt x="22972" y="4607230"/>
                  <a:pt x="54954" y="4621648"/>
                  <a:pt x="84029" y="4632460"/>
                </a:cubicBezTo>
                <a:cubicBezTo>
                  <a:pt x="153807" y="4661296"/>
                  <a:pt x="229401" y="4661296"/>
                  <a:pt x="325347" y="4661296"/>
                </a:cubicBezTo>
                <a:cubicBezTo>
                  <a:pt x="243939" y="4524326"/>
                  <a:pt x="95658" y="4567580"/>
                  <a:pt x="25879" y="4423401"/>
                </a:cubicBezTo>
                <a:cubicBezTo>
                  <a:pt x="113103" y="4398170"/>
                  <a:pt x="179975" y="4448632"/>
                  <a:pt x="249753" y="4459446"/>
                </a:cubicBezTo>
                <a:cubicBezTo>
                  <a:pt x="313718" y="4470259"/>
                  <a:pt x="328254" y="4445028"/>
                  <a:pt x="313718" y="4365729"/>
                </a:cubicBezTo>
                <a:cubicBezTo>
                  <a:pt x="290458" y="4243177"/>
                  <a:pt x="325347" y="4181900"/>
                  <a:pt x="418386" y="4214341"/>
                </a:cubicBezTo>
                <a:cubicBezTo>
                  <a:pt x="505609" y="4246781"/>
                  <a:pt x="514332" y="4199922"/>
                  <a:pt x="491072" y="4131438"/>
                </a:cubicBezTo>
                <a:cubicBezTo>
                  <a:pt x="456183" y="4030512"/>
                  <a:pt x="493979" y="3951214"/>
                  <a:pt x="520147" y="3864706"/>
                </a:cubicBezTo>
                <a:cubicBezTo>
                  <a:pt x="560851" y="3734945"/>
                  <a:pt x="543407" y="3670064"/>
                  <a:pt x="459090" y="3572743"/>
                </a:cubicBezTo>
                <a:cubicBezTo>
                  <a:pt x="409664" y="3518676"/>
                  <a:pt x="360236" y="3471818"/>
                  <a:pt x="290458" y="3424959"/>
                </a:cubicBezTo>
                <a:cubicBezTo>
                  <a:pt x="450368" y="3399728"/>
                  <a:pt x="284643" y="3313221"/>
                  <a:pt x="339884" y="3259153"/>
                </a:cubicBezTo>
                <a:cubicBezTo>
                  <a:pt x="453275" y="3237527"/>
                  <a:pt x="543407" y="3410542"/>
                  <a:pt x="697501" y="3360078"/>
                </a:cubicBezTo>
                <a:cubicBezTo>
                  <a:pt x="511425" y="3212294"/>
                  <a:pt x="302087" y="3165436"/>
                  <a:pt x="165437" y="2967190"/>
                </a:cubicBezTo>
                <a:cubicBezTo>
                  <a:pt x="197419" y="2923937"/>
                  <a:pt x="229401" y="2967190"/>
                  <a:pt x="255568" y="2949167"/>
                </a:cubicBezTo>
                <a:cubicBezTo>
                  <a:pt x="255568" y="2938354"/>
                  <a:pt x="560851" y="3006840"/>
                  <a:pt x="578296" y="2725691"/>
                </a:cubicBezTo>
                <a:cubicBezTo>
                  <a:pt x="584111" y="2725691"/>
                  <a:pt x="589926" y="2725691"/>
                  <a:pt x="595740" y="2714876"/>
                </a:cubicBezTo>
                <a:cubicBezTo>
                  <a:pt x="627722" y="2675228"/>
                  <a:pt x="598648" y="2581510"/>
                  <a:pt x="650982" y="2574301"/>
                </a:cubicBezTo>
                <a:cubicBezTo>
                  <a:pt x="709132" y="2567092"/>
                  <a:pt x="764373" y="2534653"/>
                  <a:pt x="825429" y="2552674"/>
                </a:cubicBezTo>
                <a:cubicBezTo>
                  <a:pt x="871949" y="2567092"/>
                  <a:pt x="921375" y="2585115"/>
                  <a:pt x="970802" y="2585115"/>
                </a:cubicBezTo>
                <a:cubicBezTo>
                  <a:pt x="1023136" y="2585115"/>
                  <a:pt x="1095822" y="2707668"/>
                  <a:pt x="1127805" y="2545465"/>
                </a:cubicBezTo>
                <a:cubicBezTo>
                  <a:pt x="1127805" y="2538257"/>
                  <a:pt x="1217936" y="2556280"/>
                  <a:pt x="1267362" y="2563488"/>
                </a:cubicBezTo>
                <a:cubicBezTo>
                  <a:pt x="1308067" y="2570698"/>
                  <a:pt x="1357494" y="2603137"/>
                  <a:pt x="1386568" y="2538257"/>
                </a:cubicBezTo>
                <a:cubicBezTo>
                  <a:pt x="1401105" y="2498607"/>
                  <a:pt x="1331326" y="2426518"/>
                  <a:pt x="1270270" y="2419309"/>
                </a:cubicBezTo>
                <a:cubicBezTo>
                  <a:pt x="1215029" y="2412101"/>
                  <a:pt x="1159787" y="2404892"/>
                  <a:pt x="1107453" y="2419309"/>
                </a:cubicBezTo>
                <a:cubicBezTo>
                  <a:pt x="1043489" y="2437331"/>
                  <a:pt x="1008599" y="2408495"/>
                  <a:pt x="991154" y="2343615"/>
                </a:cubicBezTo>
                <a:cubicBezTo>
                  <a:pt x="970802" y="2275131"/>
                  <a:pt x="933005" y="2239085"/>
                  <a:pt x="880671" y="2206645"/>
                </a:cubicBezTo>
                <a:cubicBezTo>
                  <a:pt x="752743" y="2127346"/>
                  <a:pt x="630630" y="2033629"/>
                  <a:pt x="491072" y="1986771"/>
                </a:cubicBezTo>
                <a:cubicBezTo>
                  <a:pt x="464905" y="1979562"/>
                  <a:pt x="432923" y="1965145"/>
                  <a:pt x="421293" y="1903868"/>
                </a:cubicBezTo>
                <a:cubicBezTo>
                  <a:pt x="799262" y="1997584"/>
                  <a:pt x="1142342" y="2239085"/>
                  <a:pt x="1531941" y="2224667"/>
                </a:cubicBezTo>
                <a:cubicBezTo>
                  <a:pt x="1427272" y="2148974"/>
                  <a:pt x="1302252" y="2145369"/>
                  <a:pt x="1188861" y="2091301"/>
                </a:cubicBezTo>
                <a:cubicBezTo>
                  <a:pt x="1270270" y="2051652"/>
                  <a:pt x="1345864" y="2094906"/>
                  <a:pt x="1421458" y="2116532"/>
                </a:cubicBezTo>
                <a:cubicBezTo>
                  <a:pt x="1485422" y="2134554"/>
                  <a:pt x="1543571" y="2138160"/>
                  <a:pt x="1549386" y="2026420"/>
                </a:cubicBezTo>
                <a:cubicBezTo>
                  <a:pt x="1549386" y="2015607"/>
                  <a:pt x="1549386" y="2008398"/>
                  <a:pt x="1549386" y="1997584"/>
                </a:cubicBezTo>
                <a:cubicBezTo>
                  <a:pt x="1526126" y="1950727"/>
                  <a:pt x="1494144" y="1929099"/>
                  <a:pt x="1453440" y="1914682"/>
                </a:cubicBezTo>
                <a:cubicBezTo>
                  <a:pt x="1430180" y="1907473"/>
                  <a:pt x="1398198" y="1893056"/>
                  <a:pt x="1398198" y="1860614"/>
                </a:cubicBezTo>
                <a:cubicBezTo>
                  <a:pt x="1401105" y="1738063"/>
                  <a:pt x="1322604" y="1702018"/>
                  <a:pt x="1247011" y="1665972"/>
                </a:cubicBezTo>
                <a:cubicBezTo>
                  <a:pt x="1287715" y="1604696"/>
                  <a:pt x="1322604" y="1647950"/>
                  <a:pt x="1354586" y="1644345"/>
                </a:cubicBezTo>
                <a:cubicBezTo>
                  <a:pt x="1374939" y="1640741"/>
                  <a:pt x="1395290" y="1637138"/>
                  <a:pt x="1395290" y="1604696"/>
                </a:cubicBezTo>
                <a:cubicBezTo>
                  <a:pt x="1395290" y="1579465"/>
                  <a:pt x="1386568" y="1547025"/>
                  <a:pt x="1366216" y="1547025"/>
                </a:cubicBezTo>
                <a:cubicBezTo>
                  <a:pt x="1238288" y="1543420"/>
                  <a:pt x="1165601" y="1370405"/>
                  <a:pt x="1031858" y="1370405"/>
                </a:cubicBezTo>
                <a:cubicBezTo>
                  <a:pt x="950450" y="1370405"/>
                  <a:pt x="1072563" y="1273083"/>
                  <a:pt x="1005692" y="1233435"/>
                </a:cubicBezTo>
                <a:cubicBezTo>
                  <a:pt x="991154" y="1222621"/>
                  <a:pt x="1046396" y="1208203"/>
                  <a:pt x="1069655" y="1211808"/>
                </a:cubicBezTo>
                <a:cubicBezTo>
                  <a:pt x="1092915" y="1215412"/>
                  <a:pt x="1113268" y="1240644"/>
                  <a:pt x="1142342" y="1222621"/>
                </a:cubicBezTo>
                <a:cubicBezTo>
                  <a:pt x="1156879" y="1157741"/>
                  <a:pt x="1119082" y="1132510"/>
                  <a:pt x="1084193" y="1114487"/>
                </a:cubicBezTo>
                <a:cubicBezTo>
                  <a:pt x="1008599" y="1071234"/>
                  <a:pt x="933005" y="1020771"/>
                  <a:pt x="848689" y="1006353"/>
                </a:cubicBezTo>
                <a:cubicBezTo>
                  <a:pt x="819615" y="1002748"/>
                  <a:pt x="802169" y="984726"/>
                  <a:pt x="805077" y="948681"/>
                </a:cubicBezTo>
                <a:cubicBezTo>
                  <a:pt x="810892" y="901822"/>
                  <a:pt x="839967" y="916240"/>
                  <a:pt x="863226" y="919844"/>
                </a:cubicBezTo>
                <a:cubicBezTo>
                  <a:pt x="877764" y="923450"/>
                  <a:pt x="892301" y="934263"/>
                  <a:pt x="906838" y="909031"/>
                </a:cubicBezTo>
                <a:cubicBezTo>
                  <a:pt x="566666" y="653113"/>
                  <a:pt x="386404" y="667532"/>
                  <a:pt x="5527" y="458471"/>
                </a:cubicBezTo>
                <a:cubicBezTo>
                  <a:pt x="89843" y="418822"/>
                  <a:pt x="150900" y="447658"/>
                  <a:pt x="209049" y="454867"/>
                </a:cubicBezTo>
                <a:cubicBezTo>
                  <a:pt x="354422" y="472890"/>
                  <a:pt x="264290" y="505329"/>
                  <a:pt x="409664" y="526956"/>
                </a:cubicBezTo>
                <a:cubicBezTo>
                  <a:pt x="479443" y="537770"/>
                  <a:pt x="543407" y="573815"/>
                  <a:pt x="621908" y="516143"/>
                </a:cubicBezTo>
                <a:cubicBezTo>
                  <a:pt x="674242" y="476494"/>
                  <a:pt x="758558" y="519747"/>
                  <a:pt x="822522" y="552188"/>
                </a:cubicBezTo>
                <a:cubicBezTo>
                  <a:pt x="874856" y="581024"/>
                  <a:pt x="927190" y="588232"/>
                  <a:pt x="996969" y="552188"/>
                </a:cubicBezTo>
                <a:cubicBezTo>
                  <a:pt x="933005" y="530562"/>
                  <a:pt x="883579" y="512539"/>
                  <a:pt x="834151" y="498120"/>
                </a:cubicBezTo>
                <a:cubicBezTo>
                  <a:pt x="793447" y="487307"/>
                  <a:pt x="770187" y="462076"/>
                  <a:pt x="773095" y="408008"/>
                </a:cubicBezTo>
                <a:cubicBezTo>
                  <a:pt x="773095" y="379172"/>
                  <a:pt x="764373" y="339523"/>
                  <a:pt x="793447" y="325106"/>
                </a:cubicBezTo>
                <a:cubicBezTo>
                  <a:pt x="816707" y="310688"/>
                  <a:pt x="848689" y="325106"/>
                  <a:pt x="860319" y="350336"/>
                </a:cubicBezTo>
                <a:cubicBezTo>
                  <a:pt x="874856" y="397195"/>
                  <a:pt x="889393" y="440449"/>
                  <a:pt x="938820" y="444054"/>
                </a:cubicBezTo>
                <a:cubicBezTo>
                  <a:pt x="1005692" y="451262"/>
                  <a:pt x="967894" y="422426"/>
                  <a:pt x="956265" y="386381"/>
                </a:cubicBezTo>
                <a:cubicBezTo>
                  <a:pt x="944635" y="346733"/>
                  <a:pt x="979525" y="335919"/>
                  <a:pt x="1002784" y="343127"/>
                </a:cubicBezTo>
                <a:cubicBezTo>
                  <a:pt x="1090008" y="375569"/>
                  <a:pt x="1180139" y="317897"/>
                  <a:pt x="1270270" y="364755"/>
                </a:cubicBezTo>
                <a:cubicBezTo>
                  <a:pt x="1247011" y="249411"/>
                  <a:pt x="1197583" y="198949"/>
                  <a:pt x="1092915" y="180926"/>
                </a:cubicBezTo>
                <a:cubicBezTo>
                  <a:pt x="1055118" y="177322"/>
                  <a:pt x="1014414" y="184530"/>
                  <a:pt x="979525" y="152090"/>
                </a:cubicBezTo>
                <a:cubicBezTo>
                  <a:pt x="959172" y="134068"/>
                  <a:pt x="938820" y="112441"/>
                  <a:pt x="953358" y="76396"/>
                </a:cubicBezTo>
                <a:cubicBezTo>
                  <a:pt x="962080" y="51165"/>
                  <a:pt x="985339" y="51165"/>
                  <a:pt x="1005692" y="58373"/>
                </a:cubicBezTo>
                <a:cubicBezTo>
                  <a:pt x="1090008" y="98023"/>
                  <a:pt x="1180139" y="108837"/>
                  <a:pt x="1267362" y="123254"/>
                </a:cubicBezTo>
                <a:cubicBezTo>
                  <a:pt x="1281900" y="126859"/>
                  <a:pt x="1296437" y="134068"/>
                  <a:pt x="1310975" y="98023"/>
                </a:cubicBezTo>
                <a:cubicBezTo>
                  <a:pt x="1260095" y="81803"/>
                  <a:pt x="1209941" y="62879"/>
                  <a:pt x="1159787" y="43505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81392834"/>
      </p:ext>
    </p:extLst>
  </p:cSld>
  <p:clrMapOvr>
    <a:masterClrMapping/>
  </p:clrMapOvr>
  <p:transition spd="slow">
    <p:push dir="u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D009D6D5-DAC2-4A8B-A17A-E206B9012D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사각형: 둥근 모서리 1">
            <a:extLst>
              <a:ext uri="{FF2B5EF4-FFF2-40B4-BE49-F238E27FC236}">
                <a16:creationId xmlns:a16="http://schemas.microsoft.com/office/drawing/2014/main" id="{E02B369A-B955-4062-8C6B-A9C2ECD1931F}"/>
              </a:ext>
            </a:extLst>
          </p:cNvPr>
          <p:cNvSpPr/>
          <p:nvPr/>
        </p:nvSpPr>
        <p:spPr>
          <a:xfrm>
            <a:off x="838201" y="365125"/>
            <a:ext cx="5251316" cy="1807305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/>
          <a:p>
            <a:pPr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ko-KR" altLang="en-US" sz="44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도쿄도의 지리</a:t>
            </a:r>
          </a:p>
        </p:txBody>
      </p:sp>
      <p:sp>
        <p:nvSpPr>
          <p:cNvPr id="3" name="사각형: 둥근 모서리 2">
            <a:extLst>
              <a:ext uri="{FF2B5EF4-FFF2-40B4-BE49-F238E27FC236}">
                <a16:creationId xmlns:a16="http://schemas.microsoft.com/office/drawing/2014/main" id="{3AE1F798-6F28-4486-AAA5-E9A06FC300A6}"/>
              </a:ext>
            </a:extLst>
          </p:cNvPr>
          <p:cNvSpPr/>
          <p:nvPr/>
        </p:nvSpPr>
        <p:spPr>
          <a:xfrm>
            <a:off x="838200" y="2333297"/>
            <a:ext cx="4619621" cy="3843666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>
            <a:normAutofit/>
          </a:bodyPr>
          <a:lstStyle/>
          <a:p>
            <a:pPr indent="-228600" latinLnBrk="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ko-KR" altLang="en-US" sz="1600" b="0" i="0" dirty="0">
                <a:solidFill>
                  <a:schemeClr val="tx1"/>
                </a:solidFill>
                <a:effectLst/>
              </a:rPr>
              <a:t>도쿄도의 본토 부분은 도쿄만의 북서쪽에 놓여있고 대략 동서의 길이는 </a:t>
            </a:r>
            <a:r>
              <a:rPr lang="en-US" altLang="ko-KR" sz="1600" b="0" i="0" dirty="0">
                <a:solidFill>
                  <a:schemeClr val="tx1"/>
                </a:solidFill>
                <a:effectLst/>
              </a:rPr>
              <a:t>90 km, </a:t>
            </a:r>
            <a:r>
              <a:rPr lang="ko-KR" altLang="en-US" sz="1600" b="0" i="0" dirty="0">
                <a:solidFill>
                  <a:schemeClr val="tx1"/>
                </a:solidFill>
                <a:effectLst/>
              </a:rPr>
              <a:t>남북의 길이는 </a:t>
            </a:r>
            <a:r>
              <a:rPr lang="en-US" altLang="ko-KR" sz="1600" b="0" i="0" dirty="0">
                <a:solidFill>
                  <a:schemeClr val="tx1"/>
                </a:solidFill>
                <a:effectLst/>
              </a:rPr>
              <a:t>25 km </a:t>
            </a:r>
            <a:r>
              <a:rPr lang="ko-KR" altLang="en-US" sz="1600" b="0" i="0" dirty="0">
                <a:solidFill>
                  <a:schemeClr val="tx1"/>
                </a:solidFill>
                <a:effectLst/>
              </a:rPr>
              <a:t>정도이다</a:t>
            </a:r>
            <a:r>
              <a:rPr lang="en-US" altLang="ko-KR" sz="1600" b="0" i="0" dirty="0">
                <a:solidFill>
                  <a:schemeClr val="tx1"/>
                </a:solidFill>
                <a:effectLst/>
              </a:rPr>
              <a:t>. </a:t>
            </a:r>
            <a:r>
              <a:rPr lang="ko-KR" altLang="en-US" sz="1600" b="0" i="0" dirty="0">
                <a:solidFill>
                  <a:schemeClr val="tx1"/>
                </a:solidFill>
                <a:effectLst/>
              </a:rPr>
              <a:t>동쪽으로 </a:t>
            </a:r>
            <a:r>
              <a:rPr lang="ko-KR" altLang="en-US" sz="1600" b="0" i="0" dirty="0" err="1">
                <a:solidFill>
                  <a:schemeClr val="tx1"/>
                </a:solidFill>
                <a:effectLst/>
              </a:rPr>
              <a:t>지바현</a:t>
            </a:r>
            <a:r>
              <a:rPr lang="en-US" altLang="ko-KR" sz="1600" b="0" i="0" dirty="0">
                <a:solidFill>
                  <a:schemeClr val="tx1"/>
                </a:solidFill>
                <a:effectLst/>
              </a:rPr>
              <a:t>, </a:t>
            </a:r>
            <a:r>
              <a:rPr lang="ko-KR" altLang="en-US" sz="1600" b="0" i="0" dirty="0">
                <a:solidFill>
                  <a:schemeClr val="tx1"/>
                </a:solidFill>
                <a:effectLst/>
              </a:rPr>
              <a:t>서쪽으로 </a:t>
            </a:r>
            <a:r>
              <a:rPr lang="ko-KR" altLang="en-US" sz="1600" b="0" i="0" dirty="0" err="1">
                <a:solidFill>
                  <a:schemeClr val="tx1"/>
                </a:solidFill>
                <a:effectLst/>
              </a:rPr>
              <a:t>야마나시현</a:t>
            </a:r>
            <a:r>
              <a:rPr lang="en-US" altLang="ko-KR" sz="1600" b="0" i="0" dirty="0">
                <a:solidFill>
                  <a:schemeClr val="tx1"/>
                </a:solidFill>
                <a:effectLst/>
              </a:rPr>
              <a:t>, </a:t>
            </a:r>
            <a:r>
              <a:rPr lang="ko-KR" altLang="en-US" sz="1600" b="0" i="0" dirty="0">
                <a:solidFill>
                  <a:schemeClr val="tx1"/>
                </a:solidFill>
                <a:effectLst/>
              </a:rPr>
              <a:t>남쪽으로 </a:t>
            </a:r>
            <a:r>
              <a:rPr lang="ko-KR" altLang="en-US" sz="1600" b="0" i="0" dirty="0" err="1">
                <a:solidFill>
                  <a:schemeClr val="tx1"/>
                </a:solidFill>
                <a:effectLst/>
              </a:rPr>
              <a:t>가나가와현</a:t>
            </a:r>
            <a:r>
              <a:rPr lang="en-US" altLang="ko-KR" sz="1600" b="0" i="0" dirty="0">
                <a:solidFill>
                  <a:schemeClr val="tx1"/>
                </a:solidFill>
                <a:effectLst/>
              </a:rPr>
              <a:t>, </a:t>
            </a:r>
            <a:r>
              <a:rPr lang="ko-KR" altLang="en-US" sz="1600" b="0" i="0" dirty="0">
                <a:solidFill>
                  <a:schemeClr val="tx1"/>
                </a:solidFill>
                <a:effectLst/>
              </a:rPr>
              <a:t>북쪽으로 사이타마현과 접한다</a:t>
            </a:r>
            <a:r>
              <a:rPr lang="en-US" altLang="ko-KR" sz="1600" b="0" i="0" dirty="0">
                <a:solidFill>
                  <a:schemeClr val="tx1"/>
                </a:solidFill>
                <a:effectLst/>
              </a:rPr>
              <a:t>.</a:t>
            </a:r>
            <a:r>
              <a:rPr lang="ko-KR" altLang="en-US" sz="1600" b="0" i="0" dirty="0">
                <a:solidFill>
                  <a:schemeClr val="tx1"/>
                </a:solidFill>
                <a:effectLst/>
              </a:rPr>
              <a:t>구와 서부의 다마 지역으로 나뉜다</a:t>
            </a:r>
            <a:r>
              <a:rPr lang="en-US" altLang="ko-KR" sz="1600" b="0" i="0" dirty="0">
                <a:solidFill>
                  <a:schemeClr val="tx1"/>
                </a:solidFill>
                <a:effectLst/>
              </a:rPr>
              <a:t>.</a:t>
            </a:r>
          </a:p>
          <a:p>
            <a:pPr indent="-228600" latinLnBrk="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altLang="ko-KR" sz="1600" b="0" i="0" dirty="0">
              <a:solidFill>
                <a:schemeClr val="tx1"/>
              </a:solidFill>
              <a:effectLst/>
            </a:endParaRPr>
          </a:p>
          <a:p>
            <a:pPr indent="-228600" latinLnBrk="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ko-KR" altLang="en-US" sz="1600" b="0" i="0" dirty="0">
                <a:solidFill>
                  <a:schemeClr val="tx1"/>
                </a:solidFill>
                <a:effectLst/>
              </a:rPr>
              <a:t>또한 도쿄도의 행정 경계는 정남쪽의 두 개의 태평양의 열도를 포함한다</a:t>
            </a:r>
            <a:r>
              <a:rPr lang="en-US" altLang="ko-KR" sz="1600" b="0" i="0" dirty="0">
                <a:solidFill>
                  <a:schemeClr val="tx1"/>
                </a:solidFill>
                <a:effectLst/>
              </a:rPr>
              <a:t>. </a:t>
            </a:r>
            <a:r>
              <a:rPr lang="ko-KR" altLang="en-US" sz="1600" b="0" i="0" dirty="0">
                <a:solidFill>
                  <a:schemeClr val="tx1"/>
                </a:solidFill>
                <a:effectLst/>
              </a:rPr>
              <a:t>하나는 </a:t>
            </a:r>
            <a:r>
              <a:rPr lang="ko-KR" altLang="en-US" sz="1600" b="0" i="0" dirty="0" err="1">
                <a:solidFill>
                  <a:schemeClr val="tx1"/>
                </a:solidFill>
                <a:effectLst/>
              </a:rPr>
              <a:t>이즈</a:t>
            </a:r>
            <a:r>
              <a:rPr lang="ko-KR" altLang="en-US" sz="1600" b="0" i="0" dirty="0">
                <a:solidFill>
                  <a:schemeClr val="tx1"/>
                </a:solidFill>
                <a:effectLst/>
              </a:rPr>
              <a:t> 제도이고 또 하나는 일본 본토에서 </a:t>
            </a:r>
            <a:r>
              <a:rPr lang="en-US" altLang="ko-KR" sz="1600" b="0" i="0" dirty="0">
                <a:solidFill>
                  <a:schemeClr val="tx1"/>
                </a:solidFill>
                <a:effectLst/>
              </a:rPr>
              <a:t>1000 km </a:t>
            </a:r>
            <a:r>
              <a:rPr lang="ko-KR" altLang="en-US" sz="1600" b="0" i="0" dirty="0">
                <a:solidFill>
                  <a:schemeClr val="tx1"/>
                </a:solidFill>
                <a:effectLst/>
              </a:rPr>
              <a:t>이상 떨어진 </a:t>
            </a:r>
            <a:r>
              <a:rPr lang="ko-KR" altLang="en-US" sz="1600" b="0" i="0" dirty="0" err="1">
                <a:solidFill>
                  <a:schemeClr val="tx1"/>
                </a:solidFill>
                <a:effectLst/>
              </a:rPr>
              <a:t>오가사와라</a:t>
            </a:r>
            <a:r>
              <a:rPr lang="ko-KR" altLang="en-US" sz="1600" b="0" i="0" dirty="0">
                <a:solidFill>
                  <a:schemeClr val="tx1"/>
                </a:solidFill>
                <a:effectLst/>
              </a:rPr>
              <a:t> 제도이다</a:t>
            </a:r>
            <a:r>
              <a:rPr lang="en-US" altLang="ko-KR" sz="1600" b="0" i="0" dirty="0">
                <a:solidFill>
                  <a:schemeClr val="tx1"/>
                </a:solidFill>
                <a:effectLst/>
              </a:rPr>
              <a:t>. </a:t>
            </a:r>
            <a:r>
              <a:rPr lang="ko-KR" altLang="en-US" sz="1600" b="0" i="0" dirty="0">
                <a:solidFill>
                  <a:schemeClr val="tx1"/>
                </a:solidFill>
                <a:effectLst/>
              </a:rPr>
              <a:t>이들 섬들과 서부의 산지 지방 때문에 도쿄도의 인구 밀도는 도쿄의 도시 및 교외 지역의 실제 인구 밀도보다 훨씬 낮게 나타난다</a:t>
            </a:r>
            <a:r>
              <a:rPr lang="en-US" altLang="ko-KR" sz="1600" b="0" i="0" dirty="0">
                <a:solidFill>
                  <a:schemeClr val="tx1"/>
                </a:solidFill>
                <a:effectLst/>
              </a:rPr>
              <a:t>.</a:t>
            </a:r>
          </a:p>
        </p:txBody>
      </p:sp>
      <p:pic>
        <p:nvPicPr>
          <p:cNvPr id="4" name="그림 3" descr="지도이(가) 표시된 사진&#10;&#10;자동 생성된 설명">
            <a:extLst>
              <a:ext uri="{FF2B5EF4-FFF2-40B4-BE49-F238E27FC236}">
                <a16:creationId xmlns:a16="http://schemas.microsoft.com/office/drawing/2014/main" id="{60CD5A5B-EC6C-4D9E-9457-66024C9C9B66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2031" r="13192" b="-2"/>
          <a:stretch/>
        </p:blipFill>
        <p:spPr>
          <a:xfrm>
            <a:off x="6229215" y="10"/>
            <a:ext cx="5962785" cy="6857990"/>
          </a:xfrm>
          <a:custGeom>
            <a:avLst/>
            <a:gdLst/>
            <a:ahLst/>
            <a:cxnLst/>
            <a:rect l="l" t="t" r="r" b="b"/>
            <a:pathLst>
              <a:path w="5962785" h="6858000">
                <a:moveTo>
                  <a:pt x="1044839" y="0"/>
                </a:moveTo>
                <a:lnTo>
                  <a:pt x="5962785" y="0"/>
                </a:lnTo>
                <a:lnTo>
                  <a:pt x="5962785" y="6858000"/>
                </a:lnTo>
                <a:lnTo>
                  <a:pt x="1469886" y="6858000"/>
                </a:lnTo>
                <a:lnTo>
                  <a:pt x="1416006" y="6823984"/>
                </a:lnTo>
                <a:cubicBezTo>
                  <a:pt x="1356767" y="6787940"/>
                  <a:pt x="1296437" y="6755500"/>
                  <a:pt x="1232473" y="6733873"/>
                </a:cubicBezTo>
                <a:cubicBezTo>
                  <a:pt x="1145250" y="6705037"/>
                  <a:pt x="1060933" y="6654575"/>
                  <a:pt x="1075471" y="6503186"/>
                </a:cubicBezTo>
                <a:cubicBezTo>
                  <a:pt x="1078378" y="6459932"/>
                  <a:pt x="1055118" y="6427493"/>
                  <a:pt x="1020229" y="6438306"/>
                </a:cubicBezTo>
                <a:cubicBezTo>
                  <a:pt x="953358" y="6459932"/>
                  <a:pt x="921375" y="6398656"/>
                  <a:pt x="883579" y="6351798"/>
                </a:cubicBezTo>
                <a:cubicBezTo>
                  <a:pt x="816707" y="6268895"/>
                  <a:pt x="752743" y="6182387"/>
                  <a:pt x="645167" y="6167969"/>
                </a:cubicBezTo>
                <a:cubicBezTo>
                  <a:pt x="665519" y="6103088"/>
                  <a:pt x="700408" y="6110298"/>
                  <a:pt x="732391" y="6124716"/>
                </a:cubicBezTo>
                <a:cubicBezTo>
                  <a:pt x="816707" y="6160761"/>
                  <a:pt x="901023" y="6200410"/>
                  <a:pt x="985339" y="6236455"/>
                </a:cubicBezTo>
                <a:cubicBezTo>
                  <a:pt x="1040581" y="6258081"/>
                  <a:pt x="1095822" y="6290522"/>
                  <a:pt x="1168509" y="6265291"/>
                </a:cubicBezTo>
                <a:cubicBezTo>
                  <a:pt x="1104545" y="6135530"/>
                  <a:pt x="996969" y="6110298"/>
                  <a:pt x="909746" y="6070649"/>
                </a:cubicBezTo>
                <a:cubicBezTo>
                  <a:pt x="802169" y="6020185"/>
                  <a:pt x="738206" y="5926470"/>
                  <a:pt x="659704" y="5818335"/>
                </a:cubicBezTo>
                <a:cubicBezTo>
                  <a:pt x="738206" y="5789500"/>
                  <a:pt x="787632" y="5868798"/>
                  <a:pt x="851597" y="5865193"/>
                </a:cubicBezTo>
                <a:cubicBezTo>
                  <a:pt x="854504" y="5854380"/>
                  <a:pt x="860319" y="5832753"/>
                  <a:pt x="860319" y="5832753"/>
                </a:cubicBezTo>
                <a:cubicBezTo>
                  <a:pt x="755650" y="5775081"/>
                  <a:pt x="709132" y="5666947"/>
                  <a:pt x="691686" y="5533581"/>
                </a:cubicBezTo>
                <a:cubicBezTo>
                  <a:pt x="685872" y="5465095"/>
                  <a:pt x="648075" y="5443468"/>
                  <a:pt x="610278" y="5411029"/>
                </a:cubicBezTo>
                <a:cubicBezTo>
                  <a:pt x="482350" y="5299289"/>
                  <a:pt x="345700" y="5198364"/>
                  <a:pt x="238123" y="5046976"/>
                </a:cubicBezTo>
                <a:cubicBezTo>
                  <a:pt x="363144" y="5064998"/>
                  <a:pt x="461997" y="5165924"/>
                  <a:pt x="592833" y="5209177"/>
                </a:cubicBezTo>
                <a:cubicBezTo>
                  <a:pt x="488165" y="5043371"/>
                  <a:pt x="351514" y="4956864"/>
                  <a:pt x="226494" y="4855939"/>
                </a:cubicBezTo>
                <a:cubicBezTo>
                  <a:pt x="168344" y="4809081"/>
                  <a:pt x="116011" y="4751408"/>
                  <a:pt x="49139" y="4726177"/>
                </a:cubicBezTo>
                <a:cubicBezTo>
                  <a:pt x="25879" y="4718968"/>
                  <a:pt x="-14825" y="4700947"/>
                  <a:pt x="5527" y="4650483"/>
                </a:cubicBezTo>
                <a:cubicBezTo>
                  <a:pt x="22972" y="4607230"/>
                  <a:pt x="54954" y="4621648"/>
                  <a:pt x="84029" y="4632460"/>
                </a:cubicBezTo>
                <a:cubicBezTo>
                  <a:pt x="153807" y="4661296"/>
                  <a:pt x="229401" y="4661296"/>
                  <a:pt x="325347" y="4661296"/>
                </a:cubicBezTo>
                <a:cubicBezTo>
                  <a:pt x="243939" y="4524326"/>
                  <a:pt x="95658" y="4567580"/>
                  <a:pt x="25879" y="4423401"/>
                </a:cubicBezTo>
                <a:cubicBezTo>
                  <a:pt x="113103" y="4398170"/>
                  <a:pt x="179975" y="4448632"/>
                  <a:pt x="249753" y="4459446"/>
                </a:cubicBezTo>
                <a:cubicBezTo>
                  <a:pt x="313718" y="4470259"/>
                  <a:pt x="328254" y="4445028"/>
                  <a:pt x="313718" y="4365729"/>
                </a:cubicBezTo>
                <a:cubicBezTo>
                  <a:pt x="290458" y="4243177"/>
                  <a:pt x="325347" y="4181900"/>
                  <a:pt x="418386" y="4214341"/>
                </a:cubicBezTo>
                <a:cubicBezTo>
                  <a:pt x="505609" y="4246781"/>
                  <a:pt x="514332" y="4199922"/>
                  <a:pt x="491072" y="4131438"/>
                </a:cubicBezTo>
                <a:cubicBezTo>
                  <a:pt x="456183" y="4030512"/>
                  <a:pt x="493979" y="3951214"/>
                  <a:pt x="520147" y="3864706"/>
                </a:cubicBezTo>
                <a:cubicBezTo>
                  <a:pt x="560851" y="3734945"/>
                  <a:pt x="543407" y="3670064"/>
                  <a:pt x="459090" y="3572743"/>
                </a:cubicBezTo>
                <a:cubicBezTo>
                  <a:pt x="409664" y="3518676"/>
                  <a:pt x="360236" y="3471818"/>
                  <a:pt x="290458" y="3424959"/>
                </a:cubicBezTo>
                <a:cubicBezTo>
                  <a:pt x="450368" y="3399728"/>
                  <a:pt x="284643" y="3313221"/>
                  <a:pt x="339884" y="3259153"/>
                </a:cubicBezTo>
                <a:cubicBezTo>
                  <a:pt x="453275" y="3237527"/>
                  <a:pt x="543407" y="3410542"/>
                  <a:pt x="697501" y="3360078"/>
                </a:cubicBezTo>
                <a:cubicBezTo>
                  <a:pt x="511425" y="3212294"/>
                  <a:pt x="302087" y="3165436"/>
                  <a:pt x="165437" y="2967190"/>
                </a:cubicBezTo>
                <a:cubicBezTo>
                  <a:pt x="197419" y="2923937"/>
                  <a:pt x="229401" y="2967190"/>
                  <a:pt x="255568" y="2949167"/>
                </a:cubicBezTo>
                <a:cubicBezTo>
                  <a:pt x="255568" y="2938354"/>
                  <a:pt x="560851" y="3006840"/>
                  <a:pt x="578296" y="2725691"/>
                </a:cubicBezTo>
                <a:cubicBezTo>
                  <a:pt x="584111" y="2725691"/>
                  <a:pt x="589926" y="2725691"/>
                  <a:pt x="595740" y="2714876"/>
                </a:cubicBezTo>
                <a:cubicBezTo>
                  <a:pt x="627722" y="2675228"/>
                  <a:pt x="598648" y="2581510"/>
                  <a:pt x="650982" y="2574301"/>
                </a:cubicBezTo>
                <a:cubicBezTo>
                  <a:pt x="709132" y="2567092"/>
                  <a:pt x="764373" y="2534653"/>
                  <a:pt x="825429" y="2552674"/>
                </a:cubicBezTo>
                <a:cubicBezTo>
                  <a:pt x="871949" y="2567092"/>
                  <a:pt x="921375" y="2585115"/>
                  <a:pt x="970802" y="2585115"/>
                </a:cubicBezTo>
                <a:cubicBezTo>
                  <a:pt x="1023136" y="2585115"/>
                  <a:pt x="1095822" y="2707668"/>
                  <a:pt x="1127805" y="2545465"/>
                </a:cubicBezTo>
                <a:cubicBezTo>
                  <a:pt x="1127805" y="2538257"/>
                  <a:pt x="1217936" y="2556280"/>
                  <a:pt x="1267362" y="2563488"/>
                </a:cubicBezTo>
                <a:cubicBezTo>
                  <a:pt x="1308067" y="2570698"/>
                  <a:pt x="1357494" y="2603137"/>
                  <a:pt x="1386568" y="2538257"/>
                </a:cubicBezTo>
                <a:cubicBezTo>
                  <a:pt x="1401105" y="2498607"/>
                  <a:pt x="1331326" y="2426518"/>
                  <a:pt x="1270270" y="2419309"/>
                </a:cubicBezTo>
                <a:cubicBezTo>
                  <a:pt x="1215029" y="2412101"/>
                  <a:pt x="1159787" y="2404892"/>
                  <a:pt x="1107453" y="2419309"/>
                </a:cubicBezTo>
                <a:cubicBezTo>
                  <a:pt x="1043489" y="2437331"/>
                  <a:pt x="1008599" y="2408495"/>
                  <a:pt x="991154" y="2343615"/>
                </a:cubicBezTo>
                <a:cubicBezTo>
                  <a:pt x="970802" y="2275131"/>
                  <a:pt x="933005" y="2239085"/>
                  <a:pt x="880671" y="2206645"/>
                </a:cubicBezTo>
                <a:cubicBezTo>
                  <a:pt x="752743" y="2127346"/>
                  <a:pt x="630630" y="2033629"/>
                  <a:pt x="491072" y="1986771"/>
                </a:cubicBezTo>
                <a:cubicBezTo>
                  <a:pt x="464905" y="1979562"/>
                  <a:pt x="432923" y="1965145"/>
                  <a:pt x="421293" y="1903868"/>
                </a:cubicBezTo>
                <a:cubicBezTo>
                  <a:pt x="799262" y="1997584"/>
                  <a:pt x="1142342" y="2239085"/>
                  <a:pt x="1531941" y="2224667"/>
                </a:cubicBezTo>
                <a:cubicBezTo>
                  <a:pt x="1427272" y="2148974"/>
                  <a:pt x="1302252" y="2145369"/>
                  <a:pt x="1188861" y="2091301"/>
                </a:cubicBezTo>
                <a:cubicBezTo>
                  <a:pt x="1270270" y="2051652"/>
                  <a:pt x="1345864" y="2094906"/>
                  <a:pt x="1421458" y="2116532"/>
                </a:cubicBezTo>
                <a:cubicBezTo>
                  <a:pt x="1485422" y="2134554"/>
                  <a:pt x="1543571" y="2138160"/>
                  <a:pt x="1549386" y="2026420"/>
                </a:cubicBezTo>
                <a:cubicBezTo>
                  <a:pt x="1549386" y="2015607"/>
                  <a:pt x="1549386" y="2008398"/>
                  <a:pt x="1549386" y="1997584"/>
                </a:cubicBezTo>
                <a:cubicBezTo>
                  <a:pt x="1526126" y="1950727"/>
                  <a:pt x="1494144" y="1929099"/>
                  <a:pt x="1453440" y="1914682"/>
                </a:cubicBezTo>
                <a:cubicBezTo>
                  <a:pt x="1430180" y="1907473"/>
                  <a:pt x="1398198" y="1893056"/>
                  <a:pt x="1398198" y="1860614"/>
                </a:cubicBezTo>
                <a:cubicBezTo>
                  <a:pt x="1401105" y="1738063"/>
                  <a:pt x="1322604" y="1702018"/>
                  <a:pt x="1247011" y="1665972"/>
                </a:cubicBezTo>
                <a:cubicBezTo>
                  <a:pt x="1287715" y="1604696"/>
                  <a:pt x="1322604" y="1647950"/>
                  <a:pt x="1354586" y="1644345"/>
                </a:cubicBezTo>
                <a:cubicBezTo>
                  <a:pt x="1374939" y="1640741"/>
                  <a:pt x="1395290" y="1637138"/>
                  <a:pt x="1395290" y="1604696"/>
                </a:cubicBezTo>
                <a:cubicBezTo>
                  <a:pt x="1395290" y="1579465"/>
                  <a:pt x="1386568" y="1547025"/>
                  <a:pt x="1366216" y="1547025"/>
                </a:cubicBezTo>
                <a:cubicBezTo>
                  <a:pt x="1238288" y="1543420"/>
                  <a:pt x="1165601" y="1370405"/>
                  <a:pt x="1031858" y="1370405"/>
                </a:cubicBezTo>
                <a:cubicBezTo>
                  <a:pt x="950450" y="1370405"/>
                  <a:pt x="1072563" y="1273083"/>
                  <a:pt x="1005692" y="1233435"/>
                </a:cubicBezTo>
                <a:cubicBezTo>
                  <a:pt x="991154" y="1222621"/>
                  <a:pt x="1046396" y="1208203"/>
                  <a:pt x="1069655" y="1211808"/>
                </a:cubicBezTo>
                <a:cubicBezTo>
                  <a:pt x="1092915" y="1215412"/>
                  <a:pt x="1113268" y="1240644"/>
                  <a:pt x="1142342" y="1222621"/>
                </a:cubicBezTo>
                <a:cubicBezTo>
                  <a:pt x="1156879" y="1157741"/>
                  <a:pt x="1119082" y="1132510"/>
                  <a:pt x="1084193" y="1114487"/>
                </a:cubicBezTo>
                <a:cubicBezTo>
                  <a:pt x="1008599" y="1071234"/>
                  <a:pt x="933005" y="1020771"/>
                  <a:pt x="848689" y="1006353"/>
                </a:cubicBezTo>
                <a:cubicBezTo>
                  <a:pt x="819615" y="1002748"/>
                  <a:pt x="802169" y="984726"/>
                  <a:pt x="805077" y="948681"/>
                </a:cubicBezTo>
                <a:cubicBezTo>
                  <a:pt x="810892" y="901822"/>
                  <a:pt x="839967" y="916240"/>
                  <a:pt x="863226" y="919844"/>
                </a:cubicBezTo>
                <a:cubicBezTo>
                  <a:pt x="877764" y="923450"/>
                  <a:pt x="892301" y="934263"/>
                  <a:pt x="906838" y="909031"/>
                </a:cubicBezTo>
                <a:cubicBezTo>
                  <a:pt x="566666" y="653113"/>
                  <a:pt x="386404" y="667532"/>
                  <a:pt x="5527" y="458471"/>
                </a:cubicBezTo>
                <a:cubicBezTo>
                  <a:pt x="89843" y="418822"/>
                  <a:pt x="150900" y="447658"/>
                  <a:pt x="209049" y="454867"/>
                </a:cubicBezTo>
                <a:cubicBezTo>
                  <a:pt x="354422" y="472890"/>
                  <a:pt x="264290" y="505329"/>
                  <a:pt x="409664" y="526956"/>
                </a:cubicBezTo>
                <a:cubicBezTo>
                  <a:pt x="479443" y="537770"/>
                  <a:pt x="543407" y="573815"/>
                  <a:pt x="621908" y="516143"/>
                </a:cubicBezTo>
                <a:cubicBezTo>
                  <a:pt x="674242" y="476494"/>
                  <a:pt x="758558" y="519747"/>
                  <a:pt x="822522" y="552188"/>
                </a:cubicBezTo>
                <a:cubicBezTo>
                  <a:pt x="874856" y="581024"/>
                  <a:pt x="927190" y="588232"/>
                  <a:pt x="996969" y="552188"/>
                </a:cubicBezTo>
                <a:cubicBezTo>
                  <a:pt x="933005" y="530562"/>
                  <a:pt x="883579" y="512539"/>
                  <a:pt x="834151" y="498120"/>
                </a:cubicBezTo>
                <a:cubicBezTo>
                  <a:pt x="793447" y="487307"/>
                  <a:pt x="770187" y="462076"/>
                  <a:pt x="773095" y="408008"/>
                </a:cubicBezTo>
                <a:cubicBezTo>
                  <a:pt x="773095" y="379172"/>
                  <a:pt x="764373" y="339523"/>
                  <a:pt x="793447" y="325106"/>
                </a:cubicBezTo>
                <a:cubicBezTo>
                  <a:pt x="816707" y="310688"/>
                  <a:pt x="848689" y="325106"/>
                  <a:pt x="860319" y="350336"/>
                </a:cubicBezTo>
                <a:cubicBezTo>
                  <a:pt x="874856" y="397195"/>
                  <a:pt x="889393" y="440449"/>
                  <a:pt x="938820" y="444054"/>
                </a:cubicBezTo>
                <a:cubicBezTo>
                  <a:pt x="1005692" y="451262"/>
                  <a:pt x="967894" y="422426"/>
                  <a:pt x="956265" y="386381"/>
                </a:cubicBezTo>
                <a:cubicBezTo>
                  <a:pt x="944635" y="346733"/>
                  <a:pt x="979525" y="335919"/>
                  <a:pt x="1002784" y="343127"/>
                </a:cubicBezTo>
                <a:cubicBezTo>
                  <a:pt x="1090008" y="375569"/>
                  <a:pt x="1180139" y="317897"/>
                  <a:pt x="1270270" y="364755"/>
                </a:cubicBezTo>
                <a:cubicBezTo>
                  <a:pt x="1247011" y="249411"/>
                  <a:pt x="1197583" y="198949"/>
                  <a:pt x="1092915" y="180926"/>
                </a:cubicBezTo>
                <a:cubicBezTo>
                  <a:pt x="1055118" y="177322"/>
                  <a:pt x="1014414" y="184530"/>
                  <a:pt x="979525" y="152090"/>
                </a:cubicBezTo>
                <a:cubicBezTo>
                  <a:pt x="959172" y="134068"/>
                  <a:pt x="938820" y="112441"/>
                  <a:pt x="953358" y="76396"/>
                </a:cubicBezTo>
                <a:cubicBezTo>
                  <a:pt x="962080" y="51165"/>
                  <a:pt x="985339" y="51165"/>
                  <a:pt x="1005692" y="58373"/>
                </a:cubicBezTo>
                <a:cubicBezTo>
                  <a:pt x="1090008" y="98023"/>
                  <a:pt x="1180139" y="108837"/>
                  <a:pt x="1267362" y="123254"/>
                </a:cubicBezTo>
                <a:cubicBezTo>
                  <a:pt x="1281900" y="126859"/>
                  <a:pt x="1296437" y="134068"/>
                  <a:pt x="1310975" y="98023"/>
                </a:cubicBezTo>
                <a:cubicBezTo>
                  <a:pt x="1260095" y="81803"/>
                  <a:pt x="1209941" y="62879"/>
                  <a:pt x="1159787" y="43505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1933804580"/>
      </p:ext>
    </p:extLst>
  </p:cSld>
  <p:clrMapOvr>
    <a:masterClrMapping/>
  </p:clrMapOvr>
  <p:transition spd="slow">
    <p:push dir="u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사각형: 둥근 모서리 2">
            <a:extLst>
              <a:ext uri="{FF2B5EF4-FFF2-40B4-BE49-F238E27FC236}">
                <a16:creationId xmlns:a16="http://schemas.microsoft.com/office/drawing/2014/main" id="{4DF1C9B3-1481-4AF3-920B-66573C525303}"/>
              </a:ext>
            </a:extLst>
          </p:cNvPr>
          <p:cNvSpPr/>
          <p:nvPr/>
        </p:nvSpPr>
        <p:spPr>
          <a:xfrm>
            <a:off x="365760" y="2535382"/>
            <a:ext cx="5985164" cy="4048298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" name="사각형: 둥근 모서리 3">
            <a:extLst>
              <a:ext uri="{FF2B5EF4-FFF2-40B4-BE49-F238E27FC236}">
                <a16:creationId xmlns:a16="http://schemas.microsoft.com/office/drawing/2014/main" id="{F4FF6D50-A011-4017-A2CF-9CB07CC40309}"/>
              </a:ext>
            </a:extLst>
          </p:cNvPr>
          <p:cNvSpPr/>
          <p:nvPr/>
        </p:nvSpPr>
        <p:spPr>
          <a:xfrm>
            <a:off x="282633" y="2468880"/>
            <a:ext cx="5985164" cy="4048298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일본 지방자치법 하에서 도쿄는 도</a:t>
            </a:r>
            <a:r>
              <a:rPr lang="en-US" altLang="ko-KR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(</a:t>
            </a:r>
            <a:r>
              <a:rPr lang="ko-KR" altLang="en-US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都</a:t>
            </a:r>
            <a:r>
              <a:rPr lang="en-US" altLang="ko-KR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)</a:t>
            </a:r>
            <a:r>
              <a:rPr lang="ko-KR" altLang="en-US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로 지정되어 있다</a:t>
            </a:r>
            <a:r>
              <a:rPr lang="en-US" altLang="ko-KR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. </a:t>
            </a:r>
            <a:r>
              <a:rPr lang="ko-KR" altLang="en-US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행정 구조는 일본의 다른 </a:t>
            </a:r>
            <a:r>
              <a:rPr lang="ko-KR" altLang="en-US" b="0" i="0" dirty="0" err="1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도도부현</a:t>
            </a:r>
            <a:r>
              <a:rPr lang="ko-KR" altLang="en-US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유사하다</a:t>
            </a:r>
            <a:r>
              <a:rPr lang="en-US" altLang="ko-KR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. </a:t>
            </a:r>
            <a:r>
              <a:rPr lang="ko-KR" altLang="en-US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도쿄도는 </a:t>
            </a:r>
            <a:r>
              <a:rPr lang="en-US" altLang="ko-KR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1943</a:t>
            </a:r>
            <a:r>
              <a:rPr lang="ko-KR" altLang="en-US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년까지 </a:t>
            </a:r>
            <a:r>
              <a:rPr lang="ko-KR" altLang="en-US" dirty="0">
                <a:solidFill>
                  <a:srgbClr val="0645AD"/>
                </a:solidFill>
                <a:latin typeface="Arial" panose="020B0604020202020204" pitchFamily="34" charset="0"/>
              </a:rPr>
              <a:t>도쿄시</a:t>
            </a:r>
            <a:r>
              <a:rPr lang="ko-KR" altLang="en-US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를 이루었던 </a:t>
            </a:r>
            <a:r>
              <a:rPr lang="en-US" altLang="ko-KR" b="0" i="0" u="none" strike="noStrike" dirty="0">
                <a:solidFill>
                  <a:srgbClr val="0645AD"/>
                </a:solidFill>
                <a:effectLst/>
                <a:latin typeface="Arial" panose="020B0604020202020204" pitchFamily="34" charset="0"/>
              </a:rPr>
              <a:t>23</a:t>
            </a:r>
            <a:r>
              <a:rPr lang="ko-KR" altLang="en-US" b="0" i="0" u="none" strike="noStrike" dirty="0">
                <a:solidFill>
                  <a:srgbClr val="0645AD"/>
                </a:solidFill>
                <a:effectLst/>
                <a:latin typeface="Arial" panose="020B0604020202020204" pitchFamily="34" charset="0"/>
              </a:rPr>
              <a:t>개의 특별구를 </a:t>
            </a:r>
            <a:r>
              <a:rPr lang="ko-KR" altLang="en-US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포함하며 이들은 자치권을 가지고 각자의 구장과 의회를 가지고 있어 사실상 도시의 지위를 가진다</a:t>
            </a:r>
            <a:r>
              <a:rPr lang="en-US" altLang="ko-KR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. </a:t>
            </a:r>
            <a:r>
              <a:rPr lang="ko-KR" altLang="en-US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도쿄도는 또한 각자의 지역 정부를 가진 </a:t>
            </a:r>
            <a:r>
              <a:rPr lang="en-US" altLang="ko-KR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26</a:t>
            </a:r>
            <a:r>
              <a:rPr lang="ko-KR" altLang="en-US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개의 시와 </a:t>
            </a:r>
            <a:r>
              <a:rPr lang="en-US" altLang="ko-KR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5</a:t>
            </a:r>
            <a:r>
              <a:rPr lang="ko-KR" altLang="en-US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개의 정</a:t>
            </a:r>
            <a:r>
              <a:rPr lang="en-US" altLang="ko-KR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, 8</a:t>
            </a:r>
            <a:r>
              <a:rPr lang="ko-KR" altLang="en-US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개의 촌을 포함한다</a:t>
            </a:r>
            <a:r>
              <a:rPr lang="en-US" altLang="ko-KR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. </a:t>
            </a:r>
            <a:r>
              <a:rPr lang="ko-KR" altLang="en-US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도쿄도 정부는 공개적으로 선출된 도지사와 도 의회에 의해 운영된다</a:t>
            </a:r>
            <a:r>
              <a:rPr lang="en-US" altLang="ko-KR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. </a:t>
            </a:r>
            <a:r>
              <a:rPr lang="ko-KR" altLang="en-US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도쿄도청은 </a:t>
            </a:r>
            <a:r>
              <a:rPr lang="ko-KR" altLang="en-US" b="0" i="0" u="none" strike="noStrike" dirty="0">
                <a:solidFill>
                  <a:srgbClr val="0645AD"/>
                </a:solidFill>
                <a:effectLst/>
                <a:latin typeface="Arial" panose="020B0604020202020204" pitchFamily="34" charset="0"/>
                <a:hlinkClick r:id="rId2" tooltip="신주쿠구"/>
              </a:rPr>
              <a:t>신주쿠구</a:t>
            </a:r>
            <a:r>
              <a:rPr lang="ko-KR" altLang="en-US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에 있다</a:t>
            </a:r>
            <a:r>
              <a:rPr lang="en-US" altLang="ko-KR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. </a:t>
            </a:r>
            <a:r>
              <a:rPr lang="ko-KR" altLang="en-US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도 정부는 호수</a:t>
            </a:r>
            <a:r>
              <a:rPr lang="en-US" altLang="ko-KR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ko-KR" altLang="en-US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강</a:t>
            </a:r>
            <a:r>
              <a:rPr lang="en-US" altLang="ko-KR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ko-KR" altLang="en-US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댐</a:t>
            </a:r>
            <a:r>
              <a:rPr lang="en-US" altLang="ko-KR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ko-KR" altLang="en-US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농장</a:t>
            </a:r>
            <a:r>
              <a:rPr lang="en-US" altLang="ko-KR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ko-KR" altLang="en-US" b="0" i="0" dirty="0" err="1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먼곳의</a:t>
            </a:r>
            <a:r>
              <a:rPr lang="ko-KR" altLang="en-US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섬</a:t>
            </a:r>
            <a:r>
              <a:rPr lang="en-US" altLang="ko-KR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ko-KR" altLang="en-US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국립 공원과 번화가</a:t>
            </a:r>
            <a:r>
              <a:rPr lang="en-US" altLang="ko-KR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ko-KR" altLang="en-US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마천루</a:t>
            </a:r>
            <a:r>
              <a:rPr lang="en-US" altLang="ko-KR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ko-KR" altLang="en-US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지하철 등을 포함한 도쿄의 모든 것을 관할한다</a:t>
            </a:r>
            <a:r>
              <a:rPr lang="en-US" altLang="ko-KR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.</a:t>
            </a:r>
            <a:endParaRPr lang="ko-KR" altLang="en-US" dirty="0"/>
          </a:p>
        </p:txBody>
      </p:sp>
      <p:pic>
        <p:nvPicPr>
          <p:cNvPr id="3076" name="Picture 4">
            <a:extLst>
              <a:ext uri="{FF2B5EF4-FFF2-40B4-BE49-F238E27FC236}">
                <a16:creationId xmlns:a16="http://schemas.microsoft.com/office/drawing/2014/main" id="{313EF450-7778-4085-9AE8-77F3A27C178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01245" y="938200"/>
            <a:ext cx="4087438" cy="54437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사각형: 둥근 모서리 5">
            <a:extLst>
              <a:ext uri="{FF2B5EF4-FFF2-40B4-BE49-F238E27FC236}">
                <a16:creationId xmlns:a16="http://schemas.microsoft.com/office/drawing/2014/main" id="{64AEC2BA-123D-4BF6-9021-96B4262F5E13}"/>
              </a:ext>
            </a:extLst>
          </p:cNvPr>
          <p:cNvSpPr/>
          <p:nvPr/>
        </p:nvSpPr>
        <p:spPr>
          <a:xfrm>
            <a:off x="465512" y="249382"/>
            <a:ext cx="4087438" cy="2152996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4400" dirty="0">
                <a:solidFill>
                  <a:schemeClr val="tx1"/>
                </a:solidFill>
              </a:rPr>
              <a:t>도쿄도의 행정구역</a:t>
            </a:r>
          </a:p>
        </p:txBody>
      </p:sp>
    </p:spTree>
    <p:extLst>
      <p:ext uri="{BB962C8B-B14F-4D97-AF65-F5344CB8AC3E}">
        <p14:creationId xmlns:p14="http://schemas.microsoft.com/office/powerpoint/2010/main" val="1352531549"/>
      </p:ext>
    </p:extLst>
  </p:cSld>
  <p:clrMapOvr>
    <a:masterClrMapping/>
  </p:clrMapOvr>
  <p:transition spd="slow">
    <p:push dir="u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Rectangle 83">
            <a:extLst>
              <a:ext uri="{FF2B5EF4-FFF2-40B4-BE49-F238E27FC236}">
                <a16:creationId xmlns:a16="http://schemas.microsoft.com/office/drawing/2014/main" id="{8D1AA55E-40D5-461B-A5A8-4AE8AAB71B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" name="사각형: 둥근 모서리 1">
            <a:extLst>
              <a:ext uri="{FF2B5EF4-FFF2-40B4-BE49-F238E27FC236}">
                <a16:creationId xmlns:a16="http://schemas.microsoft.com/office/drawing/2014/main" id="{022CEEAA-22DD-47C5-8D19-36FCEB58EC90}"/>
              </a:ext>
            </a:extLst>
          </p:cNvPr>
          <p:cNvSpPr/>
          <p:nvPr/>
        </p:nvSpPr>
        <p:spPr>
          <a:xfrm>
            <a:off x="803776" y="1336390"/>
            <a:ext cx="6190412" cy="1182927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b">
            <a:normAutofit/>
          </a:bodyPr>
          <a:lstStyle/>
          <a:p>
            <a:pPr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ko-KR" altLang="en-US" sz="56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도쿄도의 </a:t>
            </a:r>
            <a:r>
              <a:rPr lang="ko-KR" altLang="en-US" sz="56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역활</a:t>
            </a:r>
            <a:endParaRPr lang="en-US" altLang="ko-KR" sz="5600" kern="12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cxnSp>
        <p:nvCxnSpPr>
          <p:cNvPr id="86" name="Straight Connector 85">
            <a:extLst>
              <a:ext uri="{FF2B5EF4-FFF2-40B4-BE49-F238E27FC236}">
                <a16:creationId xmlns:a16="http://schemas.microsoft.com/office/drawing/2014/main" id="{7EB498BD-8089-4626-91EA-4978EBEF53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1430" y="806470"/>
            <a:ext cx="7903723" cy="0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10800000" scaled="0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사각형: 둥근 모서리 2">
            <a:extLst>
              <a:ext uri="{FF2B5EF4-FFF2-40B4-BE49-F238E27FC236}">
                <a16:creationId xmlns:a16="http://schemas.microsoft.com/office/drawing/2014/main" id="{F78E2A71-FC7A-4D6E-98FA-4A004B6D86E9}"/>
              </a:ext>
            </a:extLst>
          </p:cNvPr>
          <p:cNvSpPr/>
          <p:nvPr/>
        </p:nvSpPr>
        <p:spPr>
          <a:xfrm>
            <a:off x="803776" y="2785257"/>
            <a:ext cx="6190412" cy="3344459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t">
            <a:normAutofit/>
          </a:bodyPr>
          <a:lstStyle/>
          <a:p>
            <a:pPr indent="-228600" latinLnBrk="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ko-KR" altLang="en-US" sz="2000" b="0" i="0">
                <a:solidFill>
                  <a:schemeClr val="tx1"/>
                </a:solidFill>
                <a:effectLst/>
              </a:rPr>
              <a:t>도쿄도는 일본의 수도이며 행정기관</a:t>
            </a:r>
            <a:r>
              <a:rPr lang="en-US" altLang="ko-KR" sz="2000" b="0" i="0">
                <a:solidFill>
                  <a:schemeClr val="tx1"/>
                </a:solidFill>
                <a:effectLst/>
              </a:rPr>
              <a:t>, </a:t>
            </a:r>
            <a:r>
              <a:rPr lang="ko-KR" altLang="en-US" sz="2000" b="0" i="0">
                <a:solidFill>
                  <a:schemeClr val="tx1"/>
                </a:solidFill>
                <a:effectLst/>
              </a:rPr>
              <a:t>금융기관이나 대기업 등이 집중되어 신문</a:t>
            </a:r>
            <a:r>
              <a:rPr lang="en-US" altLang="ko-KR" sz="2000" b="0" i="0">
                <a:solidFill>
                  <a:schemeClr val="tx1"/>
                </a:solidFill>
                <a:effectLst/>
              </a:rPr>
              <a:t>·</a:t>
            </a:r>
            <a:r>
              <a:rPr lang="ko-KR" altLang="en-US" sz="2000" b="0" i="0">
                <a:solidFill>
                  <a:schemeClr val="tx1"/>
                </a:solidFill>
                <a:effectLst/>
              </a:rPr>
              <a:t>방송</a:t>
            </a:r>
            <a:r>
              <a:rPr lang="en-US" altLang="ko-KR" sz="2000" b="0" i="0">
                <a:solidFill>
                  <a:schemeClr val="tx1"/>
                </a:solidFill>
                <a:effectLst/>
              </a:rPr>
              <a:t>·</a:t>
            </a:r>
            <a:r>
              <a:rPr lang="ko-KR" altLang="en-US" sz="2000" b="0" i="0">
                <a:solidFill>
                  <a:schemeClr val="tx1"/>
                </a:solidFill>
                <a:effectLst/>
              </a:rPr>
              <a:t>출판 등의 문화면</a:t>
            </a:r>
            <a:r>
              <a:rPr lang="en-US" altLang="ko-KR" sz="2000" b="0" i="0">
                <a:solidFill>
                  <a:schemeClr val="tx1"/>
                </a:solidFill>
                <a:effectLst/>
              </a:rPr>
              <a:t>, </a:t>
            </a:r>
            <a:r>
              <a:rPr lang="ko-KR" altLang="en-US" sz="2000" b="0" i="0">
                <a:solidFill>
                  <a:schemeClr val="tx1"/>
                </a:solidFill>
                <a:effectLst/>
              </a:rPr>
              <a:t>대학</a:t>
            </a:r>
            <a:r>
              <a:rPr lang="en-US" altLang="ko-KR" sz="2000" b="0" i="0">
                <a:solidFill>
                  <a:schemeClr val="tx1"/>
                </a:solidFill>
                <a:effectLst/>
              </a:rPr>
              <a:t>·</a:t>
            </a:r>
            <a:r>
              <a:rPr lang="ko-KR" altLang="en-US" sz="2000" b="0" i="0">
                <a:solidFill>
                  <a:schemeClr val="tx1"/>
                </a:solidFill>
                <a:effectLst/>
              </a:rPr>
              <a:t>연구기관 등의 교육</a:t>
            </a:r>
            <a:r>
              <a:rPr lang="en-US" altLang="ko-KR" sz="2000" b="0" i="0">
                <a:solidFill>
                  <a:schemeClr val="tx1"/>
                </a:solidFill>
                <a:effectLst/>
              </a:rPr>
              <a:t>·</a:t>
            </a:r>
            <a:r>
              <a:rPr lang="ko-KR" altLang="en-US" sz="2000" b="0" i="0">
                <a:solidFill>
                  <a:schemeClr val="tx1"/>
                </a:solidFill>
                <a:effectLst/>
              </a:rPr>
              <a:t>학술면에서도 일본의 중추를 이룬다</a:t>
            </a:r>
            <a:r>
              <a:rPr lang="en-US" altLang="ko-KR" sz="2000" b="0" i="0">
                <a:solidFill>
                  <a:schemeClr val="tx1"/>
                </a:solidFill>
                <a:effectLst/>
              </a:rPr>
              <a:t>. </a:t>
            </a:r>
            <a:r>
              <a:rPr lang="ko-KR" altLang="en-US" sz="2000" b="0" i="0">
                <a:solidFill>
                  <a:schemeClr val="tx1"/>
                </a:solidFill>
                <a:effectLst/>
              </a:rPr>
              <a:t>교통면에서도 철도망</a:t>
            </a:r>
            <a:r>
              <a:rPr lang="en-US" altLang="ko-KR" sz="2000" b="0" i="0">
                <a:solidFill>
                  <a:schemeClr val="tx1"/>
                </a:solidFill>
                <a:effectLst/>
              </a:rPr>
              <a:t>, </a:t>
            </a:r>
            <a:r>
              <a:rPr lang="ko-KR" altLang="en-US" sz="2000" b="0" i="0">
                <a:solidFill>
                  <a:schemeClr val="tx1"/>
                </a:solidFill>
                <a:effectLst/>
              </a:rPr>
              <a:t>도로망</a:t>
            </a:r>
            <a:r>
              <a:rPr lang="en-US" altLang="ko-KR" sz="2000" b="0" i="0">
                <a:solidFill>
                  <a:schemeClr val="tx1"/>
                </a:solidFill>
                <a:effectLst/>
              </a:rPr>
              <a:t>, </a:t>
            </a:r>
            <a:r>
              <a:rPr lang="ko-KR" altLang="en-US" sz="2000" b="0" i="0">
                <a:solidFill>
                  <a:schemeClr val="tx1"/>
                </a:solidFill>
                <a:effectLst/>
              </a:rPr>
              <a:t>항공로의 중심이며</a:t>
            </a:r>
            <a:r>
              <a:rPr lang="en-US" altLang="ko-KR" sz="2000" b="0" i="0">
                <a:solidFill>
                  <a:schemeClr val="tx1"/>
                </a:solidFill>
                <a:effectLst/>
              </a:rPr>
              <a:t>, </a:t>
            </a:r>
            <a:r>
              <a:rPr lang="ko-KR" altLang="en-US" sz="2000" b="0" i="0">
                <a:solidFill>
                  <a:schemeClr val="tx1"/>
                </a:solidFill>
                <a:effectLst/>
              </a:rPr>
              <a:t>경제</a:t>
            </a:r>
            <a:r>
              <a:rPr lang="en-US" altLang="ko-KR" sz="2000" b="0" i="0">
                <a:solidFill>
                  <a:schemeClr val="tx1"/>
                </a:solidFill>
                <a:effectLst/>
              </a:rPr>
              <a:t>, </a:t>
            </a:r>
            <a:r>
              <a:rPr lang="ko-KR" altLang="en-US" sz="2000" b="0" i="0">
                <a:solidFill>
                  <a:schemeClr val="tx1"/>
                </a:solidFill>
                <a:effectLst/>
              </a:rPr>
              <a:t>문화</a:t>
            </a:r>
            <a:r>
              <a:rPr lang="en-US" altLang="ko-KR" sz="2000" b="0" i="0">
                <a:solidFill>
                  <a:schemeClr val="tx1"/>
                </a:solidFill>
                <a:effectLst/>
              </a:rPr>
              <a:t>, </a:t>
            </a:r>
            <a:r>
              <a:rPr lang="ko-KR" altLang="en-US" sz="2000" b="0" i="0">
                <a:solidFill>
                  <a:schemeClr val="tx1"/>
                </a:solidFill>
                <a:effectLst/>
              </a:rPr>
              <a:t>교통</a:t>
            </a:r>
            <a:r>
              <a:rPr lang="en-US" altLang="ko-KR" sz="2000" b="0" i="0">
                <a:solidFill>
                  <a:schemeClr val="tx1"/>
                </a:solidFill>
                <a:effectLst/>
              </a:rPr>
              <a:t>, </a:t>
            </a:r>
            <a:r>
              <a:rPr lang="ko-KR" altLang="en-US" sz="2000" b="0" i="0">
                <a:solidFill>
                  <a:schemeClr val="tx1"/>
                </a:solidFill>
                <a:effectLst/>
              </a:rPr>
              <a:t>상업</a:t>
            </a:r>
            <a:r>
              <a:rPr lang="en-US" altLang="ko-KR" sz="2000" b="0" i="0">
                <a:solidFill>
                  <a:schemeClr val="tx1"/>
                </a:solidFill>
                <a:effectLst/>
              </a:rPr>
              <a:t>, </a:t>
            </a:r>
            <a:r>
              <a:rPr lang="ko-KR" altLang="en-US" sz="2000" b="0" i="0">
                <a:solidFill>
                  <a:schemeClr val="tx1"/>
                </a:solidFill>
                <a:effectLst/>
              </a:rPr>
              <a:t>금융 등 여러 부분에서 세계적으로 매우 중요한 역할을 담당하는 도시이다</a:t>
            </a:r>
            <a:r>
              <a:rPr lang="en-US" altLang="ko-KR" sz="2000" b="0" i="0">
                <a:solidFill>
                  <a:schemeClr val="tx1"/>
                </a:solidFill>
                <a:effectLst/>
              </a:rPr>
              <a:t>.</a:t>
            </a:r>
            <a:endParaRPr lang="en-US" altLang="ko-KR" sz="2000">
              <a:solidFill>
                <a:schemeClr val="tx1"/>
              </a:solidFill>
            </a:endParaRPr>
          </a:p>
        </p:txBody>
      </p:sp>
      <p:grpSp>
        <p:nvGrpSpPr>
          <p:cNvPr id="88" name="Group 87">
            <a:extLst>
              <a:ext uri="{FF2B5EF4-FFF2-40B4-BE49-F238E27FC236}">
                <a16:creationId xmlns:a16="http://schemas.microsoft.com/office/drawing/2014/main" id="{4A52B06C-3838-48F3-8CF4-F4054598D9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7974401" y="3608452"/>
            <a:ext cx="427516" cy="353137"/>
            <a:chOff x="7974401" y="3608452"/>
            <a:chExt cx="427516" cy="353137"/>
          </a:xfrm>
        </p:grpSpPr>
        <p:sp>
          <p:nvSpPr>
            <p:cNvPr id="89" name="Graphic 11">
              <a:extLst>
                <a:ext uri="{FF2B5EF4-FFF2-40B4-BE49-F238E27FC236}">
                  <a16:creationId xmlns:a16="http://schemas.microsoft.com/office/drawing/2014/main" id="{6CB927A4-E432-4310-9CD5-E89FF506317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262878" y="3608452"/>
              <a:ext cx="139039" cy="139039"/>
            </a:xfrm>
            <a:custGeom>
              <a:avLst/>
              <a:gdLst>
                <a:gd name="connsiteX0" fmla="*/ 129602 w 139039"/>
                <a:gd name="connsiteY0" fmla="*/ 60082 h 139039"/>
                <a:gd name="connsiteX1" fmla="*/ 78957 w 139039"/>
                <a:gd name="connsiteY1" fmla="*/ 60082 h 139039"/>
                <a:gd name="connsiteX2" fmla="*/ 78957 w 139039"/>
                <a:gd name="connsiteY2" fmla="*/ 9437 h 139039"/>
                <a:gd name="connsiteX3" fmla="*/ 69520 w 139039"/>
                <a:gd name="connsiteY3" fmla="*/ 0 h 139039"/>
                <a:gd name="connsiteX4" fmla="*/ 60082 w 139039"/>
                <a:gd name="connsiteY4" fmla="*/ 9437 h 139039"/>
                <a:gd name="connsiteX5" fmla="*/ 60082 w 139039"/>
                <a:gd name="connsiteY5" fmla="*/ 60082 h 139039"/>
                <a:gd name="connsiteX6" fmla="*/ 9437 w 139039"/>
                <a:gd name="connsiteY6" fmla="*/ 60082 h 139039"/>
                <a:gd name="connsiteX7" fmla="*/ 0 w 139039"/>
                <a:gd name="connsiteY7" fmla="*/ 69520 h 139039"/>
                <a:gd name="connsiteX8" fmla="*/ 9437 w 139039"/>
                <a:gd name="connsiteY8" fmla="*/ 78957 h 139039"/>
                <a:gd name="connsiteX9" fmla="*/ 60082 w 139039"/>
                <a:gd name="connsiteY9" fmla="*/ 78957 h 139039"/>
                <a:gd name="connsiteX10" fmla="*/ 60082 w 139039"/>
                <a:gd name="connsiteY10" fmla="*/ 129602 h 139039"/>
                <a:gd name="connsiteX11" fmla="*/ 69520 w 139039"/>
                <a:gd name="connsiteY11" fmla="*/ 139039 h 139039"/>
                <a:gd name="connsiteX12" fmla="*/ 78957 w 139039"/>
                <a:gd name="connsiteY12" fmla="*/ 129602 h 139039"/>
                <a:gd name="connsiteX13" fmla="*/ 78957 w 139039"/>
                <a:gd name="connsiteY13" fmla="*/ 78957 h 139039"/>
                <a:gd name="connsiteX14" fmla="*/ 129602 w 139039"/>
                <a:gd name="connsiteY14" fmla="*/ 78957 h 139039"/>
                <a:gd name="connsiteX15" fmla="*/ 139039 w 139039"/>
                <a:gd name="connsiteY15" fmla="*/ 69520 h 139039"/>
                <a:gd name="connsiteX16" fmla="*/ 129602 w 139039"/>
                <a:gd name="connsiteY16" fmla="*/ 60082 h 1390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39039" h="139039">
                  <a:moveTo>
                    <a:pt x="129602" y="60082"/>
                  </a:moveTo>
                  <a:lnTo>
                    <a:pt x="78957" y="60082"/>
                  </a:lnTo>
                  <a:lnTo>
                    <a:pt x="78957" y="9437"/>
                  </a:lnTo>
                  <a:cubicBezTo>
                    <a:pt x="78957" y="4225"/>
                    <a:pt x="74731" y="0"/>
                    <a:pt x="69520" y="0"/>
                  </a:cubicBezTo>
                  <a:cubicBezTo>
                    <a:pt x="64308" y="0"/>
                    <a:pt x="60082" y="4225"/>
                    <a:pt x="60082" y="9437"/>
                  </a:cubicBezTo>
                  <a:lnTo>
                    <a:pt x="60082" y="60082"/>
                  </a:lnTo>
                  <a:lnTo>
                    <a:pt x="9437" y="60082"/>
                  </a:lnTo>
                  <a:cubicBezTo>
                    <a:pt x="4225" y="60082"/>
                    <a:pt x="0" y="64308"/>
                    <a:pt x="0" y="69520"/>
                  </a:cubicBezTo>
                  <a:cubicBezTo>
                    <a:pt x="0" y="74731"/>
                    <a:pt x="4225" y="78957"/>
                    <a:pt x="9437" y="78957"/>
                  </a:cubicBezTo>
                  <a:lnTo>
                    <a:pt x="60082" y="78957"/>
                  </a:lnTo>
                  <a:lnTo>
                    <a:pt x="60082" y="129602"/>
                  </a:lnTo>
                  <a:cubicBezTo>
                    <a:pt x="60082" y="134814"/>
                    <a:pt x="64308" y="139039"/>
                    <a:pt x="69520" y="139039"/>
                  </a:cubicBezTo>
                  <a:cubicBezTo>
                    <a:pt x="74731" y="139039"/>
                    <a:pt x="78957" y="134814"/>
                    <a:pt x="78957" y="129602"/>
                  </a:cubicBezTo>
                  <a:lnTo>
                    <a:pt x="78957" y="78957"/>
                  </a:lnTo>
                  <a:lnTo>
                    <a:pt x="129602" y="78957"/>
                  </a:lnTo>
                  <a:cubicBezTo>
                    <a:pt x="134814" y="78957"/>
                    <a:pt x="139039" y="74731"/>
                    <a:pt x="139039" y="69520"/>
                  </a:cubicBezTo>
                  <a:cubicBezTo>
                    <a:pt x="139039" y="64308"/>
                    <a:pt x="134814" y="60082"/>
                    <a:pt x="129602" y="60082"/>
                  </a:cubicBezTo>
                  <a:close/>
                </a:path>
              </a:pathLst>
            </a:custGeom>
            <a:solidFill>
              <a:schemeClr val="accent1"/>
            </a:solidFill>
            <a:ln w="60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0" name="Graphic 10">
              <a:extLst>
                <a:ext uri="{FF2B5EF4-FFF2-40B4-BE49-F238E27FC236}">
                  <a16:creationId xmlns:a16="http://schemas.microsoft.com/office/drawing/2014/main" id="{E3020543-B24B-4EC4-8FFC-8DD88EEA91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974401" y="3870451"/>
              <a:ext cx="91138" cy="91138"/>
            </a:xfrm>
            <a:custGeom>
              <a:avLst/>
              <a:gdLst>
                <a:gd name="connsiteX0" fmla="*/ 91138 w 91138"/>
                <a:gd name="connsiteY0" fmla="*/ 45569 h 91138"/>
                <a:gd name="connsiteX1" fmla="*/ 45569 w 91138"/>
                <a:gd name="connsiteY1" fmla="*/ 91138 h 91138"/>
                <a:gd name="connsiteX2" fmla="*/ 0 w 91138"/>
                <a:gd name="connsiteY2" fmla="*/ 45569 h 91138"/>
                <a:gd name="connsiteX3" fmla="*/ 45569 w 91138"/>
                <a:gd name="connsiteY3" fmla="*/ 0 h 91138"/>
                <a:gd name="connsiteX4" fmla="*/ 91138 w 91138"/>
                <a:gd name="connsiteY4" fmla="*/ 45569 h 911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138" h="91138">
                  <a:moveTo>
                    <a:pt x="91138" y="45569"/>
                  </a:moveTo>
                  <a:cubicBezTo>
                    <a:pt x="91138" y="70736"/>
                    <a:pt x="70736" y="91138"/>
                    <a:pt x="45569" y="91138"/>
                  </a:cubicBezTo>
                  <a:cubicBezTo>
                    <a:pt x="20402" y="91138"/>
                    <a:pt x="0" y="70736"/>
                    <a:pt x="0" y="45569"/>
                  </a:cubicBezTo>
                  <a:cubicBezTo>
                    <a:pt x="0" y="20402"/>
                    <a:pt x="20402" y="0"/>
                    <a:pt x="45569" y="0"/>
                  </a:cubicBezTo>
                  <a:cubicBezTo>
                    <a:pt x="70736" y="0"/>
                    <a:pt x="91138" y="20402"/>
                    <a:pt x="91138" y="45569"/>
                  </a:cubicBezTo>
                  <a:close/>
                </a:path>
              </a:pathLst>
            </a:custGeom>
            <a:solidFill>
              <a:schemeClr val="accent1"/>
            </a:solidFill>
            <a:ln w="42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pic>
        <p:nvPicPr>
          <p:cNvPr id="4098" name="Picture 2" descr="하늘, 실외, 도시이(가) 표시된 사진&#10;&#10;자동 생성된 설명">
            <a:extLst>
              <a:ext uri="{FF2B5EF4-FFF2-40B4-BE49-F238E27FC236}">
                <a16:creationId xmlns:a16="http://schemas.microsoft.com/office/drawing/2014/main" id="{89897A7E-9F78-4B3D-ACFF-2D07308FF86E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848" r="19795" b="2"/>
          <a:stretch/>
        </p:blipFill>
        <p:spPr bwMode="auto">
          <a:xfrm>
            <a:off x="8610595" y="1227809"/>
            <a:ext cx="3300386" cy="3300386"/>
          </a:xfrm>
          <a:custGeom>
            <a:avLst/>
            <a:gdLst/>
            <a:ahLst/>
            <a:cxnLst/>
            <a:rect l="l" t="t" r="r" b="b"/>
            <a:pathLst>
              <a:path w="2457864" h="2457864">
                <a:moveTo>
                  <a:pt x="1228932" y="0"/>
                </a:moveTo>
                <a:cubicBezTo>
                  <a:pt x="1907652" y="0"/>
                  <a:pt x="2457864" y="550212"/>
                  <a:pt x="2457864" y="1228932"/>
                </a:cubicBezTo>
                <a:cubicBezTo>
                  <a:pt x="2457864" y="1907652"/>
                  <a:pt x="1907652" y="2457864"/>
                  <a:pt x="1228932" y="2457864"/>
                </a:cubicBezTo>
                <a:cubicBezTo>
                  <a:pt x="550212" y="2457864"/>
                  <a:pt x="0" y="1907652"/>
                  <a:pt x="0" y="1228932"/>
                </a:cubicBezTo>
                <a:cubicBezTo>
                  <a:pt x="0" y="550212"/>
                  <a:pt x="550212" y="0"/>
                  <a:pt x="1228932" y="0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0" name="Picture 4" descr="건물, 실외, 탑이(가) 표시된 사진&#10;&#10;자동 생성된 설명">
            <a:extLst>
              <a:ext uri="{FF2B5EF4-FFF2-40B4-BE49-F238E27FC236}">
                <a16:creationId xmlns:a16="http://schemas.microsoft.com/office/drawing/2014/main" id="{64EA013D-A406-435C-A6A7-46D01FDD772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8091" r="1" b="16496"/>
          <a:stretch/>
        </p:blipFill>
        <p:spPr bwMode="auto">
          <a:xfrm>
            <a:off x="7288230" y="4296585"/>
            <a:ext cx="2324791" cy="2324791"/>
          </a:xfrm>
          <a:custGeom>
            <a:avLst/>
            <a:gdLst/>
            <a:ahLst/>
            <a:cxnLst/>
            <a:rect l="l" t="t" r="r" b="b"/>
            <a:pathLst>
              <a:path w="2241934" h="2241934">
                <a:moveTo>
                  <a:pt x="1120967" y="0"/>
                </a:moveTo>
                <a:cubicBezTo>
                  <a:pt x="1740060" y="0"/>
                  <a:pt x="2241934" y="501874"/>
                  <a:pt x="2241934" y="1120967"/>
                </a:cubicBezTo>
                <a:cubicBezTo>
                  <a:pt x="2241934" y="1740060"/>
                  <a:pt x="1740060" y="2241934"/>
                  <a:pt x="1120967" y="2241934"/>
                </a:cubicBezTo>
                <a:cubicBezTo>
                  <a:pt x="501874" y="2241934"/>
                  <a:pt x="0" y="1740060"/>
                  <a:pt x="0" y="1120967"/>
                </a:cubicBezTo>
                <a:cubicBezTo>
                  <a:pt x="0" y="501874"/>
                  <a:pt x="501874" y="0"/>
                  <a:pt x="1120967" y="0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87734804"/>
      </p:ext>
    </p:extLst>
  </p:cSld>
  <p:clrMapOvr>
    <a:masterClrMapping/>
  </p:clrMapOvr>
  <p:transition spd="slow">
    <p:push dir="u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사각형: 둥근 모서리 1">
            <a:extLst>
              <a:ext uri="{FF2B5EF4-FFF2-40B4-BE49-F238E27FC236}">
                <a16:creationId xmlns:a16="http://schemas.microsoft.com/office/drawing/2014/main" id="{18F6B7E1-F545-4481-BF28-0164FCE7D7BC}"/>
              </a:ext>
            </a:extLst>
          </p:cNvPr>
          <p:cNvSpPr/>
          <p:nvPr/>
        </p:nvSpPr>
        <p:spPr>
          <a:xfrm>
            <a:off x="648928" y="338328"/>
            <a:ext cx="3685032" cy="1608328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/>
          <a:p>
            <a:pPr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ko-KR" altLang="en-US" sz="36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도쿄도의 교육</a:t>
            </a:r>
          </a:p>
        </p:txBody>
      </p:sp>
      <p:sp>
        <p:nvSpPr>
          <p:cNvPr id="3" name="사각형: 둥근 모서리 2">
            <a:extLst>
              <a:ext uri="{FF2B5EF4-FFF2-40B4-BE49-F238E27FC236}">
                <a16:creationId xmlns:a16="http://schemas.microsoft.com/office/drawing/2014/main" id="{35F8C283-3BCD-4D0E-9A0D-C19B4C72592D}"/>
              </a:ext>
            </a:extLst>
          </p:cNvPr>
          <p:cNvSpPr/>
          <p:nvPr/>
        </p:nvSpPr>
        <p:spPr>
          <a:xfrm>
            <a:off x="4864100" y="338328"/>
            <a:ext cx="6675627" cy="1605083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/>
          <a:p>
            <a:pPr indent="-228600" latinLnBrk="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ko-KR" altLang="en-US" sz="1000" b="0" i="0">
                <a:solidFill>
                  <a:schemeClr val="tx1"/>
                </a:solidFill>
                <a:effectLst/>
              </a:rPr>
              <a:t>도쿄에는 많은 대학</a:t>
            </a:r>
            <a:r>
              <a:rPr lang="en-US" altLang="ko-KR" sz="1000" b="0" i="0">
                <a:solidFill>
                  <a:schemeClr val="tx1"/>
                </a:solidFill>
                <a:effectLst/>
              </a:rPr>
              <a:t>, </a:t>
            </a:r>
            <a:r>
              <a:rPr lang="ko-KR" altLang="en-US" sz="1000" b="0" i="0">
                <a:solidFill>
                  <a:schemeClr val="tx1"/>
                </a:solidFill>
                <a:effectLst/>
              </a:rPr>
              <a:t>전문 대학</a:t>
            </a:r>
            <a:r>
              <a:rPr lang="en-US" altLang="ko-KR" sz="1000" b="0" i="0">
                <a:solidFill>
                  <a:schemeClr val="tx1"/>
                </a:solidFill>
                <a:effectLst/>
              </a:rPr>
              <a:t>, </a:t>
            </a:r>
            <a:r>
              <a:rPr lang="ko-KR" altLang="en-US" sz="1000" b="0" i="0">
                <a:solidFill>
                  <a:schemeClr val="tx1"/>
                </a:solidFill>
                <a:effectLst/>
              </a:rPr>
              <a:t>직업 학교가 존재 하고 있다</a:t>
            </a:r>
            <a:r>
              <a:rPr lang="en-US" altLang="ko-KR" sz="1000" b="0" i="0">
                <a:solidFill>
                  <a:schemeClr val="tx1"/>
                </a:solidFill>
                <a:effectLst/>
              </a:rPr>
              <a:t>. </a:t>
            </a:r>
            <a:r>
              <a:rPr lang="ko-KR" altLang="en-US" sz="1000" b="0" i="0">
                <a:solidFill>
                  <a:schemeClr val="tx1"/>
                </a:solidFill>
                <a:effectLst/>
              </a:rPr>
              <a:t>많은 일본의 권위있는 대학들이 도쿄에</a:t>
            </a:r>
            <a:r>
              <a:rPr lang="en-US" altLang="ko-KR" sz="1000">
                <a:solidFill>
                  <a:schemeClr val="tx1"/>
                </a:solidFill>
              </a:rPr>
              <a:t> </a:t>
            </a:r>
            <a:r>
              <a:rPr lang="ko-KR" altLang="en-US" sz="1000">
                <a:solidFill>
                  <a:schemeClr val="tx1"/>
                </a:solidFill>
              </a:rPr>
              <a:t>있다</a:t>
            </a:r>
            <a:r>
              <a:rPr lang="en-US" altLang="ko-KR" sz="1000">
                <a:solidFill>
                  <a:schemeClr val="tx1"/>
                </a:solidFill>
              </a:rPr>
              <a:t>.</a:t>
            </a:r>
          </a:p>
          <a:p>
            <a:pPr indent="-228600" latinLnBrk="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ko-KR" altLang="en-US" sz="1000" b="0" i="0">
                <a:solidFill>
                  <a:schemeClr val="tx1"/>
                </a:solidFill>
                <a:effectLst/>
              </a:rPr>
              <a:t>국립대학중에는</a:t>
            </a:r>
            <a:r>
              <a:rPr lang="en-US" altLang="ko-KR" sz="1000" b="0" i="0">
                <a:solidFill>
                  <a:schemeClr val="tx1"/>
                </a:solidFill>
                <a:effectLst/>
              </a:rPr>
              <a:t> </a:t>
            </a:r>
          </a:p>
          <a:p>
            <a:pPr indent="-228600" latinLnBrk="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ko-KR" altLang="en-US" sz="1000" b="0" i="0">
                <a:solidFill>
                  <a:schemeClr val="tx1"/>
                </a:solidFill>
                <a:effectLst/>
              </a:rPr>
              <a:t>도쿄 대학</a:t>
            </a:r>
            <a:r>
              <a:rPr lang="en-US" altLang="ko-KR" sz="1000" b="0" i="0">
                <a:solidFill>
                  <a:schemeClr val="tx1"/>
                </a:solidFill>
                <a:effectLst/>
              </a:rPr>
              <a:t>,</a:t>
            </a:r>
            <a:r>
              <a:rPr lang="ko-KR" altLang="en-US" sz="1000" b="0" i="0">
                <a:solidFill>
                  <a:schemeClr val="tx1"/>
                </a:solidFill>
                <a:effectLst/>
              </a:rPr>
              <a:t>도쿄 공업대학</a:t>
            </a:r>
            <a:r>
              <a:rPr lang="en-US" altLang="ko-KR" sz="1000" b="0" i="0">
                <a:solidFill>
                  <a:schemeClr val="tx1"/>
                </a:solidFill>
                <a:effectLst/>
              </a:rPr>
              <a:t>,</a:t>
            </a:r>
            <a:r>
              <a:rPr lang="ko-KR" altLang="en-US" sz="1000" b="0" i="0">
                <a:solidFill>
                  <a:schemeClr val="tx1"/>
                </a:solidFill>
                <a:effectLst/>
              </a:rPr>
              <a:t>도쿄 외국어대학등이</a:t>
            </a:r>
            <a:r>
              <a:rPr lang="en-US" altLang="ko-KR" sz="1000" b="0" i="0">
                <a:solidFill>
                  <a:schemeClr val="tx1"/>
                </a:solidFill>
                <a:effectLst/>
              </a:rPr>
              <a:t> </a:t>
            </a:r>
            <a:r>
              <a:rPr lang="ko-KR" altLang="en-US" sz="1000" b="0" i="0">
                <a:solidFill>
                  <a:schemeClr val="tx1"/>
                </a:solidFill>
                <a:effectLst/>
              </a:rPr>
              <a:t>있고 </a:t>
            </a:r>
            <a:endParaRPr lang="en-US" altLang="ko-KR" sz="1000" b="0" i="0">
              <a:solidFill>
                <a:schemeClr val="tx1"/>
              </a:solidFill>
              <a:effectLst/>
            </a:endParaRPr>
          </a:p>
          <a:p>
            <a:pPr indent="-228600" latinLnBrk="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ko-KR" altLang="en-US" sz="1000" b="0" i="0">
                <a:solidFill>
                  <a:schemeClr val="tx1"/>
                </a:solidFill>
                <a:effectLst/>
              </a:rPr>
              <a:t>사립대학에는 게이오주</a:t>
            </a:r>
            <a:r>
              <a:rPr lang="ko-KR" altLang="en-US" sz="1000">
                <a:solidFill>
                  <a:schemeClr val="tx1"/>
                </a:solidFill>
              </a:rPr>
              <a:t>기주쿠</a:t>
            </a:r>
            <a:r>
              <a:rPr lang="en-US" altLang="ko-KR" sz="1000">
                <a:solidFill>
                  <a:schemeClr val="tx1"/>
                </a:solidFill>
              </a:rPr>
              <a:t> </a:t>
            </a:r>
            <a:r>
              <a:rPr lang="ko-KR" altLang="en-US" sz="1000">
                <a:solidFill>
                  <a:schemeClr val="tx1"/>
                </a:solidFill>
              </a:rPr>
              <a:t>대학</a:t>
            </a:r>
            <a:r>
              <a:rPr lang="en-US" altLang="ko-KR" sz="1000">
                <a:solidFill>
                  <a:schemeClr val="tx1"/>
                </a:solidFill>
              </a:rPr>
              <a:t>, </a:t>
            </a:r>
            <a:r>
              <a:rPr lang="ko-KR" altLang="en-US" sz="1000">
                <a:solidFill>
                  <a:schemeClr val="tx1"/>
                </a:solidFill>
              </a:rPr>
              <a:t>와세다</a:t>
            </a:r>
            <a:r>
              <a:rPr lang="en-US" altLang="ko-KR" sz="1000">
                <a:solidFill>
                  <a:schemeClr val="tx1"/>
                </a:solidFill>
              </a:rPr>
              <a:t> </a:t>
            </a:r>
            <a:r>
              <a:rPr lang="ko-KR" altLang="en-US" sz="1000">
                <a:solidFill>
                  <a:schemeClr val="tx1"/>
                </a:solidFill>
              </a:rPr>
              <a:t>대학</a:t>
            </a:r>
            <a:r>
              <a:rPr lang="en-US" altLang="ko-KR" sz="1000">
                <a:solidFill>
                  <a:schemeClr val="tx1"/>
                </a:solidFill>
              </a:rPr>
              <a:t>,</a:t>
            </a:r>
            <a:r>
              <a:rPr lang="ko-KR" altLang="en-US" sz="1000">
                <a:solidFill>
                  <a:schemeClr val="tx1"/>
                </a:solidFill>
              </a:rPr>
              <a:t>메이지 대학 등이있다</a:t>
            </a:r>
            <a:r>
              <a:rPr lang="en-US" altLang="ko-KR" sz="1000">
                <a:solidFill>
                  <a:schemeClr val="tx1"/>
                </a:solidFill>
              </a:rPr>
              <a:t>.</a:t>
            </a:r>
          </a:p>
          <a:p>
            <a:pPr indent="-228600" latinLnBrk="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ko-KR" altLang="en-US" sz="1000" b="0" i="0">
                <a:solidFill>
                  <a:schemeClr val="tx1"/>
                </a:solidFill>
                <a:effectLst/>
              </a:rPr>
              <a:t>구와 지자체에 의해 운영되는 국립 유치원</a:t>
            </a:r>
            <a:r>
              <a:rPr lang="en-US" altLang="ko-KR" sz="1000" b="0" i="0">
                <a:solidFill>
                  <a:schemeClr val="tx1"/>
                </a:solidFill>
                <a:effectLst/>
              </a:rPr>
              <a:t>,</a:t>
            </a:r>
            <a:r>
              <a:rPr lang="ko-KR" altLang="en-US" sz="1000">
                <a:solidFill>
                  <a:schemeClr val="tx1"/>
                </a:solidFill>
              </a:rPr>
              <a:t>소학교</a:t>
            </a:r>
            <a:r>
              <a:rPr lang="en-US" altLang="ko-KR" sz="1000">
                <a:solidFill>
                  <a:schemeClr val="tx1"/>
                </a:solidFill>
              </a:rPr>
              <a:t>(1~6</a:t>
            </a:r>
            <a:r>
              <a:rPr lang="ko-KR" altLang="en-US" sz="1000">
                <a:solidFill>
                  <a:schemeClr val="tx1"/>
                </a:solidFill>
              </a:rPr>
              <a:t>학년</a:t>
            </a:r>
            <a:r>
              <a:rPr lang="en-US" altLang="ko-KR" sz="1000">
                <a:solidFill>
                  <a:schemeClr val="tx1"/>
                </a:solidFill>
              </a:rPr>
              <a:t>),</a:t>
            </a:r>
            <a:r>
              <a:rPr lang="ko-KR" altLang="en-US" sz="1000">
                <a:solidFill>
                  <a:schemeClr val="tx1"/>
                </a:solidFill>
              </a:rPr>
              <a:t>중학교</a:t>
            </a:r>
            <a:r>
              <a:rPr lang="en-US" altLang="ko-KR" sz="1000">
                <a:solidFill>
                  <a:schemeClr val="tx1"/>
                </a:solidFill>
              </a:rPr>
              <a:t>(7~9</a:t>
            </a:r>
            <a:r>
              <a:rPr lang="ko-KR" altLang="en-US" sz="1000">
                <a:solidFill>
                  <a:schemeClr val="tx1"/>
                </a:solidFill>
              </a:rPr>
              <a:t>학년</a:t>
            </a:r>
            <a:r>
              <a:rPr lang="en-US" altLang="ko-KR" sz="1000">
                <a:solidFill>
                  <a:schemeClr val="tx1"/>
                </a:solidFill>
              </a:rPr>
              <a:t>)</a:t>
            </a:r>
            <a:r>
              <a:rPr lang="ko-KR" altLang="en-US" sz="1000">
                <a:solidFill>
                  <a:schemeClr val="tx1"/>
                </a:solidFill>
              </a:rPr>
              <a:t>이 있다</a:t>
            </a:r>
            <a:r>
              <a:rPr lang="en-US" altLang="ko-KR" sz="1000">
                <a:solidFill>
                  <a:schemeClr val="tx1"/>
                </a:solidFill>
              </a:rPr>
              <a:t>. </a:t>
            </a:r>
            <a:r>
              <a:rPr lang="ko-KR" altLang="en-US" sz="1000">
                <a:solidFill>
                  <a:schemeClr val="tx1"/>
                </a:solidFill>
              </a:rPr>
              <a:t>도쿄에의 국립 고등학교는  도쿄도 교육위원에 의해 운영이되고</a:t>
            </a:r>
            <a:r>
              <a:rPr lang="en-US" altLang="ko-KR" sz="1000">
                <a:solidFill>
                  <a:schemeClr val="tx1"/>
                </a:solidFill>
              </a:rPr>
              <a:t> </a:t>
            </a:r>
            <a:r>
              <a:rPr lang="ko-KR" altLang="en-US" sz="1000">
                <a:solidFill>
                  <a:schemeClr val="tx1"/>
                </a:solidFill>
              </a:rPr>
              <a:t>그밖에</a:t>
            </a:r>
            <a:r>
              <a:rPr lang="en-US" altLang="ko-KR" sz="1000">
                <a:solidFill>
                  <a:schemeClr val="tx1"/>
                </a:solidFill>
              </a:rPr>
              <a:t> </a:t>
            </a:r>
            <a:r>
              <a:rPr lang="ko-KR" altLang="en-US" sz="1000">
                <a:solidFill>
                  <a:schemeClr val="tx1"/>
                </a:solidFill>
              </a:rPr>
              <a:t>도쿄에는 유치원에서 고등학교까지 많은 사립학교가 있다</a:t>
            </a:r>
            <a:r>
              <a:rPr lang="en-US" altLang="ko-KR" sz="1000">
                <a:solidFill>
                  <a:schemeClr val="tx1"/>
                </a:solidFill>
              </a:rPr>
              <a:t>.</a:t>
            </a:r>
            <a:endParaRPr lang="en-US" altLang="ko-KR" sz="1000" b="0" i="0">
              <a:solidFill>
                <a:schemeClr val="tx1"/>
              </a:solidFill>
              <a:effectLst/>
            </a:endParaRPr>
          </a:p>
        </p:txBody>
      </p:sp>
      <p:sp>
        <p:nvSpPr>
          <p:cNvPr id="5126" name="Rectangle 72">
            <a:extLst>
              <a:ext uri="{FF2B5EF4-FFF2-40B4-BE49-F238E27FC236}">
                <a16:creationId xmlns:a16="http://schemas.microsoft.com/office/drawing/2014/main" id="{5AAE9118-0436-4488-AC4A-C14DF6A7B6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2" y="2211010"/>
            <a:ext cx="12192002" cy="4646990"/>
          </a:xfrm>
          <a:prstGeom prst="rect">
            <a:avLst/>
          </a:prstGeom>
          <a:solidFill>
            <a:srgbClr val="C8CAC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127" name="Rounded Rectangle 26">
            <a:extLst>
              <a:ext uri="{FF2B5EF4-FFF2-40B4-BE49-F238E27FC236}">
                <a16:creationId xmlns:a16="http://schemas.microsoft.com/office/drawing/2014/main" id="{1B10F861-B8F1-49C7-BD58-EAB20CEE7F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21564" y="2423160"/>
            <a:ext cx="5613569" cy="3930315"/>
          </a:xfrm>
          <a:prstGeom prst="roundRect">
            <a:avLst>
              <a:gd name="adj" fmla="val 0"/>
            </a:avLst>
          </a:prstGeom>
          <a:solidFill>
            <a:srgbClr val="FFFFFF"/>
          </a:solidFill>
          <a:ln w="9525">
            <a:solidFill>
              <a:srgbClr val="C8CACA"/>
            </a:solidFill>
          </a:ln>
          <a:effectLst>
            <a:outerShdw blurRad="57150" dist="19050" dir="5400000" algn="t" rotWithShape="0">
              <a:prstClr val="black">
                <a:alpha val="6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124" name="Picture 4" descr="건물, 실외, 오래된, 청사이(가) 표시된 사진&#10;&#10;자동 생성된 설명">
            <a:extLst>
              <a:ext uri="{FF2B5EF4-FFF2-40B4-BE49-F238E27FC236}">
                <a16:creationId xmlns:a16="http://schemas.microsoft.com/office/drawing/2014/main" id="{B7E46744-72AD-46AD-90DD-70CBC6DD060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34853" y="2742397"/>
            <a:ext cx="4586990" cy="32918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128" name="Rounded Rectangle 16">
            <a:extLst>
              <a:ext uri="{FF2B5EF4-FFF2-40B4-BE49-F238E27FC236}">
                <a16:creationId xmlns:a16="http://schemas.microsoft.com/office/drawing/2014/main" id="{61F6E425-22AB-4DA2-8FAC-58ADB58EF6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254749" y="2423160"/>
            <a:ext cx="5613569" cy="3930315"/>
          </a:xfrm>
          <a:prstGeom prst="roundRect">
            <a:avLst>
              <a:gd name="adj" fmla="val 0"/>
            </a:avLst>
          </a:prstGeom>
          <a:solidFill>
            <a:srgbClr val="FFFFFF"/>
          </a:solidFill>
          <a:ln w="9525">
            <a:solidFill>
              <a:srgbClr val="C8CACA"/>
            </a:solidFill>
          </a:ln>
          <a:effectLst>
            <a:outerShdw blurRad="57150" dist="19050" dir="5400000" algn="t" rotWithShape="0">
              <a:prstClr val="black">
                <a:alpha val="6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122" name="Picture 2" descr="하늘, 건물, 실외, 탑이(가) 표시된 사진&#10;&#10;자동 생성된 설명">
            <a:extLst>
              <a:ext uri="{FF2B5EF4-FFF2-40B4-BE49-F238E27FC236}">
                <a16:creationId xmlns:a16="http://schemas.microsoft.com/office/drawing/2014/main" id="{376C3A61-2A7D-46AF-8C4B-2C314504CFD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617014" y="2742397"/>
            <a:ext cx="4893275" cy="32918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34207612"/>
      </p:ext>
    </p:extLst>
  </p:cSld>
  <p:clrMapOvr>
    <a:masterClrMapping/>
  </p:clrMapOvr>
  <p:transition spd="slow">
    <p:push dir="u"/>
  </p:transition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90</TotalTime>
  <Words>524</Words>
  <Application>Microsoft Office PowerPoint</Application>
  <PresentationFormat>와이드스크린</PresentationFormat>
  <Paragraphs>35</Paragraphs>
  <Slides>8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8</vt:i4>
      </vt:variant>
    </vt:vector>
  </HeadingPairs>
  <TitlesOfParts>
    <vt:vector size="12" baseType="lpstr">
      <vt:lpstr>맑은 고딕</vt:lpstr>
      <vt:lpstr>Arial</vt:lpstr>
      <vt:lpstr>Calibri</vt:lpstr>
      <vt:lpstr>Office 테마</vt:lpstr>
      <vt:lpstr>도쿄도 지방자치단체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도쿄도 지방자치단체</dc:title>
  <dc:creator>신 대영</dc:creator>
  <cp:lastModifiedBy>koranges030@naver.com</cp:lastModifiedBy>
  <cp:revision>2</cp:revision>
  <dcterms:created xsi:type="dcterms:W3CDTF">2022-03-29T12:04:32Z</dcterms:created>
  <dcterms:modified xsi:type="dcterms:W3CDTF">2022-04-01T13:20:44Z</dcterms:modified>
</cp:coreProperties>
</file>