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 세찬" initials="김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773" y="72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7B66F7A2-ACE5-4EAA-A4A9-5418C39361FF}" type="datetime1">
              <a:rPr lang="zh-CN" altLang="en-US"/>
              <a:pPr lvl="0">
                <a:defRPr/>
              </a:pPr>
              <a:t>2022/4/5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zh-CN" altLang="en-US"/>
              <a:t>单击此处编辑母版文本样式</a:t>
            </a:r>
          </a:p>
          <a:p>
            <a:pPr lvl="1">
              <a:defRPr/>
            </a:pPr>
            <a:r>
              <a:rPr lang="zh-CN" altLang="en-US"/>
              <a:t>第二级</a:t>
            </a:r>
          </a:p>
          <a:p>
            <a:pPr lvl="2">
              <a:defRPr/>
            </a:pPr>
            <a:r>
              <a:rPr lang="zh-CN" altLang="en-US"/>
              <a:t>第三级</a:t>
            </a:r>
          </a:p>
          <a:p>
            <a:pPr lvl="3">
              <a:defRPr/>
            </a:pPr>
            <a:r>
              <a:rPr lang="zh-CN" altLang="en-US"/>
              <a:t>第四级</a:t>
            </a:r>
          </a:p>
          <a:p>
            <a:pPr lvl="4">
              <a:defRPr/>
            </a:pPr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56CA6FF-A7CB-4F1C-9F9A-DB043AB425A9}" type="slidenum">
              <a:rPr lang="zh-CN" altLang="en-US"/>
              <a:pPr lvl="0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20B16B34-ED2F-4269-81E8-097D50C90279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95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C:/Users/82106/AppData/Roaming/PolarisOffice/ETemp/5800_15507048/fImage68844334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  <a:noFill/>
        </p:spPr>
      </p:pic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2022-04-05</a:t>
            </a:fld>
            <a:endParaRPr lang="ko-KR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1381760"/>
            <a:ext cx="6142355" cy="23882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algn="l" latinLnBrk="0">
              <a:buFontTx/>
              <a:buNone/>
              <a:defRPr lang="en-GB" altLang="en-US" sz="5000" b="1">
                <a:solidFill>
                  <a:srgbClr val="F05F5C"/>
                </a:solidFill>
              </a:defRPr>
            </a:lvl1pPr>
          </a:lstStyle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911225" y="3861435"/>
            <a:ext cx="6145530" cy="1656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algn="l" latinLnBrk="0">
              <a:buFontTx/>
              <a:buNone/>
              <a:defRPr lang="en-GB" altLang="en-US"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lvl="1" indent="0" algn="ctr" latinLnBrk="0">
              <a:buFontTx/>
              <a:buNone/>
              <a:defRPr lang="en-GB" altLang="en-US" sz="2000"/>
            </a:lvl2pPr>
            <a:lvl3pPr marL="914400" lvl="2" indent="0" algn="ctr" latinLnBrk="0">
              <a:buFontTx/>
              <a:buNone/>
              <a:defRPr lang="en-GB" altLang="en-US" sz="1800"/>
            </a:lvl3pPr>
            <a:lvl4pPr marL="1371600" lvl="3" indent="0" algn="ctr" latinLnBrk="0">
              <a:buFontTx/>
              <a:buNone/>
              <a:defRPr lang="en-GB" altLang="en-US" sz="1600"/>
            </a:lvl4pPr>
            <a:lvl5pPr marL="1828800" lvl="4" indent="0" algn="ctr" latinLnBrk="0">
              <a:buFontTx/>
              <a:buNone/>
              <a:defRPr lang="en-GB" altLang="en-US" sz="1600"/>
            </a:lvl5pPr>
            <a:lvl6pPr marL="2286000" lvl="5" indent="0" algn="ctr" latinLnBrk="0">
              <a:buFontTx/>
              <a:buNone/>
              <a:defRPr lang="en-GB" altLang="en-US" sz="1600"/>
            </a:lvl6pPr>
            <a:lvl7pPr marL="2743200" lvl="6" indent="0" algn="ctr" latinLnBrk="0">
              <a:buFontTx/>
              <a:buNone/>
              <a:defRPr lang="en-GB" altLang="en-US" sz="1600"/>
            </a:lvl7pPr>
            <a:lvl8pPr marL="3200400" lvl="7" indent="0" algn="ctr" latinLnBrk="0">
              <a:buFontTx/>
              <a:buNone/>
              <a:defRPr lang="en-GB" altLang="en-US" sz="1600"/>
            </a:lvl8pPr>
            <a:lvl9pPr marL="3657600" lvl="8" indent="0" algn="ctr" latinLnBrk="0">
              <a:buFontTx/>
              <a:buNone/>
              <a:defRPr lang="en-GB" altLang="en-US" sz="1600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부제목을 입력하십시오</a:t>
            </a:r>
          </a:p>
        </p:txBody>
      </p:sp>
    </p:spTree>
    <p:extLst>
      <p:ext uri="{BB962C8B-B14F-4D97-AF65-F5344CB8AC3E}">
        <p14:creationId xmlns:p14="http://schemas.microsoft.com/office/powerpoint/2010/main" val="28310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D565-D131-44D1-9885-986ED8B53057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youtu.be/fH-VMcXGVYY?t=7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6%97%A5%E6%9C%AC%E5%9B%BD%E3%81%A8%E3%81%AE%E5%B9%B3%E5%92%8C%E6%9D%A1%E7%B4%84" TargetMode="External"/><Relationship Id="rId2" Type="http://schemas.openxmlformats.org/officeDocument/2006/relationships/hyperlink" Target="https://ja.wikipedia.org/wiki/%E9%80%A3%E5%90%88%E5%9B%BD%E8%BB%8D%E6%9C%80%E9%AB%98%E5%8F%B8%E4%BB%A4%E5%AE%98%E7%B7%8F%E5%8F%B8%E4%BB%A4%E9%83%A8#%E5%B9%B4%E8%A1%A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fH-VMcXGVYY?t=74" TargetMode="External"/><Relationship Id="rId4" Type="http://schemas.openxmlformats.org/officeDocument/2006/relationships/hyperlink" Target="https://ja.wikipedia.org/wiki/%E5%9B%BD%E8%AA%9E%E5%9B%BD%E5%AD%97%E5%95%8F%E9%A1%8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5pIXa7R-Sx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namu.wiki/w/%EC%9D%BC%EB%B3%B8%EA%B5%AD%20%ED%97%8C%EB%B2%9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>
            <a:stCxn id="4" idx="1"/>
          </p:cNvCxnSpPr>
          <p:nvPr/>
        </p:nvCxnSpPr>
        <p:spPr>
          <a:xfrm flipH="1">
            <a:off x="1946885" y="2054138"/>
            <a:ext cx="2800506" cy="1496263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5" idx="5"/>
          </p:cNvCxnSpPr>
          <p:nvPr/>
        </p:nvCxnSpPr>
        <p:spPr>
          <a:xfrm flipV="1">
            <a:off x="7533159" y="3146521"/>
            <a:ext cx="2830041" cy="159076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4192993" y="1509205"/>
            <a:ext cx="3785663" cy="3721032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01894" y="1561182"/>
            <a:ext cx="3785663" cy="3721032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158343" y="1628006"/>
            <a:ext cx="3785663" cy="3721032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350721" y="2400103"/>
            <a:ext cx="54905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dobe Devanagari"/>
              </a:rPr>
              <a:t>전후</a:t>
            </a:r>
            <a:r>
              <a:rPr lang="en-US" altLang="ko-KR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dobe Devanagari"/>
              </a:rPr>
              <a:t>(</a:t>
            </a:r>
            <a:r>
              <a:rPr lang="ko-KR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dobe Devanagari"/>
              </a:rPr>
              <a:t>戰</a:t>
            </a:r>
            <a:r>
              <a:rPr lang="ja-JP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dobe Devanagari"/>
              </a:rPr>
              <a:t>後</a:t>
            </a:r>
            <a:r>
              <a:rPr lang="en-US" altLang="ja-JP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dobe Devanagari"/>
              </a:rPr>
              <a:t>)</a:t>
            </a:r>
            <a:r>
              <a:rPr lang="en-US" altLang="ko-KR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dobe Devanagari"/>
              </a:rPr>
              <a:t/>
            </a:r>
            <a:br>
              <a:rPr lang="en-US" altLang="ko-KR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dobe Devanagari"/>
              </a:rPr>
            </a:br>
            <a:r>
              <a:rPr lang="en-US" altLang="ko-KR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dobe Devanagari"/>
              </a:rPr>
              <a:t>GHQ</a:t>
            </a:r>
            <a:r>
              <a:rPr lang="ko-KR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dobe Devanagari"/>
              </a:rPr>
              <a:t>에 의한</a:t>
            </a:r>
            <a:endParaRPr lang="en-US" altLang="ko-KR" sz="4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  <a:cs typeface="Adobe Devanagari"/>
            </a:endParaRPr>
          </a:p>
          <a:p>
            <a:pPr algn="ctr">
              <a:defRPr/>
            </a:pPr>
            <a:r>
              <a:rPr lang="ko-KR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dobe Devanagari"/>
              </a:rPr>
              <a:t>일본 통치</a:t>
            </a:r>
            <a:endParaRPr lang="ko-KR" alt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  <a:cs typeface="Adobe Devanagari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6868" y="523736"/>
            <a:ext cx="5217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전후 일본의 정치와 경제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157388" y="1851350"/>
            <a:ext cx="751541" cy="751541"/>
            <a:chOff x="7245584" y="1900725"/>
            <a:chExt cx="751541" cy="751541"/>
          </a:xfrm>
        </p:grpSpPr>
        <p:sp>
          <p:nvSpPr>
            <p:cNvPr id="7" name="椭圆 6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十字形 9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205461" y="5686807"/>
            <a:ext cx="3706826" cy="388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schemeClr val="bg2">
                    <a:lumMod val="75000"/>
                  </a:schemeClr>
                </a:solidFill>
                <a:latin typeface="바탕체"/>
                <a:ea typeface="바탕체"/>
              </a:rPr>
              <a:t>21802134</a:t>
            </a:r>
            <a:r>
              <a:rPr lang="ko-KR" altLang="en-US" sz="2000" dirty="0">
                <a:solidFill>
                  <a:schemeClr val="bg2">
                    <a:lumMod val="75000"/>
                  </a:schemeClr>
                </a:solidFill>
                <a:latin typeface="바탕체"/>
                <a:ea typeface="바탕체"/>
              </a:rPr>
              <a:t> </a:t>
            </a:r>
            <a:r>
              <a:rPr lang="ko-KR" altLang="en-US" sz="2000" dirty="0" err="1">
                <a:solidFill>
                  <a:schemeClr val="bg2">
                    <a:lumMod val="75000"/>
                  </a:schemeClr>
                </a:solidFill>
                <a:latin typeface="바탕체"/>
                <a:ea typeface="바탕체"/>
              </a:rPr>
              <a:t>김세찬</a:t>
            </a:r>
            <a:endParaRPr lang="ko-KR" altLang="en-US" sz="2000" dirty="0">
              <a:solidFill>
                <a:schemeClr val="bg2">
                  <a:lumMod val="75000"/>
                </a:schemeClr>
              </a:solidFill>
              <a:latin typeface="바탕체"/>
              <a:ea typeface="바탕체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1520130"/>
            <a:ext cx="389627" cy="38962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9903" y="3234464"/>
            <a:ext cx="389627" cy="389627"/>
          </a:xfrm>
          <a:prstGeom prst="rect">
            <a:avLst/>
          </a:prstGeom>
        </p:spPr>
      </p:pic>
      <p:sp>
        <p:nvSpPr>
          <p:cNvPr id="37" name="文本框 36"/>
          <p:cNvSpPr txBox="1">
            <a:spLocks noChangeAspect="1"/>
          </p:cNvSpPr>
          <p:nvPr/>
        </p:nvSpPr>
        <p:spPr>
          <a:xfrm>
            <a:off x="4656983" y="3223981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일본의 </a:t>
            </a:r>
            <a:r>
              <a:rPr lang="ko-KR" altLang="en-US" sz="2000" b="1" dirty="0" err="1">
                <a:latin typeface="바탕" panose="02030600000101010101" pitchFamily="18" charset="-127"/>
                <a:ea typeface="바탕" panose="02030600000101010101" pitchFamily="18" charset="-127"/>
              </a:rPr>
              <a:t>주권회복과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 함께 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GHQ/SCAP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해체 및 폐지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4966413"/>
            <a:ext cx="389627" cy="389627"/>
          </a:xfrm>
          <a:prstGeom prst="rect">
            <a:avLst/>
          </a:prstGeom>
        </p:spPr>
      </p:pic>
      <p:sp>
        <p:nvSpPr>
          <p:cNvPr id="40" name="文本框 39"/>
          <p:cNvSpPr txBox="1">
            <a:spLocks noChangeAspect="1"/>
          </p:cNvSpPr>
          <p:nvPr/>
        </p:nvSpPr>
        <p:spPr>
          <a:xfrm>
            <a:off x="4656983" y="4954525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그러나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상호안전보장조약에 기반하여 주일미군 결성</a:t>
            </a:r>
          </a:p>
        </p:txBody>
      </p:sp>
      <p:grpSp>
        <p:nvGrpSpPr>
          <p:cNvPr id="25" name="组合 15"/>
          <p:cNvGrpSpPr/>
          <p:nvPr/>
        </p:nvGrpSpPr>
        <p:grpSpPr>
          <a:xfrm>
            <a:off x="944883" y="741544"/>
            <a:ext cx="1562469" cy="1550506"/>
            <a:chOff x="4985288" y="1224585"/>
            <a:chExt cx="2546888" cy="2527388"/>
          </a:xfrm>
          <a:effectLst/>
        </p:grpSpPr>
        <p:sp>
          <p:nvSpPr>
            <p:cNvPr id="26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1" name="文本框 19"/>
          <p:cNvSpPr txBox="1"/>
          <p:nvPr/>
        </p:nvSpPr>
        <p:spPr>
          <a:xfrm>
            <a:off x="705511" y="1126782"/>
            <a:ext cx="2010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800" b="1" dirty="0" smtClean="0">
                <a:solidFill>
                  <a:schemeClr val="bg1"/>
                </a:solidFill>
                <a:latin typeface="Curlz MT" panose="04040404050702020202" pitchFamily="82" charset="0"/>
              </a:rPr>
              <a:t>06</a:t>
            </a:r>
            <a:endParaRPr lang="en-US" altLang="zh-CN" sz="4800" b="1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  <p:grpSp>
        <p:nvGrpSpPr>
          <p:cNvPr id="32" name="组合 10"/>
          <p:cNvGrpSpPr/>
          <p:nvPr/>
        </p:nvGrpSpPr>
        <p:grpSpPr>
          <a:xfrm>
            <a:off x="1988376" y="587942"/>
            <a:ext cx="751541" cy="751541"/>
            <a:chOff x="7245584" y="1900725"/>
            <a:chExt cx="751541" cy="751541"/>
          </a:xfrm>
        </p:grpSpPr>
        <p:sp>
          <p:nvSpPr>
            <p:cNvPr id="33" name="椭圆 11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十字形 12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9" name="文本框 28"/>
          <p:cNvSpPr txBox="1"/>
          <p:nvPr/>
        </p:nvSpPr>
        <p:spPr>
          <a:xfrm>
            <a:off x="604129" y="2760915"/>
            <a:ext cx="2242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1952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endParaRPr lang="en-US" altLang="ko-KR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 algn="ctr">
              <a:defRPr/>
            </a:pP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쇼와 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26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b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</a:b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GHQ 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해체</a:t>
            </a:r>
          </a:p>
        </p:txBody>
      </p:sp>
      <p:sp>
        <p:nvSpPr>
          <p:cNvPr id="18" name="文本框 2"/>
          <p:cNvSpPr txBox="1">
            <a:spLocks noChangeAspect="1"/>
          </p:cNvSpPr>
          <p:nvPr/>
        </p:nvSpPr>
        <p:spPr>
          <a:xfrm>
            <a:off x="4656983" y="1508242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월 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28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일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샌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프란시스코 평화조약 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발효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8" y="3967730"/>
            <a:ext cx="2521667" cy="208614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99978" y="6155380"/>
            <a:ext cx="290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평화조약에 서명하는</a:t>
            </a:r>
            <a:r>
              <a:rPr lang="en-US" altLang="ko-KR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/>
            </a:r>
            <a:br>
              <a:rPr lang="en-US" altLang="ko-KR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</a:br>
            <a:r>
              <a:rPr lang="ko-KR" altLang="en-US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요시다 </a:t>
            </a:r>
            <a:r>
              <a:rPr lang="ko-KR" altLang="en-US" sz="12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시게루</a:t>
            </a:r>
            <a:r>
              <a:rPr lang="ko-KR" altLang="en-US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2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수석전권과</a:t>
            </a:r>
            <a:r>
              <a:rPr lang="ko-KR" altLang="en-US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전권위원</a:t>
            </a:r>
            <a:endParaRPr lang="ko-KR" altLang="en-US" sz="12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30259" y="802686"/>
            <a:ext cx="1217222" cy="1207902"/>
            <a:chOff x="4985288" y="1224585"/>
            <a:chExt cx="2546888" cy="2527388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4718" y="1163603"/>
            <a:ext cx="520749" cy="520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36609" y="386561"/>
            <a:ext cx="561035" cy="56103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096158" y="5893007"/>
            <a:ext cx="4549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dirty="0">
                <a:latin typeface="바탕체"/>
                <a:ea typeface="바탕체"/>
                <a:hlinkClick r:id="rId4"/>
              </a:rPr>
              <a:t>https://</a:t>
            </a:r>
            <a:r>
              <a:rPr lang="en-US" altLang="en-US" dirty="0" smtClean="0">
                <a:latin typeface="바탕체"/>
                <a:ea typeface="바탕체"/>
                <a:hlinkClick r:id="rId4"/>
              </a:rPr>
              <a:t>youtu.be/fH-VMcXGVYY?t=74</a:t>
            </a:r>
            <a:endParaRPr lang="en-US" altLang="en-US" dirty="0" smtClean="0">
              <a:latin typeface="바탕체"/>
              <a:ea typeface="바탕체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106" y="2167295"/>
            <a:ext cx="2405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dirty="0" err="1">
                <a:latin typeface="바탕체"/>
                <a:ea typeface="바탕체"/>
              </a:rPr>
              <a:t>참고영상</a:t>
            </a:r>
            <a:endParaRPr lang="ko-KR" altLang="en-US" sz="4000" dirty="0">
              <a:latin typeface="바탕체"/>
              <a:ea typeface="바탕체"/>
            </a:endParaRPr>
          </a:p>
        </p:txBody>
      </p:sp>
      <p:pic>
        <p:nvPicPr>
          <p:cNvPr id="9" name="그림 8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26" y="947596"/>
            <a:ext cx="8507332" cy="4753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8211843" y="3417223"/>
            <a:ext cx="3444538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77050" y="3417223"/>
            <a:ext cx="3382391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52655" y="2909391"/>
            <a:ext cx="4065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6000" b="1" i="0" u="none" strike="noStrike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감사합니다</a:t>
            </a:r>
            <a:endParaRPr lang="en-US" altLang="ko-KR" sz="6000" b="1" i="0" u="none" strike="noStrike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참고자료</a:t>
            </a:r>
            <a:endParaRPr lang="ko-KR" altLang="en-US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  <a:hlinkClick r:id="rId2"/>
              </a:rPr>
              <a:t>https://ja.wikipedia.org/wiki/%E9%80%A3%E5%90%88%E5%9B%BD%E8%BB%8D%E6%9C%80%E9%AB%98%E5%8F%B8%E4%BB%A4%E5%AE%98%E7%B7%8F%E5%8F%B8%E4%BB%A4%E9%83%A8#%</a:t>
            </a:r>
            <a:r>
              <a:rPr lang="en-US" altLang="ko-KR" sz="1400" u="sng" dirty="0" smtClean="0">
                <a:latin typeface="굴림체" panose="020B0609000101010101" pitchFamily="49" charset="-127"/>
                <a:ea typeface="굴림체" panose="020B0609000101010101" pitchFamily="49" charset="-127"/>
                <a:hlinkClick r:id="rId2"/>
              </a:rPr>
              <a:t>E5%B9%B4%E8%A1%A8</a:t>
            </a:r>
            <a:endParaRPr lang="en-US" altLang="ko-KR" sz="1400" u="sng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vl="0"/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</a:rPr>
              <a:t>https://kotobank.jp/word/%E7%B5%8C%E6%B8%88%E5%AE%89%E5%AE%9A%E4%B9%9D%E5%8E%9F%E5%89%87-58714</a:t>
            </a:r>
            <a:endParaRPr lang="en-US" altLang="ko-KR" sz="1400" u="sng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vl="0"/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</a:rPr>
              <a:t>https://yamatake19.exblog.jp/238326270</a:t>
            </a:r>
            <a:r>
              <a:rPr lang="en-US" altLang="ko-KR" sz="1400" u="sng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</a:p>
          <a:p>
            <a:pPr lvl="0"/>
            <a:r>
              <a:rPr lang="en-US" altLang="ko-KR" sz="1400" u="sng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https</a:t>
            </a:r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</a:rPr>
              <a:t>://ja.wikipedia.org/wiki/%E3%83%9D%E3%83%84%E3%83%80%E3%83%A0%E5%AE%A3%E8%A8%80</a:t>
            </a:r>
            <a:endParaRPr lang="en-US" altLang="ko-KR" sz="1400" u="sng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vl="0"/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</a:rPr>
              <a:t>https://ja.wikipedia.org/wiki/%E3%82%B7%E3%83%A3%E3%82%A6%E3%83%97%E5%8B%A7%E5%91%8A</a:t>
            </a:r>
            <a:endParaRPr lang="en-US" altLang="ko-KR" sz="1400" u="sng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vl="0"/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  <a:hlinkClick r:id="rId3"/>
              </a:rPr>
              <a:t>https://ja.wikipedia.org/wiki/%</a:t>
            </a:r>
            <a:r>
              <a:rPr lang="en-US" altLang="ko-KR" sz="1400" u="sng" dirty="0" smtClean="0">
                <a:latin typeface="굴림체" panose="020B0609000101010101" pitchFamily="49" charset="-127"/>
                <a:ea typeface="굴림체" panose="020B0609000101010101" pitchFamily="49" charset="-127"/>
                <a:hlinkClick r:id="rId3"/>
              </a:rPr>
              <a:t>E6%97%A5%E6%9C%AC%E5%9B%BD%E3%81%A8%E3%81%AE%E5%B9%B3%E5%92%8C%E6%9D%A1%E7%B4%84</a:t>
            </a:r>
            <a:endParaRPr lang="en-US" altLang="ko-KR" sz="1400" u="sng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vl="0"/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  <a:hlinkClick r:id="rId4"/>
              </a:rPr>
              <a:t>https://www.homemate-research-junior-high-school.com/useful/20100_junio_study/3_history/sengo</a:t>
            </a:r>
            <a:r>
              <a:rPr lang="en-US" altLang="ko-KR" sz="1400" u="sng" dirty="0" smtClean="0">
                <a:latin typeface="굴림체" panose="020B0609000101010101" pitchFamily="49" charset="-127"/>
                <a:ea typeface="굴림체" panose="020B0609000101010101" pitchFamily="49" charset="-127"/>
                <a:hlinkClick r:id="rId4"/>
              </a:rPr>
              <a:t>/</a:t>
            </a:r>
            <a:endParaRPr lang="en-US" altLang="ko-KR" sz="1400" u="sng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vl="0"/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  <a:hlinkClick r:id="rId5"/>
              </a:rPr>
              <a:t>https://</a:t>
            </a:r>
            <a:r>
              <a:rPr lang="en-US" altLang="ko-KR" sz="1400" u="sng" dirty="0" smtClean="0">
                <a:latin typeface="굴림체" panose="020B0609000101010101" pitchFamily="49" charset="-127"/>
                <a:ea typeface="굴림체" panose="020B0609000101010101" pitchFamily="49" charset="-127"/>
                <a:hlinkClick r:id="rId5"/>
              </a:rPr>
              <a:t>youtu.be/fH-VMcXGVYY</a:t>
            </a:r>
            <a:endParaRPr lang="en-US" altLang="ko-KR" sz="1400" u="sng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66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07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>
            <a:off x="752475" y="1035685"/>
            <a:ext cx="6858000" cy="23882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r" latinLnBrk="0">
              <a:buFontTx/>
              <a:buNone/>
            </a:pPr>
            <a:r>
              <a:rPr lang="ko-KR" altLang="en-US"/>
              <a:t>일본 전후의 정치 제도</a:t>
            </a: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-491490" y="4700905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r" latinLnBrk="0"/>
            <a:r>
              <a:rPr lang="ko-KR" altLang="en-US"/>
              <a:t>21800783 이현민</a:t>
            </a:r>
          </a:p>
        </p:txBody>
      </p:sp>
    </p:spTree>
    <p:extLst>
      <p:ext uri="{BB962C8B-B14F-4D97-AF65-F5344CB8AC3E}">
        <p14:creationId xmlns:p14="http://schemas.microsoft.com/office/powerpoint/2010/main" val="39842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8324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r>
              <a:rPr lang="ko-KR" altLang="en-US"/>
              <a:t>목차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484630"/>
            <a:ext cx="10516235" cy="469265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marL="228600" indent="-228600" latinLnBrk="0">
              <a:buFontTx/>
              <a:buNone/>
            </a:pPr>
            <a:r>
              <a:rPr lang="ko-KR" altLang="en-US"/>
              <a:t>1. 일본 전후의 정치사</a:t>
            </a:r>
          </a:p>
          <a:p>
            <a:pPr marL="228600" indent="-228600" latinLnBrk="0">
              <a:buFontTx/>
              <a:buNone/>
            </a:pPr>
            <a:endParaRPr lang="ko-KR" altLang="en-US"/>
          </a:p>
          <a:p>
            <a:pPr marL="228600" indent="-228600" latinLnBrk="0">
              <a:buFontTx/>
              <a:buNone/>
            </a:pPr>
            <a:r>
              <a:rPr lang="ko-KR" altLang="en-US"/>
              <a:t>2. 일본의 정치 체제</a:t>
            </a:r>
          </a:p>
          <a:p>
            <a:pPr marL="228600" indent="-228600" latinLnBrk="0">
              <a:buFontTx/>
              <a:buNone/>
            </a:pPr>
            <a:endParaRPr lang="ko-KR" altLang="en-US"/>
          </a:p>
          <a:p>
            <a:pPr marL="228600" indent="-228600" latinLnBrk="0">
              <a:buFontTx/>
              <a:buNone/>
            </a:pPr>
            <a:r>
              <a:rPr lang="ko-KR" altLang="en-US"/>
              <a:t>3. 국가 원수에 관하여</a:t>
            </a:r>
          </a:p>
          <a:p>
            <a:pPr marL="228600" indent="-228600" latinLnBrk="0">
              <a:buFontTx/>
              <a:buNone/>
            </a:pPr>
            <a:endParaRPr lang="ko-KR" altLang="en-US"/>
          </a:p>
          <a:p>
            <a:pPr marL="228600" indent="-228600" latinLnBrk="0">
              <a:buFontTx/>
              <a:buNone/>
            </a:pPr>
            <a:r>
              <a:rPr lang="ko-KR" altLang="en-US"/>
              <a:t>4. 일본의 정치 제도</a:t>
            </a:r>
          </a:p>
        </p:txBody>
      </p:sp>
    </p:spTree>
    <p:extLst>
      <p:ext uri="{BB962C8B-B14F-4D97-AF65-F5344CB8AC3E}">
        <p14:creationId xmlns:p14="http://schemas.microsoft.com/office/powerpoint/2010/main" val="12831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8324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r>
              <a:rPr lang="ko-KR" altLang="en-US"/>
              <a:t>1. 일본 전후의 정치사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484630"/>
            <a:ext cx="10516235" cy="469265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1945년, 일본이 항복하고 태평양전쟁이 종결된 후의 </a:t>
            </a:r>
            <a:r>
              <a:rPr lang="ko-KR" altLang="en-US" sz="2400" dirty="0" err="1">
                <a:latin typeface="Calibri" charset="0"/>
                <a:ea typeface="맑은 고딕" charset="0"/>
                <a:cs typeface="+mn-cs"/>
              </a:rPr>
              <a:t>전후사는</a:t>
            </a: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 미국의 </a:t>
            </a:r>
            <a:r>
              <a:rPr lang="ko-KR" altLang="en-US" sz="2400" dirty="0" err="1">
                <a:latin typeface="Calibri" charset="0"/>
                <a:ea typeface="맑은 고딕" charset="0"/>
                <a:cs typeface="+mn-cs"/>
              </a:rPr>
              <a:t>대일정책과</a:t>
            </a: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 깊은 연관성을 가짐.</a:t>
            </a:r>
            <a:endParaRPr lang="ko-KR" altLang="en-US" dirty="0"/>
          </a:p>
          <a:p>
            <a:pPr marL="228600" indent="-228600" latinLnBrk="0">
              <a:buFont typeface="Arial"/>
              <a:buChar char="•"/>
            </a:pPr>
            <a:endParaRPr lang="ko-KR" altLang="en-US" dirty="0"/>
          </a:p>
          <a:p>
            <a:pPr marL="228600" indent="-228600" latinLnBrk="0">
              <a:buFont typeface="Arial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군국주의 일본의 해체와 전범 처리가 진행되고, 1947년 5월에 주권재민(국민이 주권을 가지는 헌법 제도), 전쟁의 포기, 기본권 존중을 중심으로 한 </a:t>
            </a:r>
            <a:r>
              <a:rPr lang="ko-KR" altLang="en-US" sz="2400" dirty="0" err="1">
                <a:latin typeface="Calibri" charset="0"/>
                <a:ea typeface="맑은 고딕" charset="0"/>
                <a:cs typeface="+mn-cs"/>
              </a:rPr>
              <a:t>일본국</a:t>
            </a: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 헌법 발표</a:t>
            </a:r>
          </a:p>
          <a:p>
            <a:pPr marL="228600" indent="-228600" latinLnBrk="0">
              <a:buFont typeface="Arial"/>
              <a:buChar char="•"/>
            </a:pPr>
            <a:endParaRPr lang="ko-KR" altLang="en-US" sz="2400" dirty="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1951년 9월 샌프란시스코에서 미국 및 </a:t>
            </a:r>
            <a:r>
              <a:rPr lang="ko-KR" altLang="en-US" sz="2400" dirty="0" err="1">
                <a:latin typeface="Calibri" charset="0"/>
                <a:ea typeface="맑은 고딕" charset="0"/>
                <a:cs typeface="+mn-cs"/>
              </a:rPr>
              <a:t>비공산권</a:t>
            </a: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 49개국과 강화조약을 체결함으로써 군정의 종료와 동시에 일본은 주권을 회복하였다.</a:t>
            </a:r>
          </a:p>
        </p:txBody>
      </p:sp>
    </p:spTree>
    <p:extLst>
      <p:ext uri="{BB962C8B-B14F-4D97-AF65-F5344CB8AC3E}">
        <p14:creationId xmlns:p14="http://schemas.microsoft.com/office/powerpoint/2010/main" val="17630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328930"/>
            <a:ext cx="10516235" cy="63398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1955년에 일본사회당의 좌 / 우파가 통일, 일본민주당과 자유당이 통합(보수 합동) , 55년 체제가 확립됨.(이때부터 자유민주당의 독주가 지속됨)</a:t>
            </a:r>
          </a:p>
          <a:p>
            <a:pPr marL="228600" indent="-228600" latinLnBrk="0">
              <a:buFont typeface="Arial"/>
              <a:buChar char="•"/>
            </a:pPr>
            <a:endParaRPr lang="ko-KR" altLang="en-US" sz="2400" dirty="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1993년에 자유민주당 분열, </a:t>
            </a:r>
            <a:r>
              <a:rPr lang="ko-KR" altLang="en-US" sz="2400" dirty="0" err="1">
                <a:latin typeface="Calibri" charset="0"/>
                <a:ea typeface="맑은 고딕" charset="0"/>
                <a:cs typeface="+mn-cs"/>
              </a:rPr>
              <a:t>미야자와</a:t>
            </a: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 내각의 불신임 결의안이 중의원에서 가결되며 중의원이 해산. 자유민주당의 일부 의원들이 탈당하여 신당을 구성하여, 이후의 선거에서 자유민주당의 의석은 크게 감소. </a:t>
            </a:r>
          </a:p>
          <a:p>
            <a:pPr marL="228600" indent="-228600" latinLnBrk="0">
              <a:buFont typeface="Arial"/>
              <a:buChar char="•"/>
            </a:pPr>
            <a:endParaRPr lang="ko-KR" altLang="en-US" sz="2400" dirty="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1993년 7월 총선거 자유민주당 참패, 일당 독주체제 마감. 이후 1994년 자유민주당, 일본사회당, 신당 사키가케의 연립내각이 구성됨.</a:t>
            </a:r>
          </a:p>
          <a:p>
            <a:pPr marL="228600" indent="-228600" latinLnBrk="0">
              <a:buFont typeface="Arial"/>
              <a:buChar char="•"/>
            </a:pPr>
            <a:endParaRPr lang="ko-KR" altLang="en-US" sz="2400" dirty="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경제적 위기에 봉착한 1999년 1월, 자유민주당과 자유당의 연립내각을 출범. 2000년 자유당 분열, 탈당한 일부 의원은 보수당을 결성.</a:t>
            </a:r>
          </a:p>
          <a:p>
            <a:pPr marL="228600" indent="-228600" latinLnBrk="0">
              <a:buFont typeface="Arial"/>
              <a:buChar char="•"/>
            </a:pPr>
            <a:endParaRPr lang="ko-KR" altLang="en-US" sz="2400" dirty="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2003년 11월 총선거 이후 </a:t>
            </a:r>
            <a:r>
              <a:rPr lang="ko-KR" altLang="en-US" sz="2400" dirty="0" err="1">
                <a:latin typeface="Calibri" charset="0"/>
                <a:ea typeface="맑은 고딕" charset="0"/>
                <a:cs typeface="+mn-cs"/>
              </a:rPr>
              <a:t>보수신당이</a:t>
            </a: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 자민당에 흡수되면서, 자민당의 공명당의 연립정권이 됨. 이러한 연립정권은 현재에도 유지되는 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40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83312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rtl="0">
              <a:defRPr/>
            </a:pPr>
            <a:r>
              <a:rPr lang="ko-KR" altLang="en-US"/>
              <a:t>여전히 자민당이 인기가 많음</a:t>
            </a:r>
          </a:p>
        </p:txBody>
      </p:sp>
      <p:sp>
        <p:nvSpPr>
          <p:cNvPr id="4" name="텍스트 상자 2">
            <a:hlinkClick r:id="rId2"/>
          </p:cNvPr>
          <p:cNvSpPr txBox="1"/>
          <p:nvPr/>
        </p:nvSpPr>
        <p:spPr>
          <a:xfrm>
            <a:off x="3408045" y="6141085"/>
            <a:ext cx="5349240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>
              <a:defRPr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출처 :https://www.youtube.com/watch?v=5pIXa7R-Sx0</a:t>
            </a:r>
            <a:endParaRPr lang="ko-KR" altLang="en-US" sz="1800">
              <a:latin typeface="맑은 고딕"/>
              <a:ea typeface="맑은 고딕"/>
            </a:endParaRPr>
          </a:p>
        </p:txBody>
      </p:sp>
      <p:pic>
        <p:nvPicPr>
          <p:cNvPr id="5" name="그림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250" r="1040"/>
          <a:stretch>
            <a:fillRect/>
          </a:stretch>
        </p:blipFill>
        <p:spPr>
          <a:xfrm>
            <a:off x="2020856" y="1348453"/>
            <a:ext cx="8150288" cy="466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946601" y="384174"/>
            <a:ext cx="2298797" cy="453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>
                <a:latin typeface="바탕체"/>
                <a:ea typeface="바탕체"/>
              </a:rPr>
              <a:t>목차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502164" y="1900704"/>
            <a:ext cx="7187670" cy="338862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457200" lvl="0" indent="-457200" algn="ctr">
              <a:lnSpc>
                <a:spcPct val="170000"/>
              </a:lnSpc>
              <a:buClr>
                <a:schemeClr val="tx1"/>
              </a:buClr>
              <a:buFont typeface="+mj-lt"/>
              <a:buAutoNum type="arabicParenR"/>
              <a:defRPr/>
            </a:pPr>
            <a:r>
              <a:rPr lang="en-US" altLang="ko-KR" sz="2100" b="1" spc="3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GHQ</a:t>
            </a:r>
            <a:r>
              <a:rPr lang="ko-KR" altLang="en-US" sz="2100" b="1" spc="3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란</a:t>
            </a:r>
            <a:endParaRPr lang="en-US" altLang="ko-KR" sz="2100" b="1" spc="300" dirty="0" smtClea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388500" lvl="0" indent="-388500" algn="ctr">
              <a:lnSpc>
                <a:spcPct val="170000"/>
              </a:lnSpc>
              <a:buClr>
                <a:schemeClr val="tx1"/>
              </a:buClr>
              <a:buAutoNum type="arabicParenR"/>
              <a:defRPr/>
            </a:pPr>
            <a:r>
              <a:rPr lang="en-US" altLang="ko-KR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1945</a:t>
            </a:r>
            <a:r>
              <a:rPr lang="ko-KR" altLang="en-US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年</a:t>
            </a:r>
            <a:r>
              <a:rPr lang="en-US" altLang="ko-KR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GHQ</a:t>
            </a:r>
            <a:r>
              <a:rPr lang="ko-KR" altLang="en-US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의 통치 시작</a:t>
            </a:r>
            <a:endParaRPr lang="en-US" altLang="ko-KR" sz="2100" b="1" spc="300" dirty="0" smtClea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388500" lvl="0" indent="-388500" algn="ctr">
              <a:lnSpc>
                <a:spcPct val="170000"/>
              </a:lnSpc>
              <a:buClr>
                <a:schemeClr val="tx1"/>
              </a:buClr>
              <a:buAutoNum type="arabicParenR"/>
              <a:defRPr/>
            </a:pPr>
            <a:r>
              <a:rPr lang="en-US" altLang="ko-KR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1946</a:t>
            </a:r>
            <a:r>
              <a:rPr lang="ja-JP" altLang="en-US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年</a:t>
            </a:r>
            <a:endParaRPr lang="en-US" altLang="ko-KR" sz="2100" b="1" spc="300" dirty="0" smtClea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388500" lvl="0" indent="-388500" algn="ctr">
              <a:lnSpc>
                <a:spcPct val="170000"/>
              </a:lnSpc>
              <a:buClr>
                <a:schemeClr val="tx1"/>
              </a:buClr>
              <a:buAutoNum type="arabicParenR"/>
              <a:defRPr/>
            </a:pPr>
            <a:r>
              <a:rPr lang="en-US" altLang="ko-KR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1948</a:t>
            </a:r>
            <a:r>
              <a:rPr lang="ja-JP" altLang="en-US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年</a:t>
            </a:r>
            <a:r>
              <a:rPr lang="en-US" altLang="ko-KR" sz="2100" b="1" spc="3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en-US" altLang="ko-KR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1949</a:t>
            </a:r>
            <a:r>
              <a:rPr lang="ja-JP" altLang="en-US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年</a:t>
            </a:r>
            <a:endParaRPr lang="ko-KR" altLang="en-US" sz="2100" b="1" spc="300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388500" lvl="0" indent="-388500" algn="ctr">
              <a:lnSpc>
                <a:spcPct val="170000"/>
              </a:lnSpc>
              <a:buClr>
                <a:schemeClr val="tx1"/>
              </a:buClr>
              <a:buAutoNum type="arabicParenR"/>
              <a:defRPr/>
            </a:pPr>
            <a:r>
              <a:rPr lang="en-US" altLang="ko-KR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1950</a:t>
            </a:r>
            <a:r>
              <a:rPr lang="ja-JP" altLang="en-US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年</a:t>
            </a:r>
            <a:endParaRPr lang="en-US" altLang="ko-KR" sz="2100" b="1" spc="3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388500" lvl="0" indent="-388500" algn="ctr">
              <a:lnSpc>
                <a:spcPct val="170000"/>
              </a:lnSpc>
              <a:buClr>
                <a:schemeClr val="tx1"/>
              </a:buClr>
              <a:buAutoNum type="arabicParenR"/>
              <a:defRPr/>
            </a:pPr>
            <a:r>
              <a:rPr lang="en-US" altLang="ko-KR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1952</a:t>
            </a:r>
            <a:r>
              <a:rPr lang="ja-JP" altLang="en-US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年</a:t>
            </a:r>
            <a:r>
              <a:rPr lang="en-US" altLang="ja-JP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GHQ </a:t>
            </a:r>
            <a:r>
              <a:rPr lang="ko-KR" altLang="en-US" sz="2100" b="1" spc="3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해체</a:t>
            </a:r>
            <a:endParaRPr lang="ko-KR" altLang="en-US" sz="2100" b="1" spc="300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6" name="Freeform 39"/>
          <p:cNvSpPr>
            <a:spLocks noEditPoints="1"/>
          </p:cNvSpPr>
          <p:nvPr/>
        </p:nvSpPr>
        <p:spPr>
          <a:xfrm>
            <a:off x="2511424" y="771056"/>
            <a:ext cx="7187670" cy="547688"/>
          </a:xfrm>
          <a:custGeom>
            <a:avLst/>
            <a:gdLst>
              <a:gd name="T0" fmla="*/ 1043 w 1741"/>
              <a:gd name="T1" fmla="*/ 6 h 145"/>
              <a:gd name="T2" fmla="*/ 1134 w 1741"/>
              <a:gd name="T3" fmla="*/ 80 h 145"/>
              <a:gd name="T4" fmla="*/ 1024 w 1741"/>
              <a:gd name="T5" fmla="*/ 57 h 145"/>
              <a:gd name="T6" fmla="*/ 1128 w 1741"/>
              <a:gd name="T7" fmla="*/ 87 h 145"/>
              <a:gd name="T8" fmla="*/ 1068 w 1741"/>
              <a:gd name="T9" fmla="*/ 115 h 145"/>
              <a:gd name="T10" fmla="*/ 957 w 1741"/>
              <a:gd name="T11" fmla="*/ 90 h 145"/>
              <a:gd name="T12" fmla="*/ 935 w 1741"/>
              <a:gd name="T13" fmla="*/ 106 h 145"/>
              <a:gd name="T14" fmla="*/ 840 w 1741"/>
              <a:gd name="T15" fmla="*/ 125 h 145"/>
              <a:gd name="T16" fmla="*/ 799 w 1741"/>
              <a:gd name="T17" fmla="*/ 26 h 145"/>
              <a:gd name="T18" fmla="*/ 750 w 1741"/>
              <a:gd name="T19" fmla="*/ 119 h 145"/>
              <a:gd name="T20" fmla="*/ 610 w 1741"/>
              <a:gd name="T21" fmla="*/ 89 h 145"/>
              <a:gd name="T22" fmla="*/ 708 w 1741"/>
              <a:gd name="T23" fmla="*/ 80 h 145"/>
              <a:gd name="T24" fmla="*/ 630 w 1741"/>
              <a:gd name="T25" fmla="*/ 60 h 145"/>
              <a:gd name="T26" fmla="*/ 580 w 1741"/>
              <a:gd name="T27" fmla="*/ 52 h 145"/>
              <a:gd name="T28" fmla="*/ 0 w 1741"/>
              <a:gd name="T29" fmla="*/ 0 h 145"/>
              <a:gd name="T30" fmla="*/ 562 w 1741"/>
              <a:gd name="T31" fmla="*/ 50 h 145"/>
              <a:gd name="T32" fmla="*/ 348 w 1741"/>
              <a:gd name="T33" fmla="*/ 70 h 145"/>
              <a:gd name="T34" fmla="*/ 393 w 1741"/>
              <a:gd name="T35" fmla="*/ 122 h 145"/>
              <a:gd name="T36" fmla="*/ 552 w 1741"/>
              <a:gd name="T37" fmla="*/ 70 h 145"/>
              <a:gd name="T38" fmla="*/ 521 w 1741"/>
              <a:gd name="T39" fmla="*/ 120 h 145"/>
              <a:gd name="T40" fmla="*/ 568 w 1741"/>
              <a:gd name="T41" fmla="*/ 122 h 145"/>
              <a:gd name="T42" fmla="*/ 748 w 1741"/>
              <a:gd name="T43" fmla="*/ 127 h 145"/>
              <a:gd name="T44" fmla="*/ 877 w 1741"/>
              <a:gd name="T45" fmla="*/ 132 h 145"/>
              <a:gd name="T46" fmla="*/ 992 w 1741"/>
              <a:gd name="T47" fmla="*/ 128 h 145"/>
              <a:gd name="T48" fmla="*/ 1172 w 1741"/>
              <a:gd name="T49" fmla="*/ 123 h 145"/>
              <a:gd name="T50" fmla="*/ 1219 w 1741"/>
              <a:gd name="T51" fmla="*/ 120 h 145"/>
              <a:gd name="T52" fmla="*/ 1189 w 1741"/>
              <a:gd name="T53" fmla="*/ 71 h 145"/>
              <a:gd name="T54" fmla="*/ 1348 w 1741"/>
              <a:gd name="T55" fmla="*/ 123 h 145"/>
              <a:gd name="T56" fmla="*/ 1393 w 1741"/>
              <a:gd name="T57" fmla="*/ 70 h 145"/>
              <a:gd name="T58" fmla="*/ 1179 w 1741"/>
              <a:gd name="T59" fmla="*/ 50 h 145"/>
              <a:gd name="T60" fmla="*/ 1741 w 1741"/>
              <a:gd name="T61" fmla="*/ 0 h 145"/>
              <a:gd name="T62" fmla="*/ 1048 w 1741"/>
              <a:gd name="T63" fmla="*/ 54 h 145"/>
              <a:gd name="T64" fmla="*/ 1047 w 1741"/>
              <a:gd name="T65" fmla="*/ 83 h 145"/>
              <a:gd name="T66" fmla="*/ 717 w 1741"/>
              <a:gd name="T67" fmla="*/ 63 h 145"/>
              <a:gd name="T68" fmla="*/ 641 w 1741"/>
              <a:gd name="T69" fmla="*/ 65 h 145"/>
              <a:gd name="T70" fmla="*/ 366 w 1741"/>
              <a:gd name="T71" fmla="*/ 113 h 145"/>
              <a:gd name="T72" fmla="*/ 402 w 1741"/>
              <a:gd name="T73" fmla="*/ 50 h 145"/>
              <a:gd name="T74" fmla="*/ 490 w 1741"/>
              <a:gd name="T75" fmla="*/ 87 h 145"/>
              <a:gd name="T76" fmla="*/ 523 w 1741"/>
              <a:gd name="T77" fmla="*/ 121 h 145"/>
              <a:gd name="T78" fmla="*/ 557 w 1741"/>
              <a:gd name="T79" fmla="*/ 120 h 145"/>
              <a:gd name="T80" fmla="*/ 811 w 1741"/>
              <a:gd name="T81" fmla="*/ 32 h 145"/>
              <a:gd name="T82" fmla="*/ 797 w 1741"/>
              <a:gd name="T83" fmla="*/ 100 h 145"/>
              <a:gd name="T84" fmla="*/ 929 w 1741"/>
              <a:gd name="T85" fmla="*/ 32 h 145"/>
              <a:gd name="T86" fmla="*/ 909 w 1741"/>
              <a:gd name="T87" fmla="*/ 69 h 145"/>
              <a:gd name="T88" fmla="*/ 1220 w 1741"/>
              <a:gd name="T89" fmla="*/ 138 h 145"/>
              <a:gd name="T90" fmla="*/ 1187 w 1741"/>
              <a:gd name="T91" fmla="*/ 112 h 145"/>
              <a:gd name="T92" fmla="*/ 1389 w 1741"/>
              <a:gd name="T93" fmla="*/ 72 h 145"/>
              <a:gd name="T94" fmla="*/ 1329 w 1741"/>
              <a:gd name="T95" fmla="*/ 109 h 145"/>
              <a:gd name="T96" fmla="*/ 1269 w 1741"/>
              <a:gd name="T97" fmla="*/ 4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41" h="145">
                <a:moveTo>
                  <a:pt x="1741" y="0"/>
                </a:moveTo>
                <a:quadBezTo>
                  <a:pt x="1043" y="0"/>
                  <a:pt x="1043" y="0"/>
                </a:quadBezTo>
                <a:quadBezTo>
                  <a:pt x="1043" y="6"/>
                  <a:pt x="1043" y="6"/>
                </a:quadBezTo>
                <a:cubicBezTo>
                  <a:pt x="1041" y="7"/>
                  <a:pt x="1089" y="4"/>
                  <a:pt x="1160" y="53"/>
                </a:cubicBezTo>
                <a:cubicBezTo>
                  <a:pt x="1168" y="58"/>
                  <a:pt x="1176" y="63"/>
                  <a:pt x="1184" y="68"/>
                </a:cubicBezTo>
                <a:cubicBezTo>
                  <a:pt x="1167" y="72"/>
                  <a:pt x="1151" y="77"/>
                  <a:pt x="1134" y="80"/>
                </a:cubicBezTo>
                <a:cubicBezTo>
                  <a:pt x="1126" y="73"/>
                  <a:pt x="1118" y="67"/>
                  <a:pt x="1110" y="60"/>
                </a:cubicBezTo>
                <a:cubicBezTo>
                  <a:pt x="1098" y="51"/>
                  <a:pt x="1082" y="46"/>
                  <a:pt x="1067" y="45"/>
                </a:cubicBezTo>
                <a:cubicBezTo>
                  <a:pt x="1053" y="45"/>
                  <a:pt x="1035" y="46"/>
                  <a:pt x="1024" y="57"/>
                </a:cubicBezTo>
                <a:cubicBezTo>
                  <a:pt x="1017" y="65"/>
                  <a:pt x="1021" y="75"/>
                  <a:pt x="1032" y="80"/>
                </a:cubicBezTo>
                <a:cubicBezTo>
                  <a:pt x="1056" y="91"/>
                  <a:pt x="1082" y="93"/>
                  <a:pt x="1108" y="90"/>
                </a:cubicBezTo>
                <a:cubicBezTo>
                  <a:pt x="1114" y="89"/>
                  <a:pt x="1121" y="88"/>
                  <a:pt x="1128" y="87"/>
                </a:cubicBezTo>
                <a:cubicBezTo>
                  <a:pt x="1129" y="87"/>
                  <a:pt x="1130" y="88"/>
                  <a:pt x="1131" y="89"/>
                </a:cubicBezTo>
                <a:cubicBezTo>
                  <a:pt x="1138" y="95"/>
                  <a:pt x="1145" y="101"/>
                  <a:pt x="1152" y="107"/>
                </a:cubicBezTo>
                <a:cubicBezTo>
                  <a:pt x="1119" y="106"/>
                  <a:pt x="1101" y="108"/>
                  <a:pt x="1068" y="115"/>
                </a:cubicBezTo>
                <a:cubicBezTo>
                  <a:pt x="1049" y="118"/>
                  <a:pt x="1025" y="124"/>
                  <a:pt x="990" y="120"/>
                </a:cubicBezTo>
                <a:cubicBezTo>
                  <a:pt x="976" y="118"/>
                  <a:pt x="958" y="109"/>
                  <a:pt x="947" y="102"/>
                </a:cubicBezTo>
                <a:cubicBezTo>
                  <a:pt x="947" y="102"/>
                  <a:pt x="954" y="94"/>
                  <a:pt x="957" y="90"/>
                </a:cubicBezTo>
                <a:cubicBezTo>
                  <a:pt x="974" y="70"/>
                  <a:pt x="973" y="36"/>
                  <a:pt x="941" y="27"/>
                </a:cubicBezTo>
                <a:cubicBezTo>
                  <a:pt x="912" y="19"/>
                  <a:pt x="880" y="33"/>
                  <a:pt x="900" y="71"/>
                </a:cubicBezTo>
                <a:cubicBezTo>
                  <a:pt x="911" y="93"/>
                  <a:pt x="936" y="106"/>
                  <a:pt x="935" y="106"/>
                </a:cubicBezTo>
                <a:cubicBezTo>
                  <a:pt x="926" y="114"/>
                  <a:pt x="913" y="121"/>
                  <a:pt x="899" y="125"/>
                </a:cubicBezTo>
                <a:cubicBezTo>
                  <a:pt x="888" y="128"/>
                  <a:pt x="877" y="130"/>
                  <a:pt x="867" y="129"/>
                </a:cubicBezTo>
                <a:cubicBezTo>
                  <a:pt x="857" y="129"/>
                  <a:pt x="848" y="127"/>
                  <a:pt x="840" y="125"/>
                </a:cubicBezTo>
                <a:cubicBezTo>
                  <a:pt x="827" y="121"/>
                  <a:pt x="814" y="114"/>
                  <a:pt x="805" y="106"/>
                </a:cubicBezTo>
                <a:cubicBezTo>
                  <a:pt x="805" y="106"/>
                  <a:pt x="829" y="93"/>
                  <a:pt x="840" y="71"/>
                </a:cubicBezTo>
                <a:cubicBezTo>
                  <a:pt x="860" y="33"/>
                  <a:pt x="829" y="18"/>
                  <a:pt x="799" y="26"/>
                </a:cubicBezTo>
                <a:cubicBezTo>
                  <a:pt x="767" y="35"/>
                  <a:pt x="767" y="70"/>
                  <a:pt x="783" y="90"/>
                </a:cubicBezTo>
                <a:cubicBezTo>
                  <a:pt x="786" y="94"/>
                  <a:pt x="794" y="102"/>
                  <a:pt x="794" y="102"/>
                </a:cubicBezTo>
                <a:cubicBezTo>
                  <a:pt x="782" y="109"/>
                  <a:pt x="765" y="117"/>
                  <a:pt x="750" y="119"/>
                </a:cubicBezTo>
                <a:cubicBezTo>
                  <a:pt x="715" y="123"/>
                  <a:pt x="691" y="118"/>
                  <a:pt x="672" y="114"/>
                </a:cubicBezTo>
                <a:cubicBezTo>
                  <a:pt x="640" y="108"/>
                  <a:pt x="621" y="105"/>
                  <a:pt x="588" y="107"/>
                </a:cubicBezTo>
                <a:cubicBezTo>
                  <a:pt x="595" y="101"/>
                  <a:pt x="602" y="95"/>
                  <a:pt x="610" y="89"/>
                </a:cubicBezTo>
                <a:cubicBezTo>
                  <a:pt x="611" y="88"/>
                  <a:pt x="611" y="87"/>
                  <a:pt x="612" y="86"/>
                </a:cubicBezTo>
                <a:cubicBezTo>
                  <a:pt x="619" y="88"/>
                  <a:pt x="626" y="89"/>
                  <a:pt x="633" y="89"/>
                </a:cubicBezTo>
                <a:cubicBezTo>
                  <a:pt x="658" y="92"/>
                  <a:pt x="685" y="90"/>
                  <a:pt x="708" y="80"/>
                </a:cubicBezTo>
                <a:cubicBezTo>
                  <a:pt x="719" y="74"/>
                  <a:pt x="724" y="64"/>
                  <a:pt x="716" y="56"/>
                </a:cubicBezTo>
                <a:cubicBezTo>
                  <a:pt x="706" y="46"/>
                  <a:pt x="687" y="45"/>
                  <a:pt x="673" y="45"/>
                </a:cubicBezTo>
                <a:cubicBezTo>
                  <a:pt x="658" y="46"/>
                  <a:pt x="642" y="51"/>
                  <a:pt x="630" y="60"/>
                </a:cubicBezTo>
                <a:cubicBezTo>
                  <a:pt x="622" y="66"/>
                  <a:pt x="614" y="73"/>
                  <a:pt x="606" y="80"/>
                </a:cubicBezTo>
                <a:cubicBezTo>
                  <a:pt x="590" y="77"/>
                  <a:pt x="573" y="72"/>
                  <a:pt x="557" y="67"/>
                </a:cubicBezTo>
                <a:cubicBezTo>
                  <a:pt x="565" y="62"/>
                  <a:pt x="573" y="58"/>
                  <a:pt x="580" y="52"/>
                </a:cubicBezTo>
                <a:cubicBezTo>
                  <a:pt x="651" y="4"/>
                  <a:pt x="699" y="7"/>
                  <a:pt x="697" y="5"/>
                </a:cubicBezTo>
                <a:quadBezTo>
                  <a:pt x="697" y="0"/>
                  <a:pt x="697" y="0"/>
                </a:quadBezTo>
                <a:quadBezTo>
                  <a:pt x="0" y="0"/>
                  <a:pt x="0" y="0"/>
                </a:quadBezTo>
                <a:quadBezTo>
                  <a:pt x="0" y="7"/>
                  <a:pt x="0" y="7"/>
                </a:quadBezTo>
                <a:quadBezTo>
                  <a:pt x="668" y="7"/>
                  <a:pt x="668" y="7"/>
                </a:quadBezTo>
                <a:cubicBezTo>
                  <a:pt x="636" y="9"/>
                  <a:pt x="591" y="31"/>
                  <a:pt x="562" y="50"/>
                </a:cubicBezTo>
                <a:cubicBezTo>
                  <a:pt x="557" y="53"/>
                  <a:pt x="546" y="59"/>
                  <a:pt x="541" y="62"/>
                </a:cubicBezTo>
                <a:cubicBezTo>
                  <a:pt x="508" y="52"/>
                  <a:pt x="481" y="44"/>
                  <a:pt x="446" y="43"/>
                </a:cubicBezTo>
                <a:cubicBezTo>
                  <a:pt x="411" y="41"/>
                  <a:pt x="376" y="49"/>
                  <a:pt x="348" y="70"/>
                </a:cubicBezTo>
                <a:cubicBezTo>
                  <a:pt x="343" y="73"/>
                  <a:pt x="330" y="81"/>
                  <a:pt x="329" y="95"/>
                </a:cubicBezTo>
                <a:cubicBezTo>
                  <a:pt x="328" y="102"/>
                  <a:pt x="335" y="110"/>
                  <a:pt x="341" y="113"/>
                </a:cubicBezTo>
                <a:cubicBezTo>
                  <a:pt x="355" y="121"/>
                  <a:pt x="376" y="123"/>
                  <a:pt x="393" y="122"/>
                </a:cubicBezTo>
                <a:cubicBezTo>
                  <a:pt x="419" y="121"/>
                  <a:pt x="443" y="116"/>
                  <a:pt x="468" y="108"/>
                </a:cubicBezTo>
                <a:cubicBezTo>
                  <a:pt x="495" y="99"/>
                  <a:pt x="508" y="93"/>
                  <a:pt x="527" y="84"/>
                </a:cubicBezTo>
                <a:cubicBezTo>
                  <a:pt x="536" y="80"/>
                  <a:pt x="544" y="75"/>
                  <a:pt x="552" y="70"/>
                </a:cubicBezTo>
                <a:cubicBezTo>
                  <a:pt x="568" y="75"/>
                  <a:pt x="585" y="80"/>
                  <a:pt x="602" y="84"/>
                </a:cubicBezTo>
                <a:cubicBezTo>
                  <a:pt x="592" y="92"/>
                  <a:pt x="583" y="100"/>
                  <a:pt x="573" y="108"/>
                </a:cubicBezTo>
                <a:cubicBezTo>
                  <a:pt x="556" y="109"/>
                  <a:pt x="536" y="109"/>
                  <a:pt x="521" y="120"/>
                </a:cubicBezTo>
                <a:cubicBezTo>
                  <a:pt x="516" y="123"/>
                  <a:pt x="512" y="129"/>
                  <a:pt x="514" y="135"/>
                </a:cubicBezTo>
                <a:cubicBezTo>
                  <a:pt x="515" y="144"/>
                  <a:pt x="525" y="145"/>
                  <a:pt x="533" y="143"/>
                </a:cubicBezTo>
                <a:cubicBezTo>
                  <a:pt x="546" y="139"/>
                  <a:pt x="558" y="130"/>
                  <a:pt x="568" y="122"/>
                </a:cubicBezTo>
                <a:cubicBezTo>
                  <a:pt x="572" y="120"/>
                  <a:pt x="580" y="113"/>
                  <a:pt x="583" y="110"/>
                </a:cubicBezTo>
                <a:cubicBezTo>
                  <a:pt x="589" y="109"/>
                  <a:pt x="594" y="109"/>
                  <a:pt x="600" y="109"/>
                </a:cubicBezTo>
                <a:cubicBezTo>
                  <a:pt x="659" y="106"/>
                  <a:pt x="689" y="131"/>
                  <a:pt x="748" y="127"/>
                </a:cubicBezTo>
                <a:cubicBezTo>
                  <a:pt x="767" y="126"/>
                  <a:pt x="794" y="113"/>
                  <a:pt x="803" y="108"/>
                </a:cubicBezTo>
                <a:cubicBezTo>
                  <a:pt x="812" y="116"/>
                  <a:pt x="825" y="123"/>
                  <a:pt x="840" y="128"/>
                </a:cubicBezTo>
                <a:cubicBezTo>
                  <a:pt x="850" y="131"/>
                  <a:pt x="862" y="133"/>
                  <a:pt x="877" y="132"/>
                </a:cubicBezTo>
                <a:cubicBezTo>
                  <a:pt x="882" y="132"/>
                  <a:pt x="889" y="131"/>
                  <a:pt x="894" y="129"/>
                </a:cubicBezTo>
                <a:cubicBezTo>
                  <a:pt x="912" y="125"/>
                  <a:pt x="926" y="118"/>
                  <a:pt x="938" y="108"/>
                </a:cubicBezTo>
                <a:cubicBezTo>
                  <a:pt x="946" y="114"/>
                  <a:pt x="973" y="126"/>
                  <a:pt x="992" y="128"/>
                </a:cubicBezTo>
                <a:cubicBezTo>
                  <a:pt x="1051" y="132"/>
                  <a:pt x="1081" y="106"/>
                  <a:pt x="1140" y="109"/>
                </a:cubicBezTo>
                <a:cubicBezTo>
                  <a:pt x="1146" y="109"/>
                  <a:pt x="1151" y="110"/>
                  <a:pt x="1157" y="110"/>
                </a:cubicBezTo>
                <a:cubicBezTo>
                  <a:pt x="1161" y="113"/>
                  <a:pt x="1168" y="120"/>
                  <a:pt x="1172" y="123"/>
                </a:cubicBezTo>
                <a:cubicBezTo>
                  <a:pt x="1183" y="130"/>
                  <a:pt x="1194" y="140"/>
                  <a:pt x="1207" y="143"/>
                </a:cubicBezTo>
                <a:cubicBezTo>
                  <a:pt x="1215" y="145"/>
                  <a:pt x="1225" y="144"/>
                  <a:pt x="1227" y="136"/>
                </a:cubicBezTo>
                <a:cubicBezTo>
                  <a:pt x="1228" y="129"/>
                  <a:pt x="1224" y="124"/>
                  <a:pt x="1219" y="120"/>
                </a:cubicBezTo>
                <a:cubicBezTo>
                  <a:pt x="1205" y="109"/>
                  <a:pt x="1185" y="109"/>
                  <a:pt x="1167" y="108"/>
                </a:cubicBezTo>
                <a:cubicBezTo>
                  <a:pt x="1157" y="100"/>
                  <a:pt x="1148" y="92"/>
                  <a:pt x="1139" y="84"/>
                </a:cubicBezTo>
                <a:cubicBezTo>
                  <a:pt x="1156" y="81"/>
                  <a:pt x="1172" y="76"/>
                  <a:pt x="1189" y="71"/>
                </a:cubicBezTo>
                <a:cubicBezTo>
                  <a:pt x="1197" y="75"/>
                  <a:pt x="1205" y="80"/>
                  <a:pt x="1213" y="84"/>
                </a:cubicBezTo>
                <a:cubicBezTo>
                  <a:pt x="1232" y="93"/>
                  <a:pt x="1246" y="100"/>
                  <a:pt x="1273" y="109"/>
                </a:cubicBezTo>
                <a:cubicBezTo>
                  <a:pt x="1297" y="117"/>
                  <a:pt x="1322" y="122"/>
                  <a:pt x="1348" y="123"/>
                </a:cubicBezTo>
                <a:cubicBezTo>
                  <a:pt x="1364" y="124"/>
                  <a:pt x="1385" y="122"/>
                  <a:pt x="1400" y="114"/>
                </a:cubicBezTo>
                <a:cubicBezTo>
                  <a:pt x="1406" y="110"/>
                  <a:pt x="1412" y="103"/>
                  <a:pt x="1411" y="95"/>
                </a:cubicBezTo>
                <a:cubicBezTo>
                  <a:pt x="1410" y="82"/>
                  <a:pt x="1398" y="74"/>
                  <a:pt x="1393" y="70"/>
                </a:cubicBezTo>
                <a:cubicBezTo>
                  <a:pt x="1365" y="50"/>
                  <a:pt x="1329" y="41"/>
                  <a:pt x="1294" y="43"/>
                </a:cubicBezTo>
                <a:cubicBezTo>
                  <a:pt x="1260" y="44"/>
                  <a:pt x="1232" y="53"/>
                  <a:pt x="1199" y="62"/>
                </a:cubicBezTo>
                <a:cubicBezTo>
                  <a:pt x="1194" y="59"/>
                  <a:pt x="1184" y="53"/>
                  <a:pt x="1179" y="50"/>
                </a:cubicBezTo>
                <a:cubicBezTo>
                  <a:pt x="1149" y="31"/>
                  <a:pt x="1104" y="9"/>
                  <a:pt x="1072" y="7"/>
                </a:cubicBezTo>
                <a:quadBezTo>
                  <a:pt x="1741" y="7"/>
                  <a:pt x="1741" y="7"/>
                </a:quadBezTo>
                <a:lnTo>
                  <a:pt x="1741" y="0"/>
                </a:lnTo>
                <a:close/>
                <a:moveTo>
                  <a:pt x="1047" y="83"/>
                </a:moveTo>
                <a:cubicBezTo>
                  <a:pt x="1041" y="81"/>
                  <a:pt x="1020" y="74"/>
                  <a:pt x="1024" y="63"/>
                </a:cubicBezTo>
                <a:cubicBezTo>
                  <a:pt x="1026" y="56"/>
                  <a:pt x="1043" y="54"/>
                  <a:pt x="1048" y="54"/>
                </a:cubicBezTo>
                <a:cubicBezTo>
                  <a:pt x="1067" y="52"/>
                  <a:pt x="1084" y="54"/>
                  <a:pt x="1099" y="65"/>
                </a:cubicBezTo>
                <a:cubicBezTo>
                  <a:pt x="1106" y="71"/>
                  <a:pt x="1116" y="76"/>
                  <a:pt x="1122" y="82"/>
                </a:cubicBezTo>
                <a:cubicBezTo>
                  <a:pt x="1098" y="86"/>
                  <a:pt x="1071" y="91"/>
                  <a:pt x="1047" y="83"/>
                </a:cubicBezTo>
                <a:close/>
                <a:moveTo>
                  <a:pt x="641" y="65"/>
                </a:moveTo>
                <a:cubicBezTo>
                  <a:pt x="656" y="54"/>
                  <a:pt x="674" y="51"/>
                  <a:pt x="692" y="53"/>
                </a:cubicBezTo>
                <a:cubicBezTo>
                  <a:pt x="698" y="54"/>
                  <a:pt x="714" y="56"/>
                  <a:pt x="717" y="63"/>
                </a:cubicBezTo>
                <a:cubicBezTo>
                  <a:pt x="721" y="73"/>
                  <a:pt x="699" y="80"/>
                  <a:pt x="693" y="83"/>
                </a:cubicBezTo>
                <a:cubicBezTo>
                  <a:pt x="669" y="91"/>
                  <a:pt x="642" y="85"/>
                  <a:pt x="618" y="82"/>
                </a:cubicBezTo>
                <a:cubicBezTo>
                  <a:pt x="625" y="76"/>
                  <a:pt x="634" y="71"/>
                  <a:pt x="641" y="65"/>
                </a:cubicBezTo>
                <a:close/>
                <a:moveTo>
                  <a:pt x="490" y="87"/>
                </a:moveTo>
                <a:cubicBezTo>
                  <a:pt x="463" y="97"/>
                  <a:pt x="440" y="103"/>
                  <a:pt x="412" y="108"/>
                </a:cubicBezTo>
                <a:cubicBezTo>
                  <a:pt x="397" y="111"/>
                  <a:pt x="387" y="114"/>
                  <a:pt x="366" y="113"/>
                </a:cubicBezTo>
                <a:cubicBezTo>
                  <a:pt x="359" y="113"/>
                  <a:pt x="342" y="112"/>
                  <a:pt x="336" y="104"/>
                </a:cubicBezTo>
                <a:cubicBezTo>
                  <a:pt x="325" y="89"/>
                  <a:pt x="345" y="76"/>
                  <a:pt x="352" y="72"/>
                </a:cubicBezTo>
                <a:cubicBezTo>
                  <a:pt x="367" y="62"/>
                  <a:pt x="385" y="54"/>
                  <a:pt x="402" y="50"/>
                </a:cubicBezTo>
                <a:cubicBezTo>
                  <a:pt x="426" y="44"/>
                  <a:pt x="450" y="46"/>
                  <a:pt x="471" y="49"/>
                </a:cubicBezTo>
                <a:cubicBezTo>
                  <a:pt x="496" y="52"/>
                  <a:pt x="511" y="58"/>
                  <a:pt x="535" y="65"/>
                </a:cubicBezTo>
                <a:cubicBezTo>
                  <a:pt x="520" y="74"/>
                  <a:pt x="513" y="78"/>
                  <a:pt x="490" y="87"/>
                </a:cubicBezTo>
                <a:close/>
                <a:moveTo>
                  <a:pt x="557" y="120"/>
                </a:moveTo>
                <a:cubicBezTo>
                  <a:pt x="547" y="127"/>
                  <a:pt x="533" y="137"/>
                  <a:pt x="520" y="138"/>
                </a:cubicBezTo>
                <a:cubicBezTo>
                  <a:pt x="513" y="138"/>
                  <a:pt x="516" y="126"/>
                  <a:pt x="523" y="121"/>
                </a:cubicBezTo>
                <a:cubicBezTo>
                  <a:pt x="531" y="116"/>
                  <a:pt x="541" y="113"/>
                  <a:pt x="553" y="112"/>
                </a:cubicBezTo>
                <a:cubicBezTo>
                  <a:pt x="557" y="111"/>
                  <a:pt x="568" y="110"/>
                  <a:pt x="571" y="110"/>
                </a:cubicBezTo>
                <a:cubicBezTo>
                  <a:pt x="569" y="112"/>
                  <a:pt x="559" y="119"/>
                  <a:pt x="557" y="120"/>
                </a:cubicBezTo>
                <a:close/>
                <a:moveTo>
                  <a:pt x="797" y="100"/>
                </a:moveTo>
                <a:cubicBezTo>
                  <a:pt x="785" y="92"/>
                  <a:pt x="774" y="77"/>
                  <a:pt x="776" y="63"/>
                </a:cubicBezTo>
                <a:cubicBezTo>
                  <a:pt x="777" y="38"/>
                  <a:pt x="796" y="33"/>
                  <a:pt x="811" y="32"/>
                </a:cubicBezTo>
                <a:cubicBezTo>
                  <a:pt x="820" y="32"/>
                  <a:pt x="829" y="34"/>
                  <a:pt x="834" y="43"/>
                </a:cubicBezTo>
                <a:cubicBezTo>
                  <a:pt x="838" y="49"/>
                  <a:pt x="835" y="62"/>
                  <a:pt x="831" y="68"/>
                </a:cubicBezTo>
                <a:cubicBezTo>
                  <a:pt x="824" y="82"/>
                  <a:pt x="811" y="92"/>
                  <a:pt x="797" y="100"/>
                </a:cubicBezTo>
                <a:close/>
                <a:moveTo>
                  <a:pt x="909" y="69"/>
                </a:moveTo>
                <a:cubicBezTo>
                  <a:pt x="905" y="62"/>
                  <a:pt x="902" y="50"/>
                  <a:pt x="906" y="43"/>
                </a:cubicBezTo>
                <a:cubicBezTo>
                  <a:pt x="911" y="35"/>
                  <a:pt x="921" y="32"/>
                  <a:pt x="929" y="32"/>
                </a:cubicBezTo>
                <a:cubicBezTo>
                  <a:pt x="945" y="33"/>
                  <a:pt x="963" y="38"/>
                  <a:pt x="965" y="63"/>
                </a:cubicBezTo>
                <a:cubicBezTo>
                  <a:pt x="966" y="77"/>
                  <a:pt x="955" y="92"/>
                  <a:pt x="944" y="101"/>
                </a:cubicBezTo>
                <a:cubicBezTo>
                  <a:pt x="929" y="93"/>
                  <a:pt x="917" y="83"/>
                  <a:pt x="909" y="69"/>
                </a:cubicBezTo>
                <a:close/>
                <a:moveTo>
                  <a:pt x="1187" y="112"/>
                </a:moveTo>
                <a:cubicBezTo>
                  <a:pt x="1199" y="114"/>
                  <a:pt x="1209" y="116"/>
                  <a:pt x="1218" y="121"/>
                </a:cubicBezTo>
                <a:cubicBezTo>
                  <a:pt x="1224" y="126"/>
                  <a:pt x="1227" y="139"/>
                  <a:pt x="1220" y="138"/>
                </a:cubicBezTo>
                <a:cubicBezTo>
                  <a:pt x="1207" y="137"/>
                  <a:pt x="1193" y="127"/>
                  <a:pt x="1183" y="120"/>
                </a:cubicBezTo>
                <a:cubicBezTo>
                  <a:pt x="1181" y="119"/>
                  <a:pt x="1171" y="112"/>
                  <a:pt x="1169" y="110"/>
                </a:cubicBezTo>
                <a:cubicBezTo>
                  <a:pt x="1172" y="111"/>
                  <a:pt x="1184" y="112"/>
                  <a:pt x="1187" y="112"/>
                </a:cubicBezTo>
                <a:close/>
                <a:moveTo>
                  <a:pt x="1269" y="49"/>
                </a:moveTo>
                <a:cubicBezTo>
                  <a:pt x="1290" y="47"/>
                  <a:pt x="1314" y="44"/>
                  <a:pt x="1338" y="50"/>
                </a:cubicBezTo>
                <a:cubicBezTo>
                  <a:pt x="1355" y="55"/>
                  <a:pt x="1374" y="62"/>
                  <a:pt x="1389" y="72"/>
                </a:cubicBezTo>
                <a:cubicBezTo>
                  <a:pt x="1395" y="76"/>
                  <a:pt x="1416" y="89"/>
                  <a:pt x="1404" y="105"/>
                </a:cubicBezTo>
                <a:cubicBezTo>
                  <a:pt x="1398" y="113"/>
                  <a:pt x="1381" y="114"/>
                  <a:pt x="1374" y="114"/>
                </a:cubicBezTo>
                <a:cubicBezTo>
                  <a:pt x="1354" y="114"/>
                  <a:pt x="1343" y="111"/>
                  <a:pt x="1329" y="109"/>
                </a:cubicBezTo>
                <a:cubicBezTo>
                  <a:pt x="1300" y="103"/>
                  <a:pt x="1277" y="97"/>
                  <a:pt x="1251" y="87"/>
                </a:cubicBezTo>
                <a:cubicBezTo>
                  <a:pt x="1227" y="78"/>
                  <a:pt x="1221" y="74"/>
                  <a:pt x="1205" y="66"/>
                </a:cubicBezTo>
                <a:cubicBezTo>
                  <a:pt x="1229" y="59"/>
                  <a:pt x="1245" y="52"/>
                  <a:pt x="1269" y="49"/>
                </a:cubicBezTo>
                <a:close/>
              </a:path>
            </a:pathLst>
          </a:custGeom>
          <a:solidFill>
            <a:srgbClr val="1E1D14"/>
          </a:solidFill>
          <a:ln>
            <a:noFill/>
          </a:ln>
        </p:spPr>
        <p:txBody>
          <a:bodyPr vert="horz" wrap="square" lIns="91440" tIns="45720" rIns="91440" bIns="45720" anchor="t" anchorCtr="0"/>
          <a:lstStyle/>
          <a:p>
            <a:pPr lvl="0">
              <a:defRPr/>
            </a:pPr>
            <a:endParaRPr lang="zh-CN" altLang="en-US"/>
          </a:p>
        </p:txBody>
      </p:sp>
      <p:cxnSp>
        <p:nvCxnSpPr>
          <p:cNvPr id="63" name="直接连接符 28"/>
          <p:cNvCxnSpPr/>
          <p:nvPr/>
        </p:nvCxnSpPr>
        <p:spPr>
          <a:xfrm flipH="1">
            <a:off x="2469426" y="5897034"/>
            <a:ext cx="7253147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8324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r>
              <a:rPr lang="ko-KR" altLang="en-US"/>
              <a:t>2. 정치 체제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484630"/>
            <a:ext cx="10516235" cy="469265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 fontScale="92500" lnSpcReduction="20000"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제 2차 세계 대전에서 패하기 전까지는, 정치 </a:t>
            </a:r>
            <a:r>
              <a:rPr lang="ko-KR" altLang="en-US" sz="2400" dirty="0" err="1">
                <a:latin typeface="Calibri" charset="0"/>
                <a:ea typeface="맑은 고딕" charset="0"/>
                <a:cs typeface="+mn-cs"/>
              </a:rPr>
              <a:t>제체와</a:t>
            </a: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 국체가 </a:t>
            </a:r>
            <a:r>
              <a:rPr lang="ko-KR" altLang="en-US" sz="2400" dirty="0" err="1">
                <a:latin typeface="Calibri" charset="0"/>
                <a:ea typeface="맑은 고딕" charset="0"/>
                <a:cs typeface="+mn-cs"/>
              </a:rPr>
              <a:t>일체된</a:t>
            </a: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 천황이 </a:t>
            </a:r>
            <a:r>
              <a:rPr lang="ko-KR" altLang="en-US" sz="2400" dirty="0" err="1">
                <a:latin typeface="Calibri" charset="0"/>
                <a:ea typeface="맑은 고딕" charset="0"/>
                <a:cs typeface="+mn-cs"/>
              </a:rPr>
              <a:t>다르리는</a:t>
            </a: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 '</a:t>
            </a:r>
            <a:r>
              <a:rPr lang="ko-KR" altLang="en-US" sz="2400" b="1" dirty="0">
                <a:latin typeface="+mn-lt"/>
                <a:ea typeface="+mn-ea"/>
                <a:cs typeface="+mn-cs"/>
              </a:rPr>
              <a:t>신권 </a:t>
            </a:r>
            <a:r>
              <a:rPr lang="ko-KR" altLang="en-US" sz="2400" b="1" dirty="0" err="1">
                <a:latin typeface="+mn-lt"/>
                <a:ea typeface="+mn-ea"/>
                <a:cs typeface="+mn-cs"/>
              </a:rPr>
              <a:t>국가'</a:t>
            </a:r>
            <a:r>
              <a:rPr lang="ko-KR" altLang="en-US" sz="2400" dirty="0" err="1">
                <a:latin typeface="Calibri" charset="0"/>
                <a:ea typeface="맑은 고딕" charset="0"/>
                <a:cs typeface="+mn-cs"/>
              </a:rPr>
              <a:t>로</a:t>
            </a: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 불린 </a:t>
            </a:r>
            <a:r>
              <a:rPr lang="ko-KR" altLang="en-US" sz="2400" b="1" dirty="0">
                <a:latin typeface="+mn-lt"/>
                <a:ea typeface="+mn-ea"/>
                <a:cs typeface="+mn-cs"/>
              </a:rPr>
              <a:t>입헌군주제 국가</a:t>
            </a: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였음.</a:t>
            </a:r>
          </a:p>
          <a:p>
            <a:pPr marL="228600" indent="-228600" latinLnBrk="0">
              <a:buFont typeface="Arial"/>
              <a:buChar char="•"/>
            </a:pPr>
            <a:endParaRPr lang="ko-KR" altLang="en-US" sz="2400" dirty="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이후, 현재의 일본은</a:t>
            </a:r>
          </a:p>
          <a:p>
            <a:pPr marL="228600" indent="-228600" latinLnBrk="0">
              <a:buFontTx/>
              <a:buNone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-천황은 국정에 관여하는 권능이 없는 상징으로 규정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-군주에 대한 규정이 없으므로, '입헌' 군주는 존재하지 않음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-통치권 또한 국민에게만 존재, 호칭 또한 신민이 아님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맑은 고딕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국민 주권의 원칙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맑은 고딕"/>
              <a:buChar char="•"/>
            </a:pPr>
            <a:endParaRPr lang="ko-KR" altLang="en-US" sz="2400" dirty="0">
              <a:latin typeface="Calibri" charset="0"/>
              <a:ea typeface="맑은 고딕" charset="0"/>
              <a:cs typeface="+mn-cs"/>
            </a:endParaRP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맑은 고딕"/>
              <a:buChar char="•"/>
            </a:pPr>
            <a:r>
              <a:rPr lang="ko-KR" altLang="en-US" dirty="0"/>
              <a:t>세습되는 천황의 존재 때문에 여전히 입헌군주제라고 보는 시각도 존재.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맑은 고딕"/>
              <a:buChar char="•"/>
            </a:pPr>
            <a:r>
              <a:rPr lang="ko-KR" altLang="en-US" dirty="0"/>
              <a:t>그 천황이 국정에 대한 어떤 권능도 없기 때문에 </a:t>
            </a:r>
            <a:r>
              <a:rPr lang="ko-KR" altLang="en-US" dirty="0" err="1"/>
              <a:t>공화제라고</a:t>
            </a:r>
            <a:r>
              <a:rPr lang="ko-KR" altLang="en-US" dirty="0"/>
              <a:t> 보는 시각도 존재.</a:t>
            </a:r>
          </a:p>
        </p:txBody>
      </p:sp>
    </p:spTree>
    <p:extLst>
      <p:ext uri="{BB962C8B-B14F-4D97-AF65-F5344CB8AC3E}">
        <p14:creationId xmlns:p14="http://schemas.microsoft.com/office/powerpoint/2010/main" val="226263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8324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r>
              <a:rPr lang="ko-KR" altLang="en-US"/>
              <a:t>3. 국가 원수에 관하여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484630"/>
            <a:ext cx="10516235" cy="469265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헌법상 천황을 국가원수로 인정하고 있다.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다만 상징적 국가원수라는 표현이 붙을 정도로 권한이 없다. </a:t>
            </a:r>
          </a:p>
          <a:p>
            <a:pPr marL="228600" indent="-228600" latinLnBrk="0">
              <a:buFontTx/>
              <a:buNone/>
            </a:pPr>
            <a:r>
              <a:rPr lang="ko-KR" altLang="en-US" dirty="0"/>
              <a:t>	-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제4조</a:t>
            </a:r>
            <a:b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</a:b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①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천황은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이 </a:t>
            </a:r>
            <a:r>
              <a:rPr sz="1800" b="0" i="0"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 charset="0"/>
                <a:ea typeface="나눔바른고딕" charset="0"/>
                <a:hlinkClick r:id="rId2"/>
              </a:rPr>
              <a:t>헌법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이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정한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국사에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관한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행위만을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행하며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,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국정에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관한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권능은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갖지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않는다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.</a:t>
            </a:r>
            <a:b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</a:b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②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천황은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법률이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정하는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바에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따라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, 그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국사에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관한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행위를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위임할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 수 </a:t>
            </a:r>
            <a:r>
              <a:rPr sz="1800" b="0" i="0" dirty="0" err="1">
                <a:solidFill>
                  <a:srgbClr val="373A3C"/>
                </a:solidFill>
                <a:latin typeface="Arial" charset="0"/>
                <a:ea typeface="나눔바른고딕" charset="0"/>
              </a:rPr>
              <a:t>있다</a:t>
            </a:r>
            <a:r>
              <a:rPr sz="1800" b="0" i="0" dirty="0">
                <a:solidFill>
                  <a:srgbClr val="373A3C"/>
                </a:solidFill>
                <a:latin typeface="Arial" charset="0"/>
                <a:ea typeface="나눔바른고딕" charset="0"/>
              </a:rPr>
              <a:t>.</a:t>
            </a:r>
            <a:endParaRPr lang="ko-KR" altLang="en-US" sz="1800" b="0" i="0" dirty="0">
              <a:solidFill>
                <a:srgbClr val="373A3C"/>
              </a:solidFill>
              <a:latin typeface="Arial" charset="0"/>
              <a:ea typeface="나눔바른고딕" charset="0"/>
            </a:endParaRPr>
          </a:p>
          <a:p>
            <a:pPr marL="228600" indent="-228600" latinLnBrk="0">
              <a:buFontTx/>
              <a:buNone/>
            </a:pPr>
            <a:endParaRPr lang="ko-KR" altLang="en-US" sz="1800" b="0" i="0" dirty="0">
              <a:solidFill>
                <a:srgbClr val="373A3C"/>
              </a:solidFill>
              <a:latin typeface="Arial" charset="0"/>
              <a:ea typeface="나눔바른고딕" charset="0"/>
            </a:endParaRPr>
          </a:p>
          <a:p>
            <a:pPr marL="228600" indent="-228600" latinLnBrk="0">
              <a:buFont typeface="Arial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오히려 명목상 신하로 여겨지는 내각총리대신이 국가 원수 호칭에 걸맞는 권한을 가지고 있다.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2400" dirty="0">
                <a:latin typeface="Calibri" charset="0"/>
                <a:ea typeface="맑은 고딕" charset="0"/>
                <a:cs typeface="+mn-cs"/>
              </a:rPr>
              <a:t>자위대의 최고지휘감독권 또한 총리의 권한이다.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9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443230"/>
            <a:ext cx="10516235" cy="8324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r>
              <a:rPr lang="ko-KR" altLang="en-US"/>
              <a:t>4. 일본의 정치 제도</a:t>
            </a:r>
          </a:p>
        </p:txBody>
      </p:sp>
      <p:pic>
        <p:nvPicPr>
          <p:cNvPr id="3" name="Content Placeholder 2" descr="C:/Users/82106/AppData/Roaming/PolarisOffice/ETemp/5800_15507048/fImage789705036334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870" y="1450340"/>
            <a:ext cx="5920105" cy="4692015"/>
          </a:xfrm>
          <a:prstGeom prst="rect">
            <a:avLst/>
          </a:prstGeom>
          <a:noFill/>
        </p:spPr>
      </p:pic>
      <p:sp>
        <p:nvSpPr>
          <p:cNvPr id="4" name="텍스트 상자 1"/>
          <p:cNvSpPr txBox="1">
            <a:spLocks/>
          </p:cNvSpPr>
          <p:nvPr/>
        </p:nvSpPr>
        <p:spPr>
          <a:xfrm>
            <a:off x="925195" y="2040890"/>
            <a:ext cx="4126230" cy="9239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hangingPunct="1"/>
            <a:r>
              <a:rPr sz="1800" dirty="0" err="1">
                <a:latin typeface="맑은 고딕" charset="0"/>
                <a:ea typeface="맑은 고딕" charset="0"/>
              </a:rPr>
              <a:t>삼권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분립</a:t>
            </a:r>
            <a:endParaRPr lang="ko-KR" altLang="en-US" sz="1800" dirty="0">
              <a:latin typeface="맑은 고딕" charset="0"/>
              <a:ea typeface="맑은 고딕" charset="0"/>
            </a:endParaRPr>
          </a:p>
          <a:p>
            <a:pPr marL="0" indent="0" algn="l" hangingPunct="1"/>
            <a:endParaRPr lang="ko-KR" altLang="en-US" sz="1800" dirty="0"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sz="1800" dirty="0" err="1">
                <a:latin typeface="맑은 고딕" charset="0"/>
                <a:ea typeface="맑은 고딕" charset="0"/>
              </a:rPr>
              <a:t>입법</a:t>
            </a:r>
            <a:r>
              <a:rPr sz="1800" dirty="0">
                <a:latin typeface="맑은 고딕" charset="0"/>
                <a:ea typeface="맑은 고딕" charset="0"/>
              </a:rPr>
              <a:t> , </a:t>
            </a:r>
            <a:r>
              <a:rPr sz="1800" dirty="0" err="1">
                <a:latin typeface="맑은 고딕" charset="0"/>
                <a:ea typeface="맑은 고딕" charset="0"/>
              </a:rPr>
              <a:t>사법</a:t>
            </a:r>
            <a:r>
              <a:rPr sz="1800" dirty="0">
                <a:latin typeface="맑은 고딕" charset="0"/>
                <a:ea typeface="맑은 고딕" charset="0"/>
              </a:rPr>
              <a:t> , </a:t>
            </a:r>
            <a:r>
              <a:rPr sz="1800" dirty="0" err="1">
                <a:latin typeface="맑은 고딕" charset="0"/>
                <a:ea typeface="맑은 고딕" charset="0"/>
              </a:rPr>
              <a:t>행정의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삼권으로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나눔</a:t>
            </a:r>
            <a:endParaRPr lang="ko-KR" altLang="en-US" sz="1800" dirty="0">
              <a:latin typeface="맑은 고딕" charset="0"/>
              <a:ea typeface="맑은 고딕" charset="0"/>
            </a:endParaRPr>
          </a:p>
        </p:txBody>
      </p:sp>
      <p:sp>
        <p:nvSpPr>
          <p:cNvPr id="5" name="텍스트 상자 2"/>
          <p:cNvSpPr txBox="1">
            <a:spLocks/>
          </p:cNvSpPr>
          <p:nvPr/>
        </p:nvSpPr>
        <p:spPr>
          <a:xfrm>
            <a:off x="927735" y="3219450"/>
            <a:ext cx="4126230" cy="31388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hangingPunct="1"/>
            <a:r>
              <a:rPr sz="1800" dirty="0" err="1">
                <a:latin typeface="맑은 고딕" charset="0"/>
                <a:ea typeface="맑은 고딕" charset="0"/>
              </a:rPr>
              <a:t>일당우위제</a:t>
            </a:r>
            <a:endParaRPr lang="ko-KR" altLang="en-US" sz="1800" dirty="0">
              <a:latin typeface="맑은 고딕" charset="0"/>
              <a:ea typeface="맑은 고딕" charset="0"/>
            </a:endParaRPr>
          </a:p>
          <a:p>
            <a:pPr marL="0" indent="0" algn="l" hangingPunct="1"/>
            <a:endParaRPr lang="ko-KR" altLang="en-US" sz="1800" dirty="0"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sz="1800" dirty="0">
                <a:latin typeface="맑은 고딕" charset="0"/>
                <a:ea typeface="맑은 고딕" charset="0"/>
              </a:rPr>
              <a:t>1개의 </a:t>
            </a:r>
            <a:r>
              <a:rPr sz="1800" dirty="0" err="1">
                <a:latin typeface="맑은 고딕" charset="0"/>
                <a:ea typeface="맑은 고딕" charset="0"/>
              </a:rPr>
              <a:t>정당이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여당으로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집권하며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압도적인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비중으로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정치기구를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장악하여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일당제와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상당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부분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유사한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체제</a:t>
            </a:r>
            <a:endParaRPr lang="ko-KR" altLang="en-US" sz="1800" dirty="0">
              <a:latin typeface="맑은 고딕" charset="0"/>
              <a:ea typeface="맑은 고딕" charset="0"/>
            </a:endParaRPr>
          </a:p>
          <a:p>
            <a:pPr marL="0" indent="0" algn="l" hangingPunct="1"/>
            <a:endParaRPr lang="ko-KR" altLang="en-US" sz="1800" dirty="0"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sz="1800" dirty="0" err="1">
                <a:latin typeface="맑은 고딕" charset="0"/>
                <a:ea typeface="맑은 고딕" charset="0"/>
              </a:rPr>
              <a:t>의원내각제</a:t>
            </a:r>
            <a:endParaRPr lang="ko-KR" altLang="en-US" sz="1800" dirty="0">
              <a:latin typeface="맑은 고딕" charset="0"/>
              <a:ea typeface="맑은 고딕" charset="0"/>
            </a:endParaRPr>
          </a:p>
          <a:p>
            <a:pPr marL="0" indent="0" algn="l" hangingPunct="1"/>
            <a:endParaRPr lang="ko-KR" altLang="en-US" sz="1800" dirty="0"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sz="1800" dirty="0" err="1">
                <a:latin typeface="맑은 고딕" charset="0"/>
                <a:ea typeface="맑은 고딕" charset="0"/>
              </a:rPr>
              <a:t>의회의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다수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의석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정당이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행정부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구성권을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가지며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의회에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책임을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지는</a:t>
            </a:r>
            <a:r>
              <a:rPr sz="1800" dirty="0">
                <a:latin typeface="맑은 고딕" charset="0"/>
                <a:ea typeface="맑은 고딕" charset="0"/>
              </a:rPr>
              <a:t> </a:t>
            </a:r>
            <a:r>
              <a:rPr sz="1800" dirty="0" err="1">
                <a:latin typeface="맑은 고딕" charset="0"/>
                <a:ea typeface="맑은 고딕" charset="0"/>
              </a:rPr>
              <a:t>정치제도</a:t>
            </a:r>
            <a:r>
              <a:rPr sz="1800" dirty="0">
                <a:latin typeface="맑은 고딕" charset="0"/>
                <a:ea typeface="맑은 고딕" charset="0"/>
              </a:rPr>
              <a:t>. </a:t>
            </a:r>
            <a:endParaRPr lang="ko-KR" altLang="en-US" sz="1800" dirty="0"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83312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삼권 분립 - 입법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484630"/>
            <a:ext cx="10516870" cy="46932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ko-KR" altLang="en-US" sz="2800" dirty="0" err="1">
                <a:latin typeface="Calibri" charset="0"/>
                <a:ea typeface="맑은 고딕" charset="0"/>
                <a:cs typeface="+mn-cs"/>
              </a:rPr>
              <a:t>일본국</a:t>
            </a: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 헌법은 국회를 국권의 최고 기관, 국가의 유일한 입법 기관으로 규정하고 있다. </a:t>
            </a:r>
          </a:p>
          <a:p>
            <a:pPr marL="228600" indent="-228600" algn="l" defTabSz="914400" rtl="0" eaLnBrk="1" latinLnBrk="0" hangingPunct="1">
              <a:spcBef>
                <a:spcPct val="20000"/>
              </a:spcBef>
            </a:pP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허나 일본의 행정기관인 </a:t>
            </a:r>
            <a:r>
              <a:rPr lang="ko-KR" altLang="en-US" sz="2800" dirty="0" err="1">
                <a:latin typeface="Calibri" charset="0"/>
                <a:ea typeface="맑은 고딕" charset="0"/>
                <a:cs typeface="+mn-cs"/>
              </a:rPr>
              <a:t>내각부에도</a:t>
            </a: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 법안 </a:t>
            </a:r>
            <a:r>
              <a:rPr lang="ko-KR" altLang="en-US" sz="2800" dirty="0" err="1">
                <a:latin typeface="Calibri" charset="0"/>
                <a:ea typeface="맑은 고딕" charset="0"/>
                <a:cs typeface="+mn-cs"/>
              </a:rPr>
              <a:t>제출권을</a:t>
            </a: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 부여하였고, 실제로 국회에서 가결되는 법안의 대부분은 내각이 제출한 법안이다.</a:t>
            </a:r>
          </a:p>
          <a:p>
            <a:pPr marL="228600" indent="-228600" algn="l" defTabSz="914400" rtl="0" eaLnBrk="1" latinLnBrk="0" hangingPunct="1">
              <a:spcBef>
                <a:spcPct val="20000"/>
              </a:spcBef>
              <a:buFont typeface="맑은 고딕"/>
              <a:buChar char="•"/>
            </a:pPr>
            <a:endParaRPr lang="ko-KR" altLang="en-US" sz="2800" dirty="0">
              <a:latin typeface="Calibri" charset="0"/>
              <a:ea typeface="맑은 고딕" charset="0"/>
              <a:cs typeface="+mn-cs"/>
            </a:endParaRPr>
          </a:p>
          <a:p>
            <a:pPr marL="228600" indent="-228600" algn="l" defTabSz="914400" rtl="0" eaLnBrk="1" latinLnBrk="0" hangingPunct="1">
              <a:spcBef>
                <a:spcPct val="20000"/>
              </a:spcBef>
              <a:buFont typeface="맑은 고딕"/>
              <a:buChar char="•"/>
            </a:pP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중의원의 임기는 4년, 참의원의 임기는 6년이다.</a:t>
            </a:r>
          </a:p>
          <a:p>
            <a:pPr marL="228600" indent="-22860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중의원 선거는 일반적으로 </a:t>
            </a:r>
            <a:r>
              <a:rPr lang="ko-KR" altLang="en-US" sz="2800" dirty="0" err="1">
                <a:latin typeface="Calibri" charset="0"/>
                <a:ea typeface="맑은 고딕" charset="0"/>
                <a:cs typeface="+mn-cs"/>
              </a:rPr>
              <a:t>총선거라고</a:t>
            </a: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 부르고,</a:t>
            </a:r>
          </a:p>
          <a:p>
            <a:pPr marL="228600" indent="-22860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참의원 선거는 </a:t>
            </a:r>
            <a:r>
              <a:rPr lang="ko-KR" altLang="en-US" sz="2800" dirty="0" err="1">
                <a:latin typeface="Calibri" charset="0"/>
                <a:ea typeface="맑은 고딕" charset="0"/>
                <a:cs typeface="+mn-cs"/>
              </a:rPr>
              <a:t>통상선고라</a:t>
            </a: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 부른다.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86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83312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r>
              <a:rPr lang="ko-KR" altLang="en-US"/>
              <a:t>삼권 분립 - 행정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484630"/>
            <a:ext cx="10516870" cy="46932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행정권은 내각 총리대신을 장으로 하는 내각에 속하며, </a:t>
            </a:r>
            <a:r>
              <a:rPr lang="ko-KR" altLang="en-US" sz="2800" dirty="0" err="1">
                <a:latin typeface="Calibri" charset="0"/>
                <a:ea typeface="맑은 고딕" charset="0"/>
                <a:cs typeface="+mn-cs"/>
              </a:rPr>
              <a:t>내각부는</a:t>
            </a: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 행정권의 행사와 아울러 국회에 책임을 진다. </a:t>
            </a:r>
            <a:r>
              <a:rPr lang="ko-KR" altLang="en-US" sz="2800" dirty="0" err="1">
                <a:latin typeface="Calibri" charset="0"/>
                <a:ea typeface="맑은 고딕" charset="0"/>
                <a:cs typeface="+mn-cs"/>
              </a:rPr>
              <a:t>내각부는</a:t>
            </a: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 행정 사무 이외에 법률 집행, 외교 관계의 처리, 조약 체결, 예산 작성, 정령 지정 등의 업무를 부담. </a:t>
            </a:r>
          </a:p>
          <a:p>
            <a:pPr marL="228600" indent="-228600" latinLnBrk="0">
              <a:buFont typeface="Arial"/>
              <a:buChar char="•"/>
            </a:pPr>
            <a:endParaRPr lang="ko-KR" altLang="en-US" sz="2800" dirty="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내각총리대신은 국회가 국회의원 중에서 지명하고, 일본 천황이 임명한다.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5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83312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r>
              <a:rPr lang="ko-KR" altLang="en-US"/>
              <a:t>삼권 분립 - 사법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484630"/>
            <a:ext cx="10516870" cy="46932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사법권은 최고재판소를 비롯해 법률에 의거하여 설치된 하급 재판소에 속하며, 재판소는 위헌입법심사권을 갖는다.</a:t>
            </a:r>
          </a:p>
          <a:p>
            <a:pPr marL="228600" indent="-228600" latinLnBrk="0">
              <a:buFont typeface="Arial"/>
              <a:buChar char="•"/>
            </a:pPr>
            <a:endParaRPr lang="ko-KR" altLang="en-US" sz="2800" dirty="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상급 재판소인 최고재판소는 수장인 최고재판소 장관과 그 외의 최고재판소 재판관으로 구성됨. 최고재판소 장관은 내각이 지명하여, 천황이 임명하고, 최고재판소 재판관은 내각이 임명한다.</a:t>
            </a:r>
          </a:p>
          <a:p>
            <a:pPr marL="228600" indent="-228600" latinLnBrk="0">
              <a:buFont typeface="Arial"/>
              <a:buChar char="•"/>
            </a:pPr>
            <a:endParaRPr lang="ko-KR" altLang="en-US" sz="2800" dirty="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최고재판소 장관과 그 외의 최고재판소 재판관은 임명된 뒤 </a:t>
            </a:r>
            <a:r>
              <a:rPr lang="ko-KR" altLang="en-US" sz="2800" dirty="0" err="1">
                <a:latin typeface="Calibri" charset="0"/>
                <a:ea typeface="맑은 고딕" charset="0"/>
                <a:cs typeface="+mn-cs"/>
              </a:rPr>
              <a:t>국민심사를</a:t>
            </a: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 받고, 10년이 경과할 때 마다 재차 </a:t>
            </a:r>
            <a:r>
              <a:rPr lang="ko-KR" altLang="en-US" sz="2800" dirty="0" err="1">
                <a:latin typeface="Calibri" charset="0"/>
                <a:ea typeface="맑은 고딕" charset="0"/>
                <a:cs typeface="+mn-cs"/>
              </a:rPr>
              <a:t>국민심사를</a:t>
            </a: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 받는다.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63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2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3F8E8F95-CF1C-D64A-8462-990630C5DDE0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ko-Kore-VN" altLang="en-US" dirty="0" smtClean="0"/>
              <a:t>일본문화</a:t>
            </a:r>
            <a:endParaRPr kumimoji="1" lang="ko-Kore-VN" altLang="en-US" dirty="0"/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6E3A1D24-5CD9-EA4E-A8B4-65EB6FBD9FF0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ko-Kore-VN" altLang="en-US" dirty="0" smtClean="0"/>
              <a:t>일본</a:t>
            </a:r>
            <a:r>
              <a:rPr kumimoji="1" lang="ko-KR" altLang="en-US" smtClean="0"/>
              <a:t> 전후의 외교 정책</a:t>
            </a:r>
            <a:endParaRPr kumimoji="1" lang="ko-Kore-V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CA51C-C5A2-3346-9852-A0AC47B95F18}"/>
              </a:ext>
            </a:extLst>
          </p:cNvPr>
          <p:cNvSpPr txBox="1"/>
          <p:nvPr/>
        </p:nvSpPr>
        <p:spPr>
          <a:xfrm>
            <a:off x="7447403" y="5366305"/>
            <a:ext cx="420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err="1"/>
              <a:t>응웬</a:t>
            </a:r>
            <a:r>
              <a:rPr kumimoji="1" lang="ko-KR" altLang="en-US" dirty="0"/>
              <a:t> 득 하이 </a:t>
            </a:r>
            <a:r>
              <a:rPr kumimoji="1" lang="en-US" altLang="ko-KR" dirty="0"/>
              <a:t>22045411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4400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731DB0-F245-1549-A43E-5BADB3B918E2}"/>
              </a:ext>
            </a:extLst>
          </p:cNvPr>
          <p:cNvSpPr txBox="1"/>
          <p:nvPr/>
        </p:nvSpPr>
        <p:spPr>
          <a:xfrm>
            <a:off x="848299" y="1951672"/>
            <a:ext cx="6224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1951년, 일본과 미국은 "샌프란시스코 </a:t>
            </a:r>
            <a:r>
              <a:rPr lang="ko-KR" altLang="ko-Kore-VN" dirty="0" err="1"/>
              <a:t>조약"을</a:t>
            </a:r>
            <a:r>
              <a:rPr lang="ko-KR" altLang="ko-Kore-VN" dirty="0"/>
              <a:t> 체결했습니다.</a:t>
            </a:r>
            <a:endParaRPr lang="vi-VN" altLang="ko-KR" dirty="0"/>
          </a:p>
          <a:p>
            <a:endParaRPr kumimoji="1" lang="vi-VN" altLang="ko-Kore-VN" dirty="0"/>
          </a:p>
          <a:p>
            <a:r>
              <a:rPr kumimoji="1" lang="vi-VN" altLang="ko-Kore-VN" dirty="0"/>
              <a:t> </a:t>
            </a:r>
            <a:r>
              <a:rPr lang="ko-KR" altLang="ko-Kore-VN" dirty="0"/>
              <a:t>이어 "</a:t>
            </a:r>
            <a:r>
              <a:rPr lang="ko-KR" altLang="ko-Kore-VN" dirty="0" err="1"/>
              <a:t>일미안보조약"이</a:t>
            </a:r>
            <a:r>
              <a:rPr lang="ko-KR" altLang="ko-Kore-VN" dirty="0"/>
              <a:t> 뒤따랐다.</a:t>
            </a:r>
            <a:endParaRPr kumimoji="1" lang="ko-Kore-VN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FBC95A8-1BF5-354A-8994-B1CD2661E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101" y="940110"/>
            <a:ext cx="4038600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367696-D95E-D44D-8FA4-7FED1173939C}"/>
              </a:ext>
            </a:extLst>
          </p:cNvPr>
          <p:cNvSpPr txBox="1"/>
          <p:nvPr/>
        </p:nvSpPr>
        <p:spPr>
          <a:xfrm>
            <a:off x="1057619" y="661012"/>
            <a:ext cx="421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ko-Kore-VN" dirty="0"/>
              <a:t>I </a:t>
            </a:r>
            <a:r>
              <a:rPr lang="ko-KR" altLang="ko-Kore-VN" dirty="0" err="1"/>
              <a:t>일미관계의</a:t>
            </a:r>
            <a:r>
              <a:rPr lang="ko-KR" altLang="ko-Kore-VN" dirty="0"/>
              <a:t> 외교정책</a:t>
            </a:r>
            <a:endParaRPr kumimoji="1" lang="ko-Kore-V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6026B-0D49-3A42-8934-3AD7A3EE9827}"/>
              </a:ext>
            </a:extLst>
          </p:cNvPr>
          <p:cNvSpPr txBox="1"/>
          <p:nvPr/>
        </p:nvSpPr>
        <p:spPr>
          <a:xfrm>
            <a:off x="7436385" y="3525398"/>
            <a:ext cx="3907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1951년 9월 8일 일본은 미국과 "미일 안보조약"</a:t>
            </a:r>
            <a:endParaRPr kumimoji="1" lang="ko-Kore-V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497C01-E760-3842-AA08-4F445736F21F}"/>
              </a:ext>
            </a:extLst>
          </p:cNvPr>
          <p:cNvSpPr txBox="1"/>
          <p:nvPr/>
        </p:nvSpPr>
        <p:spPr>
          <a:xfrm>
            <a:off x="848299" y="3710064"/>
            <a:ext cx="6114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계약 내용</a:t>
            </a:r>
            <a:r>
              <a:rPr lang="vi-VN" altLang="ko-KR" dirty="0"/>
              <a:t>: </a:t>
            </a:r>
            <a:r>
              <a:rPr lang="ko-KR" altLang="ko-Kore-VN" dirty="0"/>
              <a:t>미국이 일본 영토에 주둔하고 군사 기지를 건설하기 위해 "미국 핵우산" 아래에 배치되는 것으로 승인되었습니다.</a:t>
            </a:r>
            <a:r>
              <a:rPr lang="vi-VN" altLang="ko-KR" dirty="0"/>
              <a:t> 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403573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DCDC38-183E-4741-AC63-D98B747A393B}"/>
              </a:ext>
            </a:extLst>
          </p:cNvPr>
          <p:cNvSpPr txBox="1"/>
          <p:nvPr/>
        </p:nvSpPr>
        <p:spPr>
          <a:xfrm>
            <a:off x="1068636" y="969484"/>
            <a:ext cx="6048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000" dirty="0"/>
              <a:t>20세기 말부터 미국과 일본은 견고하고 매우 활발한 정치, 경제, 군사 관계를 맺었습니다. 미국은 일본을 가장 가까운 동맹국이자 파트너로 간주합니다. 일본은 현재 세계에서 가장 친미적인 국가 중 하나이며 일본인의 67%가 미국을 평가합니다.</a:t>
            </a:r>
            <a:endParaRPr lang="vi-VN" altLang="ko-KR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12FF4C7-92EA-004D-AE22-620D7760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884" y="969484"/>
            <a:ext cx="3425480" cy="228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82CB54-4324-374C-9AB5-BD161686238A}"/>
              </a:ext>
            </a:extLst>
          </p:cNvPr>
          <p:cNvSpPr txBox="1"/>
          <p:nvPr/>
        </p:nvSpPr>
        <p:spPr>
          <a:xfrm>
            <a:off x="7697884" y="3429000"/>
            <a:ext cx="3583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2019년 8월 비아리츠에서 열린 제45차 G7에서 도널드 트럼프 미국 대통령과 아베 신조 일본 총리</a:t>
            </a:r>
            <a:endParaRPr kumimoji="1" lang="ko-Kore-V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95D0E-3FD8-0C43-9331-F435FCF5AED6}"/>
              </a:ext>
            </a:extLst>
          </p:cNvPr>
          <p:cNvSpPr txBox="1"/>
          <p:nvPr/>
        </p:nvSpPr>
        <p:spPr>
          <a:xfrm>
            <a:off x="1068636" y="2963538"/>
            <a:ext cx="534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대통령을 통한 관계는 항상 좋았습니다.</a:t>
            </a:r>
            <a:endParaRPr kumimoji="1" lang="ko-Kore-VN" altLang="en-US" dirty="0"/>
          </a:p>
        </p:txBody>
      </p:sp>
      <p:pic>
        <p:nvPicPr>
          <p:cNvPr id="1030" name="Picture 6" descr="Nhật Bản - Mỹ: Từ cựu thù tới đồng minh | VTV.VN">
            <a:extLst>
              <a:ext uri="{FF2B5EF4-FFF2-40B4-BE49-F238E27FC236}">
                <a16:creationId xmlns:a16="http://schemas.microsoft.com/office/drawing/2014/main" id="{33711D32-34D6-364C-8D7E-77F1F256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79" y="3525131"/>
            <a:ext cx="3084266" cy="22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332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944883" y="741544"/>
            <a:ext cx="1562469" cy="1550506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05511" y="1126782"/>
            <a:ext cx="2010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Curlz MT" panose="04040404050702020202" pitchFamily="82" charset="0"/>
              </a:rPr>
              <a:t>01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4129" y="2539072"/>
            <a:ext cx="2242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solidFill>
                  <a:srgbClr val="323232"/>
                </a:solidFill>
                <a:latin typeface="바탕" panose="02030600000101010101" pitchFamily="18" charset="-127"/>
                <a:ea typeface="바탕" panose="02030600000101010101" pitchFamily="18" charset="-127"/>
                <a:cs typeface="맑은 고딕 Semilight" panose="020B0502040204020203" pitchFamily="50" charset="-127"/>
              </a:rPr>
              <a:t>GHQ</a:t>
            </a:r>
            <a:r>
              <a:rPr lang="ko-KR" altLang="en-US" sz="2000" b="1" dirty="0" smtClean="0">
                <a:solidFill>
                  <a:srgbClr val="323232"/>
                </a:solidFill>
                <a:latin typeface="바탕" panose="02030600000101010101" pitchFamily="18" charset="-127"/>
                <a:ea typeface="바탕" panose="02030600000101010101" pitchFamily="18" charset="-127"/>
                <a:cs typeface="맑은 고딕 Semilight" panose="020B0502040204020203" pitchFamily="50" charset="-127"/>
              </a:rPr>
              <a:t>란</a:t>
            </a:r>
            <a:endParaRPr lang="ko-KR" altLang="en-US" sz="2000" b="1" dirty="0">
              <a:solidFill>
                <a:srgbClr val="323232"/>
              </a:solidFill>
              <a:latin typeface="바탕" panose="02030600000101010101" pitchFamily="18" charset="-127"/>
              <a:ea typeface="바탕" panose="02030600000101010101" pitchFamily="18" charset="-127"/>
              <a:cs typeface="맑은 고딕 Semilight" panose="020B0502040204020203" pitchFamily="50" charset="-127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1205519"/>
            <a:ext cx="389627" cy="38962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56983" y="1193631"/>
            <a:ext cx="7253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連合国軍最高司令官総司令部</a:t>
            </a:r>
            <a:r>
              <a:rPr lang="en-US" altLang="zh-TW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연합군 최고사령부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9903" y="2206052"/>
            <a:ext cx="389627" cy="38962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4663611" y="2045574"/>
            <a:ext cx="7129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General Headquarters, t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he 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Supreme Commander for the Allied 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Powers, 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각각 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GHQ, SCAP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3307719"/>
            <a:ext cx="389627" cy="389627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4656983" y="3295831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태평양전쟁 이후 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일본에 연합국이 설치한 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사령부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4441845"/>
            <a:ext cx="389627" cy="38962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656983" y="4429957"/>
            <a:ext cx="73902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포츠담 선언 집행이 목적이나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사실상 미국에 의한 </a:t>
            </a:r>
            <a:r>
              <a:rPr lang="ko-KR" altLang="en-US" sz="2000" b="1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점령기관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1" name="图片 4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5431832"/>
            <a:ext cx="389627" cy="389627"/>
          </a:xfrm>
          <a:prstGeom prst="rect">
            <a:avLst/>
          </a:prstGeom>
        </p:spPr>
      </p:pic>
      <p:sp>
        <p:nvSpPr>
          <p:cNvPr id="22" name="文本框 41"/>
          <p:cNvSpPr txBox="1"/>
          <p:nvPr/>
        </p:nvSpPr>
        <p:spPr>
          <a:xfrm>
            <a:off x="4656983" y="5419944"/>
            <a:ext cx="73902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일본의 무장해제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민주주의 부활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기본적 인권 존중 등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 flipH="1">
            <a:off x="5378536" y="4840613"/>
            <a:ext cx="8878" cy="58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711380" y="4822594"/>
            <a:ext cx="13520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그림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6" y="3293698"/>
            <a:ext cx="2743200" cy="213512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97820" y="55444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GHQ</a:t>
            </a:r>
            <a:r>
              <a:rPr lang="ko-KR" altLang="en-US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가 설치된 제일생명보험 본사</a:t>
            </a:r>
            <a:r>
              <a:rPr lang="en-US" altLang="ko-KR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/>
            </a:r>
            <a:br>
              <a:rPr lang="en-US" altLang="ko-KR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</a:br>
            <a:r>
              <a:rPr lang="ko-KR" altLang="en-US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위치 </a:t>
            </a:r>
            <a:r>
              <a:rPr lang="en-US" altLang="ko-KR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ja-JP" altLang="en-US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東</a:t>
            </a:r>
            <a:r>
              <a:rPr lang="ja-JP" altLang="en-US" sz="1200" dirty="0">
                <a:latin typeface="바탕" panose="02030600000101010101" pitchFamily="18" charset="-127"/>
                <a:ea typeface="바탕" panose="02030600000101010101" pitchFamily="18" charset="-127"/>
              </a:rPr>
              <a:t>京都千代田区有楽</a:t>
            </a:r>
            <a:r>
              <a:rPr lang="ja-JP" altLang="en-US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町</a:t>
            </a:r>
            <a:endParaRPr lang="en-US" altLang="ja-JP" sz="12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28" name="组合 10"/>
          <p:cNvGrpSpPr/>
          <p:nvPr/>
        </p:nvGrpSpPr>
        <p:grpSpPr>
          <a:xfrm>
            <a:off x="1988376" y="587942"/>
            <a:ext cx="751541" cy="751541"/>
            <a:chOff x="7245584" y="1900725"/>
            <a:chExt cx="751541" cy="751541"/>
          </a:xfrm>
        </p:grpSpPr>
        <p:sp>
          <p:nvSpPr>
            <p:cNvPr id="31" name="椭圆 11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十字形 12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40" grpId="0"/>
      <p:bldP spid="42" grpId="0"/>
      <p:bldP spid="22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CFEA2AB-2FDF-3643-8AF8-AEA69209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96" y="927023"/>
            <a:ext cx="4052067" cy="30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A0D14-A7EE-1F48-A40B-C85C8CEEB05A}"/>
              </a:ext>
            </a:extLst>
          </p:cNvPr>
          <p:cNvSpPr txBox="1"/>
          <p:nvPr/>
        </p:nvSpPr>
        <p:spPr>
          <a:xfrm>
            <a:off x="7342436" y="4230479"/>
            <a:ext cx="321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000" dirty="0"/>
              <a:t>일본 주재 미국 대사관</a:t>
            </a:r>
            <a:endParaRPr kumimoji="1" lang="ko-Kore-VN" altLang="en-US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8D5EB2B-2DD1-574D-81F6-8C9640AF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42" y="963860"/>
            <a:ext cx="4052067" cy="300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A27CF5-5D49-664A-8D39-50DAF9412EA6}"/>
              </a:ext>
            </a:extLst>
          </p:cNvPr>
          <p:cNvSpPr txBox="1"/>
          <p:nvPr/>
        </p:nvSpPr>
        <p:spPr>
          <a:xfrm>
            <a:off x="2335576" y="4230479"/>
            <a:ext cx="347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000" dirty="0"/>
              <a:t>주미일본대사관.</a:t>
            </a:r>
            <a:endParaRPr kumimoji="1" lang="ko-Kore-V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489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EDAB13-4848-EA4C-9D8D-9EE6396F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39728" cy="1325563"/>
          </a:xfrm>
        </p:spPr>
        <p:txBody>
          <a:bodyPr>
            <a:normAutofit/>
          </a:bodyPr>
          <a:lstStyle/>
          <a:p>
            <a:r>
              <a:rPr kumimoji="1" lang="vi-VN" altLang="ko-Kore-VN" sz="2000" dirty="0"/>
              <a:t>II </a:t>
            </a:r>
            <a:r>
              <a:rPr lang="ko-KR" altLang="ko-Kore-VN" sz="2000" dirty="0" err="1"/>
              <a:t>일중관계의</a:t>
            </a:r>
            <a:r>
              <a:rPr lang="ko-KR" altLang="ko-Kore-VN" sz="2000" dirty="0"/>
              <a:t> 외교정책</a:t>
            </a:r>
            <a:endParaRPr kumimoji="1" lang="ko-Kore-VN" altLang="en-US" sz="2000" dirty="0"/>
          </a:p>
        </p:txBody>
      </p:sp>
      <p:pic>
        <p:nvPicPr>
          <p:cNvPr id="3074" name="Picture 2" descr="chính sách đối ngoại của nhật bản sau chiến tranh thế giới thứ 2 và hình ảnh minh họa ">
            <a:extLst>
              <a:ext uri="{FF2B5EF4-FFF2-40B4-BE49-F238E27FC236}">
                <a16:creationId xmlns:a16="http://schemas.microsoft.com/office/drawing/2014/main" id="{54D00E87-F427-3344-88CE-AA384834C5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34" y="1027906"/>
            <a:ext cx="4930966" cy="34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BA80C-889B-5044-9DC4-A879CBF03482}"/>
              </a:ext>
            </a:extLst>
          </p:cNvPr>
          <p:cNvSpPr txBox="1"/>
          <p:nvPr/>
        </p:nvSpPr>
        <p:spPr>
          <a:xfrm>
            <a:off x="838200" y="1608463"/>
            <a:ext cx="5023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000" dirty="0"/>
              <a:t>국교 정상화 이후 일본과 중국의 제2차 세계대전 이후 외교정책은 특히 경제 분야에서 급속히 발전했다. 그러나 현재로서는 미국이 중국과 아직 수교를 맺지 않았기 때문에 일본과 중국의 관계는 여전히 많은 한계점을 갖고 있다</a:t>
            </a:r>
            <a:r>
              <a:rPr lang="ko-KR" altLang="ko-Kore-VN" sz="2000" dirty="0" smtClean="0"/>
              <a:t>.</a:t>
            </a:r>
            <a:endParaRPr lang="vi-VN" altLang="ko-K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BA80C-889B-5044-9DC4-A879CBF03482}"/>
              </a:ext>
            </a:extLst>
          </p:cNvPr>
          <p:cNvSpPr txBox="1"/>
          <p:nvPr/>
        </p:nvSpPr>
        <p:spPr>
          <a:xfrm>
            <a:off x="838200" y="3713950"/>
            <a:ext cx="5023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vi-VN" altLang="ko-Kore-VN" sz="2000" dirty="0" smtClean="0"/>
          </a:p>
          <a:p>
            <a:r>
              <a:rPr lang="ko-KR" altLang="ko-Kore-VN" sz="2000" dirty="0" smtClean="0"/>
              <a:t>제2차 세계대전 이후 일본의 외교정책도 1970년대 후반 미국과 중국이 공식 수교 협정을 체결한 이후 변화했다. 그 이후로, 일본과 중국의 외교 관계에서 새로운 발전을 시작했습니다.</a:t>
            </a:r>
            <a:endParaRPr kumimoji="1" lang="ko-Kore-V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94395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57C102-6F62-1F48-9C25-91DA7198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ko-Kore-VN" sz="2000" dirty="0" err="1"/>
              <a:t>일중관계의</a:t>
            </a:r>
            <a:r>
              <a:rPr lang="ko-KR" altLang="ko-Kore-VN" sz="2000" dirty="0"/>
              <a:t> 외교정책</a:t>
            </a:r>
            <a:endParaRPr kumimoji="1" lang="ko-Kore-VN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CB4DE2-5B2B-204D-80FA-B59DE03CF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812"/>
            <a:ext cx="5683786" cy="2082188"/>
          </a:xfrm>
        </p:spPr>
        <p:txBody>
          <a:bodyPr>
            <a:normAutofit/>
          </a:bodyPr>
          <a:lstStyle/>
          <a:p>
            <a:pPr lvl="1"/>
            <a:r>
              <a:rPr lang="ko-KR" altLang="ko-Kore-VN" sz="2000" dirty="0"/>
              <a:t>관계는 모순으로 가득 차 있다</a:t>
            </a:r>
            <a:endParaRPr kumimoji="1" lang="vi-VN" altLang="ko-KR" sz="2000" dirty="0"/>
          </a:p>
          <a:p>
            <a:pPr lvl="1">
              <a:buFontTx/>
              <a:buChar char="-"/>
            </a:pPr>
            <a:r>
              <a:rPr lang="ko-KR" altLang="ko-Kore-VN" sz="2000" dirty="0"/>
              <a:t>일본, 중국의 유쾌한 전시 과거 인정 거부</a:t>
            </a:r>
            <a:endParaRPr lang="vi-VN" altLang="ko-KR" sz="2000" dirty="0"/>
          </a:p>
          <a:p>
            <a:pPr marL="457200" lvl="1" indent="0">
              <a:buNone/>
            </a:pPr>
            <a:r>
              <a:rPr lang="vi-VN" altLang="ko-KR" sz="2000" dirty="0"/>
              <a:t>-</a:t>
            </a:r>
            <a:r>
              <a:rPr lang="ko-KR" altLang="ko-Kore-VN" sz="2000" dirty="0"/>
              <a:t>센카쿠 열도 분쟁[3]은 또한 동중국해에서 여러 차례 적대적인 조우를 초래했습니다.</a:t>
            </a:r>
            <a:endParaRPr lang="vi-VN" altLang="ko-KR" sz="2000" dirty="0"/>
          </a:p>
          <a:p>
            <a:pPr marL="457200" lvl="1" indent="0">
              <a:buNone/>
            </a:pPr>
            <a:r>
              <a:rPr lang="vi-VN" altLang="ko-KR" sz="2000" dirty="0"/>
              <a:t>-</a:t>
            </a:r>
            <a:r>
              <a:rPr lang="ko-KR" altLang="ko-Kore-VN" sz="2000" dirty="0"/>
              <a:t>최근 몇 년 동안 일본과 중국 사이에 증오, 증오, 상호 적대감이 증가하고 있습니다.</a:t>
            </a:r>
            <a:endParaRPr lang="vi-VN" altLang="ko-KR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255FA-C974-F341-9261-1A565216B3EC}"/>
              </a:ext>
            </a:extLst>
          </p:cNvPr>
          <p:cNvSpPr txBox="1"/>
          <p:nvPr/>
        </p:nvSpPr>
        <p:spPr>
          <a:xfrm>
            <a:off x="1057619" y="3429000"/>
            <a:ext cx="5464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모순에도 불구하고 중국과 일본은 관계 개선을 멈추지 않고 있으며, 양측은 건전한 관계 발전에 집중하겠다고 밝히며 '새로운 </a:t>
            </a:r>
            <a:r>
              <a:rPr lang="ko-KR" altLang="ko-Kore-VN" dirty="0" err="1"/>
              <a:t>시작'을</a:t>
            </a:r>
            <a:r>
              <a:rPr lang="ko-KR" altLang="ko-Kore-VN" dirty="0"/>
              <a:t> 알렸습니다. . 양국은 아시아의 글로벌 무역 및 경제 활동 촉진, 일대일로 구상, 상호 연계 시스템 구축 등 많은 분야에서 협력을 시작했습니다. 여러 고위급 회의와 협의.</a:t>
            </a:r>
            <a:endParaRPr kumimoji="1" lang="ko-Kore-VN" altLang="en-US" dirty="0"/>
          </a:p>
        </p:txBody>
      </p:sp>
      <p:pic>
        <p:nvPicPr>
          <p:cNvPr id="4098" name="Picture 2" descr="Nhật Bản và Trung Quốc nhất trí nâng tầm quan hệ song phương">
            <a:extLst>
              <a:ext uri="{FF2B5EF4-FFF2-40B4-BE49-F238E27FC236}">
                <a16:creationId xmlns:a16="http://schemas.microsoft.com/office/drawing/2014/main" id="{2AFC2ACE-86F7-4A48-8004-3083BE72E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28" y="1294482"/>
            <a:ext cx="4788529" cy="38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653D0A-2095-F547-AC66-C2DF2A9A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vi-VN" altLang="ko-Kore-VN" sz="2000" dirty="0"/>
              <a:t>III </a:t>
            </a:r>
            <a:r>
              <a:rPr lang="ko-KR" altLang="ko-Kore-VN" sz="2000" dirty="0"/>
              <a:t>일러 관계의 외교 정책</a:t>
            </a:r>
            <a:endParaRPr kumimoji="1" lang="ko-Kore-VN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22B834-9F80-614E-ACCD-5D6AD2577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8528" cy="4351338"/>
          </a:xfrm>
        </p:spPr>
        <p:txBody>
          <a:bodyPr/>
          <a:lstStyle/>
          <a:p>
            <a:r>
              <a:rPr lang="ko-KR" altLang="ko-Kore-VN" sz="2000" dirty="0"/>
              <a:t>제2차 세계대전이 끝난 후 일본은 국제사회로의 복귀를 목표로 세계 각국, 특히 대국과의 국교 정상화를 시도했습니다</a:t>
            </a:r>
            <a:r>
              <a:rPr lang="vi-VN" altLang="ko-KR" sz="2000" dirty="0"/>
              <a:t>.</a:t>
            </a:r>
          </a:p>
          <a:p>
            <a:r>
              <a:rPr lang="ko-KR" altLang="ko-Kore-VN" sz="2000" dirty="0"/>
              <a:t>60년 넘게 이어진 러시아와 일본의 관계는 일본이 </a:t>
            </a:r>
            <a:r>
              <a:rPr lang="ko-KR" altLang="ko-Kore-VN" sz="2000" dirty="0" err="1"/>
              <a:t>이투룹</a:t>
            </a:r>
            <a:r>
              <a:rPr lang="ko-KR" altLang="ko-Kore-VN" sz="2000" dirty="0"/>
              <a:t> 제도를 포함한 북태평양의 북방영토라고 부르는 쿠릴열도, </a:t>
            </a:r>
            <a:r>
              <a:rPr lang="ko-KR" altLang="ko-Kore-VN" sz="2000" dirty="0" err="1"/>
              <a:t>쿠나시르</a:t>
            </a:r>
            <a:r>
              <a:rPr lang="ko-KR" altLang="ko-Kore-VN" sz="2000" dirty="0"/>
              <a:t>, </a:t>
            </a:r>
            <a:r>
              <a:rPr lang="ko-KR" altLang="ko-Kore-VN" sz="2000" dirty="0" err="1"/>
              <a:t>시코탄</a:t>
            </a:r>
            <a:r>
              <a:rPr lang="ko-KR" altLang="ko-Kore-VN" sz="2000" dirty="0"/>
              <a:t>, </a:t>
            </a:r>
            <a:r>
              <a:rPr lang="ko-KR" altLang="ko-Kore-VN" sz="2000" dirty="0" err="1"/>
              <a:t>하보마이를</a:t>
            </a:r>
            <a:r>
              <a:rPr lang="ko-KR" altLang="ko-Kore-VN" sz="2000" dirty="0"/>
              <a:t> 둘러싼 영유권 분쟁으로 가려져 왔다. 두 나라가 제2차 세계 대전 이후 영구적인 평화 조약에 서명하는 것을 가로막는 것도 이 영토 분쟁입니다.</a:t>
            </a:r>
            <a:endParaRPr lang="vi-VN" altLang="ko-KR" sz="2000" dirty="0"/>
          </a:p>
        </p:txBody>
      </p:sp>
      <p:pic>
        <p:nvPicPr>
          <p:cNvPr id="5122" name="Picture 2" descr="Nhật đang kêu gọi đòi lại toàn bộ quần đảo Nam Kuril từ tay Nga">
            <a:extLst>
              <a:ext uri="{FF2B5EF4-FFF2-40B4-BE49-F238E27FC236}">
                <a16:creationId xmlns:a16="http://schemas.microsoft.com/office/drawing/2014/main" id="{26118D6D-24F0-864D-AF1C-9434DC8D6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83" y="1189821"/>
            <a:ext cx="4115718" cy="345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F1D673-725D-A340-A7F3-7663FD2BC733}"/>
              </a:ext>
            </a:extLst>
          </p:cNvPr>
          <p:cNvSpPr txBox="1"/>
          <p:nvPr/>
        </p:nvSpPr>
        <p:spPr>
          <a:xfrm>
            <a:off x="925417" y="1046602"/>
            <a:ext cx="5282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000" dirty="0"/>
              <a:t>현재는 경제적, 정치적 측면에서 러시아도 일본에 혜택을 주고 있다. 따라서 제2차 세계대전 이후 러시아에 대한 일본의 외교정책은 변했지만 실제로 긍정적이지는 않았다.</a:t>
            </a:r>
            <a:endParaRPr kumimoji="1" lang="ko-Kore-VN" altLang="en-US" sz="20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90C7DFE-CCE6-E34A-BD62-33330859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98" y="1046602"/>
            <a:ext cx="4017485" cy="299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4C384E-BAD2-BA4D-BAED-F3DB3DF8B2B2}"/>
              </a:ext>
            </a:extLst>
          </p:cNvPr>
          <p:cNvSpPr txBox="1"/>
          <p:nvPr/>
        </p:nvSpPr>
        <p:spPr>
          <a:xfrm>
            <a:off x="925417" y="2831334"/>
            <a:ext cx="48804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000" dirty="0"/>
              <a:t>제2차 세계대전이 끝난 지 70년이 넘고 냉전이 종식된 지 20년이 넘은 러일 관계는 아직 평화협정에 이르지 못하고 있으며, 그 주된 이유는 </a:t>
            </a:r>
            <a:r>
              <a:rPr lang="ko-KR" altLang="ko-Kore-VN" sz="2000" dirty="0" err="1"/>
              <a:t>남쿠릴·북방영토</a:t>
            </a:r>
            <a:r>
              <a:rPr lang="ko-KR" altLang="ko-Kore-VN" sz="2000" dirty="0"/>
              <a:t> 문제로 알려져 있다. 이</a:t>
            </a:r>
            <a:r>
              <a:rPr lang="ko-KR" altLang="ko-Kore-VN" dirty="0"/>
              <a:t>제 양국의 전략적 이해관계가 조정되었습니다.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32092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E25CC5-B972-5548-9C1C-F71E7579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vi-VN" altLang="ko-Kore-VN" sz="2000" dirty="0"/>
              <a:t>IV </a:t>
            </a:r>
            <a:r>
              <a:rPr lang="ko-KR" altLang="ko-Kore-VN" sz="2000" dirty="0"/>
              <a:t>일본-ASEAN 관계의 외교 정책</a:t>
            </a:r>
            <a:endParaRPr kumimoji="1" lang="ko-Kore-VN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20A22-A05C-D04A-8905-6B61B265CAD0}"/>
              </a:ext>
            </a:extLst>
          </p:cNvPr>
          <p:cNvSpPr txBox="1"/>
          <p:nvPr/>
        </p:nvSpPr>
        <p:spPr>
          <a:xfrm>
            <a:off x="991518" y="1509310"/>
            <a:ext cx="345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제2차 세계대전 이후 아세안에도 많은 변화가 있었습니다</a:t>
            </a:r>
            <a:r>
              <a:rPr lang="ko-KR" altLang="ko-Kore-VN" dirty="0" smtClean="0"/>
              <a:t>.</a:t>
            </a:r>
            <a:endParaRPr lang="vi-VN" altLang="ko-KR" dirty="0"/>
          </a:p>
        </p:txBody>
      </p:sp>
      <p:pic>
        <p:nvPicPr>
          <p:cNvPr id="7170" name="Picture 2" descr="Quan hệ Đối tác chiến lược và hợp tác toàn diện ASEAN - Nhật Bản không  ngừng được đẩy mạnh">
            <a:extLst>
              <a:ext uri="{FF2B5EF4-FFF2-40B4-BE49-F238E27FC236}">
                <a16:creationId xmlns:a16="http://schemas.microsoft.com/office/drawing/2014/main" id="{C0EE22B1-7FCA-0342-B611-68673727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72" y="1027906"/>
            <a:ext cx="6048470" cy="39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B20A22-A05C-D04A-8905-6B61B265CAD0}"/>
              </a:ext>
            </a:extLst>
          </p:cNvPr>
          <p:cNvSpPr txBox="1"/>
          <p:nvPr/>
        </p:nvSpPr>
        <p:spPr>
          <a:xfrm>
            <a:off x="991518" y="2547990"/>
            <a:ext cx="3459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 smtClean="0"/>
              <a:t>일본은 </a:t>
            </a:r>
            <a:r>
              <a:rPr lang="ko-KR" altLang="ko-Kore-VN" dirty="0"/>
              <a:t>2차 세계대전 이후 나라를 재건하고 회복하기 위해 1950년대 초반 국제정치에 참여하지 않고 경제발전에만 몰두했다</a:t>
            </a:r>
            <a:r>
              <a:rPr lang="vi-VN" altLang="ko-KR" dirty="0" smtClean="0"/>
              <a:t>.</a:t>
            </a:r>
            <a:endParaRPr kumimoji="1" lang="ko-Kore-V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20A22-A05C-D04A-8905-6B61B265CAD0}"/>
              </a:ext>
            </a:extLst>
          </p:cNvPr>
          <p:cNvSpPr txBox="1"/>
          <p:nvPr/>
        </p:nvSpPr>
        <p:spPr>
          <a:xfrm>
            <a:off x="991518" y="4140668"/>
            <a:ext cx="345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 smtClean="0"/>
              <a:t>따라서 </a:t>
            </a:r>
            <a:r>
              <a:rPr lang="ko-KR" altLang="ko-Kore-VN" dirty="0"/>
              <a:t>일본과 아세안의 대외관계는 새로운 긍정적인 변화를 가져왔다고 평가된다.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21151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>
            <a:extLst>
              <a:ext uri="{FF2B5EF4-FFF2-40B4-BE49-F238E27FC236}">
                <a16:creationId xmlns:a16="http://schemas.microsoft.com/office/drawing/2014/main" id="{4B9F5F83-1591-E54E-88A7-F3F13231DDA4}"/>
              </a:ext>
            </a:extLst>
          </p:cNvPr>
          <p:cNvSpPr/>
          <p:nvPr/>
        </p:nvSpPr>
        <p:spPr>
          <a:xfrm>
            <a:off x="5177927" y="2509092"/>
            <a:ext cx="1887557" cy="1432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/>
              <a:t>일본</a:t>
            </a:r>
            <a:endParaRPr kumimoji="1" lang="ko-Kore-VN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8DE72F1-E840-D843-A96C-CC02CA1F0DFA}"/>
              </a:ext>
            </a:extLst>
          </p:cNvPr>
          <p:cNvSpPr/>
          <p:nvPr/>
        </p:nvSpPr>
        <p:spPr>
          <a:xfrm>
            <a:off x="6852492" y="958468"/>
            <a:ext cx="1377108" cy="980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VN" altLang="en-US" dirty="0"/>
              <a:t>라시아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2997A9D8-30B6-E741-A199-D2AEA13ED53E}"/>
              </a:ext>
            </a:extLst>
          </p:cNvPr>
          <p:cNvSpPr/>
          <p:nvPr/>
        </p:nvSpPr>
        <p:spPr>
          <a:xfrm>
            <a:off x="3966072" y="925417"/>
            <a:ext cx="1211855" cy="859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VN" altLang="en-US" dirty="0"/>
              <a:t>중국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5CE52D53-A6F4-6748-B20C-EBA9167C7FD9}"/>
              </a:ext>
            </a:extLst>
          </p:cNvPr>
          <p:cNvSpPr/>
          <p:nvPr/>
        </p:nvSpPr>
        <p:spPr>
          <a:xfrm>
            <a:off x="2588963" y="2916715"/>
            <a:ext cx="1487277" cy="1024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vi-VN" altLang="ko-Kore-VN" dirty="0"/>
              <a:t>asean</a:t>
            </a:r>
            <a:endParaRPr kumimoji="1" lang="ko-Kore-VN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1F4E40EA-8BD8-C341-9E54-F8BEA19DFA37}"/>
              </a:ext>
            </a:extLst>
          </p:cNvPr>
          <p:cNvSpPr/>
          <p:nvPr/>
        </p:nvSpPr>
        <p:spPr>
          <a:xfrm>
            <a:off x="7946833" y="2644047"/>
            <a:ext cx="1377108" cy="1266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/>
              <a:t>미국</a:t>
            </a:r>
            <a:endParaRPr kumimoji="1" lang="ko-Kore-VN" altLang="en-US" dirty="0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B47BA3B6-8237-914F-ADD3-76E6F3F3F035}"/>
              </a:ext>
            </a:extLst>
          </p:cNvPr>
          <p:cNvCxnSpPr>
            <a:endCxn id="10" idx="3"/>
          </p:cNvCxnSpPr>
          <p:nvPr/>
        </p:nvCxnSpPr>
        <p:spPr>
          <a:xfrm flipV="1">
            <a:off x="6521986" y="1795378"/>
            <a:ext cx="532179" cy="713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0595B1A3-635F-5845-B98A-8712C093BFAD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4869455" y="1784733"/>
            <a:ext cx="584898" cy="934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F83D246A-6560-814C-A5C0-7C5EDA621709}"/>
              </a:ext>
            </a:extLst>
          </p:cNvPr>
          <p:cNvCxnSpPr/>
          <p:nvPr/>
        </p:nvCxnSpPr>
        <p:spPr>
          <a:xfrm>
            <a:off x="7065484" y="3249976"/>
            <a:ext cx="8813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01898279-806A-1047-BE19-205F7A761F24}"/>
              </a:ext>
            </a:extLst>
          </p:cNvPr>
          <p:cNvCxnSpPr/>
          <p:nvPr/>
        </p:nvCxnSpPr>
        <p:spPr>
          <a:xfrm flipH="1">
            <a:off x="4076240" y="3249976"/>
            <a:ext cx="1002536" cy="118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2177AC6-A34B-9049-AABE-B86EA7B7AF4B}"/>
              </a:ext>
            </a:extLst>
          </p:cNvPr>
          <p:cNvSpPr txBox="1"/>
          <p:nvPr/>
        </p:nvSpPr>
        <p:spPr>
          <a:xfrm>
            <a:off x="4076240" y="4760196"/>
            <a:ext cx="402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다양한 외교 관계는 국가 및 지역과의 우호적인 국제 협력을 보여줍니다.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7977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5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0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8"/>
          <p:cNvSpPr txBox="1"/>
          <p:nvPr/>
        </p:nvSpPr>
        <p:spPr>
          <a:xfrm>
            <a:off x="604129" y="2558155"/>
            <a:ext cx="2242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1945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/>
            </a:r>
            <a:b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</a:b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쇼와 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20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</a:p>
          <a:p>
            <a:pPr lvl="0" algn="ctr">
              <a:defRPr/>
            </a:pP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GHQ 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통치의 시작</a:t>
            </a:r>
          </a:p>
        </p:txBody>
      </p:sp>
      <p:grpSp>
        <p:nvGrpSpPr>
          <p:cNvPr id="31" name="组合 15"/>
          <p:cNvGrpSpPr/>
          <p:nvPr/>
        </p:nvGrpSpPr>
        <p:grpSpPr>
          <a:xfrm>
            <a:off x="944883" y="741544"/>
            <a:ext cx="1562469" cy="1550506"/>
            <a:chOff x="4985288" y="1224585"/>
            <a:chExt cx="2546888" cy="2527388"/>
          </a:xfrm>
          <a:effectLst/>
        </p:grpSpPr>
        <p:sp>
          <p:nvSpPr>
            <p:cNvPr id="32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5" name="文本框 19"/>
          <p:cNvSpPr txBox="1"/>
          <p:nvPr/>
        </p:nvSpPr>
        <p:spPr>
          <a:xfrm>
            <a:off x="705511" y="1126782"/>
            <a:ext cx="2010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800" b="1" dirty="0" smtClean="0">
                <a:solidFill>
                  <a:schemeClr val="bg1"/>
                </a:solidFill>
                <a:latin typeface="Curlz MT" panose="04040404050702020202" pitchFamily="82" charset="0"/>
              </a:rPr>
              <a:t>02</a:t>
            </a:r>
            <a:endParaRPr lang="en-US" altLang="zh-CN" sz="4800" b="1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  <p:grpSp>
        <p:nvGrpSpPr>
          <p:cNvPr id="36" name="组合 10"/>
          <p:cNvGrpSpPr/>
          <p:nvPr/>
        </p:nvGrpSpPr>
        <p:grpSpPr>
          <a:xfrm>
            <a:off x="1988376" y="587942"/>
            <a:ext cx="751541" cy="751541"/>
            <a:chOff x="7245584" y="1900725"/>
            <a:chExt cx="751541" cy="751541"/>
          </a:xfrm>
        </p:grpSpPr>
        <p:sp>
          <p:nvSpPr>
            <p:cNvPr id="38" name="椭圆 11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十字形 12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4" name="图片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1520130"/>
            <a:ext cx="389627" cy="389627"/>
          </a:xfrm>
          <a:prstGeom prst="rect">
            <a:avLst/>
          </a:prstGeom>
        </p:spPr>
      </p:pic>
      <p:sp>
        <p:nvSpPr>
          <p:cNvPr id="45" name="文本框 2"/>
          <p:cNvSpPr txBox="1">
            <a:spLocks noChangeAspect="1"/>
          </p:cNvSpPr>
          <p:nvPr/>
        </p:nvSpPr>
        <p:spPr>
          <a:xfrm>
            <a:off x="4656983" y="1508242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1945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8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월 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28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일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연합군본부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설치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10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월 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2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일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, GHQ 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설치</a:t>
            </a:r>
          </a:p>
        </p:txBody>
      </p:sp>
      <p:pic>
        <p:nvPicPr>
          <p:cNvPr id="46" name="图片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9903" y="3234464"/>
            <a:ext cx="389627" cy="389627"/>
          </a:xfrm>
          <a:prstGeom prst="rect">
            <a:avLst/>
          </a:prstGeom>
        </p:spPr>
      </p:pic>
      <p:sp>
        <p:nvSpPr>
          <p:cNvPr id="47" name="文本框 36"/>
          <p:cNvSpPr txBox="1">
            <a:spLocks noChangeAspect="1"/>
          </p:cNvSpPr>
          <p:nvPr/>
        </p:nvSpPr>
        <p:spPr>
          <a:xfrm>
            <a:off x="4663611" y="3222576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자유의 지령 발령 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정치적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 시민적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 종교적 제한의 폐지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48" name="图片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4966413"/>
            <a:ext cx="389627" cy="389627"/>
          </a:xfrm>
          <a:prstGeom prst="rect">
            <a:avLst/>
          </a:prstGeom>
        </p:spPr>
      </p:pic>
      <p:sp>
        <p:nvSpPr>
          <p:cNvPr id="49" name="文本框 39"/>
          <p:cNvSpPr txBox="1">
            <a:spLocks noChangeAspect="1"/>
          </p:cNvSpPr>
          <p:nvPr/>
        </p:nvSpPr>
        <p:spPr>
          <a:xfrm>
            <a:off x="4656983" y="4954525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여성에게 참정권 부여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학교 교육의 자유화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085257" y="6152226"/>
            <a:ext cx="970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▶</a:t>
            </a:r>
            <a:r>
              <a:rPr lang="ko-KR" altLang="en-US" sz="2000" dirty="0"/>
              <a:t> ▶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3" y="3839923"/>
            <a:ext cx="1782775" cy="231230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97820" y="620135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연합군 최고 사령관 더글러스 맥아더</a:t>
            </a:r>
            <a:endParaRPr lang="en-US" altLang="ja-JP" sz="12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0065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0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15"/>
          <p:cNvGrpSpPr/>
          <p:nvPr/>
        </p:nvGrpSpPr>
        <p:grpSpPr>
          <a:xfrm>
            <a:off x="944883" y="741544"/>
            <a:ext cx="1562469" cy="1550506"/>
            <a:chOff x="4985288" y="1224585"/>
            <a:chExt cx="2546888" cy="2527388"/>
          </a:xfrm>
          <a:effectLst/>
        </p:grpSpPr>
        <p:sp>
          <p:nvSpPr>
            <p:cNvPr id="32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5" name="文本框 19"/>
          <p:cNvSpPr txBox="1"/>
          <p:nvPr/>
        </p:nvSpPr>
        <p:spPr>
          <a:xfrm>
            <a:off x="705511" y="1126782"/>
            <a:ext cx="2010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800" b="1">
                <a:solidFill>
                  <a:schemeClr val="bg1"/>
                </a:solidFill>
                <a:latin typeface="Curlz MT"/>
              </a:rPr>
              <a:t>02</a:t>
            </a:r>
          </a:p>
        </p:txBody>
      </p:sp>
      <p:grpSp>
        <p:nvGrpSpPr>
          <p:cNvPr id="36" name="组合 10"/>
          <p:cNvGrpSpPr/>
          <p:nvPr/>
        </p:nvGrpSpPr>
        <p:grpSpPr>
          <a:xfrm>
            <a:off x="1988376" y="587942"/>
            <a:ext cx="751541" cy="751541"/>
            <a:chOff x="7245584" y="1900725"/>
            <a:chExt cx="751541" cy="751541"/>
          </a:xfrm>
        </p:grpSpPr>
        <p:sp>
          <p:nvSpPr>
            <p:cNvPr id="38" name="椭圆 11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十字形 12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4" name="图片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1520130"/>
            <a:ext cx="389627" cy="389627"/>
          </a:xfrm>
          <a:prstGeom prst="rect">
            <a:avLst/>
          </a:prstGeom>
        </p:spPr>
      </p:pic>
      <p:sp>
        <p:nvSpPr>
          <p:cNvPr id="25" name="文本框 2"/>
          <p:cNvSpPr txBox="1">
            <a:spLocks noChangeAspect="1"/>
          </p:cNvSpPr>
          <p:nvPr/>
        </p:nvSpPr>
        <p:spPr>
          <a:xfrm>
            <a:off x="4656983" y="1508242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>
                <a:latin typeface="바탕"/>
                <a:ea typeface="바탕"/>
              </a:rPr>
              <a:t>노동조합 조직화 장려</a:t>
            </a:r>
            <a:r>
              <a:rPr lang="en-US" altLang="ko-KR" sz="2000" b="1">
                <a:latin typeface="바탕"/>
                <a:ea typeface="바탕"/>
              </a:rPr>
              <a:t>, </a:t>
            </a:r>
            <a:r>
              <a:rPr lang="ko-KR" altLang="en-US" sz="2000" b="1">
                <a:latin typeface="바탕"/>
                <a:ea typeface="바탕"/>
              </a:rPr>
              <a:t>아동노동 폐지</a:t>
            </a:r>
          </a:p>
        </p:txBody>
      </p:sp>
      <p:pic>
        <p:nvPicPr>
          <p:cNvPr id="26" name="图片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9903" y="3234464"/>
            <a:ext cx="389627" cy="389627"/>
          </a:xfrm>
          <a:prstGeom prst="rect">
            <a:avLst/>
          </a:prstGeom>
        </p:spPr>
      </p:pic>
      <p:sp>
        <p:nvSpPr>
          <p:cNvPr id="27" name="文本框 36"/>
          <p:cNvSpPr txBox="1">
            <a:spLocks noChangeAspect="1"/>
          </p:cNvSpPr>
          <p:nvPr/>
        </p:nvSpPr>
        <p:spPr>
          <a:xfrm>
            <a:off x="4663611" y="3222576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>
                <a:latin typeface="바탕"/>
                <a:ea typeface="바탕"/>
              </a:rPr>
              <a:t>비밀경찰제도와 사상통제</a:t>
            </a:r>
            <a:r>
              <a:rPr lang="en-US" altLang="ko-KR" sz="2000" b="1">
                <a:latin typeface="바탕"/>
                <a:ea typeface="바탕"/>
              </a:rPr>
              <a:t>, </a:t>
            </a:r>
            <a:r>
              <a:rPr lang="ko-KR" altLang="en-US" sz="2000" b="1">
                <a:latin typeface="바탕"/>
                <a:ea typeface="바탕"/>
              </a:rPr>
              <a:t>치안유지법 폐지</a:t>
            </a:r>
            <a:r>
              <a:rPr lang="en-US" altLang="ko-KR" sz="2000" b="1">
                <a:latin typeface="바탕"/>
                <a:ea typeface="바탕"/>
              </a:rPr>
              <a:t>, </a:t>
            </a:r>
            <a:r>
              <a:rPr lang="ko-KR" altLang="en-US" sz="2000" b="1">
                <a:latin typeface="바탕"/>
                <a:ea typeface="바탕"/>
              </a:rPr>
              <a:t>무장해제 완료</a:t>
            </a:r>
          </a:p>
        </p:txBody>
      </p:sp>
      <p:pic>
        <p:nvPicPr>
          <p:cNvPr id="28" name="图片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4966413"/>
            <a:ext cx="389627" cy="389627"/>
          </a:xfrm>
          <a:prstGeom prst="rect">
            <a:avLst/>
          </a:prstGeom>
        </p:spPr>
      </p:pic>
      <p:sp>
        <p:nvSpPr>
          <p:cNvPr id="29" name="文本框 39"/>
          <p:cNvSpPr txBox="1">
            <a:spLocks noChangeAspect="1"/>
          </p:cNvSpPr>
          <p:nvPr/>
        </p:nvSpPr>
        <p:spPr>
          <a:xfrm>
            <a:off x="4656983" y="4954525"/>
            <a:ext cx="7129669" cy="387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>
                <a:latin typeface="바탕"/>
                <a:ea typeface="바탕"/>
              </a:rPr>
              <a:t>농지 해방</a:t>
            </a:r>
            <a:r>
              <a:rPr lang="en-US" altLang="ko-KR" sz="2000" b="1">
                <a:latin typeface="바탕"/>
                <a:ea typeface="바탕"/>
              </a:rPr>
              <a:t>, </a:t>
            </a:r>
            <a:r>
              <a:rPr lang="ko-KR" altLang="en-US" sz="2000" b="1">
                <a:latin typeface="바탕"/>
                <a:ea typeface="바탕"/>
              </a:rPr>
              <a:t>경제의 독점 배제와 경제제도의 민주화 지시</a:t>
            </a:r>
          </a:p>
        </p:txBody>
      </p:sp>
      <p:sp>
        <p:nvSpPr>
          <p:cNvPr id="18" name="文本框 28"/>
          <p:cNvSpPr txBox="1"/>
          <p:nvPr/>
        </p:nvSpPr>
        <p:spPr>
          <a:xfrm>
            <a:off x="604129" y="2558155"/>
            <a:ext cx="2242999" cy="1002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2000" b="1">
                <a:latin typeface="바탕"/>
                <a:ea typeface="바탕"/>
              </a:rPr>
              <a:t>1945</a:t>
            </a:r>
            <a:r>
              <a:rPr lang="ko-KR" altLang="en-US" sz="2000" b="1">
                <a:latin typeface="바탕"/>
                <a:ea typeface="바탕"/>
              </a:rPr>
              <a:t>년</a:t>
            </a:r>
            <a:r>
              <a:rPr lang="en-US" altLang="ko-KR" sz="2000" b="1">
                <a:latin typeface="바탕"/>
                <a:ea typeface="바탕"/>
              </a:rPr>
              <a:t/>
            </a:r>
            <a:br>
              <a:rPr lang="en-US" altLang="ko-KR" sz="2000" b="1">
                <a:latin typeface="바탕"/>
                <a:ea typeface="바탕"/>
              </a:rPr>
            </a:br>
            <a:r>
              <a:rPr lang="en-US" altLang="ko-KR" sz="2000" b="1">
                <a:latin typeface="바탕"/>
                <a:ea typeface="바탕"/>
              </a:rPr>
              <a:t>(</a:t>
            </a:r>
            <a:r>
              <a:rPr lang="ko-KR" altLang="en-US" sz="2000" b="1">
                <a:latin typeface="바탕"/>
                <a:ea typeface="바탕"/>
              </a:rPr>
              <a:t>쇼와 </a:t>
            </a:r>
            <a:r>
              <a:rPr lang="en-US" altLang="ko-KR" sz="2000" b="1">
                <a:latin typeface="바탕"/>
                <a:ea typeface="바탕"/>
              </a:rPr>
              <a:t>20</a:t>
            </a:r>
            <a:r>
              <a:rPr lang="ko-KR" altLang="en-US" sz="2000" b="1">
                <a:latin typeface="바탕"/>
                <a:ea typeface="바탕"/>
              </a:rPr>
              <a:t>년</a:t>
            </a:r>
            <a:r>
              <a:rPr lang="en-US" altLang="ko-KR" sz="2000" b="1">
                <a:latin typeface="바탕"/>
                <a:ea typeface="바탕"/>
              </a:rPr>
              <a:t>)</a:t>
            </a:r>
          </a:p>
          <a:p>
            <a:pPr lvl="0" algn="ctr">
              <a:defRPr/>
            </a:pPr>
            <a:r>
              <a:rPr lang="en-US" altLang="ko-KR" sz="2000" b="1">
                <a:latin typeface="바탕"/>
                <a:ea typeface="바탕"/>
              </a:rPr>
              <a:t>GHQ </a:t>
            </a:r>
            <a:r>
              <a:rPr lang="ko-KR" altLang="en-US" sz="2000" b="1">
                <a:latin typeface="바탕"/>
                <a:ea typeface="바탕"/>
              </a:rPr>
              <a:t>통치의 시작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6783" y="3839923"/>
            <a:ext cx="1782775" cy="231230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97820" y="6201350"/>
            <a:ext cx="2743200" cy="264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latin typeface="바탕"/>
                <a:ea typeface="바탕"/>
              </a:rPr>
              <a:t>연합군 최고 사령관 더글러스 맥아더</a:t>
            </a:r>
            <a:endParaRPr lang="en-US" altLang="ja-JP" sz="1200">
              <a:latin typeface="바탕"/>
              <a:ea typeface="바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1"/>
      <p:bldP spid="2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1520130"/>
            <a:ext cx="389627" cy="389627"/>
          </a:xfrm>
          <a:prstGeom prst="rect">
            <a:avLst/>
          </a:prstGeom>
        </p:spPr>
      </p:pic>
      <p:sp>
        <p:nvSpPr>
          <p:cNvPr id="3" name="文本框 2"/>
          <p:cNvSpPr txBox="1">
            <a:spLocks noChangeAspect="1"/>
          </p:cNvSpPr>
          <p:nvPr/>
        </p:nvSpPr>
        <p:spPr>
          <a:xfrm>
            <a:off x="4656983" y="1508242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군국주의자의 공직 추방 지시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9903" y="3234464"/>
            <a:ext cx="389627" cy="389627"/>
          </a:xfrm>
          <a:prstGeom prst="rect">
            <a:avLst/>
          </a:prstGeom>
        </p:spPr>
      </p:pic>
      <p:sp>
        <p:nvSpPr>
          <p:cNvPr id="37" name="文本框 36"/>
          <p:cNvSpPr txBox="1">
            <a:spLocks noChangeAspect="1"/>
          </p:cNvSpPr>
          <p:nvPr/>
        </p:nvSpPr>
        <p:spPr>
          <a:xfrm>
            <a:off x="4663611" y="3222576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국제군사재판 개정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전쟁범죄인으로 지정된 지도자 등의 심판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4966413"/>
            <a:ext cx="389627" cy="389627"/>
          </a:xfrm>
          <a:prstGeom prst="rect">
            <a:avLst/>
          </a:prstGeom>
        </p:spPr>
      </p:pic>
      <p:sp>
        <p:nvSpPr>
          <p:cNvPr id="40" name="文本框 39"/>
          <p:cNvSpPr txBox="1">
            <a:spLocks noChangeAspect="1"/>
          </p:cNvSpPr>
          <p:nvPr/>
        </p:nvSpPr>
        <p:spPr>
          <a:xfrm>
            <a:off x="4656983" y="4954525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일본 새 헌법 공포 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전쟁 포기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주권재민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 err="1">
                <a:latin typeface="바탕" panose="02030600000101010101" pitchFamily="18" charset="-127"/>
                <a:ea typeface="바탕" panose="02030600000101010101" pitchFamily="18" charset="-127"/>
              </a:rPr>
              <a:t>상징천황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 등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0" y="3277059"/>
            <a:ext cx="3048000" cy="209702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308387" y="5576209"/>
            <a:ext cx="2905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극동국제군사재판 시가야 법원 대법정</a:t>
            </a:r>
            <a:endParaRPr lang="ko-KR" altLang="en-US" sz="12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2" name="文本框 28"/>
          <p:cNvSpPr txBox="1"/>
          <p:nvPr/>
        </p:nvSpPr>
        <p:spPr>
          <a:xfrm>
            <a:off x="604129" y="2367047"/>
            <a:ext cx="2242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solidFill>
                  <a:srgbClr val="323232"/>
                </a:solidFill>
                <a:latin typeface="바탕" panose="02030600000101010101" pitchFamily="18" charset="-127"/>
                <a:ea typeface="바탕" panose="02030600000101010101" pitchFamily="18" charset="-127"/>
                <a:cs typeface="맑은 고딕 Semilight" panose="020B0502040204020203" pitchFamily="50" charset="-127"/>
              </a:rPr>
              <a:t>1946</a:t>
            </a:r>
            <a:r>
              <a:rPr lang="ko-KR" altLang="en-US" sz="2000" b="1" dirty="0" smtClean="0">
                <a:solidFill>
                  <a:srgbClr val="323232"/>
                </a:solidFill>
                <a:latin typeface="바탕" panose="02030600000101010101" pitchFamily="18" charset="-127"/>
                <a:ea typeface="바탕" panose="02030600000101010101" pitchFamily="18" charset="-127"/>
                <a:cs typeface="맑은 고딕 Semilight" panose="020B0502040204020203" pitchFamily="50" charset="-127"/>
              </a:rPr>
              <a:t>년</a:t>
            </a:r>
            <a:r>
              <a:rPr lang="en-US" altLang="ko-KR" sz="2000" b="1" dirty="0" smtClean="0">
                <a:solidFill>
                  <a:srgbClr val="323232"/>
                </a:solidFill>
                <a:latin typeface="바탕" panose="02030600000101010101" pitchFamily="18" charset="-127"/>
                <a:ea typeface="바탕" panose="02030600000101010101" pitchFamily="18" charset="-127"/>
                <a:cs typeface="맑은 고딕 Semilight" panose="020B0502040204020203" pitchFamily="50" charset="-127"/>
              </a:rPr>
              <a:t/>
            </a:r>
            <a:br>
              <a:rPr lang="en-US" altLang="ko-KR" sz="2000" b="1" dirty="0" smtClean="0">
                <a:solidFill>
                  <a:srgbClr val="323232"/>
                </a:solidFill>
                <a:latin typeface="바탕" panose="02030600000101010101" pitchFamily="18" charset="-127"/>
                <a:ea typeface="바탕" panose="02030600000101010101" pitchFamily="18" charset="-127"/>
                <a:cs typeface="맑은 고딕 Semilight" panose="020B0502040204020203" pitchFamily="50" charset="-127"/>
              </a:rPr>
            </a:br>
            <a:r>
              <a:rPr lang="en-US" altLang="ko-KR" sz="2000" b="1" dirty="0" smtClean="0">
                <a:solidFill>
                  <a:srgbClr val="323232"/>
                </a:solidFill>
                <a:latin typeface="바탕" panose="02030600000101010101" pitchFamily="18" charset="-127"/>
                <a:ea typeface="바탕" panose="02030600000101010101" pitchFamily="18" charset="-127"/>
                <a:cs typeface="맑은 고딕 Semilight" panose="020B0502040204020203" pitchFamily="50" charset="-127"/>
              </a:rPr>
              <a:t>(</a:t>
            </a:r>
            <a:r>
              <a:rPr lang="ko-KR" altLang="en-US" sz="2000" b="1" dirty="0" smtClean="0">
                <a:solidFill>
                  <a:srgbClr val="323232"/>
                </a:solidFill>
                <a:latin typeface="바탕" panose="02030600000101010101" pitchFamily="18" charset="-127"/>
                <a:ea typeface="바탕" panose="02030600000101010101" pitchFamily="18" charset="-127"/>
                <a:cs typeface="맑은 고딕 Semilight" panose="020B0502040204020203" pitchFamily="50" charset="-127"/>
              </a:rPr>
              <a:t>쇼와 </a:t>
            </a:r>
            <a:r>
              <a:rPr lang="en-US" altLang="ko-KR" sz="2000" b="1" dirty="0" smtClean="0">
                <a:solidFill>
                  <a:srgbClr val="323232"/>
                </a:solidFill>
                <a:latin typeface="바탕" panose="02030600000101010101" pitchFamily="18" charset="-127"/>
                <a:ea typeface="바탕" panose="02030600000101010101" pitchFamily="18" charset="-127"/>
                <a:cs typeface="맑은 고딕 Semilight" panose="020B0502040204020203" pitchFamily="50" charset="-127"/>
              </a:rPr>
              <a:t>21</a:t>
            </a:r>
            <a:r>
              <a:rPr lang="ko-KR" altLang="en-US" sz="2000" b="1" dirty="0" smtClean="0">
                <a:solidFill>
                  <a:srgbClr val="323232"/>
                </a:solidFill>
                <a:latin typeface="바탕" panose="02030600000101010101" pitchFamily="18" charset="-127"/>
                <a:ea typeface="바탕" panose="02030600000101010101" pitchFamily="18" charset="-127"/>
                <a:cs typeface="맑은 고딕 Semilight" panose="020B0502040204020203" pitchFamily="50" charset="-127"/>
              </a:rPr>
              <a:t>년</a:t>
            </a:r>
            <a:r>
              <a:rPr lang="en-US" altLang="ko-KR" sz="2000" b="1" dirty="0" smtClean="0">
                <a:solidFill>
                  <a:srgbClr val="323232"/>
                </a:solidFill>
                <a:latin typeface="바탕" panose="02030600000101010101" pitchFamily="18" charset="-127"/>
                <a:ea typeface="바탕" panose="02030600000101010101" pitchFamily="18" charset="-127"/>
                <a:cs typeface="맑은 고딕 Semilight" panose="020B0502040204020203" pitchFamily="50" charset="-127"/>
              </a:rPr>
              <a:t>)</a:t>
            </a:r>
            <a:endParaRPr lang="ko-KR" altLang="en-US" sz="2000" b="1" dirty="0">
              <a:solidFill>
                <a:srgbClr val="323232"/>
              </a:solidFill>
              <a:latin typeface="바탕" panose="02030600000101010101" pitchFamily="18" charset="-127"/>
              <a:ea typeface="바탕" panose="02030600000101010101" pitchFamily="18" charset="-127"/>
              <a:cs typeface="맑은 고딕 Semilight" panose="020B0502040204020203" pitchFamily="50" charset="-127"/>
            </a:endParaRPr>
          </a:p>
        </p:txBody>
      </p:sp>
      <p:grpSp>
        <p:nvGrpSpPr>
          <p:cNvPr id="29" name="组合 15"/>
          <p:cNvGrpSpPr/>
          <p:nvPr/>
        </p:nvGrpSpPr>
        <p:grpSpPr>
          <a:xfrm>
            <a:off x="944883" y="741544"/>
            <a:ext cx="1562469" cy="1550506"/>
            <a:chOff x="4985288" y="1224585"/>
            <a:chExt cx="2546888" cy="2527388"/>
          </a:xfrm>
          <a:effectLst/>
        </p:grpSpPr>
        <p:sp>
          <p:nvSpPr>
            <p:cNvPr id="31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4" name="文本框 19"/>
          <p:cNvSpPr txBox="1"/>
          <p:nvPr/>
        </p:nvSpPr>
        <p:spPr>
          <a:xfrm>
            <a:off x="705511" y="1126782"/>
            <a:ext cx="2010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800" b="1" dirty="0" smtClean="0">
                <a:solidFill>
                  <a:schemeClr val="bg1"/>
                </a:solidFill>
                <a:latin typeface="Curlz MT" panose="04040404050702020202" pitchFamily="82" charset="0"/>
              </a:rPr>
              <a:t>03</a:t>
            </a:r>
            <a:endParaRPr lang="en-US" altLang="zh-CN" sz="4800" b="1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  <p:grpSp>
        <p:nvGrpSpPr>
          <p:cNvPr id="35" name="组合 10"/>
          <p:cNvGrpSpPr/>
          <p:nvPr/>
        </p:nvGrpSpPr>
        <p:grpSpPr>
          <a:xfrm>
            <a:off x="1988376" y="587942"/>
            <a:ext cx="751541" cy="751541"/>
            <a:chOff x="7245584" y="1900725"/>
            <a:chExt cx="751541" cy="751541"/>
          </a:xfrm>
        </p:grpSpPr>
        <p:sp>
          <p:nvSpPr>
            <p:cNvPr id="36" name="椭圆 11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十字形 12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374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4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1520130"/>
            <a:ext cx="389627" cy="38962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56983" y="1508242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국가공무원법 개정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공무원의 단체 행동권을 부정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9903" y="2520663"/>
            <a:ext cx="389627" cy="38962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4663611" y="2508775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경제안정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9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원칙 발표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3622330"/>
            <a:ext cx="389627" cy="389627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4656983" y="3610442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샤우프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권고 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2000" b="1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세금제도의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근본적 개편 발표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4756456"/>
            <a:ext cx="389627" cy="38962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656983" y="4610975"/>
            <a:ext cx="7129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소득세 상한 상향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법인세 하향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간접세 상당 폐지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b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</a:b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지방자치를 목표로 한 </a:t>
            </a:r>
            <a:r>
              <a:rPr lang="ko-KR" altLang="en-US" sz="2000" b="1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지방세원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확충 등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1" name="文本框 28"/>
          <p:cNvSpPr txBox="1"/>
          <p:nvPr/>
        </p:nvSpPr>
        <p:spPr>
          <a:xfrm>
            <a:off x="604129" y="2760915"/>
            <a:ext cx="2242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1948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endParaRPr lang="en-US" altLang="ko-KR" sz="2000" b="1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 algn="ctr">
              <a:defRPr/>
            </a:pP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쇼와 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23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2" name="文本框 28"/>
          <p:cNvSpPr txBox="1"/>
          <p:nvPr/>
        </p:nvSpPr>
        <p:spPr>
          <a:xfrm>
            <a:off x="604128" y="4011957"/>
            <a:ext cx="2242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1949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endParaRPr lang="en-US" altLang="ko-KR" sz="2000" b="1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 algn="ctr">
              <a:defRPr/>
            </a:pP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쇼와 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24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flipH="1">
            <a:off x="5378536" y="4028571"/>
            <a:ext cx="8878" cy="58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4711380" y="4010552"/>
            <a:ext cx="13520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组合 15"/>
          <p:cNvGrpSpPr/>
          <p:nvPr/>
        </p:nvGrpSpPr>
        <p:grpSpPr>
          <a:xfrm>
            <a:off x="944883" y="741544"/>
            <a:ext cx="1562469" cy="1550506"/>
            <a:chOff x="4985288" y="1224585"/>
            <a:chExt cx="2546888" cy="2527388"/>
          </a:xfrm>
          <a:effectLst/>
        </p:grpSpPr>
        <p:sp>
          <p:nvSpPr>
            <p:cNvPr id="29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3" name="文本框 19"/>
          <p:cNvSpPr txBox="1"/>
          <p:nvPr/>
        </p:nvSpPr>
        <p:spPr>
          <a:xfrm>
            <a:off x="705511" y="1126782"/>
            <a:ext cx="2010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800" b="1" dirty="0" smtClean="0">
                <a:solidFill>
                  <a:schemeClr val="bg1"/>
                </a:solidFill>
                <a:latin typeface="Curlz MT" panose="04040404050702020202" pitchFamily="82" charset="0"/>
              </a:rPr>
              <a:t>04</a:t>
            </a:r>
            <a:endParaRPr lang="en-US" altLang="zh-CN" sz="4800" b="1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  <p:grpSp>
        <p:nvGrpSpPr>
          <p:cNvPr id="34" name="组合 10"/>
          <p:cNvGrpSpPr/>
          <p:nvPr/>
        </p:nvGrpSpPr>
        <p:grpSpPr>
          <a:xfrm>
            <a:off x="1988376" y="587942"/>
            <a:ext cx="751541" cy="751541"/>
            <a:chOff x="7245584" y="1900725"/>
            <a:chExt cx="751541" cy="751541"/>
          </a:xfrm>
        </p:grpSpPr>
        <p:sp>
          <p:nvSpPr>
            <p:cNvPr id="35" name="椭圆 11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十字形 12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 b="1" dirty="0" smtClean="0">
                <a:latin typeface="바탕체"/>
                <a:ea typeface="바탕체"/>
              </a:rPr>
              <a:t>경제안정</a:t>
            </a:r>
            <a:r>
              <a:rPr lang="en-US" altLang="ko-KR" b="1" dirty="0" smtClean="0">
                <a:latin typeface="바탕체"/>
                <a:ea typeface="바탕체"/>
              </a:rPr>
              <a:t>9</a:t>
            </a:r>
            <a:r>
              <a:rPr lang="ko-KR" altLang="en-US" b="1" dirty="0" smtClean="0">
                <a:latin typeface="바탕체"/>
                <a:ea typeface="바탕체"/>
              </a:rPr>
              <a:t>원칙</a:t>
            </a:r>
            <a:endParaRPr lang="ko-KR" altLang="en-US" b="1" dirty="0">
              <a:latin typeface="바탕체"/>
              <a:ea typeface="바탕체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66537"/>
          <a:stretch/>
        </p:blipFill>
        <p:spPr>
          <a:xfrm>
            <a:off x="456194" y="2015810"/>
            <a:ext cx="4985015" cy="2606104"/>
          </a:xfrm>
          <a:prstGeom prst="rect">
            <a:avLst/>
          </a:prstGeom>
          <a:effectLst>
            <a:reflection blurRad="76200" stA="58000" endPos="30000" dir="5400000" sy="-100000" algn="bl" rotWithShape="0"/>
            <a:softEdge rad="12700"/>
          </a:effectLst>
        </p:spPr>
      </p:pic>
      <p:sp>
        <p:nvSpPr>
          <p:cNvPr id="5" name="文本框 36"/>
          <p:cNvSpPr txBox="1"/>
          <p:nvPr/>
        </p:nvSpPr>
        <p:spPr>
          <a:xfrm>
            <a:off x="5823215" y="1722767"/>
            <a:ext cx="597006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AutoNum type="arabicPeriod"/>
              <a:defRPr/>
            </a:pPr>
            <a:r>
              <a:rPr lang="ko-KR" altLang="en-US" sz="2000" b="1" dirty="0" smtClean="0">
                <a:latin typeface="바탕체"/>
                <a:ea typeface="바탕체"/>
              </a:rPr>
              <a:t>국가예산절감</a:t>
            </a:r>
            <a:r>
              <a:rPr lang="en-US" altLang="ko-KR" sz="2000" b="1" dirty="0" smtClean="0">
                <a:latin typeface="바탕체"/>
                <a:ea typeface="바탕체"/>
              </a:rPr>
              <a:t>, </a:t>
            </a:r>
            <a:r>
              <a:rPr lang="ko-KR" altLang="en-US" sz="2000" b="1" dirty="0" err="1" smtClean="0">
                <a:latin typeface="바탕체"/>
                <a:ea typeface="바탕체"/>
              </a:rPr>
              <a:t>종합예산의</a:t>
            </a:r>
            <a:r>
              <a:rPr lang="ko-KR" altLang="en-US" sz="2000" b="1" dirty="0" smtClean="0">
                <a:latin typeface="바탕체"/>
                <a:ea typeface="바탕체"/>
              </a:rPr>
              <a:t> 균형</a:t>
            </a:r>
            <a:endParaRPr lang="en-US" altLang="ko-KR" sz="2000" b="1" dirty="0" smtClean="0">
              <a:latin typeface="바탕체"/>
              <a:ea typeface="바탕체"/>
            </a:endParaRPr>
          </a:p>
          <a:p>
            <a:pPr marL="457200" lvl="0" indent="-457200">
              <a:lnSpc>
                <a:spcPct val="150000"/>
              </a:lnSpc>
              <a:buAutoNum type="arabicPeriod"/>
              <a:defRPr/>
            </a:pPr>
            <a:r>
              <a:rPr lang="ko-KR" altLang="en-US" sz="2000" b="1" dirty="0" smtClean="0">
                <a:latin typeface="바탕체"/>
                <a:ea typeface="바탕체"/>
              </a:rPr>
              <a:t>징세의 개선</a:t>
            </a:r>
            <a:r>
              <a:rPr lang="en-US" altLang="ko-KR" sz="2000" b="1" dirty="0" smtClean="0">
                <a:latin typeface="바탕체"/>
                <a:ea typeface="바탕체"/>
              </a:rPr>
              <a:t>, </a:t>
            </a:r>
            <a:r>
              <a:rPr lang="ko-KR" altLang="en-US" sz="2000" b="1" dirty="0" smtClean="0">
                <a:latin typeface="바탕체"/>
                <a:ea typeface="바탕체"/>
              </a:rPr>
              <a:t>강화</a:t>
            </a:r>
            <a:endParaRPr lang="en-US" altLang="ko-KR" sz="2000" b="1" dirty="0" smtClean="0">
              <a:latin typeface="바탕체"/>
              <a:ea typeface="바탕체"/>
            </a:endParaRPr>
          </a:p>
          <a:p>
            <a:pPr marL="457200" lvl="0" indent="-457200">
              <a:lnSpc>
                <a:spcPct val="150000"/>
              </a:lnSpc>
              <a:buAutoNum type="arabicPeriod"/>
              <a:defRPr/>
            </a:pPr>
            <a:r>
              <a:rPr lang="ko-KR" altLang="en-US" sz="2000" b="1" dirty="0" smtClean="0">
                <a:latin typeface="바탕체"/>
                <a:ea typeface="바탕체"/>
              </a:rPr>
              <a:t>융자 제한</a:t>
            </a:r>
            <a:endParaRPr lang="en-US" altLang="ko-KR" sz="2000" b="1" dirty="0" smtClean="0">
              <a:latin typeface="바탕체"/>
              <a:ea typeface="바탕체"/>
            </a:endParaRPr>
          </a:p>
          <a:p>
            <a:pPr marL="457200" lvl="0" indent="-457200">
              <a:lnSpc>
                <a:spcPct val="150000"/>
              </a:lnSpc>
              <a:buAutoNum type="arabicPeriod"/>
              <a:defRPr/>
            </a:pPr>
            <a:r>
              <a:rPr lang="ko-KR" altLang="en-US" sz="2000" b="1" dirty="0" smtClean="0">
                <a:latin typeface="바탕체"/>
                <a:ea typeface="바탕체"/>
              </a:rPr>
              <a:t>임금 안정화</a:t>
            </a:r>
            <a:endParaRPr lang="en-US" altLang="ko-KR" sz="2000" b="1" dirty="0" smtClean="0">
              <a:latin typeface="바탕체"/>
              <a:ea typeface="바탕체"/>
            </a:endParaRPr>
          </a:p>
          <a:p>
            <a:pPr marL="457200" lvl="0" indent="-457200">
              <a:lnSpc>
                <a:spcPct val="150000"/>
              </a:lnSpc>
              <a:buAutoNum type="arabicPeriod"/>
              <a:defRPr/>
            </a:pPr>
            <a:r>
              <a:rPr lang="ko-KR" altLang="en-US" sz="2000" b="1" dirty="0" smtClean="0">
                <a:latin typeface="바탕체"/>
                <a:ea typeface="바탕체"/>
              </a:rPr>
              <a:t>물가통제 강화</a:t>
            </a:r>
            <a:endParaRPr lang="en-US" altLang="ko-KR" sz="2000" b="1" dirty="0" smtClean="0">
              <a:latin typeface="바탕체"/>
              <a:ea typeface="바탕체"/>
            </a:endParaRPr>
          </a:p>
          <a:p>
            <a:pPr marL="457200" lvl="0" indent="-457200">
              <a:lnSpc>
                <a:spcPct val="150000"/>
              </a:lnSpc>
              <a:buAutoNum type="arabicPeriod"/>
              <a:defRPr/>
            </a:pPr>
            <a:r>
              <a:rPr lang="ko-KR" altLang="en-US" sz="2000" b="1" dirty="0" smtClean="0">
                <a:latin typeface="바탕체"/>
                <a:ea typeface="바탕체"/>
              </a:rPr>
              <a:t>무역</a:t>
            </a:r>
            <a:r>
              <a:rPr lang="en-US" altLang="ko-KR" sz="2000" b="1" dirty="0" smtClean="0">
                <a:latin typeface="바탕체"/>
                <a:ea typeface="바탕체"/>
              </a:rPr>
              <a:t>, </a:t>
            </a:r>
            <a:r>
              <a:rPr lang="ko-KR" altLang="en-US" sz="2000" b="1" dirty="0" smtClean="0">
                <a:latin typeface="바탕체"/>
                <a:ea typeface="바탕체"/>
              </a:rPr>
              <a:t>환율관리 강화</a:t>
            </a:r>
            <a:endParaRPr lang="en-US" altLang="ko-KR" sz="2000" b="1" dirty="0" smtClean="0">
              <a:latin typeface="바탕체"/>
              <a:ea typeface="바탕체"/>
            </a:endParaRPr>
          </a:p>
          <a:p>
            <a:pPr marL="457200" lvl="0" indent="-457200">
              <a:lnSpc>
                <a:spcPct val="150000"/>
              </a:lnSpc>
              <a:buAutoNum type="arabicPeriod"/>
              <a:defRPr/>
            </a:pPr>
            <a:r>
              <a:rPr lang="ko-KR" altLang="en-US" sz="2000" b="1" dirty="0" smtClean="0">
                <a:latin typeface="바탕체"/>
                <a:ea typeface="바탕체"/>
              </a:rPr>
              <a:t>수출증대를 위한 </a:t>
            </a:r>
            <a:r>
              <a:rPr lang="ko-KR" altLang="en-US" sz="2000" b="1" dirty="0" err="1" smtClean="0">
                <a:latin typeface="바탕체"/>
                <a:ea typeface="바탕체"/>
              </a:rPr>
              <a:t>자재할당</a:t>
            </a:r>
            <a:r>
              <a:rPr lang="en-US" altLang="ko-KR" sz="2000" b="1" dirty="0" smtClean="0">
                <a:latin typeface="바탕체"/>
                <a:ea typeface="바탕체"/>
              </a:rPr>
              <a:t>, </a:t>
            </a:r>
            <a:r>
              <a:rPr lang="ko-KR" altLang="en-US" sz="2000" b="1" dirty="0" smtClean="0">
                <a:latin typeface="바탕체"/>
                <a:ea typeface="바탕체"/>
              </a:rPr>
              <a:t>배급제도 능률화</a:t>
            </a:r>
            <a:endParaRPr lang="en-US" altLang="ko-KR" sz="2000" b="1" dirty="0" smtClean="0">
              <a:latin typeface="바탕체"/>
              <a:ea typeface="바탕체"/>
            </a:endParaRPr>
          </a:p>
          <a:p>
            <a:pPr marL="457200" lvl="0" indent="-457200">
              <a:lnSpc>
                <a:spcPct val="150000"/>
              </a:lnSpc>
              <a:buAutoNum type="arabicPeriod"/>
              <a:defRPr/>
            </a:pPr>
            <a:r>
              <a:rPr lang="ko-KR" altLang="en-US" sz="2000" b="1" dirty="0">
                <a:latin typeface="바탕체"/>
                <a:ea typeface="바탕체"/>
              </a:rPr>
              <a:t>주</a:t>
            </a:r>
            <a:r>
              <a:rPr lang="ko-KR" altLang="en-US" sz="2000" b="1" dirty="0" smtClean="0">
                <a:latin typeface="바탕체"/>
                <a:ea typeface="바탕체"/>
              </a:rPr>
              <a:t>요 </a:t>
            </a:r>
            <a:r>
              <a:rPr lang="ko-KR" altLang="en-US" sz="2000" b="1" dirty="0" err="1" smtClean="0">
                <a:latin typeface="바탕체"/>
                <a:ea typeface="바탕체"/>
              </a:rPr>
              <a:t>국산원료</a:t>
            </a:r>
            <a:r>
              <a:rPr lang="ko-KR" altLang="en-US" sz="2000" b="1" dirty="0" smtClean="0">
                <a:latin typeface="바탕체"/>
                <a:ea typeface="바탕체"/>
              </a:rPr>
              <a:t> 제품의 생산 증대</a:t>
            </a:r>
            <a:endParaRPr lang="en-US" altLang="ko-KR" sz="2000" b="1" dirty="0" smtClean="0">
              <a:latin typeface="바탕체"/>
              <a:ea typeface="바탕체"/>
            </a:endParaRPr>
          </a:p>
          <a:p>
            <a:pPr marL="457200" lvl="0" indent="-457200">
              <a:lnSpc>
                <a:spcPct val="150000"/>
              </a:lnSpc>
              <a:buAutoNum type="arabicPeriod"/>
              <a:defRPr/>
            </a:pPr>
            <a:r>
              <a:rPr lang="ko-KR" altLang="en-US" sz="2000" b="1" dirty="0" smtClean="0">
                <a:latin typeface="바탕체"/>
                <a:ea typeface="바탕체"/>
              </a:rPr>
              <a:t>식량 집하 계획 능률 향상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8"/>
          <p:cNvSpPr txBox="1"/>
          <p:nvPr/>
        </p:nvSpPr>
        <p:spPr>
          <a:xfrm>
            <a:off x="604129" y="2760915"/>
            <a:ext cx="2242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1950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endParaRPr lang="en-US" altLang="ko-KR" sz="2000" b="1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 algn="ctr">
              <a:defRPr/>
            </a:pP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쇼와 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25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1" name="文本框 28"/>
          <p:cNvSpPr txBox="1"/>
          <p:nvPr/>
        </p:nvSpPr>
        <p:spPr>
          <a:xfrm>
            <a:off x="604128" y="4011957"/>
            <a:ext cx="2242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1951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endParaRPr lang="en-US" altLang="ko-KR" sz="2000" b="1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 algn="ctr">
              <a:defRPr/>
            </a:pP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쇼와 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26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20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1520130"/>
            <a:ext cx="389627" cy="389627"/>
          </a:xfrm>
          <a:prstGeom prst="rect">
            <a:avLst/>
          </a:prstGeom>
        </p:spPr>
      </p:pic>
      <p:sp>
        <p:nvSpPr>
          <p:cNvPr id="23" name="文本框 2"/>
          <p:cNvSpPr txBox="1"/>
          <p:nvPr/>
        </p:nvSpPr>
        <p:spPr>
          <a:xfrm>
            <a:off x="4656983" y="1499364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latin typeface="바탕체"/>
                <a:ea typeface="바탕체"/>
              </a:rPr>
              <a:t>한국전쟁 발발로 대한민국 지원</a:t>
            </a:r>
            <a:r>
              <a:rPr lang="en-US" altLang="ko-KR" sz="2000" b="1" dirty="0">
                <a:latin typeface="바탕체"/>
                <a:ea typeface="바탕체"/>
              </a:rPr>
              <a:t> </a:t>
            </a:r>
            <a:r>
              <a:rPr lang="ko-KR" altLang="en-US" sz="2000" b="1" dirty="0">
                <a:latin typeface="바탕체"/>
                <a:ea typeface="바탕체"/>
              </a:rPr>
              <a:t>위해 일본의 </a:t>
            </a:r>
            <a:r>
              <a:rPr lang="ko-KR" altLang="en-US" sz="2000" b="1" dirty="0" err="1">
                <a:latin typeface="바탕체"/>
                <a:ea typeface="바탕체"/>
              </a:rPr>
              <a:t>전선기지화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  <p:pic>
        <p:nvPicPr>
          <p:cNvPr id="24" name="图片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9903" y="2520663"/>
            <a:ext cx="389627" cy="389627"/>
          </a:xfrm>
          <a:prstGeom prst="rect">
            <a:avLst/>
          </a:prstGeom>
        </p:spPr>
      </p:pic>
      <p:sp>
        <p:nvSpPr>
          <p:cNvPr id="25" name="文本框 36"/>
          <p:cNvSpPr txBox="1"/>
          <p:nvPr/>
        </p:nvSpPr>
        <p:spPr>
          <a:xfrm>
            <a:off x="4663611" y="2361533"/>
            <a:ext cx="7129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미국 트루먼 대통령</a:t>
            </a:r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b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</a:br>
            <a:r>
              <a:rPr lang="ko-KR" altLang="en-US" sz="2000" b="1" dirty="0" err="1">
                <a:latin typeface="바탕" panose="02030600000101010101" pitchFamily="18" charset="-127"/>
                <a:ea typeface="바탕" panose="02030600000101010101" pitchFamily="18" charset="-127"/>
              </a:rPr>
              <a:t>대일강화</a:t>
            </a: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対日講和</a:t>
            </a: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와 미일안전보장조약 협상 진행</a:t>
            </a:r>
          </a:p>
        </p:txBody>
      </p:sp>
      <p:pic>
        <p:nvPicPr>
          <p:cNvPr id="26" name="图片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3622330"/>
            <a:ext cx="389627" cy="389627"/>
          </a:xfrm>
          <a:prstGeom prst="rect">
            <a:avLst/>
          </a:prstGeom>
        </p:spPr>
      </p:pic>
      <p:sp>
        <p:nvSpPr>
          <p:cNvPr id="27" name="文本框 39"/>
          <p:cNvSpPr txBox="1"/>
          <p:nvPr/>
        </p:nvSpPr>
        <p:spPr>
          <a:xfrm>
            <a:off x="4656983" y="3459862"/>
            <a:ext cx="7129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latin typeface="바탕체"/>
                <a:ea typeface="바탕체"/>
              </a:rPr>
              <a:t>일본과의 평화조약</a:t>
            </a:r>
            <a:r>
              <a:rPr lang="en-US" altLang="ko-KR" sz="2000" b="1" dirty="0">
                <a:latin typeface="바탕체"/>
                <a:ea typeface="바탕체"/>
              </a:rPr>
              <a:t>(</a:t>
            </a:r>
            <a:r>
              <a:rPr lang="ko-KR" altLang="en-US" sz="2000" b="1" u="sng" dirty="0" err="1">
                <a:latin typeface="바탕체"/>
                <a:ea typeface="바탕체"/>
              </a:rPr>
              <a:t>센프란시스코조약</a:t>
            </a:r>
            <a:r>
              <a:rPr lang="en-US" altLang="ko-KR" sz="2000" b="1" dirty="0">
                <a:latin typeface="바탕체"/>
                <a:ea typeface="바탕체"/>
              </a:rPr>
              <a:t>)</a:t>
            </a:r>
            <a:r>
              <a:rPr lang="ko-KR" altLang="en-US" sz="2000" b="1" dirty="0">
                <a:latin typeface="바탕체"/>
                <a:ea typeface="바탕체"/>
              </a:rPr>
              <a:t> </a:t>
            </a:r>
            <a:r>
              <a:rPr lang="ko-KR" altLang="en-US" sz="2000" b="1" dirty="0" smtClean="0">
                <a:latin typeface="바탕체"/>
                <a:ea typeface="바탕체"/>
              </a:rPr>
              <a:t>조인</a:t>
            </a:r>
            <a:r>
              <a:rPr lang="en-US" altLang="ko-KR" sz="2000" b="1" dirty="0" smtClean="0">
                <a:latin typeface="바탕체"/>
                <a:ea typeface="바탕체"/>
              </a:rPr>
              <a:t>, </a:t>
            </a:r>
            <a:r>
              <a:rPr lang="ko-KR" altLang="en-US" sz="2000" b="1" dirty="0">
                <a:latin typeface="바탕체"/>
                <a:ea typeface="바탕체"/>
              </a:rPr>
              <a:t>미일안전보장조약 </a:t>
            </a:r>
            <a:r>
              <a:rPr lang="ko-KR" altLang="en-US" sz="2000" b="1" dirty="0" smtClean="0">
                <a:latin typeface="바탕체"/>
                <a:ea typeface="바탕체"/>
              </a:rPr>
              <a:t>조인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  <p:pic>
        <p:nvPicPr>
          <p:cNvPr id="28" name="图片 4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4756456"/>
            <a:ext cx="389627" cy="389627"/>
          </a:xfrm>
          <a:prstGeom prst="rect">
            <a:avLst/>
          </a:prstGeom>
        </p:spPr>
      </p:pic>
      <p:sp>
        <p:nvSpPr>
          <p:cNvPr id="29" name="文本框 41"/>
          <p:cNvSpPr txBox="1"/>
          <p:nvPr/>
        </p:nvSpPr>
        <p:spPr>
          <a:xfrm>
            <a:off x="4656983" y="4597326"/>
            <a:ext cx="7129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일본과 </a:t>
            </a:r>
            <a:r>
              <a:rPr lang="ko-KR" altLang="en-US" sz="2000" b="1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연합국간의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b="1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전쟁종료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일본의 주권 회복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b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</a:b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식민지 영토 포기</a:t>
            </a:r>
            <a:r>
              <a:rPr lang="en-US" altLang="ko-KR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국제협정 수락 등</a:t>
            </a:r>
            <a:endParaRPr lang="en-US" altLang="ko-KR" sz="2000" b="1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 flipH="1">
            <a:off x="8024081" y="3808520"/>
            <a:ext cx="19088" cy="755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组合 15"/>
          <p:cNvGrpSpPr/>
          <p:nvPr/>
        </p:nvGrpSpPr>
        <p:grpSpPr>
          <a:xfrm>
            <a:off x="944883" y="741544"/>
            <a:ext cx="1562469" cy="1550506"/>
            <a:chOff x="4985288" y="1224585"/>
            <a:chExt cx="2546888" cy="2527388"/>
          </a:xfrm>
          <a:effectLst/>
        </p:grpSpPr>
        <p:sp>
          <p:nvSpPr>
            <p:cNvPr id="35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8" name="文本框 19"/>
          <p:cNvSpPr txBox="1"/>
          <p:nvPr/>
        </p:nvSpPr>
        <p:spPr>
          <a:xfrm>
            <a:off x="705511" y="1126782"/>
            <a:ext cx="2010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800" b="1" dirty="0" smtClean="0">
                <a:solidFill>
                  <a:schemeClr val="bg1"/>
                </a:solidFill>
                <a:latin typeface="Curlz MT" panose="04040404050702020202" pitchFamily="82" charset="0"/>
              </a:rPr>
              <a:t>05</a:t>
            </a:r>
            <a:endParaRPr lang="en-US" altLang="zh-CN" sz="4800" b="1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  <p:grpSp>
        <p:nvGrpSpPr>
          <p:cNvPr id="39" name="组合 10"/>
          <p:cNvGrpSpPr/>
          <p:nvPr/>
        </p:nvGrpSpPr>
        <p:grpSpPr>
          <a:xfrm>
            <a:off x="1988376" y="587942"/>
            <a:ext cx="751541" cy="751541"/>
            <a:chOff x="7245584" y="1900725"/>
            <a:chExt cx="751541" cy="751541"/>
          </a:xfrm>
        </p:grpSpPr>
        <p:sp>
          <p:nvSpPr>
            <p:cNvPr id="40" name="椭圆 11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十字形 12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536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1438</Words>
  <Application>Microsoft Office PowerPoint</Application>
  <PresentationFormat>와이드스크린</PresentationFormat>
  <Paragraphs>200</Paragraphs>
  <Slides>37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51" baseType="lpstr">
      <vt:lpstr>Adobe Devanagari</vt:lpstr>
      <vt:lpstr>HY엽서M</vt:lpstr>
      <vt:lpstr>微软雅黑</vt:lpstr>
      <vt:lpstr>SimSun</vt:lpstr>
      <vt:lpstr>굴림체</vt:lpstr>
      <vt:lpstr>나눔바른고딕</vt:lpstr>
      <vt:lpstr>맑은 고딕</vt:lpstr>
      <vt:lpstr>맑은 고딕 Semilight</vt:lpstr>
      <vt:lpstr>바탕</vt:lpstr>
      <vt:lpstr>바탕체</vt:lpstr>
      <vt:lpstr>Arial</vt:lpstr>
      <vt:lpstr>Calibri</vt:lpstr>
      <vt:lpstr>Curlz MT</vt:lpstr>
      <vt:lpstr>Office 主题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경제안정9원칙</vt:lpstr>
      <vt:lpstr>PowerPoint 프레젠테이션</vt:lpstr>
      <vt:lpstr>PowerPoint 프레젠테이션</vt:lpstr>
      <vt:lpstr>PowerPoint 프레젠테이션</vt:lpstr>
      <vt:lpstr>PowerPoint 프레젠테이션</vt:lpstr>
      <vt:lpstr>참고자료</vt:lpstr>
      <vt:lpstr>PowerPoint 프레젠테이션</vt:lpstr>
      <vt:lpstr>일본 전후의 정치 제도</vt:lpstr>
      <vt:lpstr>목차</vt:lpstr>
      <vt:lpstr>1. 일본 전후의 정치사</vt:lpstr>
      <vt:lpstr>PowerPoint 프레젠테이션</vt:lpstr>
      <vt:lpstr>여전히 자민당이 인기가 많음</vt:lpstr>
      <vt:lpstr>2. 정치 체제</vt:lpstr>
      <vt:lpstr>3. 국가 원수에 관하여</vt:lpstr>
      <vt:lpstr>4. 일본의 정치 제도</vt:lpstr>
      <vt:lpstr>삼권 분립 - 입법</vt:lpstr>
      <vt:lpstr>삼권 분립 - 행정</vt:lpstr>
      <vt:lpstr>삼권 분립 - 사법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II 일중관계의 외교정책</vt:lpstr>
      <vt:lpstr>일중관계의 외교정책</vt:lpstr>
      <vt:lpstr>III 일러 관계의 외교 정책</vt:lpstr>
      <vt:lpstr>PowerPoint 프레젠테이션</vt:lpstr>
      <vt:lpstr>IV 일본-ASEAN 관계의 외교 정책</vt:lpstr>
      <vt:lpstr>PowerPoint 프레젠테이션</vt:lpstr>
      <vt:lpstr>PowerPoint 프레젠테이션</vt:lpstr>
    </vt:vector>
  </TitlesOfParts>
  <Manager/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김 세찬</cp:lastModifiedBy>
  <cp:revision>176</cp:revision>
  <dcterms:created xsi:type="dcterms:W3CDTF">2014-08-07T06:03:00Z</dcterms:created>
  <dcterms:modified xsi:type="dcterms:W3CDTF">2022-04-05T05:45:43Z</dcterms:modified>
  <cp:version>1000.0000.01</cp:version>
</cp:coreProperties>
</file>