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1" r:id="rId3"/>
    <p:sldId id="265" r:id="rId4"/>
    <p:sldId id="259" r:id="rId5"/>
    <p:sldId id="268" r:id="rId6"/>
    <p:sldId id="266" r:id="rId7"/>
    <p:sldId id="269" r:id="rId8"/>
    <p:sldId id="267" r:id="rId9"/>
    <p:sldId id="270" r:id="rId10"/>
    <p:sldId id="26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E4EA13-EC38-4D66-AE32-491EBC58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C1694F-59F2-403C-9024-266FF16FB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CEE92E-0FAB-4AF3-8996-3C86D2CC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8E043B-2AC8-40B9-99CF-49CAFB2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733E2A-7F28-4CF2-9B8E-F401609C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84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D664C5-2BFD-4599-8B46-687F8509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CDFFBB6-8DED-4414-80A9-125674363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647B4C-86CE-4AEF-9DE1-3675D1A1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1F149E-EE87-4699-BD0B-326370F0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7CAD12-E02A-4422-B94C-9E8EB5CA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83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405E7F0-2FDE-4118-B21C-91CABA535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CD3EBE-BA62-476B-9E77-79993A270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FD7A9A-399A-46CD-B06D-38854F9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6C8D53-C8A4-4FDE-9D68-40AE858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9A8E74-62B7-4CCC-A5C2-6D98ADB0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EA99C-F495-46FE-B6B7-39AD6618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2C987D-B5D2-4401-9E94-ACBFEDE6F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8D6D46-31A0-4387-B3AD-8D607A85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C5BA78-97DC-4442-ADE6-7F8C0A5E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05D978-2C44-4F94-8004-5A3BF6CB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88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D04DB9-9A94-4DF0-B2CA-8450F3C3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1727DA-57E3-44C5-809B-C69DB587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08BC47-BB36-4172-9362-9D3A560A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077662-F85A-4EA0-9959-70AE6040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1EB24D-F117-4A31-8194-4BC41A4A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02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831A34-8C0E-48D5-8619-CE622E8C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F8D640-B808-4AEC-8505-069CD3444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53A2C1-29BD-4B7F-8D9C-3B0A7B3F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825D9C-E4D9-480E-811D-BBC44B86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27EFB27-BFAD-49C3-BF9C-B2345BF5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B684C0-15B3-4CFB-92EA-0F3C40DE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37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6A836E-2D96-4802-92AD-65E79CC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62C12B-B0C1-415F-9C1F-60690BA04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A56654-C73E-438E-B288-D4FCCCA3F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5C4D26F-4618-44B7-8659-16D46D702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0E51F17-C381-42E0-A887-594D232CF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1615453-18EA-406F-8C0D-6D732BC2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D48B16-526B-4639-A7A7-CB25F0C1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01AFE3-0E90-43D8-9F48-2F0CC228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2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173510-98AB-4663-B13E-06960FD5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1E80E2C-686C-466F-B22F-305532EA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4054D2-2FE2-4CB0-87DA-92C83319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491502A-CE50-49E1-BA98-DE61217B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AE7F85F-B47B-45CA-A694-40494198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2B51177-8C77-4BA5-8DC5-EAD30E0A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555596-DBA2-467C-80E1-4422F2A2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10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B1DC2E-7060-4C5B-B692-8E6ECC82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8F1312-4A55-4A30-A878-2D4C3A97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64BF36-B9D8-4108-A3BC-C146D40BB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3EC164-A245-4B5E-8379-56C6A725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F9D6F1-654B-4CFF-AF52-D36EBA72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1C93C9-63F3-480A-AAB5-80E6C127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D1FE04-98D0-4A76-91AE-C706DDCB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E9746C-8F37-4948-8202-459C6D12C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1730C8-C2D1-404C-85A1-1DDAE210C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927404-DD5B-4444-A529-A95FA432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042471-DD93-4C06-BEE2-EAE782A5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81F4CE-8D58-405A-A31C-23A969AC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67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9FDE8BD-9C67-4178-9808-2178AF31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703B80-DD4B-4A6C-86A6-0CB06887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A15B46-7F35-4FF3-B4CA-E04C9F0D7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209B-6026-44D3-AB9E-B06D62CCD311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D25C3A-10D3-4423-8B2C-745E0CAA2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22CC02-3886-419A-AC5A-9956F42A6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8CAC9-6AFA-4EC5-807F-CC3F1EFAD1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IN\Desktop\&#44284;&#51228;\&#46041;&#50689;&#49345;.mp4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181694D-CD84-4F7F-A400-54D999557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576180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  관광 비전 실현 프로그램 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관광 비전 실현 프로그램 </a:t>
            </a:r>
            <a:r>
              <a:rPr lang="en-US" altLang="ko-KR" dirty="0"/>
              <a:t>2020 (2020. 7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일본의 국내관광업 규모는 </a:t>
            </a:r>
            <a:r>
              <a:rPr lang="en-US" altLang="ko-KR" sz="1600" dirty="0"/>
              <a:t>2019</a:t>
            </a:r>
            <a:r>
              <a:rPr lang="ko-KR" altLang="en-US" sz="1600" dirty="0"/>
              <a:t>년 기준 총 </a:t>
            </a:r>
            <a:r>
              <a:rPr lang="en-US" altLang="ko-KR" sz="1600" dirty="0"/>
              <a:t>27.9</a:t>
            </a:r>
            <a:r>
              <a:rPr lang="ko-KR" altLang="en-US" sz="1600" dirty="0"/>
              <a:t>조 엔으로</a:t>
            </a:r>
            <a:r>
              <a:rPr lang="en-US" altLang="ko-KR" sz="1600" dirty="0"/>
              <a:t> </a:t>
            </a:r>
            <a:r>
              <a:rPr lang="ko-KR" altLang="en-US" sz="1600" dirty="0"/>
              <a:t>내국인 중심의 시장이 형성 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일본 정부는 코로나 이전까지 올림픽 개최 등 외국인 관광객 유치 확대 중심의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관광정책을 시행해왔으나</a:t>
            </a:r>
            <a:r>
              <a:rPr lang="en-US" altLang="ko-KR" sz="1600" dirty="0"/>
              <a:t>, </a:t>
            </a:r>
            <a:r>
              <a:rPr lang="ko-KR" altLang="en-US" sz="1600" dirty="0"/>
              <a:t>코로나 사태 이후 “</a:t>
            </a:r>
            <a:r>
              <a:rPr lang="en-US" altLang="ko-KR" sz="1600" dirty="0"/>
              <a:t>Go To Travel" </a:t>
            </a:r>
            <a:r>
              <a:rPr lang="ko-KR" altLang="en-US" sz="1600" dirty="0"/>
              <a:t>등 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내수 </a:t>
            </a:r>
            <a:r>
              <a:rPr lang="ko-KR" altLang="en-US" sz="1600" dirty="0" err="1"/>
              <a:t>환기책을</a:t>
            </a:r>
            <a:r>
              <a:rPr lang="ko-KR" altLang="en-US" sz="1600" dirty="0"/>
              <a:t> 중심으로 관광산업 재활성화를 추진 중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03563" y="4167052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일본 </a:t>
            </a:r>
            <a:r>
              <a:rPr lang="ko-KR" altLang="en-US" dirty="0" err="1"/>
              <a:t>국토교통성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310767" y="804920"/>
          <a:ext cx="6550600" cy="3807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주요 정책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1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국내 관광수요 회복 및 </a:t>
                      </a:r>
                      <a:endParaRPr lang="en-US" altLang="ko-KR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관광산업 체질 강화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관광산업 고용유지 및 사업 지속</a:t>
                      </a: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관광수요 회복 대비 기반 정비</a:t>
                      </a: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국내여행 수요 환기 </a:t>
                      </a:r>
                      <a:endParaRPr lang="en-US" altLang="ko-KR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(Go To Travel 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 보조 정책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점진적 외국인 관광객 회복</a:t>
                      </a:r>
                      <a:endParaRPr lang="en-US" altLang="ko-KR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출입국 가능 국가 대상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600" dirty="0"/>
                        <a:t> 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6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외국인 관광객 수요 촉진을 위한 </a:t>
                      </a:r>
                      <a:endParaRPr lang="en-US" altLang="ko-KR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대응 환경 정비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숙박시설 정비</a:t>
                      </a: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세계 수준의 </a:t>
                      </a: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스노리조트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정비</a:t>
                      </a: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체험형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활동 확충</a:t>
                      </a:r>
                    </a:p>
                    <a:p>
                      <a:pPr latinLnBrk="0"/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부유층 대상 </a:t>
                      </a: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콘텐츠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확대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3ABB302-8992-4F1B-AA5C-AC22F2BA7277}"/>
              </a:ext>
            </a:extLst>
          </p:cNvPr>
          <p:cNvSpPr txBox="1"/>
          <p:nvPr/>
        </p:nvSpPr>
        <p:spPr>
          <a:xfrm>
            <a:off x="-1836" y="1818000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764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A1117EB-C511-40BE-83ED-F945FB23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관광 산업 관련 최신 기술 동향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자율주행 </a:t>
            </a:r>
            <a:r>
              <a:rPr lang="ko-KR" altLang="en-US" dirty="0" err="1"/>
              <a:t>모빌리티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612183" y="4265856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 err="1"/>
              <a:t>로보스타</a:t>
            </a:r>
            <a:r>
              <a:rPr lang="en-US" altLang="ko-KR" dirty="0"/>
              <a:t>, </a:t>
            </a:r>
            <a:r>
              <a:rPr lang="en-US" dirty="0" err="1"/>
              <a:t>Hanako.tokyo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애프터</a:t>
            </a:r>
            <a:r>
              <a:rPr lang="ko-KR" altLang="en-US" sz="1600" dirty="0"/>
              <a:t> 코로나 시대에 외국인 관광객의 이동수단으로서도 활용이 기대되고 있으나</a:t>
            </a:r>
            <a:r>
              <a:rPr lang="en-US" altLang="ko-KR" sz="1600" dirty="0"/>
              <a:t>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ko-KR" altLang="en-US" sz="1600" dirty="0"/>
              <a:t>    안전 운행을 위한 법 규제 정비 부족 등의 과제가 아직 존재하고 있기 때문에 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</a:pPr>
            <a:r>
              <a:rPr lang="ko-KR" altLang="en-US" sz="1600" dirty="0"/>
              <a:t>    본격적인 보급에는 조금 더 시간이 걸릴 것으로 예상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074" name="Picture 2" descr="C:\Users\IN\Desktop\20211217085059469_UUTZ722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741363"/>
            <a:ext cx="3960000" cy="2153115"/>
          </a:xfrm>
          <a:prstGeom prst="rect">
            <a:avLst/>
          </a:prstGeom>
          <a:noFill/>
        </p:spPr>
      </p:pic>
      <p:pic>
        <p:nvPicPr>
          <p:cNvPr id="3075" name="Picture 3" descr="C:\Users\IN\Desktop\20211217085059496_OKFLX8J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75" y="3070225"/>
            <a:ext cx="3960000" cy="1739048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6141344" y="1148834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도요타의 차세대 </a:t>
            </a:r>
            <a:r>
              <a:rPr lang="ko-KR" altLang="en-US" dirty="0" err="1"/>
              <a:t>모빌리티</a:t>
            </a:r>
            <a:endParaRPr lang="en-US" altLang="ko-KR" dirty="0"/>
          </a:p>
          <a:p>
            <a:r>
              <a:rPr lang="en-US" altLang="ko-KR" dirty="0"/>
              <a:t>         &lt;e-Palette&gt;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378906" y="3282434"/>
            <a:ext cx="236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        </a:t>
            </a:r>
            <a:r>
              <a:rPr lang="en-US" altLang="ko-KR" dirty="0" err="1"/>
              <a:t>Luup</a:t>
            </a:r>
            <a:r>
              <a:rPr lang="ko-KR" altLang="en-US" dirty="0"/>
              <a:t>사의 </a:t>
            </a:r>
            <a:endParaRPr lang="en-US" altLang="ko-KR" dirty="0"/>
          </a:p>
          <a:p>
            <a:r>
              <a:rPr lang="en-US" altLang="ko-KR" dirty="0"/>
              <a:t> &lt;</a:t>
            </a:r>
            <a:r>
              <a:rPr lang="ko-KR" altLang="en-US" dirty="0"/>
              <a:t>공유 전동 </a:t>
            </a:r>
            <a:r>
              <a:rPr lang="ko-KR" altLang="en-US" dirty="0" err="1"/>
              <a:t>킥보드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3DDF6-2BEF-416A-B52E-2BB68AB8F9A3}"/>
              </a:ext>
            </a:extLst>
          </p:cNvPr>
          <p:cNvSpPr txBox="1"/>
          <p:nvPr/>
        </p:nvSpPr>
        <p:spPr>
          <a:xfrm>
            <a:off x="0" y="1981658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1630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7F2103F-94E0-4706-AD3E-45A9DAF1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코로나</a:t>
            </a:r>
            <a:r>
              <a:rPr lang="en-US" altLang="ko-KR" dirty="0"/>
              <a:t>19 </a:t>
            </a:r>
            <a:r>
              <a:rPr lang="ko-KR" altLang="en-US" dirty="0"/>
              <a:t>이전 일본의 </a:t>
            </a:r>
            <a:endParaRPr lang="en-US" altLang="ko-KR" dirty="0"/>
          </a:p>
          <a:p>
            <a:pPr algn="ctr"/>
            <a:r>
              <a:rPr lang="en-US" altLang="ko-KR" dirty="0"/>
              <a:t>'</a:t>
            </a:r>
            <a:r>
              <a:rPr lang="ko-KR" altLang="en-US" dirty="0"/>
              <a:t>관광 비전 실현 </a:t>
            </a:r>
            <a:endParaRPr lang="en-US" altLang="ko-KR" dirty="0"/>
          </a:p>
          <a:p>
            <a:pPr algn="ctr"/>
            <a:r>
              <a:rPr lang="ko-KR" altLang="en-US" dirty="0"/>
              <a:t>프로그램 </a:t>
            </a:r>
            <a:r>
              <a:rPr lang="en-US" altLang="ko-KR" dirty="0"/>
              <a:t>2019' </a:t>
            </a:r>
            <a:r>
              <a:rPr lang="ko-KR" altLang="en-US" dirty="0"/>
              <a:t>개요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코로나 사태가 터지기 전인 </a:t>
            </a:r>
            <a:r>
              <a:rPr lang="en-US" altLang="ko-KR" sz="1600" dirty="0"/>
              <a:t>2019</a:t>
            </a:r>
            <a:r>
              <a:rPr lang="ko-KR" altLang="en-US" sz="1600" dirty="0"/>
              <a:t>년에는 해당 프로그램을 통해 외국인이 일본 관광을 즐기기 쉬운 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</a:pPr>
            <a:r>
              <a:rPr lang="ko-KR" altLang="en-US" sz="1600" dirty="0"/>
              <a:t>    환경 정비</a:t>
            </a:r>
            <a:r>
              <a:rPr lang="en-US" altLang="ko-KR" sz="1600" dirty="0"/>
              <a:t>, </a:t>
            </a:r>
            <a:r>
              <a:rPr lang="ko-KR" altLang="en-US" sz="1600" dirty="0"/>
              <a:t>새로운 관광 </a:t>
            </a:r>
            <a:r>
              <a:rPr lang="ko-KR" altLang="en-US" sz="1600" dirty="0" err="1"/>
              <a:t>컨텐츠</a:t>
            </a:r>
            <a:r>
              <a:rPr lang="ko-KR" altLang="en-US" sz="1600" dirty="0"/>
              <a:t> 개발</a:t>
            </a:r>
            <a:r>
              <a:rPr lang="en-US" altLang="ko-KR" sz="1600" dirty="0"/>
              <a:t>, JNTO</a:t>
            </a:r>
            <a:r>
              <a:rPr lang="ko-KR" altLang="en-US" sz="1600" dirty="0"/>
              <a:t>와 지방의 적절한 역할분담 및 연계강화를 추진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한편 </a:t>
            </a:r>
            <a:r>
              <a:rPr lang="en-US" altLang="ko-KR" sz="1600" dirty="0"/>
              <a:t>2020</a:t>
            </a:r>
            <a:r>
              <a:rPr lang="ko-KR" altLang="en-US" sz="1600" dirty="0"/>
              <a:t>년에는 코로나</a:t>
            </a:r>
            <a:r>
              <a:rPr lang="en-US" altLang="ko-KR" sz="1600" dirty="0"/>
              <a:t>19 </a:t>
            </a:r>
            <a:r>
              <a:rPr lang="ko-KR" altLang="en-US" sz="1600" dirty="0"/>
              <a:t>확산의 영향으로 관광수요가 대폭 감소하면서 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관광 산업에 대한 심각한 타격에 대응하는 차원에서 다양한 지원책과 대비책이 추진</a:t>
            </a:r>
            <a:endParaRPr lang="en-US" altLang="ko-KR" sz="1600" dirty="0">
              <a:ea typeface="함초롬돋움" panose="020B0604000101010101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983709" y="784605"/>
          <a:ext cx="6863112" cy="357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1. </a:t>
                      </a:r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외국인 관광객이 여행하기 </a:t>
                      </a:r>
                      <a:endParaRPr lang="en-US" altLang="ko-KR" sz="16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편리한</a:t>
                      </a:r>
                      <a:r>
                        <a:rPr lang="en-US" altLang="ko-KR" sz="1600" b="0" i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환경 정비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일본정부관광국</a:t>
                      </a:r>
                      <a:r>
                        <a:rPr lang="en-US" altLang="ko-KR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(JNTO)</a:t>
                      </a:r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과 지자체의 적절한 역할분담 </a:t>
                      </a:r>
                      <a:r>
                        <a:rPr lang="en-US" altLang="ko-KR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연계강화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21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ko-KR" altLang="en-US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새로운 관광 </a:t>
                      </a:r>
                      <a:r>
                        <a:rPr lang="ko-KR" altLang="en-US" sz="16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콘텐츠</a:t>
                      </a:r>
                      <a:r>
                        <a:rPr lang="ko-KR" altLang="en-US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개발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4. </a:t>
                      </a:r>
                      <a:r>
                        <a:rPr lang="ko-KR" altLang="en-US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출입국 원활화 등</a:t>
                      </a:r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046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 descr="C:\Users\IN\Desktop\20211221171834602_R4SV8Q8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846" y="1406525"/>
            <a:ext cx="3101853" cy="1336675"/>
          </a:xfrm>
          <a:prstGeom prst="rect">
            <a:avLst/>
          </a:prstGeom>
          <a:noFill/>
        </p:spPr>
      </p:pic>
      <p:pic>
        <p:nvPicPr>
          <p:cNvPr id="1027" name="Picture 3" descr="C:\Users\IN\Desktop\20211217085419409_B05TSWG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9050" y="1397929"/>
            <a:ext cx="3746499" cy="1342095"/>
          </a:xfrm>
          <a:prstGeom prst="rect">
            <a:avLst/>
          </a:prstGeom>
          <a:noFill/>
        </p:spPr>
      </p:pic>
      <p:pic>
        <p:nvPicPr>
          <p:cNvPr id="1028" name="Picture 4" descr="C:\Users\IN\Desktop\20211217085403463_WDC7006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1675" y="3076395"/>
            <a:ext cx="3117849" cy="1286055"/>
          </a:xfrm>
          <a:prstGeom prst="rect">
            <a:avLst/>
          </a:prstGeom>
          <a:noFill/>
        </p:spPr>
      </p:pic>
      <p:pic>
        <p:nvPicPr>
          <p:cNvPr id="1029" name="Picture 5" descr="C:\Users\IN\Desktop\20211221171851782_MRPDKGW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1610" y="3077598"/>
            <a:ext cx="3752353" cy="1329302"/>
          </a:xfrm>
          <a:prstGeom prst="rect">
            <a:avLst/>
          </a:prstGeom>
          <a:noFill/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80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관광 산업 관련 최근 주요 정책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793962" y="4198371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일본정부관광국</a:t>
            </a:r>
            <a:r>
              <a:rPr lang="en-US" altLang="ko-KR" dirty="0"/>
              <a:t>(JNTO)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6E2562-98E3-4F22-8DF0-C964003EE05C}"/>
              </a:ext>
            </a:extLst>
          </p:cNvPr>
          <p:cNvSpPr txBox="1"/>
          <p:nvPr/>
        </p:nvSpPr>
        <p:spPr>
          <a:xfrm>
            <a:off x="0" y="1731410"/>
            <a:ext cx="6169306" cy="21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89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FC1F58D-B411-45F3-ACF3-EEDDB2CF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항공편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 외국인 전용 할인 요금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71370" y="4278556"/>
            <a:ext cx="336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JAL, ANA, </a:t>
            </a:r>
            <a:r>
              <a:rPr lang="en-US" altLang="ko-KR" dirty="0" err="1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Solaseed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Air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일본의 두 항공사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JAL(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일본항공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과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ANA(</a:t>
            </a:r>
            <a:r>
              <a:rPr lang="ko-KR" altLang="en-US" sz="1600" dirty="0" err="1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전일본공수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에서 선보이는 외국인 전용 요금제</a:t>
            </a:r>
            <a:endParaRPr lang="en-US" altLang="ko-KR" sz="1600" dirty="0"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  (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일본에 거주하고 있지 않은 외국인 한정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홋카이도 도내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dirty="0" err="1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도호쿠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지방은 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5,400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엔에 여행 가능</a:t>
            </a:r>
            <a:endParaRPr lang="en-US" altLang="ko-KR" sz="1600" dirty="0"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148" name="Picture 4" descr="C:\Users\IN\Desktop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4" y="689418"/>
            <a:ext cx="3328986" cy="1710882"/>
          </a:xfrm>
          <a:prstGeom prst="rect">
            <a:avLst/>
          </a:prstGeom>
          <a:noFill/>
        </p:spPr>
      </p:pic>
      <p:pic>
        <p:nvPicPr>
          <p:cNvPr id="6149" name="Picture 5" descr="C:\Users\IN\Desktop\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675" y="2027238"/>
            <a:ext cx="3318924" cy="1719262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806775" y="1186934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JAL(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일본항공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)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71692" y="2685534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ANA(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전일본공수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)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C:\Users\IN\Desktop\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8" y="3187700"/>
            <a:ext cx="3306762" cy="1720800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5630692" y="414603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>
                <a:latin typeface="나눔고딕" pitchFamily="50" charset="-127"/>
                <a:ea typeface="나눔고딕" pitchFamily="50" charset="-127"/>
              </a:rPr>
              <a:t>Solaseed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Air(</a:t>
            </a:r>
            <a:r>
              <a:rPr lang="ko-KR" altLang="en-US" dirty="0" err="1">
                <a:latin typeface="나눔고딕" pitchFamily="50" charset="-127"/>
                <a:ea typeface="나눔고딕" pitchFamily="50" charset="-127"/>
              </a:rPr>
              <a:t>솔라시드항공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10E51-626F-4ABD-910C-0D7ADF811B6A}"/>
              </a:ext>
            </a:extLst>
          </p:cNvPr>
          <p:cNvSpPr txBox="1"/>
          <p:nvPr/>
        </p:nvSpPr>
        <p:spPr>
          <a:xfrm>
            <a:off x="0" y="1837193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977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8F8C74-25F9-43C2-970D-9EAB4816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2000" dirty="0" err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비현금결제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확대 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 내 도입중인 </a:t>
            </a:r>
            <a:endParaRPr lang="en-US" altLang="ko-KR" dirty="0"/>
          </a:p>
          <a:p>
            <a:pPr algn="ctr"/>
            <a:r>
              <a:rPr lang="ko-KR" altLang="en-US" dirty="0" err="1"/>
              <a:t>비현금결제</a:t>
            </a:r>
            <a:r>
              <a:rPr lang="ko-KR" altLang="en-US" dirty="0"/>
              <a:t> 방식</a:t>
            </a:r>
          </a:p>
        </p:txBody>
      </p:sp>
      <p:pic>
        <p:nvPicPr>
          <p:cNvPr id="1026" name="Picture 2" descr="C:\Users\IN\Desktop\20201204135244427_WXWNWZ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4783" y="786189"/>
            <a:ext cx="6457950" cy="415290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9355553" y="4291256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소프트뱅크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외국인관광객의 소비 촉진을 위해 신용카드 등 비 현금결제 도입을 추진 중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2019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비현금결제</a:t>
            </a:r>
            <a:r>
              <a:rPr lang="ko-KR" altLang="en-US" sz="1600" dirty="0"/>
              <a:t> 단말기 보급사업 및 코로나 사태에 따른</a:t>
            </a:r>
            <a:r>
              <a:rPr lang="en-US" altLang="ko-KR" sz="1600" dirty="0"/>
              <a:t> </a:t>
            </a:r>
            <a:r>
              <a:rPr lang="ko-KR" altLang="en-US" sz="1600" dirty="0" err="1"/>
              <a:t>비현금결제</a:t>
            </a:r>
            <a:r>
              <a:rPr lang="ko-KR" altLang="en-US" sz="1600" dirty="0"/>
              <a:t> 선호도가 급격히 확산 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08B82-98D2-4321-91C7-69349DBE6C54}"/>
              </a:ext>
            </a:extLst>
          </p:cNvPr>
          <p:cNvSpPr txBox="1"/>
          <p:nvPr/>
        </p:nvSpPr>
        <p:spPr>
          <a:xfrm>
            <a:off x="7201" y="1862388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873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032DDF3-ABEA-4A31-A957-AA953D25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무료 공중 무선 </a:t>
            </a:r>
            <a:r>
              <a:rPr lang="en-US" altLang="ko-KR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LAN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정비 촉진 협의회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무료 공중 </a:t>
            </a:r>
            <a:endParaRPr lang="en-US" altLang="ko-KR" dirty="0"/>
          </a:p>
          <a:p>
            <a:pPr algn="ctr"/>
            <a:r>
              <a:rPr lang="ko-KR" altLang="en-US" dirty="0"/>
              <a:t>무선 </a:t>
            </a:r>
            <a:r>
              <a:rPr lang="en-US" altLang="ko-KR" dirty="0"/>
              <a:t>LAN </a:t>
            </a:r>
            <a:r>
              <a:rPr lang="ko-KR" altLang="en-US" dirty="0"/>
              <a:t>서비스 </a:t>
            </a:r>
            <a:endParaRPr lang="en-US" altLang="ko-KR" dirty="0"/>
          </a:p>
          <a:p>
            <a:pPr algn="ctr"/>
            <a:r>
              <a:rPr lang="ko-KR" altLang="en-US" dirty="0" err="1"/>
              <a:t>야마구치</a:t>
            </a:r>
            <a:r>
              <a:rPr lang="ko-KR" altLang="en-US" dirty="0"/>
              <a:t> </a:t>
            </a:r>
            <a:r>
              <a:rPr lang="en-US" altLang="ko-KR" dirty="0"/>
              <a:t>FREE Wi-Fi</a:t>
            </a:r>
            <a:r>
              <a:rPr lang="ko-KR" altLang="en-US" dirty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810303" y="4265856"/>
            <a:ext cx="3012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 </a:t>
            </a:r>
            <a:r>
              <a:rPr lang="ko-KR" altLang="en-US" dirty="0" err="1"/>
              <a:t>야마구치</a:t>
            </a:r>
            <a:r>
              <a:rPr lang="ko-KR" altLang="en-US" dirty="0"/>
              <a:t> </a:t>
            </a:r>
            <a:r>
              <a:rPr lang="en-US" dirty="0"/>
              <a:t>Free Wi-Fi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외국인 여행자 전용의 무료 공중 무선 </a:t>
            </a:r>
            <a:r>
              <a:rPr lang="en-US" altLang="ko-KR" sz="1600" dirty="0"/>
              <a:t>LAN</a:t>
            </a:r>
            <a:r>
              <a:rPr lang="ko-KR" altLang="en-US" sz="1600" dirty="0"/>
              <a:t>의 정비 촉진에 임하기 위해</a:t>
            </a:r>
            <a:r>
              <a:rPr lang="en-US" altLang="ko-KR" sz="1600" dirty="0"/>
              <a:t>, </a:t>
            </a:r>
            <a:r>
              <a:rPr lang="ko-KR" altLang="en-US" sz="1600" dirty="0"/>
              <a:t>총무성과 제휴해 협의회 설치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대중교통</a:t>
            </a:r>
            <a:r>
              <a:rPr lang="en-US" altLang="ko-KR" sz="1600" dirty="0"/>
              <a:t>, </a:t>
            </a:r>
            <a:r>
              <a:rPr lang="ko-KR" altLang="en-US" sz="1600" dirty="0"/>
              <a:t>숙박</a:t>
            </a:r>
            <a:r>
              <a:rPr lang="en-US" altLang="ko-KR" sz="1600" dirty="0"/>
              <a:t>·</a:t>
            </a:r>
            <a:r>
              <a:rPr lang="ko-KR" altLang="en-US" sz="1600" dirty="0"/>
              <a:t>음식</a:t>
            </a:r>
            <a:r>
              <a:rPr lang="en-US" altLang="ko-KR" sz="1600" dirty="0"/>
              <a:t>·</a:t>
            </a:r>
            <a:r>
              <a:rPr lang="ko-KR" altLang="en-US" sz="1600" dirty="0"/>
              <a:t>상업 시설</a:t>
            </a:r>
            <a:r>
              <a:rPr lang="en-US" altLang="ko-KR" sz="1600" dirty="0"/>
              <a:t>, </a:t>
            </a:r>
            <a:r>
              <a:rPr lang="ko-KR" altLang="en-US" sz="1600" dirty="0"/>
              <a:t>자치체</a:t>
            </a:r>
            <a:r>
              <a:rPr lang="en-US" altLang="ko-KR" sz="1600" dirty="0"/>
              <a:t>, </a:t>
            </a:r>
            <a:r>
              <a:rPr lang="ko-KR" altLang="en-US" sz="1600" dirty="0"/>
              <a:t>통신사업자 등 각 분야의 단체</a:t>
            </a:r>
            <a:r>
              <a:rPr lang="en-US" altLang="ko-KR" sz="1600" dirty="0"/>
              <a:t>·</a:t>
            </a:r>
            <a:r>
              <a:rPr lang="ko-KR" altLang="en-US" sz="1600" dirty="0"/>
              <a:t>기업으로 구성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협의회 체제를 활용하여 무료 공중 무선 </a:t>
            </a:r>
            <a:r>
              <a:rPr lang="en-US" altLang="ko-KR" sz="1600" dirty="0"/>
              <a:t>LAN </a:t>
            </a:r>
            <a:r>
              <a:rPr lang="ko-KR" altLang="en-US" sz="1600" dirty="0"/>
              <a:t>환경의 정비 촉진</a:t>
            </a:r>
            <a:r>
              <a:rPr lang="en-US" altLang="ko-KR" sz="1600" dirty="0"/>
              <a:t>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이용할 수 있는 장소의 홍보</a:t>
            </a:r>
            <a:r>
              <a:rPr lang="en-US" altLang="ko-KR" sz="1600" dirty="0"/>
              <a:t>, </a:t>
            </a:r>
            <a:r>
              <a:rPr lang="ko-KR" altLang="en-US" sz="1600" dirty="0"/>
              <a:t>이용 수속의 간소화 등을 검토 중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050" name="Picture 2" descr="C:\Users\IN\Desktop\img_sticker_premium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000" y="720000"/>
            <a:ext cx="2880000" cy="2889042"/>
          </a:xfrm>
          <a:prstGeom prst="rect">
            <a:avLst/>
          </a:prstGeom>
          <a:noFill/>
        </p:spPr>
      </p:pic>
      <p:pic>
        <p:nvPicPr>
          <p:cNvPr id="2051" name="Picture 3" descr="C:\Users\IN\Desktop\img_stick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000" y="720000"/>
            <a:ext cx="2880000" cy="2889043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1981200" y="3759815"/>
            <a:ext cx="7025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/>
              <a:t>야마구치현과</a:t>
            </a:r>
            <a:r>
              <a:rPr lang="ko-KR" altLang="en-US" dirty="0"/>
              <a:t> 민간 공중 무선 </a:t>
            </a:r>
            <a:r>
              <a:rPr lang="en-US" altLang="ko-KR" dirty="0"/>
              <a:t>LAN </a:t>
            </a:r>
            <a:r>
              <a:rPr lang="ko-KR" altLang="en-US" dirty="0"/>
              <a:t>서비스 제공사업자가 협력하여 </a:t>
            </a:r>
            <a:endParaRPr lang="en-US" altLang="ko-KR" dirty="0"/>
          </a:p>
          <a:p>
            <a:r>
              <a:rPr lang="ko-KR" altLang="en-US" dirty="0"/>
              <a:t>    제공하는 무료 공중 무선 </a:t>
            </a:r>
            <a:r>
              <a:rPr lang="en-US" altLang="ko-KR" dirty="0"/>
              <a:t>LAN </a:t>
            </a:r>
            <a:r>
              <a:rPr lang="ko-KR" altLang="en-US" dirty="0"/>
              <a:t>서비스 ‘</a:t>
            </a:r>
            <a:r>
              <a:rPr lang="ko-KR" altLang="en-US" dirty="0" err="1"/>
              <a:t>야마구치</a:t>
            </a:r>
            <a:r>
              <a:rPr lang="ko-KR" altLang="en-US" dirty="0"/>
              <a:t> </a:t>
            </a:r>
            <a:r>
              <a:rPr lang="en-US" altLang="ko-KR" dirty="0"/>
              <a:t>Free Wi-Fi’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120B3-0C96-45FE-B0A9-15063EDD513E}"/>
              </a:ext>
            </a:extLst>
          </p:cNvPr>
          <p:cNvSpPr txBox="1"/>
          <p:nvPr/>
        </p:nvSpPr>
        <p:spPr>
          <a:xfrm>
            <a:off x="3414" y="1769880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978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2F61858-B025-4C8F-9F5B-D5E223BF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외국인 여행자를 위한 매너 계발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외국인 여행자용 </a:t>
            </a:r>
            <a:endParaRPr lang="en-US" altLang="ko-KR" dirty="0"/>
          </a:p>
          <a:p>
            <a:pPr algn="ctr"/>
            <a:r>
              <a:rPr lang="ko-KR" altLang="en-US" dirty="0"/>
              <a:t>매너 계발 동영상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297983" y="4265856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일본 </a:t>
            </a:r>
            <a:r>
              <a:rPr lang="ko-KR" altLang="en-US" dirty="0" err="1"/>
              <a:t>관광청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문화나 습관의 차이에 의해</a:t>
            </a:r>
            <a:r>
              <a:rPr lang="en-US" altLang="ko-KR" sz="1600" dirty="0"/>
              <a:t>, </a:t>
            </a:r>
            <a:r>
              <a:rPr lang="ko-KR" altLang="en-US" sz="1600" dirty="0"/>
              <a:t>일본인에게는 당연한 매너라도</a:t>
            </a:r>
            <a:r>
              <a:rPr lang="en-US" altLang="ko-KR" sz="1600" dirty="0"/>
              <a:t> </a:t>
            </a:r>
            <a:r>
              <a:rPr lang="ko-KR" altLang="en-US" sz="1600" dirty="0"/>
              <a:t>외국인 여행자에게는 생소함 </a:t>
            </a:r>
            <a:endParaRPr lang="en-US" altLang="ko-KR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일본의 매너</a:t>
            </a:r>
            <a:r>
              <a:rPr lang="en-US" altLang="ko-KR" sz="1600" dirty="0"/>
              <a:t>·</a:t>
            </a:r>
            <a:r>
              <a:rPr lang="ko-KR" altLang="en-US" sz="1600" dirty="0"/>
              <a:t>문화</a:t>
            </a:r>
            <a:r>
              <a:rPr lang="en-US" altLang="ko-KR" sz="1600" dirty="0"/>
              <a:t>·</a:t>
            </a:r>
            <a:r>
              <a:rPr lang="ko-KR" altLang="en-US" sz="1600" dirty="0"/>
              <a:t>풍습의 이해를 촉구해</a:t>
            </a:r>
            <a:r>
              <a:rPr lang="en-US" altLang="ko-KR" sz="1600" dirty="0"/>
              <a:t>, </a:t>
            </a:r>
            <a:r>
              <a:rPr lang="ko-KR" altLang="en-US" sz="1600" dirty="0"/>
              <a:t>보다 기분 좋게 일본에서 여행을 즐길 수 있도록</a:t>
            </a:r>
            <a:r>
              <a:rPr lang="en-US" altLang="ko-KR" sz="1600" dirty="0"/>
              <a:t>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지역에서 자유롭게 방영할 수 있는 매너 계발 동영상을 작성</a:t>
            </a:r>
            <a:r>
              <a:rPr lang="en-US" altLang="ko-KR" sz="1600" dirty="0"/>
              <a:t>·</a:t>
            </a:r>
            <a:r>
              <a:rPr lang="ko-KR" altLang="en-US" sz="1600" dirty="0"/>
              <a:t>공개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59000" y="4060736"/>
            <a:ext cx="562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·</a:t>
            </a:r>
            <a:r>
              <a:rPr lang="ko-KR" altLang="en-US" dirty="0"/>
              <a:t>공공 교통기관에 있어서의 매너</a:t>
            </a:r>
            <a:br>
              <a:rPr lang="ko-KR" altLang="en-US" dirty="0"/>
            </a:br>
            <a:r>
              <a:rPr lang="en-US" altLang="ko-KR" dirty="0"/>
              <a:t>·</a:t>
            </a:r>
            <a:r>
              <a:rPr lang="ko-KR" altLang="en-US" dirty="0"/>
              <a:t>사사 불각이나 음식점 등의 관광지에 있어서의 매너</a:t>
            </a:r>
            <a:br>
              <a:rPr lang="ko-KR" altLang="en-US" dirty="0"/>
            </a:br>
            <a:r>
              <a:rPr lang="en-US" altLang="ko-KR" dirty="0"/>
              <a:t>·</a:t>
            </a:r>
            <a:r>
              <a:rPr lang="ko-KR" altLang="en-US" dirty="0"/>
              <a:t>온천의 입장 방법 등 숙박 시설에 있어서의 매너 </a:t>
            </a:r>
          </a:p>
        </p:txBody>
      </p:sp>
      <p:pic>
        <p:nvPicPr>
          <p:cNvPr id="9" name="동영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7900" y="781050"/>
            <a:ext cx="5537200" cy="3257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B04167-F163-49EB-8156-DF5EC7563E13}"/>
              </a:ext>
            </a:extLst>
          </p:cNvPr>
          <p:cNvSpPr txBox="1"/>
          <p:nvPr/>
        </p:nvSpPr>
        <p:spPr>
          <a:xfrm>
            <a:off x="0" y="1889433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1428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 animBg="1"/>
      <p:bldP spid="7" grpId="0"/>
      <p:bldP spid="10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FDDEB54-7260-4754-A848-5071D27B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외국인 여행자 수용 환경 정비 긴급 대책 사업 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인바운드</a:t>
            </a:r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ko-KR" altLang="en-US" dirty="0"/>
              <a:t>안전</a:t>
            </a:r>
            <a:r>
              <a:rPr lang="ko-KR" altLang="en-US" b="1" dirty="0"/>
              <a:t> </a:t>
            </a:r>
            <a:r>
              <a:rPr lang="en-US" altLang="ko-KR" b="1" dirty="0"/>
              <a:t>·</a:t>
            </a:r>
            <a:r>
              <a:rPr lang="ko-KR" altLang="en-US" dirty="0"/>
              <a:t>안심 </a:t>
            </a:r>
            <a:endParaRPr lang="en-US" altLang="ko-KR" dirty="0"/>
          </a:p>
          <a:p>
            <a:pPr algn="ctr"/>
            <a:r>
              <a:rPr lang="ko-KR" altLang="en-US" dirty="0"/>
              <a:t>대책 추진 사업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외국인 여행자가 재해 등 비상시에 있어도 안전</a:t>
            </a:r>
            <a:r>
              <a:rPr lang="en-US" altLang="ko-KR" sz="1600" dirty="0"/>
              <a:t>·</a:t>
            </a:r>
            <a:r>
              <a:rPr lang="ko-KR" altLang="en-US" sz="1600" dirty="0"/>
              <a:t>안심하는 여행 환경의 정비를 도모하기 위해</a:t>
            </a:r>
            <a:r>
              <a:rPr lang="en-US" altLang="ko-KR" sz="1600" dirty="0"/>
              <a:t>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관광 </a:t>
            </a:r>
            <a:r>
              <a:rPr lang="ko-KR" altLang="en-US" sz="1600" dirty="0" err="1"/>
              <a:t>시설등에</a:t>
            </a:r>
            <a:r>
              <a:rPr lang="ko-KR" altLang="en-US" sz="1600" dirty="0"/>
              <a:t> 있어서의 </a:t>
            </a:r>
            <a:r>
              <a:rPr lang="ko-KR" altLang="en-US" sz="1600" dirty="0" err="1"/>
              <a:t>감염증</a:t>
            </a:r>
            <a:r>
              <a:rPr lang="ko-KR" altLang="en-US" sz="1600" dirty="0"/>
              <a:t> 대책의 충실</a:t>
            </a:r>
            <a:r>
              <a:rPr lang="en-US" altLang="ko-KR" sz="1600" dirty="0"/>
              <a:t>, </a:t>
            </a:r>
            <a:r>
              <a:rPr lang="ko-KR" altLang="en-US" sz="1600" dirty="0"/>
              <a:t>재해시의 </a:t>
            </a:r>
            <a:r>
              <a:rPr lang="ko-KR" altLang="en-US" sz="1600" dirty="0" err="1"/>
              <a:t>피난소</a:t>
            </a:r>
            <a:r>
              <a:rPr lang="ko-KR" altLang="en-US" sz="1600" dirty="0"/>
              <a:t> 기능의 강화</a:t>
            </a:r>
            <a:r>
              <a:rPr lang="en-US" altLang="ko-KR" sz="1600" dirty="0"/>
              <a:t>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 err="1"/>
              <a:t>재해시</a:t>
            </a:r>
            <a:r>
              <a:rPr lang="en-US" altLang="ko-KR" sz="1600" dirty="0"/>
              <a:t>·</a:t>
            </a:r>
            <a:r>
              <a:rPr lang="ko-KR" altLang="en-US" sz="1600" dirty="0"/>
              <a:t>급병시의 다국어 대응 강화에 필요로 하는 경비의 일부를 보조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297983" y="4265856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일본 </a:t>
            </a:r>
            <a:r>
              <a:rPr lang="ko-KR" altLang="en-US" dirty="0" err="1"/>
              <a:t>관광청</a:t>
            </a:r>
            <a:endParaRPr lang="ko-KR" altLang="en-US" dirty="0"/>
          </a:p>
        </p:txBody>
      </p:sp>
      <p:pic>
        <p:nvPicPr>
          <p:cNvPr id="1026" name="Picture 2" descr="C:\Users\IN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8529" y="642302"/>
            <a:ext cx="3495992" cy="383455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5745104" y="2063234"/>
            <a:ext cx="2879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         사업 계획서 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관광시설 등 </a:t>
            </a:r>
            <a:r>
              <a:rPr lang="ko-KR" altLang="en-US" dirty="0" err="1"/>
              <a:t>감염증</a:t>
            </a:r>
            <a:r>
              <a:rPr lang="ko-KR" altLang="en-US" dirty="0"/>
              <a:t> 대책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05BE1-8126-4170-855A-C02A8FE9F43F}"/>
              </a:ext>
            </a:extLst>
          </p:cNvPr>
          <p:cNvSpPr txBox="1"/>
          <p:nvPr/>
        </p:nvSpPr>
        <p:spPr>
          <a:xfrm>
            <a:off x="0" y="1818000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6595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40C7543-57AB-4092-A673-EA920251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숙박시설의 </a:t>
            </a:r>
            <a:r>
              <a:rPr lang="ko-KR" altLang="en-US" sz="2000" dirty="0" err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인바운드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대응 지원 사업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인바운드</a:t>
            </a:r>
            <a:r>
              <a:rPr lang="ko-KR" altLang="en-US" dirty="0"/>
              <a:t> 대응 </a:t>
            </a:r>
            <a:endParaRPr lang="en-US" altLang="ko-KR" dirty="0"/>
          </a:p>
          <a:p>
            <a:pPr algn="ctr"/>
            <a:r>
              <a:rPr lang="ko-KR" altLang="en-US" dirty="0"/>
              <a:t>지원 사업 예시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297983" y="4265856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일본 </a:t>
            </a:r>
            <a:r>
              <a:rPr lang="ko-KR" altLang="en-US" dirty="0" err="1"/>
              <a:t>관광청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숙박 사업자에 의한 협의회가 「외국인 </a:t>
            </a:r>
            <a:r>
              <a:rPr lang="ko-KR" altLang="en-US" sz="1600" dirty="0" err="1"/>
              <a:t>숙박자</a:t>
            </a:r>
            <a:r>
              <a:rPr lang="ko-KR" altLang="en-US" sz="1600" dirty="0"/>
              <a:t> 수용 체제 확충 계획」을 책정하고</a:t>
            </a:r>
            <a:r>
              <a:rPr lang="en-US" altLang="ko-KR" sz="1600" dirty="0"/>
              <a:t> </a:t>
            </a:r>
          </a:p>
          <a:p>
            <a:pPr marL="285750" indent="-285750" algn="just">
              <a:lnSpc>
                <a:spcPct val="150000"/>
              </a:lnSpc>
            </a:pPr>
            <a:r>
              <a:rPr lang="ko-KR" altLang="en-US" sz="1600" dirty="0"/>
              <a:t>    국토교통대신의 인정을 받은 후</a:t>
            </a:r>
            <a:r>
              <a:rPr lang="en-US" altLang="ko-KR" sz="1600" dirty="0"/>
              <a:t>, </a:t>
            </a:r>
            <a:r>
              <a:rPr lang="ko-KR" altLang="en-US" sz="1600" dirty="0"/>
              <a:t>각 숙박사업자가 실시하는</a:t>
            </a:r>
            <a:r>
              <a:rPr lang="en-US" altLang="ko-KR" sz="1600" dirty="0"/>
              <a:t> Wi-Fi</a:t>
            </a:r>
            <a:r>
              <a:rPr lang="ko-KR" altLang="en-US" sz="1600" dirty="0"/>
              <a:t>의 정비</a:t>
            </a:r>
            <a:r>
              <a:rPr lang="en-US" altLang="ko-KR" sz="1600" dirty="0"/>
              <a:t>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ko-KR" altLang="en-US" sz="1600" dirty="0"/>
              <a:t>    자사 사이트의 </a:t>
            </a:r>
            <a:r>
              <a:rPr lang="ko-KR" altLang="en-US" sz="1600" dirty="0" err="1"/>
              <a:t>다언어화</a:t>
            </a:r>
            <a:r>
              <a:rPr lang="ko-KR" altLang="en-US" sz="1600" dirty="0"/>
              <a:t> 등 </a:t>
            </a:r>
            <a:r>
              <a:rPr lang="ko-KR" altLang="en-US" sz="1600" dirty="0" err="1"/>
              <a:t>인바운드</a:t>
            </a:r>
            <a:r>
              <a:rPr lang="ko-KR" altLang="en-US" sz="1600" dirty="0"/>
              <a:t> 대응 사업의 경비의 일부를 지원해</a:t>
            </a:r>
            <a:r>
              <a:rPr lang="en-US" altLang="ko-KR" sz="1600" dirty="0"/>
              <a:t> 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외국인이 쾌적하게 이용할 수 있는 숙박 시설의 확대를 도모하는 사업</a:t>
            </a:r>
            <a:endParaRPr lang="en-US" altLang="ko-KR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59000" y="4060736"/>
            <a:ext cx="562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·</a:t>
            </a:r>
            <a:r>
              <a:rPr lang="ko-KR" altLang="en-US" dirty="0"/>
              <a:t>공공 교통기관에 있어서의 매너</a:t>
            </a:r>
            <a:br>
              <a:rPr lang="ko-KR" altLang="en-US" dirty="0"/>
            </a:br>
            <a:r>
              <a:rPr lang="en-US" altLang="ko-KR" dirty="0"/>
              <a:t>·</a:t>
            </a:r>
            <a:r>
              <a:rPr lang="ko-KR" altLang="en-US" dirty="0"/>
              <a:t>사사 불각이나 음식점 등의 관광지에 있어서의 매너</a:t>
            </a:r>
            <a:br>
              <a:rPr lang="ko-KR" altLang="en-US" dirty="0"/>
            </a:br>
            <a:r>
              <a:rPr lang="en-US" altLang="ko-KR" dirty="0"/>
              <a:t>·</a:t>
            </a:r>
            <a:r>
              <a:rPr lang="ko-KR" altLang="en-US" dirty="0"/>
              <a:t>온천의 입장 방법 등 숙박 시설에 있어서의 매너 </a:t>
            </a:r>
          </a:p>
        </p:txBody>
      </p:sp>
      <p:pic>
        <p:nvPicPr>
          <p:cNvPr id="1026" name="Picture 2" descr="C:\Users\IN\Desktop\001229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738" y="676894"/>
            <a:ext cx="6120000" cy="423692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97FF5-D30F-4504-B3DE-7A9A3F2FA232}"/>
              </a:ext>
            </a:extLst>
          </p:cNvPr>
          <p:cNvSpPr txBox="1"/>
          <p:nvPr/>
        </p:nvSpPr>
        <p:spPr>
          <a:xfrm>
            <a:off x="0" y="1907365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249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6091FE6-5567-4B30-8CE4-DAE1CC9E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73635E5-E065-482F-B38F-9C3485F3AC00}"/>
              </a:ext>
            </a:extLst>
          </p:cNvPr>
          <p:cNvSpPr/>
          <p:nvPr/>
        </p:nvSpPr>
        <p:spPr>
          <a:xfrm>
            <a:off x="1888178" y="0"/>
            <a:ext cx="10303820" cy="67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 외국이 여행자의 이동 용이화를 위한 언어 장벽 제거 사업</a:t>
            </a:r>
            <a:r>
              <a:rPr lang="en-US" altLang="ko-KR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(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배리어 </a:t>
            </a:r>
            <a:r>
              <a:rPr lang="ko-KR" altLang="en-US" sz="2000" dirty="0" err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프리화</a:t>
            </a:r>
            <a:r>
              <a:rPr lang="en-US" altLang="ko-KR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</a:t>
            </a:r>
            <a:endParaRPr lang="en-US" altLang="ko-KR" sz="20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F37B1BB-F38D-44AD-9A34-F6D5D5F53A48}"/>
              </a:ext>
            </a:extLst>
          </p:cNvPr>
          <p:cNvSpPr/>
          <p:nvPr/>
        </p:nvSpPr>
        <p:spPr>
          <a:xfrm>
            <a:off x="8953878" y="805759"/>
            <a:ext cx="2801263" cy="3262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2011</a:t>
            </a:r>
            <a:r>
              <a:rPr lang="ko-KR" altLang="en-US" dirty="0"/>
              <a:t>년 외국인 여행자의 이동 용이화를 위한 </a:t>
            </a:r>
            <a:endParaRPr lang="en-US" altLang="ko-KR" dirty="0"/>
          </a:p>
          <a:p>
            <a:pPr algn="ctr"/>
            <a:r>
              <a:rPr lang="ko-KR" altLang="en-US" dirty="0"/>
              <a:t>배리어 </a:t>
            </a:r>
            <a:r>
              <a:rPr lang="ko-KR" altLang="en-US" dirty="0" err="1"/>
              <a:t>프리화</a:t>
            </a:r>
            <a:r>
              <a:rPr lang="ko-KR" altLang="en-US" dirty="0"/>
              <a:t> 사업 </a:t>
            </a:r>
            <a:endParaRPr lang="en-US" altLang="ko-KR" dirty="0"/>
          </a:p>
          <a:p>
            <a:pPr algn="ctr"/>
            <a:r>
              <a:rPr lang="ko-KR" altLang="en-US" dirty="0"/>
              <a:t>실시 지역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D7FC2CE-657A-4815-9412-0D54706A0719}"/>
              </a:ext>
            </a:extLst>
          </p:cNvPr>
          <p:cNvSpPr/>
          <p:nvPr/>
        </p:nvSpPr>
        <p:spPr>
          <a:xfrm>
            <a:off x="2160000" y="5040000"/>
            <a:ext cx="9720000" cy="144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외국인 여행자가 안심하고 이동해 관광할 수 있는 환경을 제공함으로써 외국인 여행자의 방문을 촉진</a:t>
            </a:r>
            <a:endParaRPr lang="en-US" altLang="ko-KR" sz="1600" dirty="0"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외국인 관광객의 만족도를 높이고 교통 거점으로부터 목적지에 이르기까지의 있어서 언어적면에서의 장애를</a:t>
            </a:r>
            <a:endParaRPr lang="en-US" altLang="ko-KR" sz="1600" dirty="0"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느끼지 않게 하기 위해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전자 간판 등의 안내 표시에 가세해 차내 방송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버스 정류장 넘버링 등 </a:t>
            </a:r>
            <a:endParaRPr lang="en-US" altLang="ko-KR" sz="1600" dirty="0"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altLang="ko-KR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  <a:cs typeface="함초롬돋움" panose="020B0604000101010101" pitchFamily="50" charset="-127"/>
              </a:rPr>
              <a:t>다양한 수단을 이용하여 여러 언어 대응을 통해 외국인 여행자의 이동을 용이하게 함</a:t>
            </a:r>
            <a:endParaRPr lang="en-US" altLang="ko-KR" sz="1600" dirty="0">
              <a:latin typeface="나눔고딕" pitchFamily="50" charset="-127"/>
              <a:ea typeface="나눔고딕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051" name="Picture 3" descr="C:\Users\IN\Desktop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000" y="720000"/>
            <a:ext cx="6267720" cy="3491291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9297983" y="4265856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자료 </a:t>
            </a:r>
            <a:r>
              <a:rPr lang="en-US" altLang="ko-KR" dirty="0"/>
              <a:t>: </a:t>
            </a:r>
            <a:r>
              <a:rPr lang="ko-KR" altLang="en-US" dirty="0"/>
              <a:t>일본 </a:t>
            </a:r>
            <a:r>
              <a:rPr lang="ko-KR" altLang="en-US" dirty="0" err="1"/>
              <a:t>관광청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88B51-FA68-4583-B867-132F40B907E4}"/>
              </a:ext>
            </a:extLst>
          </p:cNvPr>
          <p:cNvSpPr txBox="1"/>
          <p:nvPr/>
        </p:nvSpPr>
        <p:spPr>
          <a:xfrm>
            <a:off x="0" y="2034157"/>
            <a:ext cx="6097836" cy="217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관광정책의 개요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국내 관점의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 관점의 관광정책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시사점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35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954</Words>
  <Application>Microsoft Office PowerPoint</Application>
  <PresentationFormat>와이드스크린</PresentationFormat>
  <Paragraphs>160</Paragraphs>
  <Slides>10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나눔고딕</vt:lpstr>
      <vt:lpstr>맑은 고딕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종원</dc:creator>
  <cp:lastModifiedBy>최 종원</cp:lastModifiedBy>
  <cp:revision>1</cp:revision>
  <dcterms:created xsi:type="dcterms:W3CDTF">2022-04-08T00:30:28Z</dcterms:created>
  <dcterms:modified xsi:type="dcterms:W3CDTF">2022-04-08T00:33:32Z</dcterms:modified>
</cp:coreProperties>
</file>