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1" r:id="rId3"/>
    <p:sldId id="278" r:id="rId4"/>
    <p:sldId id="280" r:id="rId5"/>
    <p:sldId id="279" r:id="rId6"/>
    <p:sldId id="281" r:id="rId7"/>
    <p:sldId id="282" r:id="rId8"/>
    <p:sldId id="284" r:id="rId9"/>
    <p:sldId id="283" r:id="rId10"/>
    <p:sldId id="285" r:id="rId11"/>
    <p:sldId id="29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F21"/>
    <a:srgbClr val="1CA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8D5D5-A9B1-4ED6-A246-EC2005E5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56FA90-E850-498A-A85D-2A9BDEAA9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15F1D8-C36F-4BB3-9BBA-579435C4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92FA7A-A560-43B4-9425-25332B7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6095A5-6A33-406C-9F25-B89D2728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47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3548EB-FF66-424E-B8A2-0C13E364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F4A438-1A8F-4E68-B51A-9F4BD7CB3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D17F4B-58B3-4240-A5CC-9623CE90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30135C-52E7-4A10-844D-0897E6CE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FC938E-05FE-47A8-B93D-6E79E405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8679419-1D34-4815-964C-7C17C1A38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8691A0-6203-40CE-9825-4E1E42BF3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E4B95D-C085-48C3-BE63-66F0BAA3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DB092D-1401-459E-ABC1-41CC9F14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AE7D57-A2F1-45DF-83A1-CE3EE2C8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6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9CDDB-BC1A-45E0-9FC4-6B90081D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B585EB-62C8-4878-9808-EAE01AE0B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1B607E-77D8-4A19-99C0-5B8B706C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870E60-EF4E-4010-ADE1-6A2A9059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412ACD-BCCA-4907-8AEC-8BEA2BC0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FB2B1D-7CF7-45DA-AEB5-7D031643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7C1E35-CE04-439C-919D-132BE604E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2C3A38-445A-45A8-B9D8-9406524D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919ECF-23AE-4B90-9A5C-A4E4A0FA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C31971-74CF-4964-BE19-A81418AB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2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DEB413-4207-44A1-9A1E-144D57B3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8AE7DE-BE60-44CC-B4FB-38B750C66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C6BBF6-1649-4315-8487-B69865B43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2D7A2E-54B7-4854-8294-EDEB1A51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A20A6-37BD-467F-8EA0-10D5560E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10F621-1C75-4E07-8EEC-4EF91CD2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18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B098EE-1132-42C7-A820-2B823A5A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0AD1FE-C813-45CD-8A90-6B9D068C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73254C-546F-4358-B299-9DA8763F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A243FC-A995-478D-8926-EE931ACFE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5066A6-EA1D-4362-A8AC-C85699BF3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A40412D-0170-4958-A527-46905039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A4BD922-9B71-4898-B16B-B0C19B31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0B0638-2642-413C-A33D-7A7A8F69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6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61DD8D-61C5-492B-9F70-8B9E3769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23718F-6C5C-457B-A866-B9C7C126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36094B-6B00-4D46-A9C0-B77FC7EB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4B5739-AE12-4500-A313-D4236450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97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C9D3F97-982C-45AD-B862-BA9BDF1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07EBAC5-DEDD-4078-86EC-43EEDFEB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7C0466-280F-4637-A5A7-10BCAAA1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64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330DE-310C-44C1-B9B1-7BE69E49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0F78C9-601D-4F03-977F-14F7E3F1D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D17BCE-D625-4C27-8C8A-6D149200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6A65A2-CE17-4ADE-B487-DD7C8915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DC7F8-876D-4EF9-A3D6-7B97DFA1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D6CF3D-3B42-4D79-A8D6-363A085B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8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C14EA7-F319-42B0-AFBC-562B7AE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E14347-1230-4978-9980-C4595ED2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4C000A-D81C-46A3-8D23-5CB092B06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7D76C1-F408-4171-8293-A9FBD5B5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4F6D0A-63A2-4068-80EF-442B3936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A175A0-92CC-40CE-9827-AE126C9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84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79A439-6C52-4047-AAFD-D8A2D98A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3229CA-2F45-48B0-A95E-E7111A1C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66607F-34DC-4508-93DC-BFB948635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5940-8EA5-441B-AE82-EFC12E71699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6C9CCC-B39D-4789-91F3-B0FEF3DA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EB4E87-481A-4369-9B60-519418B3E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6DDA-B974-47D5-9618-1BCD8BDB2A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0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1999" cy="6862164"/>
            <a:chOff x="0" y="0"/>
            <a:chExt cx="12191999" cy="6862164"/>
          </a:xfrm>
        </p:grpSpPr>
        <p:grpSp>
          <p:nvGrpSpPr>
            <p:cNvPr id="18" name="그룹 17"/>
            <p:cNvGrpSpPr/>
            <p:nvPr/>
          </p:nvGrpSpPr>
          <p:grpSpPr>
            <a:xfrm>
              <a:off x="0" y="0"/>
              <a:ext cx="12191998" cy="6862164"/>
              <a:chOff x="0" y="0"/>
              <a:chExt cx="12191998" cy="6862164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0" y="0"/>
                <a:ext cx="12191998" cy="6862164"/>
                <a:chOff x="0" y="0"/>
                <a:chExt cx="12191998" cy="6862164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0" y="0"/>
                  <a:ext cx="12191998" cy="6862164"/>
                  <a:chOff x="0" y="0"/>
                  <a:chExt cx="12191998" cy="6862164"/>
                </a:xfrm>
              </p:grpSpPr>
              <p:pic>
                <p:nvPicPr>
                  <p:cNvPr id="23" name="그림 2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12191998" cy="6862164"/>
                  </a:xfrm>
                  <a:prstGeom prst="rect">
                    <a:avLst/>
                  </a:prstGeom>
                </p:spPr>
              </p:pic>
              <p:sp>
                <p:nvSpPr>
                  <p:cNvPr id="24" name="직사각형 23">
                    <a:extLst>
                      <a:ext uri="{FF2B5EF4-FFF2-40B4-BE49-F238E27FC236}">
                        <a16:creationId xmlns:a16="http://schemas.microsoft.com/office/drawing/2014/main" id="{2D9B15B3-EA38-4CBA-8C8C-DD4729AA9D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39061" cy="57075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관광정책의 개요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국내 관점의</a:t>
                    </a:r>
                    <a:r>
                      <a:rPr lang="en-US" altLang="ko-KR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 </a:t>
                    </a: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해외 관점의 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지역 관점의 관광정책</a:t>
                    </a:r>
                    <a:endParaRPr lang="en-US" altLang="ko-KR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시사점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endParaRPr lang="ko-KR" altLang="en-US" sz="1600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</p:txBody>
              </p:sp>
            </p:grpSp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73635E5-E065-482F-B38F-9C3485F3AC00}"/>
                    </a:ext>
                  </a:extLst>
                </p:cNvPr>
                <p:cNvSpPr/>
                <p:nvPr/>
              </p:nvSpPr>
              <p:spPr>
                <a:xfrm>
                  <a:off x="1888178" y="159886"/>
                  <a:ext cx="10303820" cy="4286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1) 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</a:t>
                  </a:r>
                  <a:r>
                    <a:rPr lang="ko-KR" altLang="en-US" dirty="0" err="1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브랜드화의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유형</a:t>
                  </a:r>
                  <a:endPara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FC2CE-657A-4815-9412-0D54706A0719}"/>
                  </a:ext>
                </a:extLst>
              </p:cNvPr>
              <p:cNvSpPr/>
              <p:nvPr/>
            </p:nvSpPr>
            <p:spPr>
              <a:xfrm>
                <a:off x="2297875" y="5476875"/>
                <a:ext cx="9484426" cy="11297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지역의 브랜드화 방식은 활용하고자 하는 자원의 속성에 따라 구분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브랜드화 유형으로는 자연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문화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서비스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상품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자원형의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4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가지가 존재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각각의 정의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대상 컨텐츠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행위는 위 그림에 제시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9" y="5048250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지역의 브랜드화 방식에 따른 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4</a:t>
              </a:r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가지 유형</a:t>
              </a:r>
              <a:endParaRPr lang="en-US" altLang="ko-KR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97875" y="754012"/>
            <a:ext cx="9484426" cy="4293102"/>
            <a:chOff x="602777" y="1655706"/>
            <a:chExt cx="9342486" cy="4293102"/>
          </a:xfrm>
        </p:grpSpPr>
        <p:grpSp>
          <p:nvGrpSpPr>
            <p:cNvPr id="26" name="그룹 25"/>
            <p:cNvGrpSpPr/>
            <p:nvPr/>
          </p:nvGrpSpPr>
          <p:grpSpPr>
            <a:xfrm>
              <a:off x="602777" y="1655706"/>
              <a:ext cx="4604568" cy="2102352"/>
              <a:chOff x="2253432" y="665459"/>
              <a:chExt cx="4604568" cy="2102352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2253432" y="665459"/>
                <a:ext cx="4604568" cy="43898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자연 </a:t>
                </a:r>
                <a:r>
                  <a:rPr lang="ko-KR" altLang="en-US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endPara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2253432" y="1141192"/>
                <a:ext cx="4604568" cy="1626619"/>
              </a:xfrm>
              <a:prstGeom prst="roundRect">
                <a:avLst>
                  <a:gd name="adj" fmla="val 43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지역의 자연환경을 브랜드화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동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식물을 포함한 자연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자연체험 및 풍경 감상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5340695" y="1655706"/>
              <a:ext cx="4604568" cy="2102352"/>
              <a:chOff x="2253432" y="665459"/>
              <a:chExt cx="4604568" cy="2102352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2253432" y="665459"/>
                <a:ext cx="4604568" cy="43898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문화 </a:t>
                </a:r>
                <a:r>
                  <a:rPr lang="ko-KR" altLang="en-US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endPara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2253432" y="1141192"/>
                <a:ext cx="4604568" cy="1626619"/>
              </a:xfrm>
              <a:prstGeom prst="roundRect">
                <a:avLst>
                  <a:gd name="adj" fmla="val 43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지역의 역사적 가치를 지닌 문화재를 브랜드화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유형 문화재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방문 및 관람</a:t>
                </a: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602777" y="3846456"/>
              <a:ext cx="4604568" cy="2102352"/>
              <a:chOff x="2253432" y="665459"/>
              <a:chExt cx="4604568" cy="2102352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2253432" y="665459"/>
                <a:ext cx="4604568" cy="43898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서비스 </a:t>
                </a:r>
                <a:r>
                  <a:rPr lang="ko-KR" altLang="en-US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endPara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2253432" y="1141192"/>
                <a:ext cx="4604568" cy="1626619"/>
              </a:xfrm>
              <a:prstGeom prst="roundRect">
                <a:avLst>
                  <a:gd name="adj" fmla="val 43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고유의 기술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상품 등을 브랜드화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무형 문화재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관람 및 체험 </a:t>
                </a: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5340695" y="3846456"/>
              <a:ext cx="4604568" cy="2102352"/>
              <a:chOff x="2253432" y="665459"/>
              <a:chExt cx="4604568" cy="2102352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2253432" y="665459"/>
                <a:ext cx="4604568" cy="43898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상품 </a:t>
                </a:r>
                <a:r>
                  <a:rPr lang="ko-KR" altLang="en-US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자원형</a:t>
                </a:r>
                <a:endPara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2253432" y="1141192"/>
                <a:ext cx="4604568" cy="1626619"/>
              </a:xfrm>
              <a:prstGeom prst="roundRect">
                <a:avLst>
                  <a:gd name="adj" fmla="val 43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지역의 생산품을 브랜드화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특산물</a:t>
                </a:r>
                <a:endPara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쇼핑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32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908" y="-6804"/>
            <a:ext cx="12191999" cy="6862165"/>
            <a:chOff x="0" y="0"/>
            <a:chExt cx="12191999" cy="6862165"/>
          </a:xfrm>
        </p:grpSpPr>
        <p:grpSp>
          <p:nvGrpSpPr>
            <p:cNvPr id="18" name="그룹 17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0" y="0"/>
                <a:ext cx="12191998" cy="6862165"/>
                <a:chOff x="0" y="0"/>
                <a:chExt cx="12191998" cy="6862165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0" y="0"/>
                  <a:ext cx="12191998" cy="6862165"/>
                  <a:chOff x="0" y="0"/>
                  <a:chExt cx="12191998" cy="6862165"/>
                </a:xfrm>
              </p:grpSpPr>
              <p:pic>
                <p:nvPicPr>
                  <p:cNvPr id="23" name="그림 2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"/>
                    <a:ext cx="12191998" cy="6862164"/>
                  </a:xfrm>
                  <a:prstGeom prst="rect">
                    <a:avLst/>
                  </a:prstGeom>
                </p:spPr>
              </p:pic>
              <p:sp>
                <p:nvSpPr>
                  <p:cNvPr id="24" name="직사각형 23">
                    <a:extLst>
                      <a:ext uri="{FF2B5EF4-FFF2-40B4-BE49-F238E27FC236}">
                        <a16:creationId xmlns:a16="http://schemas.microsoft.com/office/drawing/2014/main" id="{2D9B15B3-EA38-4CBA-8C8C-DD4729AA9D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39061" cy="57075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관광정책의 개요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국내 관점의</a:t>
                    </a:r>
                    <a:r>
                      <a:rPr lang="en-US" altLang="ko-KR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 </a:t>
                    </a: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해외 관점의 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지역 관점의 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시사점</a:t>
                    </a:r>
                    <a:endParaRPr lang="en-US" altLang="ko-KR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endParaRPr lang="ko-KR" altLang="en-US" sz="1600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</p:txBody>
              </p:sp>
            </p:grpSp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73635E5-E065-482F-B38F-9C3485F3AC00}"/>
                    </a:ext>
                  </a:extLst>
                </p:cNvPr>
                <p:cNvSpPr/>
                <p:nvPr/>
              </p:nvSpPr>
              <p:spPr>
                <a:xfrm>
                  <a:off x="1888178" y="159886"/>
                  <a:ext cx="10303820" cy="4286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3) 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관광정책의 시사점</a:t>
                  </a:r>
                  <a:endPara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FC2CE-657A-4815-9412-0D54706A0719}"/>
                  </a:ext>
                </a:extLst>
              </p:cNvPr>
              <p:cNvSpPr/>
              <p:nvPr/>
            </p:nvSpPr>
            <p:spPr>
              <a:xfrm>
                <a:off x="2297875" y="5476875"/>
                <a:ext cx="9484426" cy="11297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브랜드의 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IP(Intellectual Property,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지적 재산권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)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를 확장하여 방문객과 접목될 수 있는 접촉면적 증대</a:t>
                </a:r>
                <a:endParaRPr lang="en-US" altLang="ko-KR" sz="1400" dirty="0">
                  <a:solidFill>
                    <a:schemeClr val="bg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상품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서비스 자원 관련 판매처의 증대를 통한 지역 관광자원의 제공 서비스 기반을 건실하게 구축</a:t>
                </a:r>
                <a:endParaRPr lang="en-US" altLang="ko-KR" sz="1400" dirty="0">
                  <a:solidFill>
                    <a:schemeClr val="bg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정책과 관련된 컨텐츠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서비스의 적극적인 홍보</a:t>
                </a:r>
                <a:endParaRPr lang="en-US" altLang="ko-KR" sz="1400" dirty="0">
                  <a:solidFill>
                    <a:schemeClr val="bg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9" y="5048250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관광정책 분석에 따른 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</a:t>
              </a:r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가지 시사점</a:t>
              </a:r>
              <a:endParaRPr lang="en-US" altLang="ko-KR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039061" y="672308"/>
            <a:ext cx="4548532" cy="4278536"/>
            <a:chOff x="2297874" y="748396"/>
            <a:chExt cx="4548532" cy="4278536"/>
          </a:xfrm>
        </p:grpSpPr>
        <p:grpSp>
          <p:nvGrpSpPr>
            <p:cNvPr id="25" name="그룹 24"/>
            <p:cNvGrpSpPr/>
            <p:nvPr/>
          </p:nvGrpSpPr>
          <p:grpSpPr>
            <a:xfrm>
              <a:off x="2297874" y="748396"/>
              <a:ext cx="4548532" cy="4278536"/>
              <a:chOff x="4248053" y="-4331045"/>
              <a:chExt cx="4343498" cy="4085672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248053" y="-4331045"/>
                <a:ext cx="4343498" cy="4085672"/>
                <a:chOff x="308229" y="-5079197"/>
                <a:chExt cx="5674755" cy="5337907"/>
              </a:xfrm>
            </p:grpSpPr>
            <p:pic>
              <p:nvPicPr>
                <p:cNvPr id="31" name="그림 30">
                  <a:extLst>
                    <a:ext uri="{FF2B5EF4-FFF2-40B4-BE49-F238E27FC236}">
                      <a16:creationId xmlns:a16="http://schemas.microsoft.com/office/drawing/2014/main" id="{9246AC02-5E58-44E9-A67D-E64C0B2B85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827" y="-5079197"/>
                  <a:ext cx="2413157" cy="160877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32" name="그림 31">
                  <a:extLst>
                    <a:ext uri="{FF2B5EF4-FFF2-40B4-BE49-F238E27FC236}">
                      <a16:creationId xmlns:a16="http://schemas.microsoft.com/office/drawing/2014/main" id="{5577CDF5-5104-4666-8FE6-1F00B75B96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63469" y="-3281983"/>
                  <a:ext cx="2419515" cy="161007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33" name="그림 32">
                  <a:extLst>
                    <a:ext uri="{FF2B5EF4-FFF2-40B4-BE49-F238E27FC236}">
                      <a16:creationId xmlns:a16="http://schemas.microsoft.com/office/drawing/2014/main" id="{E4D3263A-88A1-4171-8A73-DB1958336A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63469" y="-1429482"/>
                  <a:ext cx="2419515" cy="1688192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34" name="그림 33">
                  <a:extLst>
                    <a:ext uri="{FF2B5EF4-FFF2-40B4-BE49-F238E27FC236}">
                      <a16:creationId xmlns:a16="http://schemas.microsoft.com/office/drawing/2014/main" id="{4C8628EA-92F2-459B-A615-1DFFC91B7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229" y="-3246255"/>
                  <a:ext cx="2738525" cy="153905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cxnSp>
              <p:nvCxnSpPr>
                <p:cNvPr id="35" name="꺾인 연결선 34"/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3046754" y="-2476729"/>
                  <a:ext cx="516715" cy="1891343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꺾인 연결선 35"/>
                <p:cNvCxnSpPr>
                  <a:stCxn id="34" idx="3"/>
                  <a:endCxn id="31" idx="1"/>
                </p:cNvCxnSpPr>
                <p:nvPr/>
              </p:nvCxnSpPr>
              <p:spPr>
                <a:xfrm flipV="1">
                  <a:off x="3046754" y="-4274811"/>
                  <a:ext cx="523073" cy="1798082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/>
                <p:cNvCxnSpPr>
                  <a:stCxn id="34" idx="3"/>
                  <a:endCxn id="32" idx="1"/>
                </p:cNvCxnSpPr>
                <p:nvPr/>
              </p:nvCxnSpPr>
              <p:spPr>
                <a:xfrm flipV="1">
                  <a:off x="3046754" y="-2476944"/>
                  <a:ext cx="516715" cy="2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31AB93-B9A3-4C95-8E59-988B46BFB3ED}"/>
                  </a:ext>
                </a:extLst>
              </p:cNvPr>
              <p:cNvSpPr txBox="1"/>
              <p:nvPr/>
            </p:nvSpPr>
            <p:spPr>
              <a:xfrm>
                <a:off x="4248053" y="-2066402"/>
                <a:ext cx="16850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>
                    <a:solidFill>
                      <a:schemeClr val="bg1"/>
                    </a:solidFill>
                  </a:rPr>
                  <a:t>시즈오카 현 녹차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31AB93-B9A3-4C95-8E59-988B46BFB3ED}"/>
                  </a:ext>
                </a:extLst>
              </p:cNvPr>
              <p:cNvSpPr txBox="1"/>
              <p:nvPr/>
            </p:nvSpPr>
            <p:spPr>
              <a:xfrm>
                <a:off x="6739637" y="-553693"/>
                <a:ext cx="16850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>
                    <a:solidFill>
                      <a:schemeClr val="bg1"/>
                    </a:solidFill>
                  </a:rPr>
                  <a:t>녹차 초콜릿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31AB93-B9A3-4C95-8E59-988B46BFB3ED}"/>
                  </a:ext>
                </a:extLst>
              </p:cNvPr>
              <p:cNvSpPr txBox="1"/>
              <p:nvPr/>
            </p:nvSpPr>
            <p:spPr>
              <a:xfrm>
                <a:off x="6739637" y="-2974706"/>
                <a:ext cx="16850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/>
                  <a:t>녹차</a:t>
                </a:r>
                <a:r>
                  <a:rPr lang="ko-KR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ko-KR" altLang="en-US" sz="1400" dirty="0"/>
                  <a:t>아이스크림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31AB93-B9A3-4C95-8E59-988B46BFB3ED}"/>
                  </a:ext>
                </a:extLst>
              </p:cNvPr>
              <p:cNvSpPr txBox="1"/>
              <p:nvPr/>
            </p:nvSpPr>
            <p:spPr>
              <a:xfrm>
                <a:off x="6739637" y="-4315684"/>
                <a:ext cx="16850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/>
                  <a:t>녹차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31AB93-B9A3-4C95-8E59-988B46BFB3ED}"/>
                </a:ext>
              </a:extLst>
            </p:cNvPr>
            <p:cNvSpPr txBox="1"/>
            <p:nvPr/>
          </p:nvSpPr>
          <p:spPr>
            <a:xfrm>
              <a:off x="3142467" y="4687810"/>
              <a:ext cx="1764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01. IP</a:t>
              </a:r>
              <a:r>
                <a:rPr lang="ko-KR" altLang="en-US" sz="1600" dirty="0"/>
                <a:t>의 확장</a:t>
              </a: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7012301" y="688394"/>
            <a:ext cx="4754081" cy="2597061"/>
            <a:chOff x="7035979" y="338580"/>
            <a:chExt cx="4754081" cy="2597061"/>
          </a:xfrm>
        </p:grpSpPr>
        <p:graphicFrame>
          <p:nvGraphicFramePr>
            <p:cNvPr id="40" name="개체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569715"/>
                </p:ext>
              </p:extLst>
            </p:nvPr>
          </p:nvGraphicFramePr>
          <p:xfrm>
            <a:off x="8680597" y="748396"/>
            <a:ext cx="3109463" cy="2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671280" imgH="2583000" progId="">
                    <p:embed/>
                  </p:oleObj>
                </mc:Choice>
                <mc:Fallback>
                  <p:oleObj r:id="rId7" imgW="3671280" imgH="2583000" progId="">
                    <p:embed/>
                    <p:pic>
                      <p:nvPicPr>
                        <p:cNvPr id="33" name="개체 3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680597" y="748396"/>
                          <a:ext cx="3109463" cy="21872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C1E974E-1AEE-4DD7-99D3-0A0BE89E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979" y="338580"/>
              <a:ext cx="1770616" cy="1352170"/>
            </a:xfrm>
            <a:prstGeom prst="rect">
              <a:avLst/>
            </a:prstGeom>
            <a:ln w="25400">
              <a:solidFill>
                <a:srgbClr val="002060"/>
              </a:solidFill>
            </a:ln>
          </p:spPr>
        </p:pic>
        <p:sp>
          <p:nvSpPr>
            <p:cNvPr id="7" name="타원 6"/>
            <p:cNvSpPr/>
            <p:nvPr/>
          </p:nvSpPr>
          <p:spPr>
            <a:xfrm>
              <a:off x="9134756" y="2345953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9406218" y="2323093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9489562" y="2062568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10539694" y="2217569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10189610" y="2168761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10614835" y="1886372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10788933" y="1597843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10703208" y="1370281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11048489" y="1163112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>
              <a:off x="11025629" y="879916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11272033" y="1063928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10140544" y="1858777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9826614" y="2341272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>
              <a:stCxn id="41" idx="3"/>
              <a:endCxn id="54" idx="1"/>
            </p:cNvCxnSpPr>
            <p:nvPr/>
          </p:nvCxnSpPr>
          <p:spPr>
            <a:xfrm>
              <a:off x="8806595" y="1014665"/>
              <a:ext cx="1340644" cy="8508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>
              <a:stCxn id="41" idx="3"/>
              <a:endCxn id="44" idx="0"/>
            </p:cNvCxnSpPr>
            <p:nvPr/>
          </p:nvCxnSpPr>
          <p:spPr>
            <a:xfrm>
              <a:off x="8806595" y="1014665"/>
              <a:ext cx="705827" cy="104790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stCxn id="41" idx="3"/>
              <a:endCxn id="7" idx="3"/>
            </p:cNvCxnSpPr>
            <p:nvPr/>
          </p:nvCxnSpPr>
          <p:spPr>
            <a:xfrm>
              <a:off x="8806595" y="1014665"/>
              <a:ext cx="334856" cy="137031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>
              <a:stCxn id="41" idx="3"/>
              <a:endCxn id="43" idx="1"/>
            </p:cNvCxnSpPr>
            <p:nvPr/>
          </p:nvCxnSpPr>
          <p:spPr>
            <a:xfrm>
              <a:off x="8806595" y="1014665"/>
              <a:ext cx="606318" cy="131512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1" idx="3"/>
              <a:endCxn id="55" idx="0"/>
            </p:cNvCxnSpPr>
            <p:nvPr/>
          </p:nvCxnSpPr>
          <p:spPr>
            <a:xfrm>
              <a:off x="8806595" y="1014665"/>
              <a:ext cx="1042879" cy="13266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>
              <a:endCxn id="46" idx="2"/>
            </p:cNvCxnSpPr>
            <p:nvPr/>
          </p:nvCxnSpPr>
          <p:spPr>
            <a:xfrm>
              <a:off x="8834291" y="1063928"/>
              <a:ext cx="1355319" cy="112769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>
              <a:stCxn id="41" idx="3"/>
              <a:endCxn id="48" idx="1"/>
            </p:cNvCxnSpPr>
            <p:nvPr/>
          </p:nvCxnSpPr>
          <p:spPr>
            <a:xfrm>
              <a:off x="8806595" y="1014665"/>
              <a:ext cx="1814935" cy="87840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>
              <a:stCxn id="41" idx="3"/>
              <a:endCxn id="45" idx="1"/>
            </p:cNvCxnSpPr>
            <p:nvPr/>
          </p:nvCxnSpPr>
          <p:spPr>
            <a:xfrm>
              <a:off x="8806595" y="1014665"/>
              <a:ext cx="1739794" cy="1209599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>
              <a:stCxn id="41" idx="3"/>
              <a:endCxn id="49" idx="2"/>
            </p:cNvCxnSpPr>
            <p:nvPr/>
          </p:nvCxnSpPr>
          <p:spPr>
            <a:xfrm>
              <a:off x="8806595" y="1014665"/>
              <a:ext cx="1982338" cy="60603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>
              <a:stCxn id="41" idx="3"/>
              <a:endCxn id="50" idx="3"/>
            </p:cNvCxnSpPr>
            <p:nvPr/>
          </p:nvCxnSpPr>
          <p:spPr>
            <a:xfrm>
              <a:off x="8806595" y="1014665"/>
              <a:ext cx="1903308" cy="39464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>
              <a:stCxn id="41" idx="3"/>
              <a:endCxn id="51" idx="2"/>
            </p:cNvCxnSpPr>
            <p:nvPr/>
          </p:nvCxnSpPr>
          <p:spPr>
            <a:xfrm>
              <a:off x="8806595" y="1014665"/>
              <a:ext cx="2241894" cy="1713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>
              <a:stCxn id="41" idx="3"/>
              <a:endCxn id="52" idx="2"/>
            </p:cNvCxnSpPr>
            <p:nvPr/>
          </p:nvCxnSpPr>
          <p:spPr>
            <a:xfrm flipV="1">
              <a:off x="8806595" y="902776"/>
              <a:ext cx="2219034" cy="111889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131AB93-B9A3-4C95-8E59-988B46BFB3ED}"/>
              </a:ext>
            </a:extLst>
          </p:cNvPr>
          <p:cNvSpPr txBox="1"/>
          <p:nvPr/>
        </p:nvSpPr>
        <p:spPr>
          <a:xfrm>
            <a:off x="6843293" y="2946901"/>
            <a:ext cx="197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02. </a:t>
            </a:r>
            <a:r>
              <a:rPr lang="ko-KR" altLang="en-US" sz="1600" dirty="0"/>
              <a:t>판매처의 증대</a:t>
            </a:r>
          </a:p>
        </p:txBody>
      </p:sp>
      <p:grpSp>
        <p:nvGrpSpPr>
          <p:cNvPr id="93" name="그룹 92"/>
          <p:cNvGrpSpPr/>
          <p:nvPr/>
        </p:nvGrpSpPr>
        <p:grpSpPr>
          <a:xfrm>
            <a:off x="8810613" y="3114309"/>
            <a:ext cx="1747690" cy="1777775"/>
            <a:chOff x="7749839" y="1986611"/>
            <a:chExt cx="2808685" cy="2857034"/>
          </a:xfrm>
        </p:grpSpPr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E2F552F6-20AA-4EDB-A3E1-A460062A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9839" y="1986611"/>
              <a:ext cx="2808685" cy="2857034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63F089FA-549E-4DA3-AF4A-22452553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0212" y="2354594"/>
              <a:ext cx="1033429" cy="210400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131AB93-B9A3-4C95-8E59-988B46BFB3ED}"/>
              </a:ext>
            </a:extLst>
          </p:cNvPr>
          <p:cNvSpPr txBox="1"/>
          <p:nvPr/>
        </p:nvSpPr>
        <p:spPr>
          <a:xfrm>
            <a:off x="6836985" y="4606666"/>
            <a:ext cx="197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03. </a:t>
            </a:r>
            <a:r>
              <a:rPr lang="ko-KR" altLang="en-US" sz="1600" dirty="0"/>
              <a:t>적극적 홍보</a:t>
            </a:r>
          </a:p>
        </p:txBody>
      </p:sp>
    </p:spTree>
    <p:extLst>
      <p:ext uri="{BB962C8B-B14F-4D97-AF65-F5344CB8AC3E}">
        <p14:creationId xmlns:p14="http://schemas.microsoft.com/office/powerpoint/2010/main" val="3898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5AEF45-2B3E-4ACD-B716-E7AB6E4C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DCD26-1185-4F54-9761-6FCD33F9E35D}"/>
              </a:ext>
            </a:extLst>
          </p:cNvPr>
          <p:cNvSpPr txBox="1"/>
          <p:nvPr/>
        </p:nvSpPr>
        <p:spPr>
          <a:xfrm>
            <a:off x="0" y="1803361"/>
            <a:ext cx="2027103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433D-20EB-4716-AD53-9F7139178B9D}"/>
              </a:ext>
            </a:extLst>
          </p:cNvPr>
          <p:cNvSpPr txBox="1"/>
          <p:nvPr/>
        </p:nvSpPr>
        <p:spPr>
          <a:xfrm>
            <a:off x="2324559" y="1803361"/>
            <a:ext cx="616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https://www.youtube.com/watch?v=xLD8oWRmlAE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72291-E1E2-40CE-9F62-CCC8BA9C49AD}"/>
              </a:ext>
            </a:extLst>
          </p:cNvPr>
          <p:cNvSpPr txBox="1"/>
          <p:nvPr/>
        </p:nvSpPr>
        <p:spPr>
          <a:xfrm>
            <a:off x="2313542" y="429658"/>
            <a:ext cx="370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적극적인 홍보의 예시</a:t>
            </a:r>
          </a:p>
        </p:txBody>
      </p:sp>
    </p:spTree>
    <p:extLst>
      <p:ext uri="{BB962C8B-B14F-4D97-AF65-F5344CB8AC3E}">
        <p14:creationId xmlns:p14="http://schemas.microsoft.com/office/powerpoint/2010/main" val="60786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0"/>
            <a:ext cx="12191998" cy="6862165"/>
            <a:chOff x="0" y="0"/>
            <a:chExt cx="12191998" cy="6862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유형별 관광지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–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자연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자원형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1028" name="Picture 4" descr="이곳만은 꼭 보고 가세요! 히로시마・미야지마에서 봐야 할 관광 스팟 베스트 6 | MATCHA -일본 여행 웹 매거진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400" y="3816111"/>
            <a:ext cx="4447681" cy="25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2311400" y="746433"/>
            <a:ext cx="9448574" cy="2975257"/>
            <a:chOff x="2070496" y="960896"/>
            <a:chExt cx="10049374" cy="316444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B2C4C3D-4288-4707-A133-23773999A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96" y="960896"/>
              <a:ext cx="4730493" cy="316444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E3A2B76-4A7B-46DA-8AA6-42DA11D7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293" y="960896"/>
              <a:ext cx="5128577" cy="3164441"/>
            </a:xfrm>
            <a:prstGeom prst="rect">
              <a:avLst/>
            </a:prstGeom>
          </p:spPr>
        </p:pic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3816111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미야지마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746433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후지산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3296712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나라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사슴공원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30" name="Picture 6" descr="빅 레드팜과 Stay Gold : 네이버 블로그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008" y="3816111"/>
            <a:ext cx="4821966" cy="25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5984875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빅레드팜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641350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자연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자원형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방식의 관광지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51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0"/>
            <a:ext cx="12191998" cy="6862165"/>
            <a:chOff x="0" y="0"/>
            <a:chExt cx="12191998" cy="6862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bg1">
                        <a:lumMod val="6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bg1">
                      <a:lumMod val="6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유형별 관광지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–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문화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자원형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2054" name="Picture 6" descr="류큐 왕국의 구수쿠 유적지과 관련 유산 – 유네스코와 유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007" y="3816110"/>
            <a:ext cx="4821968" cy="25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히메지성 - 위키백과, 우리 모두의 백과사전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007" y="742786"/>
            <a:ext cx="4821967" cy="29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1EA0A4D-337B-461B-AE65-A80A2DBB71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399" y="3816110"/>
            <a:ext cx="4447681" cy="259374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B9E033E-07C6-4C57-BEB7-5B200F9E8F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99" y="746432"/>
            <a:ext cx="4447681" cy="2975258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5984875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금각사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3286693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아사쿠사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센소지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3296712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히메지성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5984875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류큐왕국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구스쿠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641350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문화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자원형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방식의 관광지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5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2" y="-20040"/>
            <a:ext cx="12191998" cy="6862165"/>
            <a:chOff x="0" y="0"/>
            <a:chExt cx="12191998" cy="6862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유형별 관광지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–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서비스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자원형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3076" name="Picture 4" descr="아와오도리(춤) ｜ 도쿠시마 관광｜Discover Tokushima, Japa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396" y="3799408"/>
            <a:ext cx="4447684" cy="25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차로 유명한 지역 시즈오카. 후지노쿠니 차노미야코 뮤지엄에서의 차 체험 - AN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005" y="742780"/>
            <a:ext cx="4821969" cy="29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FACAA42-0526-4B0F-A161-7A902FDE0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397" y="742784"/>
            <a:ext cx="4447683" cy="296919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5964834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도쿠시마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아와오도리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축제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3286693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군마현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기류시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비단직물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체험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742783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시즈오카 다도체험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3796070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체험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641350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서비스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자원형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방식의 관광지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7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0"/>
            <a:ext cx="12191998" cy="6862165"/>
            <a:chOff x="0" y="0"/>
            <a:chExt cx="12191998" cy="6862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유형별 관광지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–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상품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자원형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0B6D94A9-B92B-46E4-9361-6FEC2BD4F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006" y="3799991"/>
            <a:ext cx="4821968" cy="261350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3DDE6BE-C85A-4C32-B58F-8C5ED7CB2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397" y="3796070"/>
            <a:ext cx="4447684" cy="260741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0D5FB39-2686-4736-A8DC-D03CEE2B97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007" y="742785"/>
            <a:ext cx="4821968" cy="298255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9926B0-971D-45D5-B588-38E785D9CF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398" y="742785"/>
            <a:ext cx="4447682" cy="2972533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3796070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와사비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311400" y="3286693"/>
            <a:ext cx="444768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삿포로 라멘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742783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훗카이도 징기스칸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6938008" y="3796070"/>
            <a:ext cx="48219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시즈오카현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검은오뎅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641350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상품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자원형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방식의 관광지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4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1999" cy="6862165"/>
            <a:chOff x="0" y="0"/>
            <a:chExt cx="12191999" cy="6862165"/>
          </a:xfrm>
        </p:grpSpPr>
        <p:grpSp>
          <p:nvGrpSpPr>
            <p:cNvPr id="18" name="그룹 17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0" y="0"/>
                <a:ext cx="12191998" cy="6862165"/>
                <a:chOff x="0" y="0"/>
                <a:chExt cx="12191998" cy="6862165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0" y="0"/>
                  <a:ext cx="12191998" cy="6862165"/>
                  <a:chOff x="0" y="0"/>
                  <a:chExt cx="12191998" cy="6862165"/>
                </a:xfrm>
              </p:grpSpPr>
              <p:pic>
                <p:nvPicPr>
                  <p:cNvPr id="23" name="그림 2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"/>
                    <a:ext cx="12191998" cy="6862164"/>
                  </a:xfrm>
                  <a:prstGeom prst="rect">
                    <a:avLst/>
                  </a:prstGeom>
                </p:spPr>
              </p:pic>
              <p:sp>
                <p:nvSpPr>
                  <p:cNvPr id="24" name="직사각형 23">
                    <a:extLst>
                      <a:ext uri="{FF2B5EF4-FFF2-40B4-BE49-F238E27FC236}">
                        <a16:creationId xmlns:a16="http://schemas.microsoft.com/office/drawing/2014/main" id="{2D9B15B3-EA38-4CBA-8C8C-DD4729AA9D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39061" cy="57075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관광정책의 개요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국내 관점의</a:t>
                    </a:r>
                    <a:r>
                      <a:rPr lang="en-US" altLang="ko-KR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 </a:t>
                    </a: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해외 관점의 관광정책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지역 관점의 관광정책</a:t>
                    </a:r>
                    <a:endParaRPr lang="en-US" altLang="ko-KR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ko-KR" altLang="en-US" sz="1400" dirty="0">
                        <a:solidFill>
                          <a:schemeClr val="accent3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rPr>
                      <a:t>시사점</a:t>
                    </a:r>
                    <a:endPara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endParaRPr lang="ko-KR" altLang="en-US" sz="1600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endParaRPr>
                  </a:p>
                </p:txBody>
              </p:sp>
            </p:grpSp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73635E5-E065-482F-B38F-9C3485F3AC00}"/>
                    </a:ext>
                  </a:extLst>
                </p:cNvPr>
                <p:cNvSpPr/>
                <p:nvPr/>
              </p:nvSpPr>
              <p:spPr>
                <a:xfrm>
                  <a:off x="1888178" y="159886"/>
                  <a:ext cx="10303820" cy="4286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3) 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브랜드화를 위한 대표 관광정책 사례 </a:t>
                  </a:r>
                  <a:r>
                    <a:rPr lang="en-US" altLang="ko-KR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- </a:t>
                  </a:r>
                  <a:r>
                    <a:rPr lang="ko-KR" altLang="en-US" dirty="0" err="1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에키벤</a:t>
                  </a:r>
                  <a:endPara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FC2CE-657A-4815-9412-0D54706A0719}"/>
                  </a:ext>
                </a:extLst>
              </p:cNvPr>
              <p:cNvSpPr/>
              <p:nvPr/>
            </p:nvSpPr>
            <p:spPr>
              <a:xfrm>
                <a:off x="2297875" y="5476875"/>
                <a:ext cx="9484426" cy="11297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일본 최초의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철도개통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후 지역의 역사에서 팔던 도시락을 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‘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에키벤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’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으로 통칭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주요 장거리 대중교통 수단인 열차의 사용자 증가에 따라 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‘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에키벤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’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의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파급력도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함께 증대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‘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에키벤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’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은 지역의 특산품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토산물의 활용과 전통적 </a:t>
                </a:r>
                <a:r>
                  <a:rPr lang="ko-KR" altLang="en-US" sz="1400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조리방식의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적용에 따라 일본의 대표적 문화컨텐츠로 자리잡음</a:t>
                </a:r>
              </a:p>
            </p:txBody>
          </p:sp>
        </p:grp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9" y="5048250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지역의 역사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驛舍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  <a:r>
                <a: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마다 존재하는 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‘</a:t>
              </a:r>
              <a:r>
                <a:rPr lang="ko-KR" altLang="en-US" sz="1600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에키벤</a:t>
              </a:r>
              <a:r>
                <a:rPr lang="en-US" altLang="ko-KR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’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297875" y="748396"/>
            <a:ext cx="9484426" cy="4278537"/>
            <a:chOff x="2297875" y="748396"/>
            <a:chExt cx="9484426" cy="4278537"/>
          </a:xfrm>
        </p:grpSpPr>
        <p:grpSp>
          <p:nvGrpSpPr>
            <p:cNvPr id="3" name="그룹 2"/>
            <p:cNvGrpSpPr/>
            <p:nvPr/>
          </p:nvGrpSpPr>
          <p:grpSpPr>
            <a:xfrm>
              <a:off x="2297875" y="748396"/>
              <a:ext cx="9484426" cy="2821212"/>
              <a:chOff x="3032504" y="748395"/>
              <a:chExt cx="7077934" cy="2105383"/>
            </a:xfrm>
          </p:grpSpPr>
          <p:pic>
            <p:nvPicPr>
              <p:cNvPr id="5122" name="Picture 2" descr="일본 에키벤 규니쿠도만나카 알아보기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504" y="748396"/>
                <a:ext cx="3939896" cy="2105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http://www.featuring.co.kr/news/photo/data/cheditor4/1707/3672986522_FJxPokal_E18489E185B3E1848FE185B3E18485E185B5E186ABE18489E185A3E186BA_2017-07-16_13.46.14.pn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40088" y="748395"/>
                <a:ext cx="3070350" cy="2105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그룹 3"/>
            <p:cNvGrpSpPr/>
            <p:nvPr/>
          </p:nvGrpSpPr>
          <p:grpSpPr>
            <a:xfrm>
              <a:off x="2297876" y="3735267"/>
              <a:ext cx="9484425" cy="1291666"/>
              <a:chOff x="2297876" y="3662959"/>
              <a:chExt cx="8982913" cy="1223366"/>
            </a:xfrm>
          </p:grpSpPr>
          <p:pic>
            <p:nvPicPr>
              <p:cNvPr id="5126" name="Picture 6" descr="후쿠이 현으로 여행을 다녀온 사람이 고른 지역 명물, 여행식 랭킹 : 네이버 블로그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876" y="3662960"/>
                <a:ext cx="1631154" cy="122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8" descr="일본 기차여행의 백미! 에키벤 BEST 10 : ZUM 허브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663" y="3662959"/>
                <a:ext cx="1631153" cy="122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" name="Picture 10" descr="http://www.busan.com/nas/data/content/image/2012/05/23/20120523000157_0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2517" y="3662959"/>
                <a:ext cx="1631153" cy="122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2" name="Picture 12" descr="01화 노리벤 (with. 느타리버섯 튀김, 템페 쇼가야끼)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4371" y="3662959"/>
                <a:ext cx="1631153" cy="122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4" name="Picture 14" descr="요나고역 에끼벤 명물 '고자에몬즈시(고등어초밥)' 아침식사 가능 : 네이버 블로그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86224" y="3662959"/>
                <a:ext cx="2094565" cy="122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5628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25400" y="0"/>
            <a:ext cx="12191998" cy="6862165"/>
            <a:chOff x="0" y="0"/>
            <a:chExt cx="12191998" cy="6862165"/>
          </a:xfrm>
        </p:grpSpPr>
        <p:grpSp>
          <p:nvGrpSpPr>
            <p:cNvPr id="21" name="그룹 20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브랜드화를 위한 대표 관광정책 사례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에키벤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964496" y="676894"/>
            <a:ext cx="9973339" cy="5690855"/>
            <a:chOff x="1964496" y="676894"/>
            <a:chExt cx="9973339" cy="5690855"/>
          </a:xfrm>
        </p:grpSpPr>
        <p:pic>
          <p:nvPicPr>
            <p:cNvPr id="6148" name="Picture 4" descr="도쿄역, 에키벤야 마츠리 : 네이버 블로그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80" y="832766"/>
              <a:ext cx="4112455" cy="547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CDF62A0A-18DB-4AF0-92D0-79F4F304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4496" y="676894"/>
              <a:ext cx="5759121" cy="5690855"/>
            </a:xfrm>
            <a:prstGeom prst="rect">
              <a:avLst/>
            </a:prstGeom>
          </p:spPr>
        </p:pic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6367749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지역별 대표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&amp; 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대표적인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판매장 </a:t>
            </a:r>
            <a:r>
              <a:rPr lang="en-US" altLang="ko-KR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에키벤야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마츠리</a:t>
            </a:r>
            <a:r>
              <a:rPr lang="en-US" altLang="ko-KR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＇</a:t>
            </a:r>
          </a:p>
        </p:txBody>
      </p:sp>
    </p:spTree>
    <p:extLst>
      <p:ext uri="{BB962C8B-B14F-4D97-AF65-F5344CB8AC3E}">
        <p14:creationId xmlns:p14="http://schemas.microsoft.com/office/powerpoint/2010/main" val="42030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25400" y="0"/>
            <a:ext cx="12191998" cy="6862165"/>
            <a:chOff x="0" y="0"/>
            <a:chExt cx="12191998" cy="6862165"/>
          </a:xfrm>
        </p:grpSpPr>
        <p:grpSp>
          <p:nvGrpSpPr>
            <p:cNvPr id="21" name="그룹 20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브랜드화를 위한 대표 관광정책 사례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에키벤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6367749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에키벤의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상품 </a:t>
            </a:r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자원형 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속성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174" name="Picture 6" descr="File:Regions and Prefectures of Japan 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035" y="748395"/>
            <a:ext cx="4267275" cy="56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085975" y="4253953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고베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085975" y="864649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도야마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176" name="Picture 8" descr="고베시 - 나무위키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4705" y="2853778"/>
            <a:ext cx="2362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2085975" y="2853778"/>
            <a:ext cx="3238501" cy="2154900"/>
            <a:chOff x="2085975" y="3219450"/>
            <a:chExt cx="3238501" cy="2154900"/>
          </a:xfrm>
        </p:grpSpPr>
        <p:sp>
          <p:nvSpPr>
            <p:cNvPr id="4" name="타원 3"/>
            <p:cNvSpPr/>
            <p:nvPr/>
          </p:nvSpPr>
          <p:spPr>
            <a:xfrm>
              <a:off x="5172076" y="5221465"/>
              <a:ext cx="152400" cy="152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설명선 2 5"/>
            <p:cNvSpPr/>
            <p:nvPr/>
          </p:nvSpPr>
          <p:spPr>
            <a:xfrm>
              <a:off x="2085975" y="3219450"/>
              <a:ext cx="2381250" cy="1371600"/>
            </a:xfrm>
            <a:prstGeom prst="borderCallout2">
              <a:avLst>
                <a:gd name="adj1" fmla="val 18056"/>
                <a:gd name="adj2" fmla="val 100467"/>
                <a:gd name="adj3" fmla="val 18056"/>
                <a:gd name="adj4" fmla="val 109333"/>
                <a:gd name="adj5" fmla="val 147917"/>
                <a:gd name="adj6" fmla="val 13213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178" name="Picture 10" descr="도야마시 - 나무위키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3535" y="1121109"/>
            <a:ext cx="2366129" cy="13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2085975" y="1126475"/>
            <a:ext cx="3785310" cy="3098903"/>
            <a:chOff x="1539166" y="2696723"/>
            <a:chExt cx="3785310" cy="3098903"/>
          </a:xfrm>
        </p:grpSpPr>
        <p:sp>
          <p:nvSpPr>
            <p:cNvPr id="25" name="타원 24"/>
            <p:cNvSpPr/>
            <p:nvPr/>
          </p:nvSpPr>
          <p:spPr>
            <a:xfrm>
              <a:off x="5172076" y="5642741"/>
              <a:ext cx="152400" cy="152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설명선 2 26"/>
            <p:cNvSpPr/>
            <p:nvPr/>
          </p:nvSpPr>
          <p:spPr>
            <a:xfrm>
              <a:off x="1539166" y="2696723"/>
              <a:ext cx="2381250" cy="1371600"/>
            </a:xfrm>
            <a:prstGeom prst="borderCallout2">
              <a:avLst>
                <a:gd name="adj1" fmla="val 18056"/>
                <a:gd name="adj2" fmla="val 100467"/>
                <a:gd name="adj3" fmla="val 18056"/>
                <a:gd name="adj4" fmla="val 109333"/>
                <a:gd name="adj5" fmla="val 218751"/>
                <a:gd name="adj6" fmla="val 15493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871285" y="1097456"/>
            <a:ext cx="6046342" cy="3051480"/>
            <a:chOff x="5871285" y="1097456"/>
            <a:chExt cx="6046342" cy="305148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7188CAB7-2BAF-4954-B69B-3F08A16B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3415" y="1097456"/>
              <a:ext cx="3744212" cy="2494190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9" name="꺾인 연결선 8"/>
            <p:cNvCxnSpPr>
              <a:stCxn id="25" idx="6"/>
              <a:endCxn id="32" idx="1"/>
            </p:cNvCxnSpPr>
            <p:nvPr/>
          </p:nvCxnSpPr>
          <p:spPr>
            <a:xfrm flipV="1">
              <a:off x="5871285" y="2344551"/>
              <a:ext cx="2302130" cy="1804385"/>
            </a:xfrm>
            <a:prstGeom prst="bentConnector3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5324476" y="3734756"/>
            <a:ext cx="6593151" cy="2496141"/>
            <a:chOff x="5324476" y="3734756"/>
            <a:chExt cx="6593151" cy="2496141"/>
          </a:xfrm>
        </p:grpSpPr>
        <p:cxnSp>
          <p:nvCxnSpPr>
            <p:cNvPr id="17" name="직선 연결선 16"/>
            <p:cNvCxnSpPr>
              <a:stCxn id="4" idx="6"/>
            </p:cNvCxnSpPr>
            <p:nvPr/>
          </p:nvCxnSpPr>
          <p:spPr>
            <a:xfrm>
              <a:off x="5324476" y="4932236"/>
              <a:ext cx="3159648" cy="18481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A4673F3E-86EC-4B71-A0E4-C4BD0CB76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3415" y="3734756"/>
              <a:ext cx="3744212" cy="2496141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8175091" y="1098859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마스노스시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8175091" y="5965337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힛바리타코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353873" y="1073896"/>
            <a:ext cx="1701222" cy="743922"/>
            <a:chOff x="9530706" y="-398148"/>
            <a:chExt cx="1701222" cy="743922"/>
          </a:xfrm>
        </p:grpSpPr>
        <p:sp>
          <p:nvSpPr>
            <p:cNvPr id="34" name="사각형 설명선 33"/>
            <p:cNvSpPr/>
            <p:nvPr/>
          </p:nvSpPr>
          <p:spPr>
            <a:xfrm>
              <a:off x="9530706" y="-398148"/>
              <a:ext cx="1701222" cy="743922"/>
            </a:xfrm>
            <a:prstGeom prst="wedgeRectCallout">
              <a:avLst>
                <a:gd name="adj1" fmla="val 38108"/>
                <a:gd name="adj2" fmla="val 66745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80" name="Picture 12" descr="수산생명자원정보센터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18221" y="-280139"/>
              <a:ext cx="1526190" cy="51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그룹 35"/>
          <p:cNvGrpSpPr/>
          <p:nvPr/>
        </p:nvGrpSpPr>
        <p:grpSpPr>
          <a:xfrm>
            <a:off x="7162800" y="5396031"/>
            <a:ext cx="892294" cy="845325"/>
            <a:chOff x="7162800" y="5346416"/>
            <a:chExt cx="892294" cy="845325"/>
          </a:xfrm>
        </p:grpSpPr>
        <p:sp>
          <p:nvSpPr>
            <p:cNvPr id="44" name="사각형 설명선 43"/>
            <p:cNvSpPr/>
            <p:nvPr/>
          </p:nvSpPr>
          <p:spPr>
            <a:xfrm>
              <a:off x="7162800" y="5346416"/>
              <a:ext cx="892294" cy="845325"/>
            </a:xfrm>
            <a:prstGeom prst="wedgeRectCallout">
              <a:avLst>
                <a:gd name="adj1" fmla="val 48082"/>
                <a:gd name="adj2" fmla="val -77713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82" name="Picture 14" descr="첫맛에 불끈… '타우린 보고' 문어선생, 어찌 그리 힘이 좋소 | 서울신문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23" y="5396032"/>
              <a:ext cx="721980" cy="74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3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25400" y="0"/>
            <a:ext cx="12191998" cy="6862165"/>
            <a:chOff x="0" y="0"/>
            <a:chExt cx="12191998" cy="6862165"/>
          </a:xfrm>
        </p:grpSpPr>
        <p:grpSp>
          <p:nvGrpSpPr>
            <p:cNvPr id="21" name="그룹 20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8" cy="6862164"/>
              </a:xfrm>
              <a:prstGeom prst="rect">
                <a:avLst/>
              </a:prstGeom>
            </p:spPr>
          </p:pic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D9B15B3-EA38-4CBA-8C8C-DD4729AA9D32}"/>
                  </a:ext>
                </a:extLst>
              </p:cNvPr>
              <p:cNvSpPr/>
              <p:nvPr/>
            </p:nvSpPr>
            <p:spPr>
              <a:xfrm>
                <a:off x="0" y="0"/>
                <a:ext cx="2039061" cy="5707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관광정책의 개요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국내 관점의</a:t>
                </a:r>
                <a:r>
                  <a: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관점의 관광정책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지역 관점의 관광정책</a:t>
                </a:r>
                <a:endParaRPr lang="en-US" altLang="ko-KR" sz="1400" dirty="0">
                  <a:solidFill>
                    <a:srgbClr val="C0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시사점</a:t>
                </a:r>
                <a:endParaRPr lang="en-US" altLang="ko-KR" sz="1400" dirty="0">
                  <a:solidFill>
                    <a:schemeClr val="accent3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>
                  <a:lnSpc>
                    <a:spcPct val="200000"/>
                  </a:lnSpc>
                </a:pPr>
                <a:endParaRPr lang="ko-KR" altLang="en-US" sz="16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59886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브랜드화를 위한 대표 관광정책 사례 </a:t>
              </a:r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dirty="0" err="1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에키벤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279639E0-F6DD-441D-AE6A-26F0D1AD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415" y="3717091"/>
            <a:ext cx="3771146" cy="251252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EFA2CB6-2F78-47CA-9FFE-BF8C289BC2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415" y="1102648"/>
            <a:ext cx="3743138" cy="249856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6367749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에키벤의</a:t>
            </a:r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상품 서비스지원형 속성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174" name="Picture 6" descr="File:Regions and Prefectures of Japan 2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035" y="748395"/>
            <a:ext cx="4267275" cy="56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085975" y="4253953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다카마쓰시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2085975" y="864649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군마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9" name="꺾인 연결선 8"/>
          <p:cNvCxnSpPr>
            <a:stCxn id="25" idx="6"/>
          </p:cNvCxnSpPr>
          <p:nvPr/>
        </p:nvCxnSpPr>
        <p:spPr>
          <a:xfrm flipV="1">
            <a:off x="6353873" y="2344551"/>
            <a:ext cx="1819542" cy="1832960"/>
          </a:xfrm>
          <a:prstGeom prst="bentConnector3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4" idx="6"/>
          </p:cNvCxnSpPr>
          <p:nvPr/>
        </p:nvCxnSpPr>
        <p:spPr>
          <a:xfrm>
            <a:off x="5013767" y="5143679"/>
            <a:ext cx="3159648" cy="1848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8175091" y="3329659"/>
            <a:ext cx="2381250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다루마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벤또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8175091" y="5965337"/>
            <a:ext cx="3674402" cy="2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호빵맨</a:t>
            </a:r>
            <a:r>
              <a:rPr lang="ko-KR" altLang="en-US" sz="16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에키벤</a:t>
            </a:r>
            <a:endParaRPr lang="en-US" altLang="ko-KR" sz="16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184" name="Picture 16" descr="Takamatsu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975" y="2870200"/>
            <a:ext cx="2381250" cy="13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2085975" y="2853778"/>
            <a:ext cx="2927792" cy="2366343"/>
            <a:chOff x="2085975" y="3219450"/>
            <a:chExt cx="2927792" cy="2366343"/>
          </a:xfrm>
        </p:grpSpPr>
        <p:sp>
          <p:nvSpPr>
            <p:cNvPr id="4" name="타원 3"/>
            <p:cNvSpPr/>
            <p:nvPr/>
          </p:nvSpPr>
          <p:spPr>
            <a:xfrm>
              <a:off x="4861367" y="5432908"/>
              <a:ext cx="152400" cy="152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설명선 2 5"/>
            <p:cNvSpPr/>
            <p:nvPr/>
          </p:nvSpPr>
          <p:spPr>
            <a:xfrm>
              <a:off x="2085975" y="3219450"/>
              <a:ext cx="2381250" cy="1371600"/>
            </a:xfrm>
            <a:prstGeom prst="borderCallout2">
              <a:avLst>
                <a:gd name="adj1" fmla="val 18056"/>
                <a:gd name="adj2" fmla="val 100467"/>
                <a:gd name="adj3" fmla="val 18056"/>
                <a:gd name="adj4" fmla="val 109333"/>
                <a:gd name="adj5" fmla="val 165099"/>
                <a:gd name="adj6" fmla="val 119465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186" name="Picture 18" descr="공중 무인 항공기 사진 군마 현 마에바시의 도시 위에 일출 일본 아시아 군마 현에 대한 스톡 사진 및 기타 이미지 - iStock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975" y="1131216"/>
            <a:ext cx="2370237" cy="13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2085975" y="1126475"/>
            <a:ext cx="4267898" cy="3127478"/>
            <a:chOff x="1539166" y="2696723"/>
            <a:chExt cx="4267898" cy="3127478"/>
          </a:xfrm>
        </p:grpSpPr>
        <p:sp>
          <p:nvSpPr>
            <p:cNvPr id="25" name="타원 24"/>
            <p:cNvSpPr/>
            <p:nvPr/>
          </p:nvSpPr>
          <p:spPr>
            <a:xfrm>
              <a:off x="5654664" y="5671316"/>
              <a:ext cx="152400" cy="152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설명선 2 26"/>
            <p:cNvSpPr/>
            <p:nvPr/>
          </p:nvSpPr>
          <p:spPr>
            <a:xfrm>
              <a:off x="1539166" y="2696723"/>
              <a:ext cx="2381250" cy="1371600"/>
            </a:xfrm>
            <a:prstGeom prst="borderCallout2">
              <a:avLst>
                <a:gd name="adj1" fmla="val 18056"/>
                <a:gd name="adj2" fmla="val 100467"/>
                <a:gd name="adj3" fmla="val 18056"/>
                <a:gd name="adj4" fmla="val 109333"/>
                <a:gd name="adj5" fmla="val 220813"/>
                <a:gd name="adj6" fmla="val 175123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7162799" y="1073895"/>
            <a:ext cx="892295" cy="877761"/>
            <a:chOff x="7162799" y="1073895"/>
            <a:chExt cx="892295" cy="877761"/>
          </a:xfrm>
        </p:grpSpPr>
        <p:sp>
          <p:nvSpPr>
            <p:cNvPr id="34" name="사각형 설명선 33"/>
            <p:cNvSpPr/>
            <p:nvPr/>
          </p:nvSpPr>
          <p:spPr>
            <a:xfrm>
              <a:off x="7162799" y="1073895"/>
              <a:ext cx="892295" cy="877761"/>
            </a:xfrm>
            <a:prstGeom prst="wedgeRectCallout">
              <a:avLst>
                <a:gd name="adj1" fmla="val 38108"/>
                <a:gd name="adj2" fmla="val 66745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F5D24D11-BD02-41B5-8551-FE6BCA91D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3555" y="1125445"/>
              <a:ext cx="765116" cy="783638"/>
            </a:xfrm>
            <a:prstGeom prst="rect">
              <a:avLst/>
            </a:prstGeom>
          </p:spPr>
        </p:pic>
      </p:grpSp>
      <p:grpSp>
        <p:nvGrpSpPr>
          <p:cNvPr id="40" name="그룹 39"/>
          <p:cNvGrpSpPr/>
          <p:nvPr/>
        </p:nvGrpSpPr>
        <p:grpSpPr>
          <a:xfrm>
            <a:off x="7162800" y="5396031"/>
            <a:ext cx="892294" cy="845325"/>
            <a:chOff x="7162800" y="5396031"/>
            <a:chExt cx="892294" cy="845325"/>
          </a:xfrm>
        </p:grpSpPr>
        <p:sp>
          <p:nvSpPr>
            <p:cNvPr id="44" name="사각형 설명선 43"/>
            <p:cNvSpPr/>
            <p:nvPr/>
          </p:nvSpPr>
          <p:spPr>
            <a:xfrm>
              <a:off x="7162800" y="5396031"/>
              <a:ext cx="892294" cy="845325"/>
            </a:xfrm>
            <a:prstGeom prst="wedgeRectCallout">
              <a:avLst>
                <a:gd name="adj1" fmla="val 48082"/>
                <a:gd name="adj2" fmla="val -77713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88" name="Picture 20" descr="호빵맨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965" y="5481034"/>
              <a:ext cx="796133" cy="68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83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accent1">
              <a:lumMod val="75000"/>
            </a:schemeClr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515</Words>
  <Application>Microsoft Office PowerPoint</Application>
  <PresentationFormat>와이드스크린</PresentationFormat>
  <Paragraphs>133</Paragraphs>
  <Slides>11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종원</dc:creator>
  <cp:lastModifiedBy>최 종원</cp:lastModifiedBy>
  <cp:revision>43</cp:revision>
  <dcterms:created xsi:type="dcterms:W3CDTF">2022-03-24T14:51:52Z</dcterms:created>
  <dcterms:modified xsi:type="dcterms:W3CDTF">2022-04-08T00:34:18Z</dcterms:modified>
</cp:coreProperties>
</file>