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73" r:id="rId4"/>
    <p:sldId id="283" r:id="rId5"/>
    <p:sldId id="272" r:id="rId6"/>
    <p:sldId id="293" r:id="rId7"/>
    <p:sldId id="275" r:id="rId8"/>
    <p:sldId id="294" r:id="rId9"/>
    <p:sldId id="274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04" d="100"/>
          <a:sy n="104" d="100"/>
        </p:scale>
        <p:origin x="1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6C246-37C8-BC4F-BDA4-5CA047847174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E7086-9512-CC4B-A35A-651109A5E6F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6074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4EFAD-9292-8147-B0A6-C1B83F3156E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2888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4EFAD-9292-8147-B0A6-C1B83F3156E4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5277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E7086-9512-CC4B-A35A-651109A5E6F4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04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A8FFFA-BC2B-E160-8037-51F36088E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19359D7-3B6E-E65B-282D-22AA24F8F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55EC8-5538-1222-EAE6-CB38127F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7827-E631-7348-8568-9A21247ADAB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018E00-812A-D162-C304-2B676854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7FC578-39E9-DC49-7833-6E9CEC80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2CB0-6DCF-B84B-854B-EC45FA772FF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8094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A1C063-B539-ADCE-4462-D032F413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60D538-B43D-C5B9-6E57-3A5D209BE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703210-4F28-9EFF-D3CB-F2CA25A8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7827-E631-7348-8568-9A21247ADAB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D19F67-3FC1-1DCE-07AF-3F76FC8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14506A-B807-D10C-E5D8-EFACF07B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2CB0-6DCF-B84B-854B-EC45FA772FF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508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8A1E4A3-3981-4451-7502-F33B14F36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4177A91-60EE-44BD-7887-57B5C4E03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5D86C3-7317-B20A-1005-EF5B68E3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7827-E631-7348-8568-9A21247ADAB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9C4CBC-8549-F7E1-C34F-F6DB0DCA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10B3AC-9FDE-2A5E-DFA6-74BDD567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2CB0-6DCF-B84B-854B-EC45FA772FF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0534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0430A7-6DA8-47BB-ECE1-67F2A4C8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826A3C-EEE9-3CA5-684C-F6F68726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2AF3FE-69DE-E910-EE9A-0A85EFB4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7827-E631-7348-8568-9A21247ADAB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AE4E83-00F7-7916-7FD3-149D18E8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5C3243-26B7-6F37-4CA6-197D9E73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2CB0-6DCF-B84B-854B-EC45FA772FF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5625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17B3FF-74DB-EC35-3BB6-798ABDF6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9DA5D4-9549-4B9C-21EC-61E17217B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A075F7-1098-D667-D506-A1A0CEF6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7827-E631-7348-8568-9A21247ADAB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F22938-717E-86C0-813A-73D66FE4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63159D-D55D-AB73-E1DC-6768F110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2CB0-6DCF-B84B-854B-EC45FA772FF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3834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7706D8-9289-71EF-B1A8-D4BE9BD6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5FA629-2A00-3C1C-1A08-07BD9CDD8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275A60-213C-6949-C139-F7957409C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3AD474-BE7D-14C4-CD29-0407AD8D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7827-E631-7348-8568-9A21247ADAB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FDBC0F-0BA6-D770-6482-5B77911D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806CE4-3D98-0F38-A604-12239E07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2CB0-6DCF-B84B-854B-EC45FA772FF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9287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74D1F4-E125-71D8-2439-CCE98320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FBF53A-2561-4498-F966-D5B6C74D9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C6D5626-F514-C9C8-DCCA-585E54CBE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323F028-E125-369A-0F3C-99737FD65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3AE93F8-1FCB-E8ED-3AD7-8529C1055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2F0A279-7498-A8D6-94D9-C4F17F7D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7827-E631-7348-8568-9A21247ADAB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FC5A114-A0F2-4B81-A4B5-3B28DE9C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C3806DE-F372-8BA3-3D61-87CBBB93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2CB0-6DCF-B84B-854B-EC45FA772FF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03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C6E26D-CCAE-AA90-79B1-E0AD806B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88D90C2-3CE6-BD45-E275-36EB3225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7827-E631-7348-8568-9A21247ADAB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2F1B61F-6667-65F1-0546-E0C52FAB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363EEF5-9A29-E223-5D9F-067A0C05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2CB0-6DCF-B84B-854B-EC45FA772FF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1252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77CAF2-4D9A-072C-16E9-3C352F66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7827-E631-7348-8568-9A21247ADAB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4BB0A3C-67FA-B859-B969-D196EE22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77B148-E400-5FBD-1C28-8E8C0479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2CB0-6DCF-B84B-854B-EC45FA772FF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3686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502AF2-BEBC-E3F2-C260-59028319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7FC17E-2352-A42E-1924-56EA44C4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EC9F79-85DF-BFA4-C788-A1629739A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745204B-F3BA-3225-9FEC-A2841BEA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7827-E631-7348-8568-9A21247ADAB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2444E0-FFFD-F548-15FC-8FC32197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652A58-FD45-1A91-1919-92F09BBD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2CB0-6DCF-B84B-854B-EC45FA772FF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2887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0DCCF1-E9DA-894E-4A1A-67838C0A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347BE5-10B6-712E-F38B-4FB57545F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946D901-A72E-FA2B-A218-AC74B711B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0C967D-AC12-60C4-367D-D13EF763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7827-E631-7348-8568-9A21247ADAB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87BD528-CFE2-5106-C340-15E4DB7D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25E01F-2194-50DC-57E4-8D23E291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2CB0-6DCF-B84B-854B-EC45FA772FF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762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8A01D20-DAE6-3D8E-2E90-BE1B95E3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720A7D-D0F0-05BF-4620-9C0F56D0E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023AF3-1D4E-C1C5-1299-254D35680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7827-E631-7348-8568-9A21247ADAB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1E4C9A-5459-955B-8198-EE14C22C1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AEEC3B-D21C-DF17-D72F-12A54439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2CB0-6DCF-B84B-854B-EC45FA772FF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4463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351C217F-964D-E1C2-0C6B-544676D8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CE8E4C7-254B-E00A-9947-08AD6177D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816" y="1018902"/>
            <a:ext cx="6529135" cy="6093860"/>
          </a:xfrm>
          <a:prstGeom prst="rect">
            <a:avLst/>
          </a:prstGeom>
        </p:spPr>
      </p:pic>
      <p:sp>
        <p:nvSpPr>
          <p:cNvPr id="24" name="부제목 2">
            <a:extLst>
              <a:ext uri="{FF2B5EF4-FFF2-40B4-BE49-F238E27FC236}">
                <a16:creationId xmlns:a16="http://schemas.microsoft.com/office/drawing/2014/main" id="{5F9E161C-9270-EA08-1C8D-867F78951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275" y="2471493"/>
            <a:ext cx="7620001" cy="320676"/>
          </a:xfrm>
        </p:spPr>
        <p:txBody>
          <a:bodyPr>
            <a:noAutofit/>
          </a:bodyPr>
          <a:lstStyle/>
          <a:p>
            <a:pPr algn="just"/>
            <a:r>
              <a:rPr kumimoji="1"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22305876</a:t>
            </a:r>
            <a:r>
              <a:rPr kumimoji="1"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ko-KR" altLang="en-US" sz="2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일본어일본학과</a:t>
            </a:r>
            <a:r>
              <a:rPr kumimoji="1"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신은영</a:t>
            </a: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5F4B86DE-CBC7-1695-6693-F34A0FFE5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4833" y="1261"/>
            <a:ext cx="9144000" cy="2387600"/>
          </a:xfrm>
        </p:spPr>
        <p:txBody>
          <a:bodyPr>
            <a:normAutofit/>
          </a:bodyPr>
          <a:lstStyle/>
          <a:p>
            <a:r>
              <a:rPr kumimoji="1" lang="ko-KR" altLang="en-US" sz="11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일본의 교육</a:t>
            </a:r>
          </a:p>
        </p:txBody>
      </p:sp>
    </p:spTree>
    <p:extLst>
      <p:ext uri="{BB962C8B-B14F-4D97-AF65-F5344CB8AC3E}">
        <p14:creationId xmlns:p14="http://schemas.microsoft.com/office/powerpoint/2010/main" val="404785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>
            <a:extLst>
              <a:ext uri="{FF2B5EF4-FFF2-40B4-BE49-F238E27FC236}">
                <a16:creationId xmlns:a16="http://schemas.microsoft.com/office/drawing/2014/main" id="{86A404D3-0ED5-4AEB-07BE-CC0A741BD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EFB8A5-F86E-D42C-0EA6-6FBCB9FD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2FAB9-428D-3CFF-54E4-78C9B264CFD9}"/>
              </a:ext>
            </a:extLst>
          </p:cNvPr>
          <p:cNvSpPr txBox="1"/>
          <p:nvPr/>
        </p:nvSpPr>
        <p:spPr>
          <a:xfrm>
            <a:off x="3049030" y="324433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o-KR" altLang="en-US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1B81A91B-560C-C214-D190-2939C8B26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233483" y="214377"/>
            <a:ext cx="7675606" cy="955889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CBED19F8-3F8D-B003-7B1A-B45E8E98D973}"/>
              </a:ext>
            </a:extLst>
          </p:cNvPr>
          <p:cNvSpPr txBox="1">
            <a:spLocks/>
          </p:cNvSpPr>
          <p:nvPr/>
        </p:nvSpPr>
        <p:spPr>
          <a:xfrm>
            <a:off x="4834580" y="85128"/>
            <a:ext cx="2473412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ko-KR" altLang="en-US" sz="5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목차</a:t>
            </a:r>
          </a:p>
        </p:txBody>
      </p:sp>
      <p:sp>
        <p:nvSpPr>
          <p:cNvPr id="25" name="양쪽 모서리가 둥근 사각형 24">
            <a:extLst>
              <a:ext uri="{FF2B5EF4-FFF2-40B4-BE49-F238E27FC236}">
                <a16:creationId xmlns:a16="http://schemas.microsoft.com/office/drawing/2014/main" id="{F888CE83-E3BA-C2F8-F0BD-013913C447E0}"/>
              </a:ext>
            </a:extLst>
          </p:cNvPr>
          <p:cNvSpPr/>
          <p:nvPr/>
        </p:nvSpPr>
        <p:spPr>
          <a:xfrm>
            <a:off x="172991" y="1481358"/>
            <a:ext cx="3816178" cy="3741399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6" name="양쪽 모서리가 둥근 사각형 25">
            <a:extLst>
              <a:ext uri="{FF2B5EF4-FFF2-40B4-BE49-F238E27FC236}">
                <a16:creationId xmlns:a16="http://schemas.microsoft.com/office/drawing/2014/main" id="{B624E309-7F13-8BB9-6985-4CC342953281}"/>
              </a:ext>
            </a:extLst>
          </p:cNvPr>
          <p:cNvSpPr/>
          <p:nvPr/>
        </p:nvSpPr>
        <p:spPr>
          <a:xfrm flipV="1">
            <a:off x="172991" y="2781514"/>
            <a:ext cx="3816178" cy="3741399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B2A2D4-20E0-70B5-EEEC-7A1F04D75DDB}"/>
              </a:ext>
            </a:extLst>
          </p:cNvPr>
          <p:cNvSpPr txBox="1"/>
          <p:nvPr/>
        </p:nvSpPr>
        <p:spPr>
          <a:xfrm>
            <a:off x="142452" y="3179519"/>
            <a:ext cx="38527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4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교육제도</a:t>
            </a:r>
          </a:p>
        </p:txBody>
      </p:sp>
      <p:sp>
        <p:nvSpPr>
          <p:cNvPr id="28" name="양쪽 모서리가 둥근 사각형 27">
            <a:extLst>
              <a:ext uri="{FF2B5EF4-FFF2-40B4-BE49-F238E27FC236}">
                <a16:creationId xmlns:a16="http://schemas.microsoft.com/office/drawing/2014/main" id="{149297AE-8A71-4B8D-874E-24EA873D4FA6}"/>
              </a:ext>
            </a:extLst>
          </p:cNvPr>
          <p:cNvSpPr/>
          <p:nvPr/>
        </p:nvSpPr>
        <p:spPr>
          <a:xfrm>
            <a:off x="4180184" y="1430064"/>
            <a:ext cx="3816178" cy="3741399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양쪽 모서리가 둥근 사각형 28">
            <a:extLst>
              <a:ext uri="{FF2B5EF4-FFF2-40B4-BE49-F238E27FC236}">
                <a16:creationId xmlns:a16="http://schemas.microsoft.com/office/drawing/2014/main" id="{1050035E-D4A3-5BD7-5DD2-CC42CA7C2C68}"/>
              </a:ext>
            </a:extLst>
          </p:cNvPr>
          <p:cNvSpPr/>
          <p:nvPr/>
        </p:nvSpPr>
        <p:spPr>
          <a:xfrm flipV="1">
            <a:off x="4180184" y="2791344"/>
            <a:ext cx="3816178" cy="3741399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양쪽 모서리가 둥근 사각형 29">
            <a:extLst>
              <a:ext uri="{FF2B5EF4-FFF2-40B4-BE49-F238E27FC236}">
                <a16:creationId xmlns:a16="http://schemas.microsoft.com/office/drawing/2014/main" id="{B9549A70-4A19-4BE5-76D0-252E014DA5B1}"/>
              </a:ext>
            </a:extLst>
          </p:cNvPr>
          <p:cNvSpPr/>
          <p:nvPr/>
        </p:nvSpPr>
        <p:spPr>
          <a:xfrm>
            <a:off x="8193552" y="1386733"/>
            <a:ext cx="3816178" cy="3741399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양쪽 모서리가 둥근 사각형 30">
            <a:extLst>
              <a:ext uri="{FF2B5EF4-FFF2-40B4-BE49-F238E27FC236}">
                <a16:creationId xmlns:a16="http://schemas.microsoft.com/office/drawing/2014/main" id="{054BABCA-28FE-8450-BD32-F55C4748C06F}"/>
              </a:ext>
            </a:extLst>
          </p:cNvPr>
          <p:cNvSpPr/>
          <p:nvPr/>
        </p:nvSpPr>
        <p:spPr>
          <a:xfrm flipV="1">
            <a:off x="8193552" y="2772233"/>
            <a:ext cx="3816178" cy="3741399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1076F0-880F-EDC6-05D1-7BEB8DDC11CB}"/>
              </a:ext>
            </a:extLst>
          </p:cNvPr>
          <p:cNvSpPr txBox="1"/>
          <p:nvPr/>
        </p:nvSpPr>
        <p:spPr>
          <a:xfrm>
            <a:off x="620667" y="4072059"/>
            <a:ext cx="270612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1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초등학교</a:t>
            </a:r>
            <a:endParaRPr kumimoji="1" lang="en-US" altLang="ko-KR" sz="3100" dirty="0">
              <a:solidFill>
                <a:srgbClr val="F04E1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kumimoji="1" lang="ko-KR" altLang="en-US" sz="31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중학교</a:t>
            </a:r>
            <a:endParaRPr kumimoji="1" lang="en-US" altLang="ko-KR" sz="3100" dirty="0">
              <a:solidFill>
                <a:srgbClr val="F04E1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kumimoji="1" lang="ko-KR" altLang="en-US" sz="31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고등학교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DE12BC-CB69-43A4-778D-15BE1B4EFAE3}"/>
              </a:ext>
            </a:extLst>
          </p:cNvPr>
          <p:cNvSpPr txBox="1"/>
          <p:nvPr/>
        </p:nvSpPr>
        <p:spPr>
          <a:xfrm>
            <a:off x="1761714" y="1784593"/>
            <a:ext cx="5741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52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kumimoji="1" lang="ko-KR" altLang="en-US" sz="5200" dirty="0">
              <a:solidFill>
                <a:srgbClr val="F04E1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F5D980-A1A7-2A82-B5C4-10712F28A4B5}"/>
              </a:ext>
            </a:extLst>
          </p:cNvPr>
          <p:cNvSpPr txBox="1"/>
          <p:nvPr/>
        </p:nvSpPr>
        <p:spPr>
          <a:xfrm>
            <a:off x="5825532" y="1775607"/>
            <a:ext cx="5902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52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kumimoji="1" lang="ko-KR" altLang="en-US" sz="52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D7A002-DBAA-4975-DFE3-EED8B9CC5D44}"/>
              </a:ext>
            </a:extLst>
          </p:cNvPr>
          <p:cNvSpPr txBox="1"/>
          <p:nvPr/>
        </p:nvSpPr>
        <p:spPr>
          <a:xfrm>
            <a:off x="9839922" y="1735165"/>
            <a:ext cx="5741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5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endParaRPr kumimoji="1" lang="ko-KR" altLang="en-US" sz="52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DF6ADD-01C2-07CE-FADE-E73DC66730A0}"/>
              </a:ext>
            </a:extLst>
          </p:cNvPr>
          <p:cNvSpPr txBox="1"/>
          <p:nvPr/>
        </p:nvSpPr>
        <p:spPr>
          <a:xfrm>
            <a:off x="4188044" y="3185115"/>
            <a:ext cx="38527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4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한일 교육제도</a:t>
            </a:r>
            <a:endParaRPr kumimoji="1" lang="en-US" altLang="ko-KR" sz="34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883B93-E1AD-5410-09C8-E6C550A05E4C}"/>
              </a:ext>
            </a:extLst>
          </p:cNvPr>
          <p:cNvSpPr txBox="1"/>
          <p:nvPr/>
        </p:nvSpPr>
        <p:spPr>
          <a:xfrm>
            <a:off x="4742935" y="4267603"/>
            <a:ext cx="27061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1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공통점</a:t>
            </a:r>
            <a:endParaRPr kumimoji="1" lang="en-US" altLang="ko-KR" sz="31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kumimoji="1" lang="ko-KR" altLang="en-US" sz="31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차이점</a:t>
            </a:r>
            <a:endParaRPr kumimoji="1" lang="en-US" altLang="ko-KR" sz="31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4F1085-E52B-E4B5-1F13-BC284C09CB33}"/>
              </a:ext>
            </a:extLst>
          </p:cNvPr>
          <p:cNvSpPr txBox="1"/>
          <p:nvPr/>
        </p:nvSpPr>
        <p:spPr>
          <a:xfrm>
            <a:off x="8180326" y="3737740"/>
            <a:ext cx="3852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4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마무리</a:t>
            </a:r>
            <a:endParaRPr kumimoji="1" lang="en-US" altLang="ko-KR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 algn="ctr">
              <a:buAutoNum type="arabicPeriod"/>
            </a:pPr>
            <a:endParaRPr kumimoji="1"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 algn="ctr">
              <a:buAutoNum type="arabicPeriod"/>
            </a:pPr>
            <a:endParaRPr kumimoji="1"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 algn="ctr">
              <a:buAutoNum type="arabicPeriod"/>
            </a:pPr>
            <a:endParaRPr kumimoji="1"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22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3" grpId="0"/>
      <p:bldP spid="34" grpId="0"/>
      <p:bldP spid="35" grpId="0"/>
      <p:bldP spid="37" grpId="0"/>
      <p:bldP spid="3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4D4218-9438-CE78-9475-C539CA0A7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8B3AD79-8EAE-3575-EF34-7E19980AB6A6}"/>
              </a:ext>
            </a:extLst>
          </p:cNvPr>
          <p:cNvSpPr txBox="1">
            <a:spLocks/>
          </p:cNvSpPr>
          <p:nvPr/>
        </p:nvSpPr>
        <p:spPr>
          <a:xfrm>
            <a:off x="629093" y="255762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교육제도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7B448-CF96-D5F2-C1FB-04408E29A4FC}"/>
              </a:ext>
            </a:extLst>
          </p:cNvPr>
          <p:cNvSpPr txBox="1"/>
          <p:nvPr/>
        </p:nvSpPr>
        <p:spPr>
          <a:xfrm>
            <a:off x="687781" y="2304722"/>
            <a:ext cx="114521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일본은 </a:t>
            </a:r>
            <a:r>
              <a:rPr kumimoji="1" lang="en-US" altLang="ko-KR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  <a:r>
              <a:rPr kumimoji="1"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세기 전반까지의 봉건 시대에도 국민들 사이에 자주적인 교육열이 매우 높았음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0C983-9EE8-027A-1039-7347C663DF04}"/>
              </a:ext>
            </a:extLst>
          </p:cNvPr>
          <p:cNvSpPr txBox="1"/>
          <p:nvPr/>
        </p:nvSpPr>
        <p:spPr>
          <a:xfrm>
            <a:off x="691223" y="3074083"/>
            <a:ext cx="122062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당시</a:t>
            </a:r>
            <a:r>
              <a:rPr kumimoji="1" lang="en-US" altLang="ko-KR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1"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무사계급이 군사 담당자임과 동시에 행정 담당자였기 때문에</a:t>
            </a:r>
            <a:endParaRPr kumimoji="1" lang="en-US" altLang="ko-KR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kumimoji="1"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교양</a:t>
            </a:r>
            <a:r>
              <a:rPr kumimoji="1" lang="en-US" altLang="ko-KR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1"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도덕 무예를 가르치는 학교가 각지에 설치</a:t>
            </a:r>
            <a:endParaRPr kumimoji="1" lang="en-US" altLang="ko-KR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42775-7F2E-86D0-D68E-13FD2C13D9E9}"/>
              </a:ext>
            </a:extLst>
          </p:cNvPr>
          <p:cNvSpPr txBox="1"/>
          <p:nvPr/>
        </p:nvSpPr>
        <p:spPr>
          <a:xfrm>
            <a:off x="703415" y="4244515"/>
            <a:ext cx="122062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농민이나 상인에게는 읽기</a:t>
            </a:r>
            <a:r>
              <a:rPr kumimoji="1" lang="en-US" altLang="ko-KR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1"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쓰기</a:t>
            </a:r>
            <a:r>
              <a:rPr kumimoji="1" lang="en-US" altLang="ko-KR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1"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주산 등을 가르치는</a:t>
            </a:r>
            <a:endParaRPr kumimoji="1" lang="en-US" altLang="ko-KR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kumimoji="1" lang="en-US" altLang="ko-KR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kumimoji="1" lang="ko-KR" altLang="en-US" sz="22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데라코야</a:t>
            </a:r>
            <a:r>
              <a:rPr kumimoji="1" lang="en-US" altLang="ko-KR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kumimoji="1"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1"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라는 작은 학교가 만들어져 있었음</a:t>
            </a:r>
            <a:endParaRPr kumimoji="1" lang="en-US" altLang="ko-KR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kumimoji="1" lang="en-US" altLang="ko-KR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7587C-0205-BEC4-3403-40860406D42F}"/>
              </a:ext>
            </a:extLst>
          </p:cNvPr>
          <p:cNvSpPr txBox="1"/>
          <p:nvPr/>
        </p:nvSpPr>
        <p:spPr>
          <a:xfrm>
            <a:off x="703415" y="5386609"/>
            <a:ext cx="122062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kumimoji="1" lang="ko-KR" altLang="en-US" sz="22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데라코야</a:t>
            </a:r>
            <a:r>
              <a:rPr kumimoji="1" lang="en-US" altLang="ko-KR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kumimoji="1"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는 누구의 강제를 받지 않고 교육연한도 정해져 있지 않았으며</a:t>
            </a:r>
            <a:endParaRPr kumimoji="1" lang="en-US" altLang="ko-KR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kumimoji="1"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누구나 입학이 가능했던 자유로운 학교 였음</a:t>
            </a:r>
            <a:endParaRPr kumimoji="1" lang="en-US" altLang="ko-KR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7DEF148C-F181-06AD-D370-066F064A21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1826" y="1453743"/>
            <a:ext cx="612319" cy="654448"/>
          </a:xfrm>
          <a:prstGeom prst="rect">
            <a:avLst/>
          </a:prstGeom>
        </p:spPr>
      </p:pic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1BE7C074-EFEC-69B2-04DA-6DDB22EF3B71}"/>
              </a:ext>
            </a:extLst>
          </p:cNvPr>
          <p:cNvCxnSpPr>
            <a:cxnSpLocks/>
          </p:cNvCxnSpPr>
          <p:nvPr/>
        </p:nvCxnSpPr>
        <p:spPr>
          <a:xfrm>
            <a:off x="487680" y="2299127"/>
            <a:ext cx="0" cy="42723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직선 연결선[R] 18">
            <a:extLst>
              <a:ext uri="{FF2B5EF4-FFF2-40B4-BE49-F238E27FC236}">
                <a16:creationId xmlns:a16="http://schemas.microsoft.com/office/drawing/2014/main" id="{06213F42-28FE-8893-3BCB-FD8A60293CBC}"/>
              </a:ext>
            </a:extLst>
          </p:cNvPr>
          <p:cNvCxnSpPr/>
          <p:nvPr/>
        </p:nvCxnSpPr>
        <p:spPr>
          <a:xfrm>
            <a:off x="1072896" y="1780967"/>
            <a:ext cx="10546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7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4D4218-9438-CE78-9475-C539CA0A7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630" y="0"/>
            <a:ext cx="12206288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19851B1-E522-BEED-6C6A-D84E79F83428}"/>
              </a:ext>
            </a:extLst>
          </p:cNvPr>
          <p:cNvSpPr txBox="1">
            <a:spLocks/>
          </p:cNvSpPr>
          <p:nvPr/>
        </p:nvSpPr>
        <p:spPr>
          <a:xfrm>
            <a:off x="1515603" y="262025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kumimoji="1" lang="ko-KR" altLang="en-US" sz="65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교육제도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84C37DE-2A5C-E637-6886-121D5DAD2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1100" y="1275799"/>
            <a:ext cx="1728545" cy="2201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7F80C-F535-7DFB-5864-75AB2C44E8C5}"/>
              </a:ext>
            </a:extLst>
          </p:cNvPr>
          <p:cNvSpPr txBox="1"/>
          <p:nvPr/>
        </p:nvSpPr>
        <p:spPr>
          <a:xfrm>
            <a:off x="1816148" y="2837366"/>
            <a:ext cx="9637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정부는 산업</a:t>
            </a:r>
            <a:r>
              <a:rPr kumimoji="1"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문화를 발전시키기 위해 초등학교부터 대학교까지의 교육제도를 조정</a:t>
            </a:r>
            <a:endParaRPr kumimoji="1"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72106CDC-D730-3538-AA1F-CEA070BE3724}"/>
              </a:ext>
            </a:extLst>
          </p:cNvPr>
          <p:cNvCxnSpPr>
            <a:cxnSpLocks/>
          </p:cNvCxnSpPr>
          <p:nvPr/>
        </p:nvCxnSpPr>
        <p:spPr>
          <a:xfrm>
            <a:off x="11646117" y="2375327"/>
            <a:ext cx="0" cy="42723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11">
            <a:extLst>
              <a:ext uri="{FF2B5EF4-FFF2-40B4-BE49-F238E27FC236}">
                <a16:creationId xmlns:a16="http://schemas.microsoft.com/office/drawing/2014/main" id="{8E441303-E818-9E5E-E1FC-AFF0C749BB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27766" y="1530747"/>
            <a:ext cx="612319" cy="654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E92A1D-0A3D-965B-F664-FDD3A28E5D2D}"/>
              </a:ext>
            </a:extLst>
          </p:cNvPr>
          <p:cNvSpPr txBox="1"/>
          <p:nvPr/>
        </p:nvSpPr>
        <p:spPr>
          <a:xfrm>
            <a:off x="1682200" y="2019406"/>
            <a:ext cx="32624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4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메이지 시대</a:t>
            </a:r>
            <a:endParaRPr kumimoji="1" lang="en-US" altLang="ko-KR" sz="4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id="{CAAE5DA7-EB1E-67DC-26B5-D9E4D09062F8}"/>
              </a:ext>
            </a:extLst>
          </p:cNvPr>
          <p:cNvCxnSpPr/>
          <p:nvPr/>
        </p:nvCxnSpPr>
        <p:spPr>
          <a:xfrm>
            <a:off x="512064" y="1829735"/>
            <a:ext cx="10546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8D21EE-3844-829D-9176-73D741172C95}"/>
              </a:ext>
            </a:extLst>
          </p:cNvPr>
          <p:cNvSpPr txBox="1"/>
          <p:nvPr/>
        </p:nvSpPr>
        <p:spPr>
          <a:xfrm>
            <a:off x="243616" y="4610456"/>
            <a:ext cx="1138427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 후</a:t>
            </a:r>
            <a:r>
              <a:rPr kumimoji="1" lang="en-US" altLang="ko-KR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일본의 학교교육제도는 미국의 점령에 의해 크게 바뀜</a:t>
            </a:r>
            <a:endParaRPr kumimoji="1"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kumimoji="1"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그리하여 오늘날에는 우리나라와 미국의 교육제도와 매우 비슷하게 됨</a:t>
            </a:r>
            <a:endParaRPr kumimoji="1"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78E39E-485F-55D0-D2ED-4A4B8FD19A57}"/>
              </a:ext>
            </a:extLst>
          </p:cNvPr>
          <p:cNvSpPr txBox="1"/>
          <p:nvPr/>
        </p:nvSpPr>
        <p:spPr>
          <a:xfrm>
            <a:off x="173224" y="3641670"/>
            <a:ext cx="701833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 </a:t>
            </a:r>
            <a:r>
              <a:rPr kumimoji="1" lang="en-US" altLang="ko-KR" sz="4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kumimoji="1" lang="ko-KR" altLang="en-US" sz="4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차 세계대전 이후</a:t>
            </a:r>
            <a:endParaRPr kumimoji="1" lang="en-US" altLang="ko-KR" sz="4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AF870B-CB5F-7F97-9C90-84F19264F825}"/>
              </a:ext>
            </a:extLst>
          </p:cNvPr>
          <p:cNvSpPr txBox="1"/>
          <p:nvPr/>
        </p:nvSpPr>
        <p:spPr>
          <a:xfrm>
            <a:off x="188344" y="5546262"/>
            <a:ext cx="120348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초등학교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(6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년제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),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중학교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(3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년제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),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고등학교 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(3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년제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),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대학교 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(4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년제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형태를 취함</a:t>
            </a:r>
            <a:endParaRPr kumimoji="1" lang="en-US" altLang="ko-KR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이밖에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단대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(2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년제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),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전수학교 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(1~2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년제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),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유아를 대상으로 한 유치원</a:t>
            </a:r>
            <a:r>
              <a:rPr kumimoji="1"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보육소</a:t>
            </a:r>
            <a:r>
              <a:rPr kumimoji="1"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존재</a:t>
            </a:r>
            <a:endParaRPr kumimoji="1" lang="en-US" altLang="ko-KR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24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91AA710A-2A05-AE74-7A67-9BFD3E65A053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양쪽 모서리가 둥근 사각형 6">
            <a:extLst>
              <a:ext uri="{FF2B5EF4-FFF2-40B4-BE49-F238E27FC236}">
                <a16:creationId xmlns:a16="http://schemas.microsoft.com/office/drawing/2014/main" id="{C5C690E9-563C-0791-BD47-F8DBF73EC389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4230A-8736-A7A7-0DF1-F0F0CD080142}"/>
              </a:ext>
            </a:extLst>
          </p:cNvPr>
          <p:cNvSpPr txBox="1"/>
          <p:nvPr/>
        </p:nvSpPr>
        <p:spPr>
          <a:xfrm>
            <a:off x="519067" y="1271578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초등학생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C7E72EF-3BDD-D152-6F7C-9AEDF500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49" y="1214333"/>
            <a:ext cx="1826176" cy="7194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F3B971-A34D-F177-D875-B93B99ECD5A3}"/>
              </a:ext>
            </a:extLst>
          </p:cNvPr>
          <p:cNvSpPr txBox="1"/>
          <p:nvPr/>
        </p:nvSpPr>
        <p:spPr>
          <a:xfrm>
            <a:off x="504654" y="2447286"/>
            <a:ext cx="1196545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초등학교 같은 경우는 총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학기로 이루어짐</a:t>
            </a:r>
            <a:endParaRPr kumimoji="1" lang="en-US" altLang="ko-KR" sz="29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9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매년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월부터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월까지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(7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월말부터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월말까지 여름방학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b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endParaRPr kumimoji="1" lang="en-US" altLang="ko-KR" sz="29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월부터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월까지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(12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월말부터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월초에 짧은 휴식이 주어짐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endParaRPr kumimoji="1" lang="en-US" altLang="ko-KR" sz="29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마지막으로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월부터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월까지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학기로 총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개학기로 이루어짐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5968637-9F13-6C68-D158-56EE3F04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072" y="383099"/>
            <a:ext cx="2224700" cy="223588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F3B02C5-9D48-9415-5B24-0ACDF2D3D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892" y="820938"/>
            <a:ext cx="2406316" cy="124447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6253C8C-B9DA-A4BB-3519-C05C61DAE169}"/>
              </a:ext>
            </a:extLst>
          </p:cNvPr>
          <p:cNvSpPr txBox="1">
            <a:spLocks/>
          </p:cNvSpPr>
          <p:nvPr/>
        </p:nvSpPr>
        <p:spPr>
          <a:xfrm>
            <a:off x="253313" y="139159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교육제도</a:t>
            </a:r>
          </a:p>
        </p:txBody>
      </p:sp>
    </p:spTree>
    <p:extLst>
      <p:ext uri="{BB962C8B-B14F-4D97-AF65-F5344CB8AC3E}">
        <p14:creationId xmlns:p14="http://schemas.microsoft.com/office/powerpoint/2010/main" val="16846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>
            <a:extLst>
              <a:ext uri="{FF2B5EF4-FFF2-40B4-BE49-F238E27FC236}">
                <a16:creationId xmlns:a16="http://schemas.microsoft.com/office/drawing/2014/main" id="{FE4613E4-2C2F-BC12-2F82-A9273E30F328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83D11C6A-D6BC-4D3A-73E7-4F9348D8CF09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393EC18-6CFF-2413-7634-4EB13F0B1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876" y="3602632"/>
            <a:ext cx="2788475" cy="2202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06B87F-D354-220D-0A75-6E6E1A19F6FC}"/>
              </a:ext>
            </a:extLst>
          </p:cNvPr>
          <p:cNvSpPr txBox="1"/>
          <p:nvPr/>
        </p:nvSpPr>
        <p:spPr>
          <a:xfrm>
            <a:off x="606942" y="2571674"/>
            <a:ext cx="102308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학년부터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학년까지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 동안 배우는 공통과목</a:t>
            </a:r>
            <a:endParaRPr kumimoji="1" lang="en-US" altLang="ko-KR" sz="29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국어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서사포함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),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산수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음악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화공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체육</a:t>
            </a:r>
            <a:endParaRPr kumimoji="1" lang="en-US" altLang="ko-KR" sz="29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9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국어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문법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언어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읽기</a:t>
            </a:r>
            <a:endParaRPr kumimoji="1" lang="en-US" altLang="ko-KR" sz="29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체육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체육과정의 경우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1~6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학년 전부 수영분과가 존재</a:t>
            </a:r>
            <a:endParaRPr kumimoji="1" lang="en-US" altLang="ko-KR" sz="29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화공 </a:t>
            </a:r>
            <a:r>
              <a:rPr kumimoji="1" lang="en-US" altLang="ko-KR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kumimoji="1" lang="ko-KR" altLang="en-US" sz="29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미술과 공작을 합친 것을 의미</a:t>
            </a:r>
            <a:endParaRPr kumimoji="1" lang="en-US" altLang="ko-KR" sz="29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9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B0A18-BE67-C89B-3CF9-C38C85C36E39}"/>
              </a:ext>
            </a:extLst>
          </p:cNvPr>
          <p:cNvSpPr txBox="1"/>
          <p:nvPr/>
        </p:nvSpPr>
        <p:spPr>
          <a:xfrm>
            <a:off x="519067" y="1271578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초등학생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0211C77-A26D-E957-F4CA-73DDBD0E2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149" y="1214333"/>
            <a:ext cx="1826176" cy="719403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0E3608A5-E398-8A1B-A46F-B7ABC3AA9BF8}"/>
              </a:ext>
            </a:extLst>
          </p:cNvPr>
          <p:cNvSpPr txBox="1">
            <a:spLocks/>
          </p:cNvSpPr>
          <p:nvPr/>
        </p:nvSpPr>
        <p:spPr>
          <a:xfrm>
            <a:off x="253313" y="139159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교육제도</a:t>
            </a:r>
          </a:p>
        </p:txBody>
      </p:sp>
    </p:spTree>
    <p:extLst>
      <p:ext uri="{BB962C8B-B14F-4D97-AF65-F5344CB8AC3E}">
        <p14:creationId xmlns:p14="http://schemas.microsoft.com/office/powerpoint/2010/main" val="196981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>
            <a:extLst>
              <a:ext uri="{FF2B5EF4-FFF2-40B4-BE49-F238E27FC236}">
                <a16:creationId xmlns:a16="http://schemas.microsoft.com/office/drawing/2014/main" id="{FE4613E4-2C2F-BC12-2F82-A9273E30F328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83D11C6A-D6BC-4D3A-73E7-4F9348D8CF09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6B87F-D354-220D-0A75-6E6E1A19F6FC}"/>
              </a:ext>
            </a:extLst>
          </p:cNvPr>
          <p:cNvSpPr txBox="1"/>
          <p:nvPr/>
        </p:nvSpPr>
        <p:spPr>
          <a:xfrm>
            <a:off x="373633" y="2462234"/>
            <a:ext cx="130533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저학년 교육과정 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(1~2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학년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생활</a:t>
            </a:r>
            <a:endParaRPr kumimoji="1" lang="en-US" altLang="ko-KR" sz="22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저학년 교육과정의 사회와 과학을 폐지하고 신설된 과목</a:t>
            </a:r>
            <a:endParaRPr kumimoji="1" lang="en-US" altLang="ko-KR" sz="22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체험의 목적으로 설치된 과목이나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지역사회의 협조가 부족할 시 원활한 교육 활동이 불가</a:t>
            </a:r>
            <a:endParaRPr kumimoji="1" lang="en-US" altLang="ko-KR" sz="22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2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ko-KR" altLang="en-US" sz="2200" dirty="0" err="1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중고학년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교육과정 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(3~6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학년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사회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이과</a:t>
            </a:r>
            <a:endParaRPr kumimoji="1" lang="en-US" altLang="ko-KR" sz="22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이과는 우리나라의 과학교육과정을 의미</a:t>
            </a:r>
            <a:endParaRPr kumimoji="1" lang="en-US" altLang="ko-KR" sz="22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2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고학년 교육과정 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(5~6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학년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가정</a:t>
            </a:r>
            <a:endParaRPr kumimoji="1" lang="en-US" altLang="ko-KR" sz="22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의식주에 관련된 우리나라의 가정과목과 비슷한 과목을 가르침 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주로 실습으로 진행</a:t>
            </a:r>
            <a:r>
              <a:rPr kumimoji="1" lang="en-US" altLang="ko-KR" sz="2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5B3A9-203C-2FC8-A2B2-07498BA5714D}"/>
              </a:ext>
            </a:extLst>
          </p:cNvPr>
          <p:cNvSpPr txBox="1"/>
          <p:nvPr/>
        </p:nvSpPr>
        <p:spPr>
          <a:xfrm>
            <a:off x="519067" y="1271578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초등학생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BCDE2B6-97E5-0E75-69CD-8673F952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49" y="1214333"/>
            <a:ext cx="1826176" cy="719403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FF7B7ECF-0C19-D12C-FB59-111DDD8BBB44}"/>
              </a:ext>
            </a:extLst>
          </p:cNvPr>
          <p:cNvSpPr txBox="1">
            <a:spLocks/>
          </p:cNvSpPr>
          <p:nvPr/>
        </p:nvSpPr>
        <p:spPr>
          <a:xfrm>
            <a:off x="253313" y="139159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교육제도</a:t>
            </a:r>
          </a:p>
        </p:txBody>
      </p:sp>
    </p:spTree>
    <p:extLst>
      <p:ext uri="{BB962C8B-B14F-4D97-AF65-F5344CB8AC3E}">
        <p14:creationId xmlns:p14="http://schemas.microsoft.com/office/powerpoint/2010/main" val="20856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>
            <a:extLst>
              <a:ext uri="{FF2B5EF4-FFF2-40B4-BE49-F238E27FC236}">
                <a16:creationId xmlns:a16="http://schemas.microsoft.com/office/drawing/2014/main" id="{FE4613E4-2C2F-BC12-2F82-A9273E30F328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83D11C6A-D6BC-4D3A-73E7-4F9348D8CF09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1FB49-B288-3791-84A1-113403CFE4BF}"/>
              </a:ext>
            </a:extLst>
          </p:cNvPr>
          <p:cNvSpPr txBox="1"/>
          <p:nvPr/>
        </p:nvSpPr>
        <p:spPr>
          <a:xfrm>
            <a:off x="740691" y="2141876"/>
            <a:ext cx="2954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ko-KR" altLang="en-US" sz="40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특수과목</a:t>
            </a:r>
            <a:endParaRPr kumimoji="1" lang="en-US" altLang="ko-KR" sz="40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FC51B-6008-D2F3-8843-80ABAFA7C65B}"/>
              </a:ext>
            </a:extLst>
          </p:cNvPr>
          <p:cNvSpPr txBox="1"/>
          <p:nvPr/>
        </p:nvSpPr>
        <p:spPr>
          <a:xfrm>
            <a:off x="524486" y="3077253"/>
            <a:ext cx="1226030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kumimoji="1" lang="ko-KR" altLang="en-US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도덕 </a:t>
            </a:r>
            <a:r>
              <a:rPr kumimoji="1" lang="en-US" altLang="ko-KR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kumimoji="1" lang="ko-KR" altLang="en-US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지도라는 개념으로 실시된 과목</a:t>
            </a:r>
            <a:endParaRPr kumimoji="1" lang="en-US" altLang="ko-KR" sz="28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kumimoji="1" lang="en-US" altLang="ko-KR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저학년 시기부터 보통 중학교까지 교육함</a:t>
            </a:r>
            <a:r>
              <a:rPr kumimoji="1" lang="en-US" altLang="ko-KR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endParaRPr kumimoji="1" lang="en-US" altLang="ko-KR" sz="28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en-US" altLang="ko-KR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</a:t>
            </a:r>
            <a:r>
              <a:rPr kumimoji="1" lang="ko-KR" altLang="en-US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특별활동 </a:t>
            </a:r>
            <a:r>
              <a:rPr kumimoji="1" lang="en-US" altLang="ko-KR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kumimoji="1" lang="ko-KR" altLang="en-US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제 </a:t>
            </a:r>
            <a:r>
              <a:rPr kumimoji="1" lang="en-US" altLang="ko-KR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kumimoji="1" lang="ko-KR" altLang="en-US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차 세계대전 패전 이후 현재까지 교육과정에 포함됨</a:t>
            </a:r>
            <a:endParaRPr kumimoji="1" lang="en-US" altLang="ko-KR" sz="28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동아리활동</a:t>
            </a:r>
            <a:r>
              <a:rPr kumimoji="1" lang="en-US" altLang="ko-KR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학교행사</a:t>
            </a:r>
            <a:r>
              <a:rPr kumimoji="1" lang="en-US" altLang="ko-KR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학생회활동</a:t>
            </a:r>
            <a:r>
              <a:rPr kumimoji="1" lang="en-US" altLang="ko-KR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학급활동</a:t>
            </a:r>
            <a:r>
              <a:rPr kumimoji="1" lang="en-US" altLang="ko-KR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r>
              <a:rPr kumimoji="1" lang="ko-KR" altLang="en-US" sz="28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endParaRPr kumimoji="1" lang="en-US" altLang="ko-KR" sz="28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8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93805-49EF-AD7D-43A2-4822C2ADC20F}"/>
              </a:ext>
            </a:extLst>
          </p:cNvPr>
          <p:cNvSpPr txBox="1"/>
          <p:nvPr/>
        </p:nvSpPr>
        <p:spPr>
          <a:xfrm>
            <a:off x="519067" y="1271578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초등학생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AA46A49-DC36-BE73-A06B-9CAB28CA0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49" y="1214333"/>
            <a:ext cx="1826176" cy="719403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10BA6659-1DFF-1F6C-62E2-A0FABEE0B21B}"/>
              </a:ext>
            </a:extLst>
          </p:cNvPr>
          <p:cNvSpPr txBox="1">
            <a:spLocks/>
          </p:cNvSpPr>
          <p:nvPr/>
        </p:nvSpPr>
        <p:spPr>
          <a:xfrm>
            <a:off x="253313" y="139159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교육제도</a:t>
            </a:r>
          </a:p>
        </p:txBody>
      </p:sp>
    </p:spTree>
    <p:extLst>
      <p:ext uri="{BB962C8B-B14F-4D97-AF65-F5344CB8AC3E}">
        <p14:creationId xmlns:p14="http://schemas.microsoft.com/office/powerpoint/2010/main" val="18349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>
            <a:extLst>
              <a:ext uri="{FF2B5EF4-FFF2-40B4-BE49-F238E27FC236}">
                <a16:creationId xmlns:a16="http://schemas.microsoft.com/office/drawing/2014/main" id="{16075EC4-45B7-AA79-30B9-F71219214E0F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0C4D03F1-4A4A-9534-7759-3118ADF31EAD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43A68-2825-4B1D-32A0-0D70452AD86D}"/>
              </a:ext>
            </a:extLst>
          </p:cNvPr>
          <p:cNvSpPr txBox="1"/>
          <p:nvPr/>
        </p:nvSpPr>
        <p:spPr>
          <a:xfrm>
            <a:off x="325351" y="2524119"/>
            <a:ext cx="123841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4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대부분의 아동들은 집 근처의 공립학교에 들어가게 됨</a:t>
            </a:r>
            <a:endParaRPr kumimoji="1" lang="en-US" altLang="ko-KR" sz="24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4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4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일부 아동들은 사립 소학교</a:t>
            </a:r>
            <a:r>
              <a:rPr kumimoji="1" lang="en-US" altLang="ko-KR" sz="24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4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초등학교</a:t>
            </a:r>
            <a:r>
              <a:rPr kumimoji="1" lang="en-US" altLang="ko-KR" sz="24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kumimoji="1" lang="ko-KR" altLang="en-US" sz="24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 들어가기 위해 </a:t>
            </a:r>
            <a:r>
              <a:rPr kumimoji="1" lang="en-US" altLang="ko-KR" sz="24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kumimoji="1" lang="ko-KR" altLang="en-US" sz="24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세에 입학시험을 치룸</a:t>
            </a:r>
            <a:endParaRPr kumimoji="1" lang="en-US" altLang="ko-KR" sz="24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4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4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일부 사립 소학교에의 입학은 더 이상 입학시험 없이</a:t>
            </a:r>
            <a:endParaRPr kumimoji="1" lang="en-US" altLang="ko-KR" sz="24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4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고등학교까지 곧장 갈 수 있는 길을 제공함</a:t>
            </a:r>
            <a:endParaRPr kumimoji="1" lang="en-US" altLang="ko-KR" sz="24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4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4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일부 아동들은 사립 소학교에 들어가기 위해 유치원 때부터 입학시험을 준비하게 됨</a:t>
            </a:r>
            <a:endParaRPr kumimoji="1" lang="en-US" altLang="ko-KR" sz="2400" dirty="0">
              <a:solidFill>
                <a:srgbClr val="F0891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EE5E6-9519-3A4E-ECEC-F015C6387F60}"/>
              </a:ext>
            </a:extLst>
          </p:cNvPr>
          <p:cNvSpPr txBox="1"/>
          <p:nvPr/>
        </p:nvSpPr>
        <p:spPr>
          <a:xfrm>
            <a:off x="519067" y="1271578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초등학생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BBE2BA2-DEBA-3B62-7312-D36382F3C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49" y="1214333"/>
            <a:ext cx="1826176" cy="719403"/>
          </a:xfrm>
          <a:prstGeom prst="rect">
            <a:avLst/>
          </a:pr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518CE678-37BD-ABFD-D53D-EB7EAAD3D812}"/>
              </a:ext>
            </a:extLst>
          </p:cNvPr>
          <p:cNvSpPr txBox="1">
            <a:spLocks/>
          </p:cNvSpPr>
          <p:nvPr/>
        </p:nvSpPr>
        <p:spPr>
          <a:xfrm>
            <a:off x="253313" y="139159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교육제도</a:t>
            </a:r>
          </a:p>
        </p:txBody>
      </p:sp>
    </p:spTree>
    <p:extLst>
      <p:ext uri="{BB962C8B-B14F-4D97-AF65-F5344CB8AC3E}">
        <p14:creationId xmlns:p14="http://schemas.microsoft.com/office/powerpoint/2010/main" val="9738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445</Words>
  <Application>Microsoft Office PowerPoint</Application>
  <PresentationFormat>와이드스크린</PresentationFormat>
  <Paragraphs>81</Paragraphs>
  <Slides>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HY견고딕</vt:lpstr>
      <vt:lpstr>HY헤드라인M</vt:lpstr>
      <vt:lpstr>맑은 고딕</vt:lpstr>
      <vt:lpstr>Arial</vt:lpstr>
      <vt:lpstr>Office 테마</vt:lpstr>
      <vt:lpstr>일본의 교육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교육</dc:title>
  <dc:creator>신은영</dc:creator>
  <cp:lastModifiedBy>권나영</cp:lastModifiedBy>
  <cp:revision>8</cp:revision>
  <dcterms:created xsi:type="dcterms:W3CDTF">2023-04-18T00:25:15Z</dcterms:created>
  <dcterms:modified xsi:type="dcterms:W3CDTF">2023-04-18T07:56:53Z</dcterms:modified>
</cp:coreProperties>
</file>