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0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24" autoAdjust="0"/>
  </p:normalViewPr>
  <p:slideViewPr>
    <p:cSldViewPr snapToGrid="0">
      <p:cViewPr>
        <p:scale>
          <a:sx n="104" d="100"/>
          <a:sy n="104" d="100"/>
        </p:scale>
        <p:origin x="870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30E08F2E-5F06-4CE2-A139-452A1382A6F0}" type="datetimeFigureOut">
              <a:rPr lang="en-US" altLang="ko-KR"/>
              <a:t>4/26/2023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B828588A-5C4E-401A-AECC-B6F63A9DE965}" type="slidenum">
              <a:rPr lang="ko-KR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1A4C5DC6-1594-414D-9341-ABA08739246C}" type="datetimeFigureOut">
              <a:t>2023-04-26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77542409-6A04-4DC6-AC3A-D3758287A8F2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ko-KR" smtClean="0"/>
              <a:t>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ko-KR" smtClean="0"/>
              <a:t>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파란 하늘의 하얀 구름" title="슬라이드 디자인 그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pic>
        <p:nvPicPr>
          <p:cNvPr id="10" name="그림 9" descr="식물 확대 사진" title="슬라이드 디자인 그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그림 10" descr="물결" title="슬라이드 디자인 그림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 latinLnBrk="1">
              <a:lnSpc>
                <a:spcPct val="90000"/>
              </a:lnSpc>
              <a:defRPr lang="ko-KR" sz="48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1">
              <a:spcBef>
                <a:spcPts val="0"/>
              </a:spcBef>
              <a:buNone/>
              <a:defRPr lang="ko-KR" sz="1800">
                <a:solidFill>
                  <a:schemeClr val="bg1"/>
                </a:solidFill>
              </a:defRPr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1">
              <a:defRPr lang="ko-KR" sz="60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1">
              <a:spcBef>
                <a:spcPts val="0"/>
              </a:spcBef>
              <a:buNone/>
              <a:defRPr lang="ko-KR" sz="2400">
                <a:solidFill>
                  <a:schemeClr val="bg1"/>
                </a:solidFill>
              </a:defRPr>
            </a:lvl1pPr>
            <a:lvl2pPr marL="457200" indent="0" latinLnBrk="1">
              <a:buNone/>
              <a:defRPr lang="ko-KR" sz="2000"/>
            </a:lvl2pPr>
            <a:lvl3pPr marL="914400" indent="0" latinLnBrk="1">
              <a:buNone/>
              <a:defRPr lang="ko-KR" sz="1800"/>
            </a:lvl3pPr>
            <a:lvl4pPr marL="1371600" indent="0" latinLnBrk="1">
              <a:buNone/>
              <a:defRPr lang="ko-KR" sz="1600"/>
            </a:lvl4pPr>
            <a:lvl5pPr marL="1828800" indent="0" latinLnBrk="1">
              <a:buNone/>
              <a:defRPr lang="ko-KR" sz="1600"/>
            </a:lvl5pPr>
            <a:lvl6pPr marL="2286000" indent="0" latinLnBrk="1">
              <a:buNone/>
              <a:defRPr lang="ko-KR" sz="1600"/>
            </a:lvl6pPr>
            <a:lvl7pPr marL="2743200" indent="0" latinLnBrk="1">
              <a:buNone/>
              <a:defRPr lang="ko-KR" sz="1600"/>
            </a:lvl7pPr>
            <a:lvl8pPr marL="3200400" indent="0" latinLnBrk="1">
              <a:buNone/>
              <a:defRPr lang="ko-KR" sz="1600"/>
            </a:lvl8pPr>
            <a:lvl9pPr marL="3657600" indent="0" latinLnBrk="1">
              <a:buNone/>
              <a:defRPr lang="ko-KR" sz="16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</p:txBody>
      </p:sp>
      <p:pic>
        <p:nvPicPr>
          <p:cNvPr id="9" name="그림 8" descr="물결" title="슬라이드 디자인 그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그림 10" descr="녹색 식물 확대 사진" title="슬라이드 디자인 그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1">
              <a:defRPr lang="ko-KR" sz="2200">
                <a:latin typeface="+mj-ea"/>
                <a:ea typeface="+mj-ea"/>
              </a:defRPr>
            </a:lvl1pPr>
            <a:lvl2pPr latinLnBrk="1">
              <a:defRPr lang="ko-KR" sz="1800">
                <a:latin typeface="+mj-ea"/>
                <a:ea typeface="+mj-ea"/>
              </a:defRPr>
            </a:lvl2pPr>
            <a:lvl3pPr latinLnBrk="1">
              <a:defRPr lang="ko-KR" sz="1600">
                <a:latin typeface="+mj-ea"/>
                <a:ea typeface="+mj-ea"/>
              </a:defRPr>
            </a:lvl3pPr>
            <a:lvl4pPr latinLnBrk="1">
              <a:defRPr lang="ko-KR" sz="1600">
                <a:latin typeface="+mj-ea"/>
                <a:ea typeface="+mj-ea"/>
              </a:defRPr>
            </a:lvl4pPr>
            <a:lvl5pPr latinLnBrk="1">
              <a:defRPr lang="ko-KR" sz="1600">
                <a:latin typeface="+mj-ea"/>
                <a:ea typeface="+mj-ea"/>
              </a:defRPr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1">
              <a:defRPr lang="ko-KR" sz="2200">
                <a:latin typeface="+mj-ea"/>
                <a:ea typeface="+mj-ea"/>
              </a:defRPr>
            </a:lvl1pPr>
            <a:lvl2pPr latinLnBrk="1">
              <a:defRPr lang="ko-KR" sz="1800">
                <a:latin typeface="+mj-ea"/>
                <a:ea typeface="+mj-ea"/>
              </a:defRPr>
            </a:lvl2pPr>
            <a:lvl3pPr latinLnBrk="1">
              <a:defRPr lang="ko-KR" sz="1600">
                <a:latin typeface="+mj-ea"/>
                <a:ea typeface="+mj-ea"/>
              </a:defRPr>
            </a:lvl3pPr>
            <a:lvl4pPr latinLnBrk="1">
              <a:defRPr lang="ko-KR" sz="1600">
                <a:latin typeface="+mj-ea"/>
                <a:ea typeface="+mj-ea"/>
              </a:defRPr>
            </a:lvl4pPr>
            <a:lvl5pPr latinLnBrk="1">
              <a:defRPr lang="ko-KR" sz="1600">
                <a:latin typeface="+mj-ea"/>
                <a:ea typeface="+mj-ea"/>
              </a:defRPr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 dirty="0"/>
              <a:t>2012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2200" b="1">
                <a:latin typeface="+mj-ea"/>
                <a:ea typeface="+mj-ea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1">
              <a:defRPr lang="ko-KR" sz="2200">
                <a:latin typeface="+mj-ea"/>
                <a:ea typeface="+mj-ea"/>
              </a:defRPr>
            </a:lvl1pPr>
            <a:lvl2pPr latinLnBrk="1">
              <a:defRPr lang="ko-KR" sz="1800">
                <a:latin typeface="+mj-ea"/>
                <a:ea typeface="+mj-ea"/>
              </a:defRPr>
            </a:lvl2pPr>
            <a:lvl3pPr latinLnBrk="1">
              <a:defRPr lang="ko-KR" sz="1600">
                <a:latin typeface="+mj-ea"/>
                <a:ea typeface="+mj-ea"/>
              </a:defRPr>
            </a:lvl3pPr>
            <a:lvl4pPr latinLnBrk="1">
              <a:defRPr lang="ko-KR" sz="1600">
                <a:latin typeface="+mj-ea"/>
                <a:ea typeface="+mj-ea"/>
              </a:defRPr>
            </a:lvl4pPr>
            <a:lvl5pPr latinLnBrk="1">
              <a:defRPr lang="ko-KR" sz="1600">
                <a:latin typeface="+mj-ea"/>
                <a:ea typeface="+mj-ea"/>
              </a:defRPr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2200" b="1">
                <a:latin typeface="+mj-ea"/>
                <a:ea typeface="+mj-ea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1">
              <a:defRPr lang="ko-KR" sz="2200">
                <a:latin typeface="+mj-ea"/>
                <a:ea typeface="+mj-ea"/>
              </a:defRPr>
            </a:lvl1pPr>
            <a:lvl2pPr latinLnBrk="1">
              <a:defRPr lang="ko-KR" sz="1800">
                <a:latin typeface="+mj-ea"/>
                <a:ea typeface="+mj-ea"/>
              </a:defRPr>
            </a:lvl2pPr>
            <a:lvl3pPr latinLnBrk="1">
              <a:defRPr lang="ko-KR" sz="1600">
                <a:latin typeface="+mj-ea"/>
                <a:ea typeface="+mj-ea"/>
              </a:defRPr>
            </a:lvl3pPr>
            <a:lvl4pPr latinLnBrk="1">
              <a:defRPr lang="ko-KR" sz="1600">
                <a:latin typeface="+mj-ea"/>
                <a:ea typeface="+mj-ea"/>
              </a:defRPr>
            </a:lvl4pPr>
            <a:lvl5pPr latinLnBrk="1">
              <a:defRPr lang="ko-KR" sz="1600">
                <a:latin typeface="+mj-ea"/>
                <a:ea typeface="+mj-ea"/>
              </a:defRPr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1">
              <a:defRPr lang="ko-KR" sz="3200"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1">
              <a:defRPr lang="ko-KR" sz="2200">
                <a:latin typeface="+mj-ea"/>
                <a:ea typeface="+mj-ea"/>
              </a:defRPr>
            </a:lvl1pPr>
            <a:lvl2pPr latinLnBrk="1">
              <a:defRPr lang="ko-KR" sz="1800">
                <a:latin typeface="+mj-ea"/>
                <a:ea typeface="+mj-ea"/>
              </a:defRPr>
            </a:lvl2pPr>
            <a:lvl3pPr latinLnBrk="1">
              <a:defRPr lang="ko-KR" sz="1600">
                <a:latin typeface="+mj-ea"/>
                <a:ea typeface="+mj-ea"/>
              </a:defRPr>
            </a:lvl3pPr>
            <a:lvl4pPr latinLnBrk="1">
              <a:defRPr lang="ko-KR" sz="1600">
                <a:latin typeface="+mj-ea"/>
                <a:ea typeface="+mj-ea"/>
              </a:defRPr>
            </a:lvl4pPr>
            <a:lvl5pPr latinLnBrk="1">
              <a:defRPr lang="ko-KR" sz="1600">
                <a:latin typeface="+mj-ea"/>
                <a:ea typeface="+mj-ea"/>
              </a:defRPr>
            </a:lvl5pPr>
            <a:lvl6pPr latinLnBrk="1">
              <a:defRPr lang="ko-KR" sz="1600"/>
            </a:lvl6pPr>
            <a:lvl7pPr latinLnBrk="1">
              <a:defRPr lang="ko-KR" sz="1600"/>
            </a:lvl7pPr>
            <a:lvl8pPr latinLnBrk="1">
              <a:defRPr lang="ko-KR" sz="1600"/>
            </a:lvl8pPr>
            <a:lvl9pPr latinLnBrk="1">
              <a:defRPr lang="ko-KR" sz="16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  <a:p>
            <a:pPr lvl="1" latinLnBrk="1"/>
            <a:r>
              <a:rPr lang="ko-KR" altLang="en-US"/>
              <a:t>두 번째 수준</a:t>
            </a:r>
          </a:p>
          <a:p>
            <a:pPr lvl="2" latinLnBrk="1"/>
            <a:r>
              <a:rPr lang="ko-KR" altLang="en-US"/>
              <a:t>세 번째 수준</a:t>
            </a:r>
          </a:p>
          <a:p>
            <a:pPr lvl="3" latinLnBrk="1"/>
            <a:r>
              <a:rPr lang="ko-KR" altLang="en-US"/>
              <a:t>네 번째 수준</a:t>
            </a:r>
          </a:p>
          <a:p>
            <a:pPr lvl="4" latinLnBrk="1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1">
              <a:spcBef>
                <a:spcPts val="900"/>
              </a:spcBef>
              <a:buNone/>
              <a:defRPr lang="ko-KR" sz="1800">
                <a:latin typeface="+mj-ea"/>
                <a:ea typeface="+mj-ea"/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1">
              <a:defRPr lang="ko-KR" sz="3200"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1">
              <a:spcBef>
                <a:spcPts val="0"/>
              </a:spcBef>
              <a:buNone/>
              <a:defRPr lang="ko-KR" sz="2200">
                <a:latin typeface="+mj-ea"/>
                <a:ea typeface="+mj-ea"/>
              </a:defRPr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1">
              <a:spcBef>
                <a:spcPts val="900"/>
              </a:spcBef>
              <a:buNone/>
              <a:defRPr lang="ko-KR" sz="1800">
                <a:latin typeface="+mj-ea"/>
                <a:ea typeface="+mj-ea"/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/>
              <a:t>2012</a:t>
            </a:r>
            <a:r>
              <a:rPr lang="ko-KR" altLang="en-US"/>
              <a:t>년 </a:t>
            </a:r>
            <a:r>
              <a:rPr lang="en-US" altLang="ko-KR"/>
              <a:t>7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ko-KR" altLang="en-US"/>
              <a:t>여기에 바닥글 텍스트를 입력하세요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CD8D479-8942-46E8-A226-A4E01F7A105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11" name="직사각형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pPr latinLnBrk="1"/>
              <a:t>‹#›</a:t>
            </a:fld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ko-KR"/>
              <a:t>2012년 7월 22일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ko-KR"/>
              <a:t>여기에 바닥글 텍스트를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lang="ko-KR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1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ko-KR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latin typeface="+mn-ea"/>
                <a:ea typeface="+mn-ea"/>
              </a:rPr>
              <a:t>일본의 기후</a:t>
            </a:r>
            <a:endParaRPr lang="ko-KR" sz="54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22351626 </a:t>
            </a:r>
            <a:r>
              <a:rPr lang="ko-KR" altLang="en-US" dirty="0">
                <a:latin typeface="+mn-ea"/>
              </a:rPr>
              <a:t>허재</a:t>
            </a:r>
            <a:endParaRPr 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/>
              <a:t>목차</a:t>
            </a:r>
            <a:endParaRPr lang="ko-KR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일본 기후의 전체적인 특징</a:t>
            </a:r>
            <a:endParaRPr lang="en-US" altLang="ko-KR" sz="3600" dirty="0"/>
          </a:p>
          <a:p>
            <a:r>
              <a:rPr lang="ko-KR" altLang="en-US" sz="3600" dirty="0"/>
              <a:t>일본의 봄 기후</a:t>
            </a:r>
            <a:endParaRPr lang="en-US" altLang="ko-KR" sz="3600" dirty="0"/>
          </a:p>
          <a:p>
            <a:r>
              <a:rPr lang="ko-KR" altLang="en-US" sz="3600" dirty="0"/>
              <a:t>일본의 여름 기후</a:t>
            </a:r>
            <a:endParaRPr lang="en-US" altLang="ko-KR" sz="3600" dirty="0"/>
          </a:p>
          <a:p>
            <a:r>
              <a:rPr lang="ko-KR" altLang="en-US" sz="3600" dirty="0"/>
              <a:t>일본의 가을 기후</a:t>
            </a:r>
            <a:endParaRPr lang="en-US" altLang="ko-KR" sz="3600" dirty="0"/>
          </a:p>
          <a:p>
            <a:r>
              <a:rPr lang="ko-KR" altLang="en-US" sz="3600" dirty="0"/>
              <a:t>일본의 겨울 기후</a:t>
            </a:r>
            <a:endParaRPr lang="ko-KR" sz="3600" dirty="0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4E1EF-A94E-FCA2-74E2-7B3CABA2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32545"/>
            <a:ext cx="9371949" cy="1183566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일본 기후의 특징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5C4C4-E8FD-1069-8772-B5F234C139F4}"/>
              </a:ext>
            </a:extLst>
          </p:cNvPr>
          <p:cNvSpPr txBox="1"/>
          <p:nvPr/>
        </p:nvSpPr>
        <p:spPr>
          <a:xfrm>
            <a:off x="1410026" y="1645920"/>
            <a:ext cx="83602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일본 기후의 가장 큰 특징은 사계절이 뚜렷한 온도변화이다</a:t>
            </a:r>
            <a:r>
              <a:rPr lang="en-US" altLang="ko-KR" sz="2200" dirty="0"/>
              <a:t>. </a:t>
            </a:r>
            <a:r>
              <a:rPr lang="ko-KR" altLang="en-US" sz="2200" dirty="0"/>
              <a:t>일본은 북쪽부터 남쪽까지 약 </a:t>
            </a:r>
            <a:r>
              <a:rPr lang="en-US" altLang="ko-KR" sz="2200" dirty="0"/>
              <a:t>25</a:t>
            </a:r>
            <a:r>
              <a:rPr lang="ko-KR" altLang="en-US" sz="2200" dirty="0"/>
              <a:t>도 정도의 광범위한 위도에 </a:t>
            </a:r>
            <a:r>
              <a:rPr lang="ko-KR" altLang="en-US" sz="2200" dirty="0" err="1"/>
              <a:t>걸쳐있으며</a:t>
            </a:r>
            <a:r>
              <a:rPr lang="ko-KR" altLang="en-US" sz="2200" dirty="0"/>
              <a:t> 겨울에는 시베리아에서 부는 계절풍의 영향을 받고 여름에는 태평양에서 부는 계절풍의 영향을 받고 있다</a:t>
            </a:r>
            <a:r>
              <a:rPr lang="en-US" altLang="ko-KR" sz="2200" dirty="0"/>
              <a:t>. </a:t>
            </a:r>
            <a:r>
              <a:rPr lang="ko-KR" altLang="en-US" sz="2200" dirty="0"/>
              <a:t>비교적 작은 면적에도 불구하고 일본에는 뚜렷한 사계절이 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아북극</a:t>
            </a:r>
            <a:r>
              <a:rPr lang="ko-KR" altLang="en-US" sz="2200" dirty="0"/>
              <a:t> 기후의 홋카이도는 연평균 기온이 </a:t>
            </a:r>
            <a:r>
              <a:rPr lang="en-US" altLang="ko-KR" sz="2200" dirty="0"/>
              <a:t>9.45 </a:t>
            </a:r>
            <a:r>
              <a:rPr lang="ko-KR" altLang="en-US" sz="2200" dirty="0"/>
              <a:t>도이며 연평균 강수량은 약 </a:t>
            </a:r>
            <a:r>
              <a:rPr lang="en-US" altLang="ko-KR" sz="2200" dirty="0"/>
              <a:t>1,205 </a:t>
            </a:r>
            <a:r>
              <a:rPr lang="ko-KR" altLang="en-US" sz="2200" dirty="0"/>
              <a:t>밀 리 미 터 이 다 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북부혼슈</a:t>
            </a:r>
            <a:r>
              <a:rPr lang="ko-KR" altLang="en-US" sz="2200" dirty="0"/>
              <a:t> 의 </a:t>
            </a:r>
            <a:r>
              <a:rPr lang="ko-KR" altLang="en-US" sz="2200" dirty="0" err="1"/>
              <a:t>도호쿠지역으로부터</a:t>
            </a:r>
            <a:r>
              <a:rPr lang="ko-KR" altLang="en-US" sz="2200" dirty="0"/>
              <a:t> 규슈까지 일본의 태평양 쪽 지방은 온대기후 지역이며 여름에는 태평양 계절풍의 영향을 받아 덥다</a:t>
            </a:r>
            <a:r>
              <a:rPr lang="en-US" altLang="ko-KR" sz="2200" dirty="0"/>
              <a:t>. </a:t>
            </a:r>
            <a:r>
              <a:rPr lang="ko-KR" altLang="en-US" sz="2200" dirty="0"/>
              <a:t>일본해 쪽을 바라보는 지역은 습기가 많은 대륙에서 불어오는 계절풍이 일본의 허리를 형성하는 중앙 알프스와 그 밖의 다른 산들을 만나면서 구름을 형성하여 비와 눈이 많다</a:t>
            </a:r>
            <a:r>
              <a:rPr lang="en-US" altLang="ko-KR" sz="2200" dirty="0"/>
              <a:t>. </a:t>
            </a:r>
            <a:r>
              <a:rPr lang="ko-KR" altLang="en-US" sz="2200" dirty="0"/>
              <a:t>오키나와현의 남서쪽 섬은 아열대기후 지역으로 연평균 기온이 </a:t>
            </a:r>
            <a:r>
              <a:rPr lang="en-US" altLang="ko-KR" sz="2200" dirty="0"/>
              <a:t>22</a:t>
            </a:r>
            <a:r>
              <a:rPr lang="ko-KR" altLang="en-US" sz="2200" dirty="0"/>
              <a:t>도 이상이고 강수량도 </a:t>
            </a:r>
            <a:r>
              <a:rPr lang="en-US" altLang="ko-KR" sz="2200" dirty="0"/>
              <a:t>2,000</a:t>
            </a:r>
            <a:r>
              <a:rPr lang="ko-KR" altLang="en-US" sz="2200" dirty="0"/>
              <a:t>밀리미터 이상이다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49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7BACC3-0812-F9AA-BADE-A149A131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32544"/>
            <a:ext cx="9371949" cy="1183566"/>
          </a:xfrm>
        </p:spPr>
        <p:txBody>
          <a:bodyPr>
            <a:normAutofit/>
          </a:bodyPr>
          <a:lstStyle/>
          <a:p>
            <a:r>
              <a:rPr lang="ko-KR" altLang="en-US" sz="4800"/>
              <a:t>일본의 봄 기후</a:t>
            </a:r>
            <a:endParaRPr lang="ko-KR" alt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8C53C-E27A-1B45-8C16-B8C7436B2AAF}"/>
              </a:ext>
            </a:extLst>
          </p:cNvPr>
          <p:cNvSpPr txBox="1"/>
          <p:nvPr/>
        </p:nvSpPr>
        <p:spPr>
          <a:xfrm>
            <a:off x="1410026" y="1552303"/>
            <a:ext cx="92492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/>
              <a:t>겨울이 거의 끝나가면</a:t>
            </a:r>
            <a:r>
              <a:rPr lang="en-US" altLang="ko-KR" sz="2200"/>
              <a:t>, </a:t>
            </a:r>
            <a:r>
              <a:rPr lang="ko-KR" altLang="en-US" sz="2200"/>
              <a:t>대륙에서 불어오던 차가운 계절풍이 약해지고 간헐적으로 불어오게 된다 </a:t>
            </a:r>
            <a:r>
              <a:rPr lang="en-US" altLang="ko-KR" sz="2200"/>
              <a:t>. </a:t>
            </a:r>
            <a:r>
              <a:rPr lang="ko-KR" altLang="en-US" sz="2200"/>
              <a:t>이 때 중국에서 발생한 저기압의 공기가 일본해로 들어오게 된다</a:t>
            </a:r>
            <a:r>
              <a:rPr lang="en-US" altLang="ko-KR" sz="2200"/>
              <a:t>. </a:t>
            </a:r>
            <a:r>
              <a:rPr lang="ko-KR" altLang="en-US" sz="2200"/>
              <a:t>이 저기압은 태평양으로부터 이 저기압 지역으로 이동하는 강하고 따뜻한 남쪽에서 오는 바람을 발생시킨다</a:t>
            </a:r>
            <a:r>
              <a:rPr lang="en-US" altLang="ko-KR" sz="2200"/>
              <a:t>. </a:t>
            </a:r>
            <a:r>
              <a:rPr lang="ko-KR" altLang="en-US" sz="2200"/>
              <a:t>첫 번째로 부는 이 바람을 하루 이치방이라고 한다</a:t>
            </a:r>
            <a:r>
              <a:rPr lang="en-US" altLang="ko-KR" sz="2200"/>
              <a:t>. </a:t>
            </a:r>
            <a:r>
              <a:rPr lang="ko-KR" altLang="en-US" sz="2200"/>
              <a:t>이 바람은 다가오는 봄의 따뜻함을 알려주기도 하지만 때때로 일본해를 바라 보는 지역으로 산들을 넘어가면서 눈사태를 야기하기도 하며 종종 이상 고온이나 건조기후를 발생시키거나 대형 산불의 원인이 되기도 한다</a:t>
            </a:r>
            <a:r>
              <a:rPr lang="en-US" altLang="ko-KR" sz="2200"/>
              <a:t>. </a:t>
            </a:r>
            <a:r>
              <a:rPr lang="ko-KR" altLang="en-US" sz="2200"/>
              <a:t>초봄에는 매화가 피기 시작하고 이어서 복숭아꽃이 핀다</a:t>
            </a:r>
            <a:r>
              <a:rPr lang="en-US" altLang="ko-KR" sz="2200"/>
              <a:t>. 3</a:t>
            </a:r>
            <a:r>
              <a:rPr lang="ko-KR" altLang="en-US" sz="2200"/>
              <a:t>월 하순부터 </a:t>
            </a:r>
            <a:r>
              <a:rPr lang="en-US" altLang="ko-KR" sz="2200"/>
              <a:t>4</a:t>
            </a:r>
            <a:r>
              <a:rPr lang="ko-KR" altLang="en-US" sz="2200"/>
              <a:t>월 말까지 일본인들이 사랑하는 벚꽃이 남부 일본부터 피기 시작하여 서서히 북쪽으로 퍼져 간다</a:t>
            </a:r>
            <a:r>
              <a:rPr lang="en-US" altLang="ko-KR" sz="2200"/>
              <a:t>.</a:t>
            </a:r>
            <a:endParaRPr lang="ko-KR" altLang="en-US" sz="2200" dirty="0"/>
          </a:p>
        </p:txBody>
      </p:sp>
      <p:pic>
        <p:nvPicPr>
          <p:cNvPr id="1030" name="Picture 6" descr="8 Things to Do in Tokyo in Spring - Spring Holidays in Tokyo – Go Guides">
            <a:extLst>
              <a:ext uri="{FF2B5EF4-FFF2-40B4-BE49-F238E27FC236}">
                <a16:creationId xmlns:a16="http://schemas.microsoft.com/office/drawing/2014/main" id="{03E2C39D-B1EF-6433-5431-8774DEB19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30" b="21230"/>
          <a:stretch/>
        </p:blipFill>
        <p:spPr bwMode="auto">
          <a:xfrm>
            <a:off x="295674" y="-974073"/>
            <a:ext cx="9397727" cy="62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일본의 사계절을 즐기는 방법/ 방문할 추천 장소 - Japan Travel Planner - ANA">
            <a:extLst>
              <a:ext uri="{FF2B5EF4-FFF2-40B4-BE49-F238E27FC236}">
                <a16:creationId xmlns:a16="http://schemas.microsoft.com/office/drawing/2014/main" id="{712EF64F-D068-82EE-181E-9AFFB1C3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80" y="1297576"/>
            <a:ext cx="9298611" cy="47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0D1810-7CE6-BBB7-EA41-E80C53E9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32544"/>
            <a:ext cx="9371949" cy="1183566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일본의 여름 기후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2EC6D-F056-7898-7ED0-61141145583B}"/>
              </a:ext>
            </a:extLst>
          </p:cNvPr>
          <p:cNvSpPr txBox="1"/>
          <p:nvPr/>
        </p:nvSpPr>
        <p:spPr>
          <a:xfrm>
            <a:off x="1410026" y="1482634"/>
            <a:ext cx="88827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한여름이 오기 전에 일본에는 </a:t>
            </a:r>
            <a:r>
              <a:rPr lang="ko-KR" altLang="en-US" sz="2200" dirty="0" err="1"/>
              <a:t>쓰유라고</a:t>
            </a:r>
            <a:r>
              <a:rPr lang="ko-KR" altLang="en-US" sz="2200" dirty="0"/>
              <a:t> 하는 우중충한 장마가 온다</a:t>
            </a:r>
            <a:r>
              <a:rPr lang="en-US" altLang="ko-KR" sz="2200" dirty="0"/>
              <a:t>. 5</a:t>
            </a:r>
            <a:r>
              <a:rPr lang="ko-KR" altLang="en-US" sz="2200" dirty="0"/>
              <a:t>월부터 </a:t>
            </a:r>
            <a:r>
              <a:rPr lang="en-US" altLang="ko-KR" sz="2200" dirty="0"/>
              <a:t>6</a:t>
            </a:r>
            <a:r>
              <a:rPr lang="ko-KR" altLang="en-US" sz="2200" dirty="0"/>
              <a:t>월까지 오호츠크해를 넘어 일본 북부로 부는 차가운 습기가 많은 고기압이 발달한다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바이우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젠센</a:t>
            </a:r>
            <a:r>
              <a:rPr lang="en-US" altLang="ko-KR" sz="2200" dirty="0"/>
              <a:t>, </a:t>
            </a:r>
            <a:r>
              <a:rPr lang="ko-KR" altLang="en-US" sz="2200" dirty="0"/>
              <a:t>즉 장마전선으로 알려진 이 차가운 기단과 따뜻한 기단이 만나는 전선을 따라 따뜻한 저기압 지역이 발달한다</a:t>
            </a:r>
            <a:r>
              <a:rPr lang="en-US" altLang="ko-KR" sz="2200" dirty="0"/>
              <a:t>. </a:t>
            </a:r>
            <a:r>
              <a:rPr lang="ko-KR" altLang="en-US" sz="2200" dirty="0"/>
              <a:t>그리하여 </a:t>
            </a:r>
            <a:r>
              <a:rPr lang="ko-KR" altLang="en-US" sz="2200" dirty="0" err="1"/>
              <a:t>지바</a:t>
            </a:r>
            <a:r>
              <a:rPr lang="ko-KR" altLang="en-US" sz="2200" dirty="0"/>
              <a:t> 남쪽으로부터 일본 열도에 걸쳐 </a:t>
            </a:r>
            <a:r>
              <a:rPr lang="ko-KR" altLang="en-US" sz="2200" dirty="0" err="1"/>
              <a:t>뻗어있는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바이우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젠센에는</a:t>
            </a:r>
            <a:r>
              <a:rPr lang="ko-KR" altLang="en-US" sz="2200" dirty="0"/>
              <a:t> 오랫동안 지속적으로 비가 오게 된다</a:t>
            </a:r>
            <a:r>
              <a:rPr lang="en-US" altLang="ko-KR" sz="2200" dirty="0"/>
              <a:t>.</a:t>
            </a:r>
          </a:p>
          <a:p>
            <a:r>
              <a:rPr lang="en-US" altLang="ko-KR" sz="2200" dirty="0"/>
              <a:t>7</a:t>
            </a:r>
            <a:r>
              <a:rPr lang="ko-KR" altLang="en-US" sz="2200" dirty="0"/>
              <a:t>월 중순 이후에 태평양 고기압의 힘이 강해지면서 </a:t>
            </a:r>
            <a:r>
              <a:rPr lang="ko-KR" altLang="en-US" sz="2200" dirty="0" err="1"/>
              <a:t>바이우젠센이</a:t>
            </a:r>
            <a:r>
              <a:rPr lang="ko-KR" altLang="en-US" sz="2200" dirty="0"/>
              <a:t> 북쪽으로 밀려 올라가 장마는 끝나게 된다</a:t>
            </a:r>
            <a:r>
              <a:rPr lang="en-US" altLang="ko-KR" sz="2200" dirty="0"/>
              <a:t>. </a:t>
            </a:r>
            <a:r>
              <a:rPr lang="ko-KR" altLang="en-US" sz="2200" dirty="0"/>
              <a:t>태평양에서 불어오는 계절풍은 따뜻하고 습기가 많기 때문에 일본에는 오랜 기간동안 </a:t>
            </a:r>
            <a:r>
              <a:rPr lang="en-US" altLang="ko-KR" sz="2200" dirty="0"/>
              <a:t>30</a:t>
            </a:r>
            <a:r>
              <a:rPr lang="ko-KR" altLang="en-US" sz="2200" dirty="0"/>
              <a:t>도 이상으로 기온이 올라가는 더운 여름이 계속되게 된다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D55251-86AD-4E1E-EB9D-08ACD4AD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4" y="655457"/>
            <a:ext cx="6135481" cy="41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2CB879-046D-FAAE-FBF4-05175D3E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29" y="65545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4966E1-1BE8-AAF6-E3D9-C3DE2F7E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/>
              <a:t>일본의 가을 기후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DCAEC-010E-0BFD-D87D-E3AC107B8D0D}"/>
              </a:ext>
            </a:extLst>
          </p:cNvPr>
          <p:cNvSpPr txBox="1"/>
          <p:nvPr/>
        </p:nvSpPr>
        <p:spPr>
          <a:xfrm>
            <a:off x="1410026" y="1501429"/>
            <a:ext cx="93719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/>
              <a:t>늦여름부터 </a:t>
            </a:r>
            <a:r>
              <a:rPr lang="en-US" altLang="ko-KR" sz="2200"/>
              <a:t>9</a:t>
            </a:r>
            <a:r>
              <a:rPr lang="ko-KR" altLang="en-US" sz="2200"/>
              <a:t>월까지</a:t>
            </a:r>
            <a:r>
              <a:rPr lang="en-US" altLang="ko-KR" sz="2200"/>
              <a:t>, </a:t>
            </a:r>
            <a:r>
              <a:rPr lang="ko-KR" altLang="en-US" sz="2200"/>
              <a:t>일본은 종종 태풍의 영향을 받는다</a:t>
            </a:r>
            <a:r>
              <a:rPr lang="en-US" altLang="ko-KR" sz="2200"/>
              <a:t>. </a:t>
            </a:r>
            <a:r>
              <a:rPr lang="ko-KR" altLang="en-US" sz="2200"/>
              <a:t>태풍은 북태평양의 위도 약 </a:t>
            </a:r>
            <a:r>
              <a:rPr lang="en-US" altLang="ko-KR" sz="2200"/>
              <a:t>5</a:t>
            </a:r>
            <a:r>
              <a:rPr lang="ko-KR" altLang="en-US" sz="2200"/>
              <a:t>도에서 </a:t>
            </a:r>
            <a:r>
              <a:rPr lang="en-US" altLang="ko-KR" sz="2200"/>
              <a:t>20</a:t>
            </a:r>
            <a:r>
              <a:rPr lang="ko-KR" altLang="en-US" sz="2200"/>
              <a:t>도 사이에서 형성된 거대한 열대저기압으로 인해 발생하며 이러한 현상은 전 세계 다른 지역에서 발생하는 허리케인이나 사이클론과 동일한 현상이다</a:t>
            </a:r>
            <a:r>
              <a:rPr lang="en-US" altLang="ko-KR" sz="2200"/>
              <a:t>. </a:t>
            </a:r>
            <a:r>
              <a:rPr lang="ko-KR" altLang="en-US" sz="2200"/>
              <a:t>태풍은 점점 북쪽으로 이동한다</a:t>
            </a:r>
            <a:r>
              <a:rPr lang="en-US" altLang="ko-KR" sz="2200"/>
              <a:t>. </a:t>
            </a:r>
            <a:r>
              <a:rPr lang="ko-KR" altLang="en-US" sz="2200"/>
              <a:t>매년 이 기간 동안 약 </a:t>
            </a:r>
            <a:r>
              <a:rPr lang="en-US" altLang="ko-KR" sz="2200"/>
              <a:t>25</a:t>
            </a:r>
            <a:r>
              <a:rPr lang="ko-KR" altLang="en-US" sz="2200"/>
              <a:t>개의 태풍이 발생하고 이중 약 </a:t>
            </a:r>
            <a:r>
              <a:rPr lang="en-US" altLang="ko-KR" sz="2200"/>
              <a:t>4</a:t>
            </a:r>
            <a:r>
              <a:rPr lang="ko-KR" altLang="en-US" sz="2200"/>
              <a:t>개는 심각한 재해를 야기하기도 한다</a:t>
            </a:r>
            <a:r>
              <a:rPr lang="en-US" altLang="ko-KR" sz="2200"/>
              <a:t>.</a:t>
            </a:r>
          </a:p>
          <a:p>
            <a:r>
              <a:rPr lang="en-US" altLang="ko-KR" sz="2200"/>
              <a:t>10</a:t>
            </a:r>
            <a:r>
              <a:rPr lang="ko-KR" altLang="en-US" sz="2200"/>
              <a:t>월 중순이나 말 이후에 일본은 보통 덥지도 춥지도 않은 온화한 날씨가 이어진다</a:t>
            </a:r>
            <a:r>
              <a:rPr lang="en-US" altLang="ko-KR" sz="2200"/>
              <a:t>. </a:t>
            </a:r>
            <a:r>
              <a:rPr lang="ko-KR" altLang="en-US" sz="2200"/>
              <a:t>특히 </a:t>
            </a:r>
            <a:r>
              <a:rPr lang="en-US" altLang="ko-KR" sz="2200"/>
              <a:t>11</a:t>
            </a:r>
            <a:r>
              <a:rPr lang="ko-KR" altLang="en-US" sz="2200"/>
              <a:t>월 초에는 날씨가 화창하다</a:t>
            </a:r>
            <a:r>
              <a:rPr lang="en-US" altLang="ko-KR" sz="2200"/>
              <a:t>. </a:t>
            </a:r>
            <a:r>
              <a:rPr lang="ko-KR" altLang="en-US" sz="2200"/>
              <a:t>이 기간동안 많은 나무에 단풍이 들어 봄의 초록과 더불어 정말 아름다운 기간이다</a:t>
            </a:r>
            <a:r>
              <a:rPr lang="en-US" altLang="ko-KR" sz="2200"/>
              <a:t>.</a:t>
            </a:r>
            <a:endParaRPr lang="ko-KR" altLang="en-US" sz="2200" dirty="0"/>
          </a:p>
        </p:txBody>
      </p:sp>
      <p:pic>
        <p:nvPicPr>
          <p:cNvPr id="3074" name="Picture 2" descr="일본의 단풍 명소 100선 - ToCoo! Car Rental">
            <a:extLst>
              <a:ext uri="{FF2B5EF4-FFF2-40B4-BE49-F238E27FC236}">
                <a16:creationId xmlns:a16="http://schemas.microsoft.com/office/drawing/2014/main" id="{71540FDC-C961-FEDD-8B69-FEB164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32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일본의 가을 단풍 여행) 나라의 숨겨진 단풍 명소 시기산(信貴山) : 네이버 블로그">
            <a:extLst>
              <a:ext uri="{FF2B5EF4-FFF2-40B4-BE49-F238E27FC236}">
                <a16:creationId xmlns:a16="http://schemas.microsoft.com/office/drawing/2014/main" id="{D25C19A6-B525-F1A2-06C9-AF7CF7AD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95" y="2750384"/>
            <a:ext cx="5435253" cy="361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4BF3BB-E030-6B2F-2B0F-48337F4C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32544"/>
            <a:ext cx="9371949" cy="1183566"/>
          </a:xfrm>
        </p:spPr>
        <p:txBody>
          <a:bodyPr>
            <a:normAutofit/>
          </a:bodyPr>
          <a:lstStyle/>
          <a:p>
            <a:r>
              <a:rPr lang="ko-KR" altLang="en-US" sz="4800" dirty="0"/>
              <a:t>일본의 겨울 기후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0CCF3-794D-7472-F32C-F350B409CAF8}"/>
              </a:ext>
            </a:extLst>
          </p:cNvPr>
          <p:cNvSpPr txBox="1"/>
          <p:nvPr/>
        </p:nvSpPr>
        <p:spPr>
          <a:xfrm>
            <a:off x="1410026" y="1416110"/>
            <a:ext cx="9692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11</a:t>
            </a:r>
            <a:r>
              <a:rPr lang="ko-KR" altLang="en-US" sz="2400" dirty="0"/>
              <a:t>월 말경에는 대륙으로부터 일본 쪽으로 차가운 계절풍이 분 다 </a:t>
            </a:r>
            <a:r>
              <a:rPr lang="en-US" altLang="ko-KR" sz="2400" dirty="0"/>
              <a:t>. </a:t>
            </a:r>
            <a:r>
              <a:rPr lang="ko-KR" altLang="en-US" sz="2400" dirty="0"/>
              <a:t>이 북서풍은 일본해에서 습기를 머금고 이동하면서 중앙 산맥의 동쪽 면을 만나면서 대부분의 습기가 </a:t>
            </a:r>
            <a:r>
              <a:rPr lang="ko-KR" altLang="en-US" sz="2400" dirty="0" err="1"/>
              <a:t>일본서쪽지방에</a:t>
            </a:r>
            <a:r>
              <a:rPr lang="ko-KR" altLang="en-US" sz="2400" dirty="0"/>
              <a:t> 비나 눈의 형태로 내리게 된다</a:t>
            </a:r>
            <a:r>
              <a:rPr lang="en-US" altLang="ko-KR" sz="2400" dirty="0"/>
              <a:t>. </a:t>
            </a:r>
            <a:r>
              <a:rPr lang="ko-KR" altLang="en-US" sz="2400" dirty="0"/>
              <a:t>일본해를 바라보고 높은 산맥으로 다른 일본 지역으로부터 떨어져 있는 </a:t>
            </a:r>
            <a:r>
              <a:rPr lang="ko-KR" altLang="en-US" sz="2400" dirty="0" err="1"/>
              <a:t>호쿠리쿠지역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후쿠이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이시카와</a:t>
            </a:r>
            <a:r>
              <a:rPr lang="en-US" altLang="ko-KR" sz="2400" dirty="0"/>
              <a:t>, </a:t>
            </a:r>
            <a:r>
              <a:rPr lang="ko-KR" altLang="en-US" sz="2400" dirty="0"/>
              <a:t>도야마 및 니가타현</a:t>
            </a:r>
            <a:r>
              <a:rPr lang="en-US" altLang="ko-KR" sz="2400" dirty="0"/>
              <a:t>)</a:t>
            </a:r>
            <a:r>
              <a:rPr lang="ko-KR" altLang="en-US" sz="2400" dirty="0"/>
              <a:t>은 눈이 많은 지역으로 유명하다</a:t>
            </a:r>
            <a:r>
              <a:rPr lang="en-US" altLang="ko-KR" sz="2400" dirty="0"/>
              <a:t>. </a:t>
            </a:r>
            <a:r>
              <a:rPr lang="ko-KR" altLang="en-US" sz="2400" dirty="0"/>
              <a:t>이와는 대조적으로 겨울에 태평양 쪽 지역은 일반적으로 화창한 날씨를 즐긴다</a:t>
            </a:r>
            <a:r>
              <a:rPr lang="en-US" altLang="ko-KR" sz="2400" dirty="0"/>
              <a:t>. </a:t>
            </a:r>
            <a:r>
              <a:rPr lang="ko-KR" altLang="en-US" sz="2400" dirty="0"/>
              <a:t>화창한 날씨로 인해 도쿄의 겨울 평균기온은 영상 </a:t>
            </a:r>
            <a:r>
              <a:rPr lang="en-US" altLang="ko-KR" sz="2400" dirty="0"/>
              <a:t>5</a:t>
            </a:r>
            <a:r>
              <a:rPr lang="ko-KR" altLang="en-US" sz="2400" dirty="0"/>
              <a:t>도 정도이며 여름의 </a:t>
            </a:r>
            <a:r>
              <a:rPr lang="en-US" altLang="ko-KR" sz="2400" dirty="0"/>
              <a:t>30</a:t>
            </a:r>
            <a:r>
              <a:rPr lang="ko-KR" altLang="en-US" sz="2400" dirty="0"/>
              <a:t>도 이상의 기온과는 </a:t>
            </a:r>
            <a:r>
              <a:rPr lang="en-US" altLang="ko-KR" sz="2400" dirty="0"/>
              <a:t>25</a:t>
            </a:r>
            <a:r>
              <a:rPr lang="ko-KR" altLang="en-US" sz="2400" dirty="0"/>
              <a:t>도 정도 차이가 난다</a:t>
            </a:r>
            <a:r>
              <a:rPr lang="en-US" altLang="ko-KR" sz="2400" dirty="0"/>
              <a:t>. </a:t>
            </a:r>
            <a:r>
              <a:rPr lang="ko-KR" altLang="en-US" sz="2400" dirty="0"/>
              <a:t>멀리 떨어진 남서쪽에 위치한 오키나와현의 섬들은 계절별로 뚜렷한 온도변화가 별로 없는 아열대 기후지역이다</a:t>
            </a:r>
            <a:r>
              <a:rPr lang="en-US" altLang="ko-KR" sz="2400" dirty="0"/>
              <a:t>. </a:t>
            </a:r>
            <a:r>
              <a:rPr lang="ko-KR" altLang="en-US" sz="2400" dirty="0"/>
              <a:t>겨울의 온도는 일본의 다른 지역보다 훨씬 온화하다</a:t>
            </a:r>
            <a:r>
              <a:rPr lang="en-US" altLang="ko-KR" sz="2400" dirty="0"/>
              <a:t>.</a:t>
            </a:r>
            <a:endParaRPr lang="ko-KR" altLang="en-US" sz="2200" dirty="0"/>
          </a:p>
        </p:txBody>
      </p:sp>
      <p:pic>
        <p:nvPicPr>
          <p:cNvPr id="4098" name="Picture 2" descr="일본의 겨울을 즐기기 위한 최고의 장소 베스트 10 | tsunagu Japan 츠나구재팬">
            <a:extLst>
              <a:ext uri="{FF2B5EF4-FFF2-40B4-BE49-F238E27FC236}">
                <a16:creationId xmlns:a16="http://schemas.microsoft.com/office/drawing/2014/main" id="{1C78F348-67B8-9DC0-83CE-5370FB9B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34" y="592921"/>
            <a:ext cx="71437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일본의 기후, 계절, 날씨 이해하기 - 일본항공(JAL)">
            <a:extLst>
              <a:ext uri="{FF2B5EF4-FFF2-40B4-BE49-F238E27FC236}">
                <a16:creationId xmlns:a16="http://schemas.microsoft.com/office/drawing/2014/main" id="{EDE91257-2775-90FD-3002-0A5C62E1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64" y="592921"/>
            <a:ext cx="86106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B2FCD-EDE2-D406-B2F1-4973D01C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(</a:t>
            </a:r>
            <a:r>
              <a:rPr lang="ko-KR" altLang="en-US" dirty="0"/>
              <a:t>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C24C36-CE31-5F53-C4B2-8BF10EA50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생태계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26A292B6EB2947B3E4624D284E39BD" ma:contentTypeVersion="2" ma:contentTypeDescription="새 문서를 만듭니다." ma:contentTypeScope="" ma:versionID="9745d7421f033cadc8e0894e6da6d336">
  <xsd:schema xmlns:xsd="http://www.w3.org/2001/XMLSchema" xmlns:xs="http://www.w3.org/2001/XMLSchema" xmlns:p="http://schemas.microsoft.com/office/2006/metadata/properties" xmlns:ns3="0ea1ca13-6f1c-40c1-96d4-2b74f76d489e" targetNamespace="http://schemas.microsoft.com/office/2006/metadata/properties" ma:root="true" ma:fieldsID="17dd78d0d86d1326a32265349805c758" ns3:_="">
    <xsd:import namespace="0ea1ca13-6f1c-40c1-96d4-2b74f76d48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1ca13-6f1c-40c1-96d4-2b74f76d4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8B583-6F29-43E5-A753-63A626A76C98}">
  <ds:schemaRefs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0ea1ca13-6f1c-40c1-96d4-2b74f76d489e"/>
  </ds:schemaRefs>
</ds:datastoreItem>
</file>

<file path=customXml/itemProps2.xml><?xml version="1.0" encoding="utf-8"?>
<ds:datastoreItem xmlns:ds="http://schemas.openxmlformats.org/officeDocument/2006/customXml" ds:itemID="{AA9A5134-B15E-49D0-B0B0-069E5F70E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1ca13-6f1c-40c1-96d4-2b74f76d4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8DF691-34B3-43E2-9225-C9BF14AEB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자연 생태 교육 사진 프레젠테이션</Template>
  <TotalTime>55</TotalTime>
  <Words>557</Words>
  <Application>Microsoft Office PowerPoint</Application>
  <PresentationFormat>와이드스크린</PresentationFormat>
  <Paragraphs>23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Corbel</vt:lpstr>
      <vt:lpstr>생태계 16x9</vt:lpstr>
      <vt:lpstr>일본의 기후</vt:lpstr>
      <vt:lpstr>목차</vt:lpstr>
      <vt:lpstr>일본 기후의 특징</vt:lpstr>
      <vt:lpstr>일본의 봄 기후</vt:lpstr>
      <vt:lpstr>일본의 여름 기후</vt:lpstr>
      <vt:lpstr>일본의 가을 기후</vt:lpstr>
      <vt:lpstr>일본의 겨울 기후</vt:lpstr>
      <vt:lpstr>감사합니다(끝)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기후</dc:title>
  <dc:creator>재 허</dc:creator>
  <cp:lastModifiedBy> </cp:lastModifiedBy>
  <cp:revision>1</cp:revision>
  <dcterms:created xsi:type="dcterms:W3CDTF">2023-04-26T01:33:38Z</dcterms:created>
  <dcterms:modified xsi:type="dcterms:W3CDTF">2023-04-26T02:29:06Z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0x0101003126A292B6EB2947B3E4624D284E39BD</vt:lpwstr>
  </property>
</Properties>
</file>