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62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906000" cy="6858000" type="A4"/>
  <p:notesSz cx="6858000" cy="9144000"/>
  <p:defaultTextStyle>
    <a:defPPr>
      <a:defRPr lang="ko-KR"/>
    </a:defPPr>
    <a:lvl1pPr marL="0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21634"/>
    <p:restoredTop sz="96491"/>
  </p:normalViewPr>
  <p:slideViewPr>
    <p:cSldViewPr snapToGrid="0">
      <p:cViewPr varScale="1">
        <p:scale>
          <a:sx n="100" d="100"/>
          <a:sy n="100" d="100"/>
        </p:scale>
        <p:origin x="-2784" y="-708"/>
      </p:cViewPr>
      <p:guideLst>
        <p:guide orient="horz" pos="2156"/>
        <p:guide pos="31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4980" y="-90"/>
      </p:cViewPr>
      <p:guideLst>
        <p:guide orient="horz" pos="2874"/>
        <p:guide pos="2149"/>
      </p:guideLst>
    </p:cSldViewPr>
  </p:notesViewPr>
  <p:gridSpacing cx="36004" cy="36004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presProps" Target="presProps.xml"  /><Relationship Id="rId25" Type="http://schemas.openxmlformats.org/officeDocument/2006/relationships/viewProps" Target="viewProps.xml"  /><Relationship Id="rId26" Type="http://schemas.openxmlformats.org/officeDocument/2006/relationships/theme" Target="theme/theme1.xml"  /><Relationship Id="rId27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4175B8C-DF90-4444-88E4-F1D95D87E965}" type="datetime1">
              <a:rPr lang="ko-KR" altLang="en-US"/>
              <a:pPr lvl="0">
                <a:defRPr lang="ko-KR" altLang="en-US"/>
              </a:pPr>
              <a:t>2023-05-03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78405DAE-064F-4E16-A6EA-40DBFA52F80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20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2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1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36240" y="151896"/>
            <a:ext cx="9633520" cy="651746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50800" dist="508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 userDrawn="1"/>
        </p:nvSpPr>
        <p:spPr>
          <a:xfrm>
            <a:off x="210477" y="207318"/>
            <a:ext cx="106070" cy="106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25400" dist="381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7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이등변 삼각형 8"/>
          <p:cNvSpPr/>
          <p:nvPr userDrawn="1"/>
        </p:nvSpPr>
        <p:spPr>
          <a:xfrm rot="1630265">
            <a:off x="6667778" y="3214349"/>
            <a:ext cx="4159904" cy="2814489"/>
          </a:xfrm>
          <a:prstGeom prst="triangl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67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1"/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ko-KR" altLang="en-US" dirty="0" smtClean="0"/>
              <a:t>마스터 제목 </a:t>
            </a:r>
            <a:r>
              <a:rPr lang="en-US" altLang="ko-KR" dirty="0" smtClean="0"/>
              <a:t>a</a:t>
            </a:r>
            <a:r>
              <a:rPr lang="ko-KR" altLang="en-US" dirty="0" smtClean="0"/>
              <a:t>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362567" y="-28997"/>
            <a:ext cx="254254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1" hangingPunct="1">
        <a:spcBef>
          <a:spcPct val="0"/>
        </a:spcBef>
        <a:buNone/>
        <a:defRPr sz="5200" kern="1200" spc="-176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402325" indent="-402325" algn="l" defTabSz="1072866" rtl="0" eaLnBrk="1" latinLnBrk="1" hangingPunct="1">
        <a:spcBef>
          <a:spcPct val="20000"/>
        </a:spcBef>
        <a:buFont typeface="Arial" pitchFamily="34" charset="0"/>
        <a:buChar char="•"/>
        <a:defRPr sz="3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871703" indent="-335270" algn="l" defTabSz="1072866" rtl="0" eaLnBrk="1" latinLnBrk="1" hangingPunct="1">
        <a:spcBef>
          <a:spcPct val="20000"/>
        </a:spcBef>
        <a:buFont typeface="Arial" pitchFamily="34" charset="0"/>
        <a:buChar char="–"/>
        <a:defRPr sz="3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341082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877515" indent="-268216" algn="l" defTabSz="1072866" rtl="0" eaLnBrk="1" latinLnBrk="1" hangingPunct="1">
        <a:spcBef>
          <a:spcPct val="20000"/>
        </a:spcBef>
        <a:buFont typeface="Arial" pitchFamily="34" charset="0"/>
        <a:buChar char="–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413947" indent="-268216" algn="l" defTabSz="1072866" rtl="0" eaLnBrk="1" latinLnBrk="1" hangingPunct="1">
        <a:spcBef>
          <a:spcPct val="20000"/>
        </a:spcBef>
        <a:buFont typeface="Arial" pitchFamily="34" charset="0"/>
        <a:buChar char="»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950380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2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4.jpeg"  /><Relationship Id="rId4" Type="http://schemas.openxmlformats.org/officeDocument/2006/relationships/image" Target="../media/image15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6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7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8.xml"  /><Relationship Id="rId2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8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0.xml"  /><Relationship Id="rId2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1.xml"  /><Relationship Id="rId2" Type="http://schemas.openxmlformats.org/officeDocument/2006/relationships/slideLayout" Target="../slideLayouts/slideLayout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2123228" y="2139651"/>
            <a:ext cx="0" cy="31165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7754974" y="2351737"/>
            <a:ext cx="0" cy="31165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1409693" y="4326818"/>
            <a:ext cx="323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"/>
          <p:cNvSpPr txBox="1"/>
          <p:nvPr/>
        </p:nvSpPr>
        <p:spPr>
          <a:xfrm>
            <a:off x="2731770" y="5280660"/>
            <a:ext cx="4480560" cy="441960"/>
          </a:xfrm>
          <a:prstGeom prst="rect">
            <a:avLst/>
          </a:prstGeom>
        </p:spPr>
        <p:txBody>
          <a:bodyPr vert="horz" wrap="square" lIns="91440" tIns="45720" rIns="91440" bIns="45720" anchor="t"/>
          <a:p>
            <a:pPr algn="ctr">
              <a:defRPr lang="ko-KR" altLang="en-US"/>
            </a:pPr>
            <a:r>
              <a:rPr lang="ko-KR" altLang="en-US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일본어 일본학과 </a:t>
            </a:r>
            <a:endParaRPr lang="ko-KR" altLang="en-US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algn="ctr">
              <a:defRPr lang="ko-KR" altLang="en-US"/>
            </a:pPr>
            <a:r>
              <a:rPr lang="en-US" altLang="ko-KR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21902005</a:t>
            </a:r>
            <a:endParaRPr lang="en-US" altLang="ko-KR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algn="ctr">
              <a:defRPr lang="ko-KR" altLang="en-US"/>
            </a:pPr>
            <a:r>
              <a:rPr lang="ko-KR" altLang="en-US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박현찬 </a:t>
            </a:r>
            <a:endParaRPr lang="ko-KR" altLang="en-US" b="0" spc="364">
              <a:solidFill>
                <a:schemeClr val="bg1"/>
              </a:solidFill>
              <a:latin typeface="함초롬돋움"/>
              <a:cs typeface="함초롬돋움"/>
            </a:endParaRPr>
          </a:p>
        </p:txBody>
      </p:sp>
      <p:sp>
        <p:nvSpPr>
          <p:cNvPr id="1034" name="직사각형 1"/>
          <p:cNvSpPr/>
          <p:nvPr/>
        </p:nvSpPr>
        <p:spPr>
          <a:xfrm>
            <a:off x="2521177" y="2964751"/>
            <a:ext cx="4844596" cy="1438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35" name="직사각형 6"/>
          <p:cNvSpPr/>
          <p:nvPr/>
        </p:nvSpPr>
        <p:spPr>
          <a:xfrm>
            <a:off x="2523911" y="3429000"/>
            <a:ext cx="4905801" cy="48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600" b="1">
                <a:solidFill>
                  <a:schemeClr val="accent3"/>
                </a:solidFill>
                <a:latin typeface="함초롬돋움"/>
                <a:ea typeface="함초롬돋움"/>
                <a:cs typeface="함초롬돋움"/>
              </a:rPr>
              <a:t>현재 일본사회의 문제점</a:t>
            </a:r>
            <a:endParaRPr lang="ko-KR" altLang="en-US" sz="2600" b="1">
              <a:solidFill>
                <a:schemeClr val="accent3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036" name="직사각형 15"/>
          <p:cNvSpPr/>
          <p:nvPr/>
        </p:nvSpPr>
        <p:spPr>
          <a:xfrm>
            <a:off x="2637191" y="2835768"/>
            <a:ext cx="4508351" cy="391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0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일본사회와 관광</a:t>
            </a:r>
            <a:endParaRPr lang="ko-KR" altLang="en-US" sz="20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graphicFrame>
        <p:nvGraphicFramePr>
          <p:cNvPr id="2107" name=""/>
          <p:cNvGraphicFramePr>
            <a:graphicFrameLocks noGrp="1"/>
          </p:cNvGraphicFramePr>
          <p:nvPr/>
        </p:nvGraphicFramePr>
        <p:xfrm>
          <a:off x="1552839" y="4465939"/>
          <a:ext cx="6779975" cy="1390258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6779975"/>
              </a:tblGrid>
              <a:tr h="477337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lang="ko-KR" altLang="en-US" sz="2000" mc:Ignorable="hp" hp:hslEmbossed="1">
                          <a:ln w="9525">
                            <a:solidFill>
                              <a:schemeClr val="lt1"/>
                            </a:solidFill>
                          </a:ln>
                          <a:solidFill>
                            <a:schemeClr val="lt1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한국도 있었던 인구증발</a:t>
                      </a:r>
                      <a:endParaRPr xmlns:mc="http://schemas.openxmlformats.org/markup-compatibility/2006" xmlns:hp="http://schemas.haansoft.com/office/presentation/8.0" lang="ko-KR" altLang="en-US" sz="2000" mc:Ignorable="hp" hp:hslEmbossed="1">
                        <a:ln w="9525">
                          <a:solidFill>
                            <a:schemeClr val="lt1"/>
                          </a:solidFill>
                        </a:ln>
                        <a:solidFill>
                          <a:schemeClr val="lt1"/>
                        </a:solidFill>
                        <a:latin typeface="함초롬바탕"/>
                        <a:ea typeface="함초롬바탕"/>
                        <a:cs typeface="함초롬바탕"/>
                      </a:endParaRPr>
                    </a:p>
                  </a:txBody>
                  <a:tcPr marL="91440" marR="91440" anchor="ctr">
                    <a:lnL w="25400" cap="flat" cmpd="sng" algn="ctr">
                      <a:solidFill>
                        <a:schemeClr val="accent3"/>
                      </a:solidFill>
                      <a:prstDash val="solid"/>
                      <a:round/>
                    </a:lnL>
                    <a:lnR w="25400" cap="flat" cmpd="sng" algn="ctr">
                      <a:solidFill>
                        <a:schemeClr val="accent3"/>
                      </a:solidFill>
                      <a:prstDash val="solid"/>
                      <a:round/>
                    </a:lnR>
                    <a:lnT w="25400" cap="flat" cmpd="sng" algn="ctr">
                      <a:solidFill>
                        <a:schemeClr val="accent3"/>
                      </a:solidFill>
                      <a:prstDash val="solid"/>
                      <a:round/>
                    </a:lnT>
                    <a:lnB w="25400" cap="flat" cmpd="sng" algn="ctr">
                      <a:solidFill>
                        <a:schemeClr val="accent3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912921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7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1997</a:t>
                      </a:r>
                      <a:r>
                        <a:rPr lang="ko-KR" altLang="en-US" sz="17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년 </a:t>
                      </a:r>
                      <a:r>
                        <a:rPr lang="en-US" altLang="ko-KR" sz="17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IMF</a:t>
                      </a:r>
                      <a:r>
                        <a:rPr lang="ko-KR" altLang="en-US" sz="17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 외한위기 당시 한국에서도 대규모 구조조정으로 인해</a:t>
                      </a:r>
                      <a:endParaRPr lang="ko-KR" altLang="en-US" sz="1700">
                        <a:solidFill>
                          <a:schemeClr val="lt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  <a:p>
                      <a:pPr algn="ctr">
                        <a:defRPr/>
                      </a:pPr>
                      <a:r>
                        <a:rPr lang="ko-KR" altLang="en-US" sz="17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사회와의 연을 끊고 살아간 사람들이 많았던것 처럼</a:t>
                      </a:r>
                      <a:endParaRPr lang="ko-KR" altLang="en-US" sz="1700">
                        <a:solidFill>
                          <a:schemeClr val="lt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  <a:p>
                      <a:pPr algn="ctr">
                        <a:defRPr/>
                      </a:pPr>
                      <a:r>
                        <a:rPr lang="ko-KR" altLang="en-US" sz="17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완전한 남일로 보기는 힘들다</a:t>
                      </a:r>
                      <a:endParaRPr lang="ko-KR" altLang="en-US" sz="1700">
                        <a:solidFill>
                          <a:schemeClr val="lt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25400" cap="flat" cmpd="sng" algn="ctr">
                      <a:solidFill>
                        <a:schemeClr val="accent3"/>
                      </a:solidFill>
                      <a:prstDash val="solid"/>
                      <a:round/>
                    </a:lnL>
                    <a:lnR w="25400" cap="flat" cmpd="sng" algn="ctr">
                      <a:solidFill>
                        <a:schemeClr val="accent3"/>
                      </a:solidFill>
                      <a:prstDash val="solid"/>
                      <a:round/>
                    </a:lnR>
                    <a:lnT w="25400" cap="flat" cmpd="sng" algn="ctr">
                      <a:solidFill>
                        <a:schemeClr val="accent3"/>
                      </a:solidFill>
                      <a:prstDash val="solid"/>
                      <a:round/>
                    </a:lnT>
                    <a:lnB w="25400" cap="flat" cmpd="sng" algn="ctr">
                      <a:solidFill>
                        <a:schemeClr val="accent3"/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11" name=""/>
          <p:cNvSpPr/>
          <p:nvPr/>
        </p:nvSpPr>
        <p:spPr>
          <a:xfrm>
            <a:off x="1535851" y="674739"/>
            <a:ext cx="6831071" cy="3435914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2112" name="그룹 12"/>
          <p:cNvGrpSpPr/>
          <p:nvPr/>
        </p:nvGrpSpPr>
        <p:grpSpPr>
          <a:xfrm rot="0">
            <a:off x="-421599" y="-1"/>
            <a:ext cx="3840900" cy="356169"/>
            <a:chOff x="-307569" y="303453"/>
            <a:chExt cx="2772668" cy="260427"/>
          </a:xfrm>
        </p:grpSpPr>
        <p:sp>
          <p:nvSpPr>
            <p:cNvPr id="2113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14" name="직사각형 11"/>
            <p:cNvSpPr/>
            <p:nvPr/>
          </p:nvSpPr>
          <p:spPr>
            <a:xfrm>
              <a:off x="-307569" y="303453"/>
              <a:ext cx="2772668" cy="198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8500" indent="-388500">
                <a:buClr>
                  <a:schemeClr val="bg1"/>
                </a:buClr>
                <a:buAutoNum type="arabicPeriod"/>
                <a:defRPr lang="ko-KR" altLang="en-US"/>
              </a:pPr>
              <a:r>
                <a:rPr lang="ko-KR" altLang="en-US" sz="800" b="0" spc="298">
                  <a:solidFill>
                    <a:schemeClr val="lt1"/>
                  </a:solidFill>
                  <a:latin typeface="함초롬돋움"/>
                  <a:ea typeface="함초롬돋움"/>
                  <a:cs typeface="함초롬돋움"/>
                </a:rPr>
                <a:t> </a:t>
              </a:r>
              <a:r>
                <a:rPr lang="en-US" altLang="ko-KR" sz="1200" b="0" spc="364">
                  <a:solidFill>
                    <a:schemeClr val="lt1"/>
                  </a:solidFill>
                  <a:latin typeface="함초롬돋움"/>
                  <a:ea typeface="함초롬돋움"/>
                  <a:cs typeface="함초롬돋움"/>
                </a:rPr>
                <a:t>2.</a:t>
              </a:r>
              <a:r>
                <a:rPr lang="ko-KR" altLang="en-US" sz="1200" b="0" spc="364">
                  <a:solidFill>
                    <a:schemeClr val="lt1"/>
                  </a:solidFill>
                  <a:latin typeface="함초롬돋움"/>
                  <a:ea typeface="함초롬돋움"/>
                  <a:cs typeface="함초롬돋움"/>
                </a:rPr>
                <a:t> 일본내의 증발인구 문제</a:t>
              </a:r>
              <a:endParaRPr lang="ko-KR" altLang="en-US" sz="1200" b="0" spc="364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pic>
        <p:nvPicPr>
          <p:cNvPr id="211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72382" y="686405"/>
            <a:ext cx="6761238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직사각형 3"/>
          <p:cNvSpPr/>
          <p:nvPr/>
        </p:nvSpPr>
        <p:spPr>
          <a:xfrm>
            <a:off x="-3224" y="284213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2" y="-1345"/>
            <a:ext cx="3365276" cy="485215"/>
            <a:chOff x="-3229" y="303454"/>
            <a:chExt cx="2429325" cy="354784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9" y="333620"/>
              <a:ext cx="2429325" cy="324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Clr>
                  <a:schemeClr val="bg1"/>
                </a:buClr>
                <a:buNone/>
                <a:defRPr lang="ko-KR" altLang="en-US"/>
              </a:pPr>
              <a:r>
                <a:rPr lang="ko-KR" altLang="en-US" sz="800" b="1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200" b="1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3.</a:t>
              </a:r>
              <a:r>
                <a:rPr lang="ko-KR" altLang="en-US" sz="1200" b="1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기득권의 장기집권 문제</a:t>
              </a:r>
              <a:endParaRPr lang="ko-KR" altLang="en-US" sz="1200" b="1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  <a:p>
              <a:pPr marL="0" indent="0">
                <a:buClr>
                  <a:schemeClr val="bg1"/>
                </a:buClr>
                <a:buNone/>
                <a:defRPr/>
              </a:pPr>
              <a:endParaRPr lang="ko-KR" altLang="en-US" sz="1200" b="1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06" name="직사각형 15"/>
          <p:cNvSpPr/>
          <p:nvPr/>
        </p:nvSpPr>
        <p:spPr>
          <a:xfrm>
            <a:off x="1237700" y="4716780"/>
            <a:ext cx="7504906" cy="136779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spAutoFit/>
          </a:bodyPr>
          <a:lstStyle/>
          <a:p>
            <a:pPr lvl="0" algn="ctr">
              <a:lnSpc>
                <a:spcPct val="150000"/>
              </a:lnSpc>
              <a:spcBef>
                <a:spcPts val="116"/>
              </a:spcBef>
              <a:spcAft>
                <a:spcPts val="50"/>
              </a:spcAft>
              <a:defRPr lang="ko-KR" altLang="en-US"/>
            </a:pPr>
            <a:r>
              <a:rPr lang="ko-KR" altLang="en-US" sz="1800" b="0" spc="80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최근래에 일어난 아베신조 피살사건은</a:t>
            </a:r>
            <a:endParaRPr lang="ko-KR" altLang="en-US" sz="1800" b="0" spc="80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ts val="116"/>
              </a:spcBef>
              <a:spcAft>
                <a:spcPts val="50"/>
              </a:spcAft>
              <a:defRPr lang="ko-KR" altLang="en-US"/>
            </a:pPr>
            <a:r>
              <a:rPr lang="ko-KR" altLang="en-US" sz="1800" b="0" spc="80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 자민당의 장기집권으로인한 부패에대한</a:t>
            </a:r>
            <a:endParaRPr lang="ko-KR" altLang="en-US" sz="1800" b="0" spc="80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ts val="116"/>
              </a:spcBef>
              <a:spcAft>
                <a:spcPts val="50"/>
              </a:spcAft>
              <a:defRPr lang="ko-KR" altLang="en-US"/>
            </a:pPr>
            <a:r>
              <a:rPr lang="ko-KR" altLang="en-US" sz="1800" b="0" spc="80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반발로 일어난 사건으로 보여진다</a:t>
            </a:r>
            <a:endParaRPr lang="en-US" altLang="ko-KR" sz="1800" b="0" spc="80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11" name=""/>
          <p:cNvSpPr/>
          <p:nvPr/>
        </p:nvSpPr>
        <p:spPr>
          <a:xfrm>
            <a:off x="2153245" y="976913"/>
            <a:ext cx="5587994" cy="3603671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84929" y="994833"/>
            <a:ext cx="5536142" cy="3565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12" name="직사각형 15"/>
          <p:cNvSpPr/>
          <p:nvPr/>
        </p:nvSpPr>
        <p:spPr>
          <a:xfrm>
            <a:off x="1808491" y="4840299"/>
            <a:ext cx="6289017" cy="1349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en-US" altLang="ko-KR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60</a:t>
            </a: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여년간의 장기집권으로 인해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고일대로 고여버린 일본 자민당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여러가지 비리로 인해 공분을 사고 있다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2114" name="그룹 12"/>
          <p:cNvGrpSpPr/>
          <p:nvPr/>
        </p:nvGrpSpPr>
        <p:grpSpPr>
          <a:xfrm rot="0">
            <a:off x="-3232" y="-1345"/>
            <a:ext cx="3365276" cy="485215"/>
            <a:chOff x="-3229" y="303454"/>
            <a:chExt cx="2429325" cy="354784"/>
          </a:xfrm>
        </p:grpSpPr>
        <p:sp>
          <p:nvSpPr>
            <p:cNvPr id="2115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16" name="직사각형 11"/>
            <p:cNvSpPr/>
            <p:nvPr/>
          </p:nvSpPr>
          <p:spPr>
            <a:xfrm>
              <a:off x="-3229" y="333621"/>
              <a:ext cx="2429325" cy="324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Clr>
                  <a:schemeClr val="bg1"/>
                </a:buClr>
                <a:buNone/>
                <a:defRPr lang="ko-KR" altLang="en-US"/>
              </a:pPr>
              <a:r>
                <a:rPr lang="ko-KR" altLang="en-US" sz="800" b="1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200" b="1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3.</a:t>
              </a:r>
              <a:r>
                <a:rPr lang="ko-KR" altLang="en-US" sz="1200" b="1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기득권의 장기집권 문제</a:t>
              </a:r>
              <a:endParaRPr lang="ko-KR" altLang="en-US" sz="1200" b="1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  <a:p>
              <a:pPr marL="0" indent="0">
                <a:buClr>
                  <a:schemeClr val="bg1"/>
                </a:buClr>
                <a:buNone/>
                <a:defRPr/>
              </a:pPr>
              <a:endParaRPr lang="ko-KR" altLang="en-US" sz="1200" b="1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18" name=""/>
          <p:cNvSpPr/>
          <p:nvPr/>
        </p:nvSpPr>
        <p:spPr>
          <a:xfrm>
            <a:off x="1820626" y="614055"/>
            <a:ext cx="6253232" cy="4087481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1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852083" y="643889"/>
            <a:ext cx="6201833" cy="401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12" name="직사각형 15"/>
          <p:cNvSpPr/>
          <p:nvPr/>
        </p:nvSpPr>
        <p:spPr>
          <a:xfrm>
            <a:off x="1808488" y="4840299"/>
            <a:ext cx="6289017" cy="1349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새로 집권한 기시다 총리또한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암살 시도가 있었던 만큼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일본내의 불만이 터져나오고 있다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2114" name="그룹 12"/>
          <p:cNvGrpSpPr/>
          <p:nvPr/>
        </p:nvGrpSpPr>
        <p:grpSpPr>
          <a:xfrm rot="0">
            <a:off x="-3232" y="-1345"/>
            <a:ext cx="3365276" cy="485215"/>
            <a:chOff x="-3229" y="303454"/>
            <a:chExt cx="2429325" cy="354784"/>
          </a:xfrm>
        </p:grpSpPr>
        <p:sp>
          <p:nvSpPr>
            <p:cNvPr id="2115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16" name="직사각형 11"/>
            <p:cNvSpPr/>
            <p:nvPr/>
          </p:nvSpPr>
          <p:spPr>
            <a:xfrm>
              <a:off x="-3229" y="333621"/>
              <a:ext cx="2429325" cy="324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Clr>
                  <a:schemeClr val="bg1"/>
                </a:buClr>
                <a:buNone/>
                <a:defRPr lang="ko-KR" altLang="en-US"/>
              </a:pPr>
              <a:r>
                <a:rPr lang="ko-KR" altLang="en-US" sz="800" b="1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200" b="1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3.</a:t>
              </a:r>
              <a:r>
                <a:rPr lang="ko-KR" altLang="en-US" sz="1200" b="1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기득권의 장기집권 문제</a:t>
              </a:r>
              <a:endParaRPr lang="ko-KR" altLang="en-US" sz="1200" b="1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  <a:p>
              <a:pPr marL="0" indent="0">
                <a:buClr>
                  <a:schemeClr val="bg1"/>
                </a:buClr>
                <a:buNone/>
                <a:defRPr/>
              </a:pPr>
              <a:endParaRPr lang="ko-KR" altLang="en-US" sz="1200" b="1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18" name=""/>
          <p:cNvSpPr/>
          <p:nvPr/>
        </p:nvSpPr>
        <p:spPr>
          <a:xfrm>
            <a:off x="1728449" y="783047"/>
            <a:ext cx="6437588" cy="3657320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1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73968" y="824366"/>
            <a:ext cx="6358063" cy="357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2"/>
              <a:ext cx="1927273" cy="1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4.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저성장 사회문제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22" name="직사각형 15"/>
          <p:cNvSpPr/>
          <p:nvPr/>
        </p:nvSpPr>
        <p:spPr>
          <a:xfrm>
            <a:off x="1631539" y="5153634"/>
            <a:ext cx="6719733" cy="1350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일본은 전후 버블경제를 통해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대호황을 이루었으니 이후 경제 침체로인해 </a:t>
            </a:r>
            <a:endParaRPr lang="en-US" altLang="ko-KR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en-US" altLang="ko-KR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30</a:t>
            </a: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년간 지속적인 저성장 시대를 맞이하였다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23" name="직사각형 15"/>
          <p:cNvSpPr/>
          <p:nvPr/>
        </p:nvSpPr>
        <p:spPr>
          <a:xfrm>
            <a:off x="2476500" y="4163674"/>
            <a:ext cx="4952999" cy="57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200" mc:Ignorable="hp" hp:hslEmbossed="1">
                <a:ln w="9525">
                  <a:solidFill>
                    <a:schemeClr val="lt1"/>
                  </a:solidFill>
                </a:ln>
                <a:solidFill>
                  <a:schemeClr val="lt1"/>
                </a:solidFill>
                <a:latin typeface="함초롬바탕"/>
                <a:ea typeface="함초롬바탕"/>
                <a:cs typeface="함초롬바탕"/>
              </a:rPr>
              <a:t>잃어버린 </a:t>
            </a:r>
            <a:r>
              <a:rPr xmlns:mc="http://schemas.openxmlformats.org/markup-compatibility/2006" xmlns:hp="http://schemas.haansoft.com/office/presentation/8.0" lang="en-US" altLang="ko-KR" sz="3200" mc:Ignorable="hp" hp:hslEmbossed="1">
                <a:ln w="9525">
                  <a:solidFill>
                    <a:schemeClr val="lt1"/>
                  </a:solidFill>
                </a:ln>
                <a:solidFill>
                  <a:schemeClr val="lt1"/>
                </a:solidFill>
                <a:latin typeface="함초롬바탕"/>
                <a:ea typeface="함초롬바탕"/>
                <a:cs typeface="함초롬바탕"/>
              </a:rPr>
              <a:t>30</a:t>
            </a:r>
            <a:r>
              <a:rPr xmlns:mc="http://schemas.openxmlformats.org/markup-compatibility/2006" xmlns:hp="http://schemas.haansoft.com/office/presentation/8.0" lang="ko-KR" altLang="en-US" sz="3200" mc:Ignorable="hp" hp:hslEmbossed="1">
                <a:ln w="9525">
                  <a:solidFill>
                    <a:schemeClr val="lt1"/>
                  </a:solidFill>
                </a:ln>
                <a:solidFill>
                  <a:schemeClr val="lt1"/>
                </a:solidFill>
                <a:latin typeface="함초롬바탕"/>
                <a:ea typeface="함초롬바탕"/>
                <a:cs typeface="함초롬바탕"/>
              </a:rPr>
              <a:t>년</a:t>
            </a:r>
            <a:endParaRPr xmlns:mc="http://schemas.openxmlformats.org/markup-compatibility/2006" xmlns:hp="http://schemas.haansoft.com/office/presentation/8.0" lang="ko-KR" altLang="en-US" sz="3200" mc:Ignorable="hp" hp:hslEmbossed="1">
              <a:ln w="9525">
                <a:solidFill>
                  <a:schemeClr val="lt1"/>
                </a:solidFill>
              </a:ln>
              <a:solidFill>
                <a:schemeClr val="lt1"/>
              </a:solidFill>
              <a:latin typeface="함초롬바탕"/>
              <a:ea typeface="함초롬바탕"/>
              <a:cs typeface="함초롬바탕"/>
            </a:endParaRPr>
          </a:p>
        </p:txBody>
      </p:sp>
      <p:cxnSp>
        <p:nvCxnSpPr>
          <p:cNvPr id="2124" name="직선 연결선 31"/>
          <p:cNvCxnSpPr/>
          <p:nvPr/>
        </p:nvCxnSpPr>
        <p:spPr>
          <a:xfrm>
            <a:off x="4371743" y="4965290"/>
            <a:ext cx="116251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5" name=""/>
          <p:cNvSpPr/>
          <p:nvPr/>
        </p:nvSpPr>
        <p:spPr>
          <a:xfrm>
            <a:off x="2427339" y="401574"/>
            <a:ext cx="5053807" cy="3568199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2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62606" y="443066"/>
            <a:ext cx="4980787" cy="3513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14" name="직사각형 15"/>
          <p:cNvSpPr/>
          <p:nvPr/>
        </p:nvSpPr>
        <p:spPr>
          <a:xfrm>
            <a:off x="0" y="1426851"/>
            <a:ext cx="4652897" cy="1352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일본은 지속적인 저성장으로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침체된 사회분위기를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가지게 되었다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16" name="직사각형 15"/>
          <p:cNvSpPr/>
          <p:nvPr/>
        </p:nvSpPr>
        <p:spPr>
          <a:xfrm>
            <a:off x="4538201" y="4326130"/>
            <a:ext cx="5135989" cy="134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한국 또한 저성장시대로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향해가고 있는만큼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대비하여야할 문제이다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19" name=""/>
          <p:cNvSpPr/>
          <p:nvPr/>
        </p:nvSpPr>
        <p:spPr>
          <a:xfrm>
            <a:off x="4663571" y="179722"/>
            <a:ext cx="5073437" cy="3044927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120" name=""/>
          <p:cNvSpPr/>
          <p:nvPr/>
        </p:nvSpPr>
        <p:spPr>
          <a:xfrm>
            <a:off x="0" y="3319609"/>
            <a:ext cx="4311546" cy="3538390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2124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25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26" name="직사각형 11"/>
            <p:cNvSpPr/>
            <p:nvPr/>
          </p:nvSpPr>
          <p:spPr>
            <a:xfrm>
              <a:off x="-3228" y="333622"/>
              <a:ext cx="1927274" cy="1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4.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저성장 사회문제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pic>
        <p:nvPicPr>
          <p:cNvPr id="212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71789" y="245806"/>
            <a:ext cx="5003765" cy="2912191"/>
          </a:xfrm>
          <a:prstGeom prst="rect">
            <a:avLst/>
          </a:prstGeom>
        </p:spPr>
      </p:pic>
      <p:pic>
        <p:nvPicPr>
          <p:cNvPr id="212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088" y="3356605"/>
            <a:ext cx="4246596" cy="3470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2"/>
              <a:ext cx="1927273" cy="1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5.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주변국과의 국제문제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2114" name=""/>
          <p:cNvGrpSpPr/>
          <p:nvPr/>
        </p:nvGrpSpPr>
        <p:grpSpPr>
          <a:xfrm rot="0">
            <a:off x="2024498" y="4573905"/>
            <a:ext cx="5857003" cy="1427541"/>
            <a:chOff x="5102234" y="807520"/>
            <a:chExt cx="4803757" cy="1041831"/>
          </a:xfrm>
        </p:grpSpPr>
        <p:sp>
          <p:nvSpPr>
            <p:cNvPr id="2115" name="직사각형 15"/>
            <p:cNvSpPr/>
            <p:nvPr/>
          </p:nvSpPr>
          <p:spPr>
            <a:xfrm>
              <a:off x="5102234" y="807520"/>
              <a:ext cx="4803757" cy="824438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endParaRPr lang="ko-KR" altLang="en-US" sz="22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200" b="0" spc="605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조선의 모든 권한을 박탈하는 </a:t>
              </a:r>
              <a:endParaRPr lang="ko-KR" altLang="en-US" sz="22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200" b="0" spc="605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을사늑약</a:t>
              </a:r>
              <a:endParaRPr lang="ko-KR" altLang="en-US" sz="22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16" name="사각형: 둥근 모서리 1"/>
            <p:cNvSpPr/>
            <p:nvPr/>
          </p:nvSpPr>
          <p:spPr>
            <a:xfrm>
              <a:off x="5164973" y="848354"/>
              <a:ext cx="4678295" cy="1000998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118" name=""/>
          <p:cNvSpPr/>
          <p:nvPr/>
        </p:nvSpPr>
        <p:spPr>
          <a:xfrm>
            <a:off x="2397016" y="1013987"/>
            <a:ext cx="5108743" cy="3344578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1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42522" y="1062921"/>
            <a:ext cx="5020953" cy="322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18" name="직사각형 15"/>
          <p:cNvSpPr/>
          <p:nvPr/>
        </p:nvSpPr>
        <p:spPr>
          <a:xfrm>
            <a:off x="2284168" y="4780549"/>
            <a:ext cx="5392617" cy="115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 제국 시절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일본은 주변 인접국들을 침략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cxnSp>
        <p:nvCxnSpPr>
          <p:cNvPr id="2120" name="직선 연결선 28"/>
          <p:cNvCxnSpPr/>
          <p:nvPr/>
        </p:nvCxnSpPr>
        <p:spPr>
          <a:xfrm rot="16200000" flipH="1">
            <a:off x="6619112" y="5727602"/>
            <a:ext cx="163989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1" name="직선 연결선 31"/>
          <p:cNvCxnSpPr/>
          <p:nvPr/>
        </p:nvCxnSpPr>
        <p:spPr>
          <a:xfrm>
            <a:off x="1720792" y="6072867"/>
            <a:ext cx="323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2" name="직선 연결선 28"/>
          <p:cNvCxnSpPr/>
          <p:nvPr/>
        </p:nvCxnSpPr>
        <p:spPr>
          <a:xfrm rot="16200000" flipH="1">
            <a:off x="1673439" y="5480318"/>
            <a:ext cx="163989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5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26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27" name="직사각형 11"/>
            <p:cNvSpPr/>
            <p:nvPr/>
          </p:nvSpPr>
          <p:spPr>
            <a:xfrm>
              <a:off x="-3228" y="333622"/>
              <a:ext cx="1927274" cy="1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5.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주변국과의 국제문제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33" name=""/>
          <p:cNvSpPr/>
          <p:nvPr/>
        </p:nvSpPr>
        <p:spPr>
          <a:xfrm>
            <a:off x="2476286" y="591190"/>
            <a:ext cx="4953427" cy="4137345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3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14600" y="632031"/>
            <a:ext cx="4876800" cy="405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1"/>
              <a:ext cx="1927272" cy="185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4.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일본제국의 경제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18" name="직사각형 15"/>
          <p:cNvSpPr/>
          <p:nvPr/>
        </p:nvSpPr>
        <p:spPr>
          <a:xfrm>
            <a:off x="1199309" y="3429000"/>
            <a:ext cx="7092581" cy="1268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일본은 아직까지 제대로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주변국으로의 사죄를 하지 않음으로써 동아시아 맹주가 될 기회를 스스로 버리고 있다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cxnSp>
        <p:nvCxnSpPr>
          <p:cNvPr id="2120" name="직선 연결선 28"/>
          <p:cNvCxnSpPr/>
          <p:nvPr/>
        </p:nvCxnSpPr>
        <p:spPr>
          <a:xfrm rot="16200000" flipH="1">
            <a:off x="6530136" y="1562723"/>
            <a:ext cx="71523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1" name="직선 연결선 31"/>
          <p:cNvCxnSpPr/>
          <p:nvPr/>
        </p:nvCxnSpPr>
        <p:spPr>
          <a:xfrm>
            <a:off x="2543281" y="2129690"/>
            <a:ext cx="184823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2" name="직선 연결선 28"/>
          <p:cNvCxnSpPr/>
          <p:nvPr/>
        </p:nvCxnSpPr>
        <p:spPr>
          <a:xfrm rot="16200000" flipH="1">
            <a:off x="2578445" y="2040955"/>
            <a:ext cx="85207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3" name="직선 연결선 28"/>
          <p:cNvCxnSpPr/>
          <p:nvPr/>
        </p:nvCxnSpPr>
        <p:spPr>
          <a:xfrm rot="10800000">
            <a:off x="6350452" y="1443232"/>
            <a:ext cx="83443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4" name="직사각형 15"/>
          <p:cNvSpPr/>
          <p:nvPr/>
        </p:nvSpPr>
        <p:spPr>
          <a:xfrm>
            <a:off x="2872992" y="1461038"/>
            <a:ext cx="4311895" cy="60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27" name="직사각형 15"/>
          <p:cNvSpPr/>
          <p:nvPr/>
        </p:nvSpPr>
        <p:spPr>
          <a:xfrm>
            <a:off x="3025392" y="1469911"/>
            <a:ext cx="3855216" cy="614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일본제국의 잔재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0"/>
              <a:ext cx="1927272" cy="185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4.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일본제국의 경제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18" name="직사각형 15"/>
          <p:cNvSpPr/>
          <p:nvPr/>
        </p:nvSpPr>
        <p:spPr>
          <a:xfrm>
            <a:off x="5581760" y="2396931"/>
            <a:ext cx="4339480" cy="2458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일본은 현재 평화헌법 개정을 통해 과거의 일본 제국의 영광을 되찾으려한다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평화헌법 개정을 도모하고 있다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cxnSp>
        <p:nvCxnSpPr>
          <p:cNvPr id="2120" name="직선 연결선 28"/>
          <p:cNvCxnSpPr/>
          <p:nvPr/>
        </p:nvCxnSpPr>
        <p:spPr>
          <a:xfrm rot="16200000" flipH="1">
            <a:off x="4453948" y="1244617"/>
            <a:ext cx="71523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1" name="직선 연결선 31"/>
          <p:cNvCxnSpPr/>
          <p:nvPr/>
        </p:nvCxnSpPr>
        <p:spPr>
          <a:xfrm>
            <a:off x="311394" y="1850727"/>
            <a:ext cx="184823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2" name="직선 연결선 28"/>
          <p:cNvCxnSpPr/>
          <p:nvPr/>
        </p:nvCxnSpPr>
        <p:spPr>
          <a:xfrm rot="16200000" flipH="1">
            <a:off x="346558" y="1761992"/>
            <a:ext cx="85207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3" name="직선 연결선 28"/>
          <p:cNvCxnSpPr/>
          <p:nvPr/>
        </p:nvCxnSpPr>
        <p:spPr>
          <a:xfrm rot="10800000">
            <a:off x="4274264" y="1125126"/>
            <a:ext cx="83443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4" name="직사각형 15"/>
          <p:cNvSpPr/>
          <p:nvPr/>
        </p:nvSpPr>
        <p:spPr>
          <a:xfrm>
            <a:off x="641105" y="1142932"/>
            <a:ext cx="4311895" cy="60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 헌법개정 시도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26" name=""/>
          <p:cNvSpPr/>
          <p:nvPr/>
        </p:nvSpPr>
        <p:spPr>
          <a:xfrm>
            <a:off x="1297372" y="5879571"/>
            <a:ext cx="3316897" cy="568935"/>
          </a:xfrm>
          <a:prstGeom prst="rect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/>
            </a:pPr>
            <a:r>
              <a:rPr lang="ko-KR" altLang="en-US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평화 헌법</a:t>
            </a:r>
            <a:endParaRPr lang="ko-KR" altLang="en-US" sz="1700">
              <a:solidFill>
                <a:schemeClr val="lt1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33" name=""/>
          <p:cNvSpPr/>
          <p:nvPr/>
        </p:nvSpPr>
        <p:spPr>
          <a:xfrm>
            <a:off x="221815" y="2357925"/>
            <a:ext cx="5291412" cy="3292385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3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1311" y="2404191"/>
            <a:ext cx="5204027" cy="3217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1"/>
          <p:cNvSpPr/>
          <p:nvPr/>
        </p:nvSpPr>
        <p:spPr>
          <a:xfrm>
            <a:off x="2385922" y="600634"/>
            <a:ext cx="4989376" cy="1438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0" name="직사각형 6"/>
          <p:cNvSpPr/>
          <p:nvPr/>
        </p:nvSpPr>
        <p:spPr>
          <a:xfrm>
            <a:off x="3442335" y="234157"/>
            <a:ext cx="3021330" cy="697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en-US" altLang="ko-KR" sz="4000" b="0" spc="707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contents</a:t>
            </a:r>
            <a:endParaRPr lang="en-US" altLang="ko-KR" sz="4000" b="0" spc="707">
              <a:solidFill>
                <a:schemeClr val="bg1"/>
              </a:solidFill>
              <a:latin typeface="함초롬바탕"/>
              <a:cs typeface="함초롬바탕"/>
            </a:endParaRPr>
          </a:p>
        </p:txBody>
      </p:sp>
      <p:pic>
        <p:nvPicPr>
          <p:cNvPr id="73" name="Picture 4" descr="C:\Users\madeit-top1\Documents\PPT\[42] Angrymomo_413\culture_txt_0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59241" y="1083177"/>
            <a:ext cx="554669" cy="463905"/>
          </a:xfrm>
          <a:prstGeom prst="rect">
            <a:avLst/>
          </a:prstGeom>
          <a:noFill/>
        </p:spPr>
      </p:pic>
      <p:pic>
        <p:nvPicPr>
          <p:cNvPr id="74" name="Picture 4" descr="C:\Users\madeit-top1\Documents\PPT\[42] Angrymomo_413\culture_txt_01.pn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0800000">
            <a:off x="8129748" y="6114180"/>
            <a:ext cx="638912" cy="534363"/>
          </a:xfrm>
          <a:prstGeom prst="rect">
            <a:avLst/>
          </a:prstGeom>
          <a:noFill/>
        </p:spPr>
      </p:pic>
      <p:sp>
        <p:nvSpPr>
          <p:cNvPr id="81" name=""/>
          <p:cNvSpPr txBox="1"/>
          <p:nvPr/>
        </p:nvSpPr>
        <p:spPr>
          <a:xfrm>
            <a:off x="1200741" y="1672950"/>
            <a:ext cx="7504516" cy="4686597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일본내의 소수민족 차별문제</a:t>
            </a: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일본의 증발인구 문제</a:t>
            </a: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기득권의 장기집권으로 인한 문제</a:t>
            </a: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잃어버린</a:t>
            </a:r>
            <a:r>
              <a:rPr lang="en-US" altLang="ko-KR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30</a:t>
            </a: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년과 저성장으로 인한 사회문제</a:t>
            </a: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28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주변 인접 동아시아국과의 국제문제</a:t>
            </a: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19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19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19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>
              <a:defRPr lang="ko-KR" altLang="en-US"/>
            </a:pPr>
            <a:endParaRPr lang="ko-KR" altLang="en-US" sz="1900" b="0" spc="364">
              <a:solidFill>
                <a:schemeClr val="bg1"/>
              </a:solidFill>
              <a:latin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3729319" y="-1345"/>
            <a:ext cx="2447361" cy="321043"/>
            <a:chOff x="-3230" y="303454"/>
            <a:chExt cx="2037770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19"/>
              <a:ext cx="1927272" cy="208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5.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끝마치며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2130" name=""/>
          <p:cNvGrpSpPr/>
          <p:nvPr/>
        </p:nvGrpSpPr>
        <p:grpSpPr>
          <a:xfrm rot="0">
            <a:off x="2219761" y="1193373"/>
            <a:ext cx="5466477" cy="1736802"/>
            <a:chOff x="2266146" y="109402"/>
            <a:chExt cx="5466477" cy="1736802"/>
          </a:xfrm>
        </p:grpSpPr>
        <p:cxnSp>
          <p:nvCxnSpPr>
            <p:cNvPr id="2120" name="직선 연결선 28"/>
            <p:cNvCxnSpPr/>
            <p:nvPr/>
          </p:nvCxnSpPr>
          <p:spPr>
            <a:xfrm rot="16200000" flipH="1">
              <a:off x="6839622" y="659178"/>
              <a:ext cx="109955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1" name="직선 연결선 31"/>
            <p:cNvCxnSpPr/>
            <p:nvPr/>
          </p:nvCxnSpPr>
          <p:spPr>
            <a:xfrm>
              <a:off x="2266146" y="1480244"/>
              <a:ext cx="184823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2" name="직선 연결선 28"/>
            <p:cNvCxnSpPr/>
            <p:nvPr/>
          </p:nvCxnSpPr>
          <p:spPr>
            <a:xfrm rot="16200000" flipH="1">
              <a:off x="2224496" y="1420167"/>
              <a:ext cx="85207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3" name="직선 연결선 28"/>
            <p:cNvCxnSpPr/>
            <p:nvPr/>
          </p:nvCxnSpPr>
          <p:spPr>
            <a:xfrm rot="10800000">
              <a:off x="6336582" y="301437"/>
              <a:ext cx="1396042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4" name="직사각형 15"/>
            <p:cNvSpPr/>
            <p:nvPr/>
          </p:nvSpPr>
          <p:spPr>
            <a:xfrm>
              <a:off x="2751260" y="475117"/>
              <a:ext cx="4311895" cy="796291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300" b="0" spc="605">
                  <a:solidFill>
                    <a:srgbClr val="ffffff"/>
                  </a:solidFill>
                  <a:latin typeface="함초롬돋움"/>
                  <a:ea typeface="함초롬돋움"/>
                  <a:cs typeface="함초롬돋움"/>
                </a:rPr>
                <a:t> 동아시아 패권국으로의 잠재성이 있는 일본</a:t>
              </a:r>
              <a:endPara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33" name="직사각형 15"/>
          <p:cNvSpPr/>
          <p:nvPr/>
        </p:nvSpPr>
        <p:spPr>
          <a:xfrm>
            <a:off x="1406709" y="3429000"/>
            <a:ext cx="7092581" cy="125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세계의 패권이 다시 아시아로 넘어오는 가운데 일본은 주변 인접국들과의 화합을 통해 새로운 패권국으로 도약할 잠재력을 가지고 있다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5"/>
          <p:cNvCxnSpPr/>
          <p:nvPr/>
        </p:nvCxnSpPr>
        <p:spPr>
          <a:xfrm flipH="1">
            <a:off x="1798180" y="2013643"/>
            <a:ext cx="406400" cy="38348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</p:cxnSp>
      <p:sp>
        <p:nvSpPr>
          <p:cNvPr id="42" name="TextBox 2"/>
          <p:cNvSpPr txBox="1"/>
          <p:nvPr/>
        </p:nvSpPr>
        <p:spPr>
          <a:xfrm>
            <a:off x="3270885" y="3619500"/>
            <a:ext cx="3440429" cy="300729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lvl="0" algn="ctr">
              <a:defRPr lang="ko-KR" altLang="en-US"/>
            </a:pPr>
            <a:r>
              <a:rPr lang="en-US" altLang="ko-KR" sz="1400" b="0" spc="215">
                <a:solidFill>
                  <a:schemeClr val="accent3"/>
                </a:solidFill>
                <a:latin typeface="함초롬돋움"/>
                <a:ea typeface="함초롬돋움"/>
                <a:cs typeface="함초롬돋움"/>
              </a:rPr>
              <a:t>21902005</a:t>
            </a:r>
            <a:r>
              <a:rPr lang="ko-KR" altLang="en-US" sz="1400" b="0" spc="215">
                <a:solidFill>
                  <a:schemeClr val="accent3"/>
                </a:solidFill>
                <a:latin typeface="함초롬돋움"/>
                <a:ea typeface="함초롬돋움"/>
                <a:cs typeface="함초롬돋움"/>
              </a:rPr>
              <a:t> 일본어일본학과 박현찬 </a:t>
            </a:r>
            <a:endParaRPr lang="ko-KR" altLang="en-US" sz="1400" b="0" spc="215">
              <a:solidFill>
                <a:schemeClr val="accent3"/>
              </a:solidFill>
              <a:latin typeface="함초롬돋움"/>
              <a:cs typeface="함초롬돋움"/>
            </a:endParaRPr>
          </a:p>
        </p:txBody>
      </p:sp>
      <p:sp>
        <p:nvSpPr>
          <p:cNvPr id="49" name=""/>
          <p:cNvSpPr/>
          <p:nvPr/>
        </p:nvSpPr>
        <p:spPr>
          <a:xfrm>
            <a:off x="2076450" y="1866900"/>
            <a:ext cx="5753100" cy="3124200"/>
          </a:xfrm>
          <a:prstGeom prst="rect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  <p:txBody>
          <a:bodyPr anchor="ctr"/>
          <a:p>
            <a:pPr algn="ctr">
              <a:defRPr lang="ko-KR"/>
            </a:pPr>
            <a:endParaRPr lang="ko-KR"/>
          </a:p>
        </p:txBody>
      </p:sp>
      <p:cxnSp>
        <p:nvCxnSpPr>
          <p:cNvPr id="50" name="직선 연결선 5"/>
          <p:cNvCxnSpPr/>
          <p:nvPr/>
        </p:nvCxnSpPr>
        <p:spPr>
          <a:xfrm flipH="1">
            <a:off x="7603986" y="4470458"/>
            <a:ext cx="406400" cy="38348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</p:cxnSp>
      <p:sp>
        <p:nvSpPr>
          <p:cNvPr id="52" name=""/>
          <p:cNvSpPr/>
          <p:nvPr/>
        </p:nvSpPr>
        <p:spPr>
          <a:xfrm>
            <a:off x="0" y="0"/>
            <a:ext cx="9909810" cy="193674"/>
          </a:xfrm>
          <a:prstGeom prst="rect">
            <a:avLst/>
          </a:prstGeom>
          <a:solidFill>
            <a:schemeClr val="accent3">
              <a:lumMod val="80000"/>
              <a:lumOff val="20000"/>
            </a:schemeClr>
          </a:solidFill>
          <a:ln/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p>
            <a:pPr algn="ctr">
              <a:defRPr lang="ko-KR"/>
            </a:pPr>
            <a:endParaRPr lang="ko-KR"/>
          </a:p>
        </p:txBody>
      </p:sp>
      <p:sp>
        <p:nvSpPr>
          <p:cNvPr id="54" name=""/>
          <p:cNvSpPr/>
          <p:nvPr/>
        </p:nvSpPr>
        <p:spPr>
          <a:xfrm>
            <a:off x="0" y="6680200"/>
            <a:ext cx="9909810" cy="177800"/>
          </a:xfrm>
          <a:prstGeom prst="rect">
            <a:avLst/>
          </a:prstGeom>
          <a:solidFill>
            <a:schemeClr val="accent3">
              <a:lumMod val="80000"/>
              <a:lumOff val="20000"/>
            </a:schemeClr>
          </a:solidFill>
          <a:ln/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p>
            <a:pPr algn="ctr">
              <a:defRPr lang="ko-KR"/>
            </a:pPr>
            <a:endParaRPr lang="ko-KR"/>
          </a:p>
        </p:txBody>
      </p:sp>
      <p:sp>
        <p:nvSpPr>
          <p:cNvPr id="55" name="TextBox 2"/>
          <p:cNvSpPr txBox="1"/>
          <p:nvPr/>
        </p:nvSpPr>
        <p:spPr>
          <a:xfrm>
            <a:off x="4070985" y="4095749"/>
            <a:ext cx="1744980" cy="490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>
                <a:solidFill>
                  <a:schemeClr val="bg1"/>
                </a:solidFill>
                <a:latin typeface="나눔고딕"/>
                <a:ea typeface="나눔고딕"/>
              </a:rPr>
              <a:t>감사합니다</a:t>
            </a:r>
            <a:endParaRPr lang="ko-KR" altLang="en-US" sz="26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56" name="직사각형 15"/>
          <p:cNvSpPr/>
          <p:nvPr/>
        </p:nvSpPr>
        <p:spPr>
          <a:xfrm>
            <a:off x="2288746" y="2543432"/>
            <a:ext cx="5328508" cy="616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일본 사회와 관광</a:t>
            </a:r>
            <a:endParaRPr lang="ko-KR" altLang="en-US" sz="17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/>
            </a:pPr>
            <a:r>
              <a:rPr lang="ko-KR" altLang="en-US" sz="1700" b="1">
                <a:solidFill>
                  <a:schemeClr val="accent3"/>
                </a:solidFill>
                <a:latin typeface="함초롬돋움"/>
                <a:ea typeface="함초롬돋움"/>
                <a:cs typeface="함초롬돋움"/>
              </a:rPr>
              <a:t>현재 일본사회의 문제점</a:t>
            </a:r>
            <a:endParaRPr lang="ko-KR" altLang="en-US" sz="1700" b="1">
              <a:solidFill>
                <a:schemeClr val="accent3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"/>
          <p:cNvGrpSpPr/>
          <p:nvPr/>
        </p:nvGrpSpPr>
        <p:grpSpPr>
          <a:xfrm rot="0">
            <a:off x="237429" y="593458"/>
            <a:ext cx="9366864" cy="5712671"/>
            <a:chOff x="221815" y="2357924"/>
            <a:chExt cx="5291412" cy="3292385"/>
          </a:xfrm>
        </p:grpSpPr>
        <p:sp>
          <p:nvSpPr>
            <p:cNvPr id="67" name=""/>
            <p:cNvSpPr/>
            <p:nvPr/>
          </p:nvSpPr>
          <p:spPr>
            <a:xfrm>
              <a:off x="221815" y="2357924"/>
              <a:ext cx="5291412" cy="3292385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3"/>
              </a:solidFill>
            </a:ln>
            <a:scene3d>
              <a:camera prst="orthographicFront" fov="0">
                <a:rot lat="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pic>
          <p:nvPicPr>
            <p:cNvPr id="68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60125" y="2398212"/>
              <a:ext cx="5206129" cy="3209794"/>
            </a:xfrm>
            <a:prstGeom prst="rect">
              <a:avLst/>
            </a:prstGeom>
          </p:spPr>
        </p:pic>
      </p:grpSp>
      <p:sp>
        <p:nvSpPr>
          <p:cNvPr id="31" name="직사각형 3"/>
          <p:cNvSpPr/>
          <p:nvPr/>
        </p:nvSpPr>
        <p:spPr>
          <a:xfrm>
            <a:off x="0" y="284213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59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60" name="직사각형 15"/>
          <p:cNvSpPr/>
          <p:nvPr/>
        </p:nvSpPr>
        <p:spPr>
          <a:xfrm>
            <a:off x="2371719" y="2137255"/>
            <a:ext cx="5423572" cy="94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8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과거 일본제국의 만행들과 잃어버린 </a:t>
            </a:r>
            <a:r>
              <a:rPr lang="en-US" altLang="ko-KR" sz="28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30</a:t>
            </a:r>
            <a:r>
              <a:rPr lang="ko-KR" altLang="en-US" sz="28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년</a:t>
            </a:r>
            <a:endParaRPr lang="ko-KR" altLang="en-US" sz="28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61" name="직사각형 15"/>
          <p:cNvSpPr/>
          <p:nvPr/>
        </p:nvSpPr>
        <p:spPr>
          <a:xfrm>
            <a:off x="878844" y="3807427"/>
            <a:ext cx="8085854" cy="962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8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이로인한 사회문제는 </a:t>
            </a:r>
            <a:endParaRPr lang="ko-KR" altLang="en-US" sz="28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8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일본에 뿌리깊이 박혀있다</a:t>
            </a:r>
            <a:r>
              <a:rPr lang="en-US" altLang="ko-KR" sz="28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.</a:t>
            </a:r>
            <a:r>
              <a:rPr lang="ko-KR" altLang="en-US" sz="28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  </a:t>
            </a:r>
            <a:endParaRPr lang="ko-KR" altLang="en-US" sz="28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62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63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직사각형 11"/>
            <p:cNvSpPr/>
            <p:nvPr/>
          </p:nvSpPr>
          <p:spPr>
            <a:xfrm>
              <a:off x="-3228" y="333629"/>
              <a:ext cx="1927274" cy="185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현대 일본의 사회문제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grpSp>
        <p:nvGrpSpPr>
          <p:cNvPr id="2094" name="그룹 12"/>
          <p:cNvGrpSpPr/>
          <p:nvPr/>
        </p:nvGrpSpPr>
        <p:grpSpPr>
          <a:xfrm rot="0">
            <a:off x="-549744" y="-1345"/>
            <a:ext cx="3840904" cy="356167"/>
            <a:chOff x="-397745" y="303454"/>
            <a:chExt cx="2772671" cy="260426"/>
          </a:xfrm>
        </p:grpSpPr>
        <p:sp>
          <p:nvSpPr>
            <p:cNvPr id="2095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96" name="직사각형 11"/>
            <p:cNvSpPr/>
            <p:nvPr/>
          </p:nvSpPr>
          <p:spPr>
            <a:xfrm>
              <a:off x="-397745" y="333626"/>
              <a:ext cx="2772671" cy="185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8500" indent="-388500">
                <a:buClr>
                  <a:schemeClr val="bg1"/>
                </a:buClr>
                <a:buAutoNum type="arabicPeriod"/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1.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일본내의 소수민족 차별문제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cxnSp>
        <p:nvCxnSpPr>
          <p:cNvPr id="2097" name="직선 연결선 28"/>
          <p:cNvCxnSpPr/>
          <p:nvPr/>
        </p:nvCxnSpPr>
        <p:spPr>
          <a:xfrm rot="16200000" flipH="1">
            <a:off x="4453948" y="1244617"/>
            <a:ext cx="71523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8" name="직선 연결선 31"/>
          <p:cNvCxnSpPr/>
          <p:nvPr/>
        </p:nvCxnSpPr>
        <p:spPr>
          <a:xfrm>
            <a:off x="311394" y="1850727"/>
            <a:ext cx="184823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9" name="직선 연결선 28"/>
          <p:cNvCxnSpPr/>
          <p:nvPr/>
        </p:nvCxnSpPr>
        <p:spPr>
          <a:xfrm rot="16200000" flipH="1">
            <a:off x="346558" y="1761992"/>
            <a:ext cx="85207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0" name="직선 연결선 28"/>
          <p:cNvCxnSpPr/>
          <p:nvPr/>
        </p:nvCxnSpPr>
        <p:spPr>
          <a:xfrm rot="10800000">
            <a:off x="4274264" y="1125126"/>
            <a:ext cx="83443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1" name="직사각형 15"/>
          <p:cNvSpPr/>
          <p:nvPr/>
        </p:nvSpPr>
        <p:spPr>
          <a:xfrm>
            <a:off x="641105" y="1142932"/>
            <a:ext cx="4311895" cy="60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일본제국의 식민지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02" name=""/>
          <p:cNvSpPr/>
          <p:nvPr/>
        </p:nvSpPr>
        <p:spPr>
          <a:xfrm>
            <a:off x="818214" y="2162205"/>
            <a:ext cx="3830043" cy="3188003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0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57402" y="2192610"/>
            <a:ext cx="3799753" cy="3161682"/>
          </a:xfrm>
          <a:prstGeom prst="rect">
            <a:avLst/>
          </a:prstGeom>
        </p:spPr>
      </p:pic>
      <p:sp>
        <p:nvSpPr>
          <p:cNvPr id="2104" name="직사각형 15"/>
          <p:cNvSpPr/>
          <p:nvPr/>
        </p:nvSpPr>
        <p:spPr>
          <a:xfrm>
            <a:off x="5013236" y="2472187"/>
            <a:ext cx="4479379" cy="191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0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일제의 확장으로 인해 강제 편입된 소수민족들은 그 당시 본토의 일본인들과는 다른 천민취급을 받았다</a:t>
            </a:r>
            <a:r>
              <a:rPr lang="en-US" altLang="ko-KR" sz="20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.</a:t>
            </a:r>
            <a:endParaRPr lang="en-US" altLang="ko-KR" sz="20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2" name="직사각형 15"/>
          <p:cNvSpPr/>
          <p:nvPr/>
        </p:nvSpPr>
        <p:spPr>
          <a:xfrm>
            <a:off x="1620454" y="5285411"/>
            <a:ext cx="6737592" cy="713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1072866" rtl="0" eaLnBrk="1" latinLnBrk="1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None/>
              <a:defRPr lang="ko-KR" altLang="en-US"/>
            </a:pPr>
            <a:r>
              <a:rPr lang="ko-KR" altLang="en-US" sz="20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포츠담 선언에 포함되지 못한 소수민족</a:t>
            </a:r>
            <a:endParaRPr lang="ko-KR" altLang="en-US" sz="20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marL="0" lvl="0" indent="0" algn="ctr" defTabSz="1072866" rtl="0" eaLnBrk="1" latinLnBrk="1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None/>
              <a:defRPr lang="ko-KR" altLang="en-US"/>
            </a:pPr>
            <a:r>
              <a:rPr lang="ko-KR" altLang="en-US" sz="20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식민국과 같은 대우에도 독립되지 못하였다</a:t>
            </a:r>
            <a:endParaRPr lang="en-US" altLang="ko-KR" sz="20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8" name="직사각형 10"/>
          <p:cNvSpPr/>
          <p:nvPr/>
        </p:nvSpPr>
        <p:spPr>
          <a:xfrm>
            <a:off x="1241" y="-1345"/>
            <a:ext cx="2818391" cy="3561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92" name=""/>
          <p:cNvSpPr/>
          <p:nvPr/>
        </p:nvSpPr>
        <p:spPr>
          <a:xfrm>
            <a:off x="2437656" y="1073022"/>
            <a:ext cx="4978049" cy="3318055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cxnSp>
        <p:nvCxnSpPr>
          <p:cNvPr id="2093" name="직선 연결선 4"/>
          <p:cNvCxnSpPr/>
          <p:nvPr/>
        </p:nvCxnSpPr>
        <p:spPr>
          <a:xfrm rot="16200000" flipH="1">
            <a:off x="710308" y="5682242"/>
            <a:ext cx="18141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4" name="직선 연결선 31"/>
          <p:cNvCxnSpPr/>
          <p:nvPr/>
        </p:nvCxnSpPr>
        <p:spPr>
          <a:xfrm>
            <a:off x="1044350" y="6268244"/>
            <a:ext cx="323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5" name="직선 연결선 4"/>
          <p:cNvCxnSpPr/>
          <p:nvPr/>
        </p:nvCxnSpPr>
        <p:spPr>
          <a:xfrm rot="16200000" flipH="1">
            <a:off x="7444759" y="5950948"/>
            <a:ext cx="18141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직사각형 11"/>
          <p:cNvSpPr/>
          <p:nvPr/>
        </p:nvSpPr>
        <p:spPr>
          <a:xfrm>
            <a:off x="-515286" y="0"/>
            <a:ext cx="3254676" cy="25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7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  </a:t>
            </a:r>
            <a:r>
              <a:rPr lang="en-US" altLang="ko-KR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1.</a:t>
            </a:r>
            <a:r>
              <a: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일본내의 소수민족 차별문제</a:t>
            </a:r>
            <a:endParaRPr lang="ko-KR" altLang="en-US" sz="11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</p:txBody>
      </p:sp>
      <p:pic>
        <p:nvPicPr>
          <p:cNvPr id="210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36585" y="1095569"/>
            <a:ext cx="4985986" cy="3323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직사각형 3"/>
          <p:cNvSpPr/>
          <p:nvPr/>
        </p:nvSpPr>
        <p:spPr>
          <a:xfrm>
            <a:off x="-3225" y="284213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96" name="직사각형 15"/>
          <p:cNvSpPr/>
          <p:nvPr/>
        </p:nvSpPr>
        <p:spPr>
          <a:xfrm>
            <a:off x="5237445" y="1038714"/>
            <a:ext cx="4350595" cy="67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오키나와에 자리잡았던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대표적 소수민족 류큐민족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099" name="직사각형 15"/>
          <p:cNvSpPr/>
          <p:nvPr/>
        </p:nvSpPr>
        <p:spPr>
          <a:xfrm>
            <a:off x="5260974" y="2747116"/>
            <a:ext cx="4507866" cy="670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일본의 야마토 민족과는 다른 자신들만의 문화를 꽃피웟다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00" name="직사각형 15"/>
          <p:cNvSpPr/>
          <p:nvPr/>
        </p:nvSpPr>
        <p:spPr>
          <a:xfrm>
            <a:off x="4281524" y="3817369"/>
            <a:ext cx="5006414" cy="373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08" name="직사각형 15"/>
          <p:cNvSpPr/>
          <p:nvPr/>
        </p:nvSpPr>
        <p:spPr>
          <a:xfrm>
            <a:off x="5136056" y="4296108"/>
            <a:ext cx="4428669" cy="969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현재에도 오키나와현의 자치권을 주장하며 류큐민족의 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민족성을 지켜오고있다</a:t>
            </a:r>
            <a:endParaRPr lang="en-US" altLang="ko-KR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2109" name="그룹 12"/>
          <p:cNvGrpSpPr/>
          <p:nvPr/>
        </p:nvGrpSpPr>
        <p:grpSpPr>
          <a:xfrm rot="0">
            <a:off x="-546517" y="0"/>
            <a:ext cx="3840901" cy="356167"/>
            <a:chOff x="-397745" y="303454"/>
            <a:chExt cx="2772669" cy="260426"/>
          </a:xfrm>
        </p:grpSpPr>
        <p:sp>
          <p:nvSpPr>
            <p:cNvPr id="2110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11" name="직사각형 11"/>
            <p:cNvSpPr/>
            <p:nvPr/>
          </p:nvSpPr>
          <p:spPr>
            <a:xfrm>
              <a:off x="-397745" y="333623"/>
              <a:ext cx="2772669" cy="193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8500" indent="-388500">
                <a:buClr>
                  <a:schemeClr val="bg1"/>
                </a:buClr>
                <a:buAutoNum type="arabicPeriod"/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1.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일본내의 소수민족 차별문제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pic>
        <p:nvPicPr>
          <p:cNvPr id="21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919709"/>
            <a:ext cx="5134287" cy="414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직사각형 3"/>
          <p:cNvSpPr/>
          <p:nvPr/>
        </p:nvSpPr>
        <p:spPr>
          <a:xfrm>
            <a:off x="-3225" y="284213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96" name="직사각형 15"/>
          <p:cNvSpPr/>
          <p:nvPr/>
        </p:nvSpPr>
        <p:spPr>
          <a:xfrm>
            <a:off x="0" y="1491544"/>
            <a:ext cx="4350595" cy="67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쿠릴열도에 오래전부터 자리잡았던 아이누족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099" name="직사각형 15"/>
          <p:cNvSpPr/>
          <p:nvPr/>
        </p:nvSpPr>
        <p:spPr>
          <a:xfrm>
            <a:off x="0" y="3093773"/>
            <a:ext cx="4587240" cy="952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일본에서 가장많은 차별을 받아왔으며 현재도 자신들만의 언어를 사용하고있다</a:t>
            </a:r>
            <a:endParaRPr lang="en-US" altLang="ko-KR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00" name="직사각형 15"/>
          <p:cNvSpPr/>
          <p:nvPr/>
        </p:nvSpPr>
        <p:spPr>
          <a:xfrm>
            <a:off x="4281524" y="3817369"/>
            <a:ext cx="5006414" cy="373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08" name="직사각형 15"/>
          <p:cNvSpPr/>
          <p:nvPr/>
        </p:nvSpPr>
        <p:spPr>
          <a:xfrm>
            <a:off x="0" y="4577172"/>
            <a:ext cx="4428669" cy="954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현재 한국과같은 독립을 꿈꾸며 아이누족 부흥 운동을 진행중에 있다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2109" name="그룹 12"/>
          <p:cNvGrpSpPr/>
          <p:nvPr/>
        </p:nvGrpSpPr>
        <p:grpSpPr>
          <a:xfrm rot="0">
            <a:off x="-546517" y="0"/>
            <a:ext cx="3840901" cy="356167"/>
            <a:chOff x="-397745" y="303454"/>
            <a:chExt cx="2772669" cy="260426"/>
          </a:xfrm>
        </p:grpSpPr>
        <p:sp>
          <p:nvSpPr>
            <p:cNvPr id="2110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11" name="직사각형 11"/>
            <p:cNvSpPr/>
            <p:nvPr/>
          </p:nvSpPr>
          <p:spPr>
            <a:xfrm>
              <a:off x="-397745" y="333623"/>
              <a:ext cx="2772669" cy="193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8500" indent="-388500">
                <a:buClr>
                  <a:schemeClr val="bg1"/>
                </a:buClr>
                <a:buAutoNum type="arabicPeriod"/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1.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일본내의 소수민족 차별문제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pic>
        <p:nvPicPr>
          <p:cNvPr id="21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953000" y="1608319"/>
            <a:ext cx="4953000" cy="3474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96" name="직사각형 15"/>
          <p:cNvSpPr/>
          <p:nvPr/>
        </p:nvSpPr>
        <p:spPr>
          <a:xfrm>
            <a:off x="1612329" y="5419486"/>
            <a:ext cx="6681341" cy="646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매년 </a:t>
            </a:r>
            <a:r>
              <a:rPr lang="en-US" altLang="ko-KR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10</a:t>
            </a: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만명에 달하는 일본인구가 아무런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 연고도 없이 증발하듯 사라지고 있다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2098" name=""/>
          <p:cNvGrpSpPr/>
          <p:nvPr/>
        </p:nvGrpSpPr>
        <p:grpSpPr>
          <a:xfrm rot="0">
            <a:off x="2551122" y="611590"/>
            <a:ext cx="4803756" cy="875363"/>
            <a:chOff x="5102244" y="848354"/>
            <a:chExt cx="4803756" cy="1000998"/>
          </a:xfrm>
        </p:grpSpPr>
        <p:sp>
          <p:nvSpPr>
            <p:cNvPr id="2099" name="직사각형 15"/>
            <p:cNvSpPr/>
            <p:nvPr/>
          </p:nvSpPr>
          <p:spPr>
            <a:xfrm>
              <a:off x="5102244" y="1126224"/>
              <a:ext cx="4803756" cy="480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200" b="0" spc="605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일본내의 증발인구 문제</a:t>
              </a:r>
              <a:endParaRPr lang="ko-KR" altLang="en-US" sz="22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00" name="사각형: 둥근 모서리 1"/>
            <p:cNvSpPr/>
            <p:nvPr/>
          </p:nvSpPr>
          <p:spPr>
            <a:xfrm>
              <a:off x="5164973" y="848354"/>
              <a:ext cx="4678295" cy="1000998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105" name="직선 연결선 4"/>
          <p:cNvCxnSpPr/>
          <p:nvPr/>
        </p:nvCxnSpPr>
        <p:spPr>
          <a:xfrm rot="16200000" flipH="1">
            <a:off x="850841" y="5666627"/>
            <a:ext cx="18141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6" name="직선 연결선 31"/>
          <p:cNvCxnSpPr/>
          <p:nvPr/>
        </p:nvCxnSpPr>
        <p:spPr>
          <a:xfrm>
            <a:off x="1044350" y="6268244"/>
            <a:ext cx="323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7" name="직선 연결선 4"/>
          <p:cNvCxnSpPr/>
          <p:nvPr/>
        </p:nvCxnSpPr>
        <p:spPr>
          <a:xfrm rot="16200000" flipH="1">
            <a:off x="7257382" y="5950948"/>
            <a:ext cx="18141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9" name="그룹 12"/>
          <p:cNvGrpSpPr/>
          <p:nvPr/>
        </p:nvGrpSpPr>
        <p:grpSpPr>
          <a:xfrm rot="0">
            <a:off x="-421599" y="-1"/>
            <a:ext cx="3840900" cy="356168"/>
            <a:chOff x="-307569" y="303453"/>
            <a:chExt cx="2772668" cy="260426"/>
          </a:xfrm>
        </p:grpSpPr>
        <p:sp>
          <p:nvSpPr>
            <p:cNvPr id="2110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11" name="직사각형 11"/>
            <p:cNvSpPr/>
            <p:nvPr/>
          </p:nvSpPr>
          <p:spPr>
            <a:xfrm>
              <a:off x="-307569" y="303453"/>
              <a:ext cx="2772668" cy="198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8500" indent="-388500">
                <a:buClr>
                  <a:schemeClr val="bg1"/>
                </a:buClr>
                <a:buAutoNum type="arabicPeriod"/>
                <a:defRPr lang="ko-KR" altLang="en-US"/>
              </a:pPr>
              <a:r>
                <a:rPr lang="ko-KR" altLang="en-US" sz="8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</a:t>
              </a:r>
              <a:r>
                <a:rPr lang="en-US" altLang="ko-KR" sz="12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2.</a:t>
              </a:r>
              <a:r>
                <a:rPr lang="ko-KR" altLang="en-US" sz="12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 일본내의 증발인구 문제</a:t>
              </a:r>
              <a:endParaRPr lang="ko-KR" altLang="en-US" sz="12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pic>
        <p:nvPicPr>
          <p:cNvPr id="21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07161" y="1776238"/>
            <a:ext cx="4491678" cy="3305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직사각형 3"/>
          <p:cNvSpPr/>
          <p:nvPr/>
        </p:nvSpPr>
        <p:spPr>
          <a:xfrm>
            <a:off x="0" y="284213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13" name=""/>
          <p:cNvSpPr/>
          <p:nvPr/>
        </p:nvSpPr>
        <p:spPr>
          <a:xfrm>
            <a:off x="1875098" y="596452"/>
            <a:ext cx="6139530" cy="4075263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106" name="직사각형 15"/>
          <p:cNvSpPr/>
          <p:nvPr/>
        </p:nvSpPr>
        <p:spPr>
          <a:xfrm>
            <a:off x="1413848" y="4812081"/>
            <a:ext cx="7078304" cy="1358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개인의 사회적 실패등의 이유로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자신의 신분을 없애는 사회적 신분의 증발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실종자들은 기존의 신분을 버리고 살아가고있다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cxnSp>
        <p:nvCxnSpPr>
          <p:cNvPr id="2110" name="직선 연결선 4"/>
          <p:cNvCxnSpPr/>
          <p:nvPr/>
        </p:nvCxnSpPr>
        <p:spPr>
          <a:xfrm rot="16200000" flipH="1">
            <a:off x="522931" y="5666627"/>
            <a:ext cx="18141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1" name="직선 연결선 31"/>
          <p:cNvCxnSpPr/>
          <p:nvPr/>
        </p:nvCxnSpPr>
        <p:spPr>
          <a:xfrm>
            <a:off x="1044350" y="6255195"/>
            <a:ext cx="323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2" name="직선 연결선 4"/>
          <p:cNvCxnSpPr/>
          <p:nvPr/>
        </p:nvCxnSpPr>
        <p:spPr>
          <a:xfrm rot="16200000" flipH="1">
            <a:off x="7460374" y="5950948"/>
            <a:ext cx="18141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1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04375" y="615470"/>
            <a:ext cx="6096955" cy="4039232"/>
          </a:xfrm>
          <a:prstGeom prst="rect">
            <a:avLst/>
          </a:prstGeom>
        </p:spPr>
      </p:pic>
      <p:grpSp>
        <p:nvGrpSpPr>
          <p:cNvPr id="2115" name="그룹 12"/>
          <p:cNvGrpSpPr/>
          <p:nvPr/>
        </p:nvGrpSpPr>
        <p:grpSpPr>
          <a:xfrm rot="0">
            <a:off x="-421599" y="-1"/>
            <a:ext cx="3840900" cy="356169"/>
            <a:chOff x="-307569" y="303453"/>
            <a:chExt cx="2772668" cy="260427"/>
          </a:xfrm>
        </p:grpSpPr>
        <p:sp>
          <p:nvSpPr>
            <p:cNvPr id="2116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17" name="직사각형 11"/>
            <p:cNvSpPr/>
            <p:nvPr/>
          </p:nvSpPr>
          <p:spPr>
            <a:xfrm>
              <a:off x="-307569" y="303453"/>
              <a:ext cx="2772668" cy="198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8500" indent="-388500">
                <a:buClr>
                  <a:schemeClr val="bg1"/>
                </a:buClr>
                <a:buAutoNum type="arabicPeriod"/>
                <a:defRPr lang="ko-KR" altLang="en-US"/>
              </a:pPr>
              <a:r>
                <a:rPr lang="ko-KR" altLang="en-US" sz="8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</a:t>
              </a:r>
              <a:r>
                <a:rPr lang="en-US" altLang="ko-KR" sz="12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2.</a:t>
              </a:r>
              <a:r>
                <a:rPr lang="ko-KR" altLang="en-US" sz="12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 일본내의 증발인구 문제</a:t>
              </a:r>
              <a:endParaRPr lang="ko-KR" altLang="en-US" sz="12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사용자 지정 18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5962b3"/>
      </a:accent1>
      <a:accent2>
        <a:srgbClr val="f1e71f"/>
      </a:accent2>
      <a:accent3>
        <a:srgbClr val="ec3c3c"/>
      </a:accent3>
      <a:accent4>
        <a:srgbClr val="7076f0"/>
      </a:accent4>
      <a:accent5>
        <a:srgbClr val="738ac8"/>
      </a:accent5>
      <a:accent6>
        <a:srgbClr val="605797"/>
      </a:accent6>
      <a:hlink>
        <a:srgbClr val="eb8803"/>
      </a:hlink>
      <a:folHlink>
        <a:srgbClr val="5f7791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lt1"/>
        </a:solidFill>
        <a:ln>
          <a:solidFill>
            <a:schemeClr val="accent3"/>
          </a:solidFill>
        </a:ln>
        <a:scene3d>
          <a:camera prst="orthographicFront" fov="0">
            <a:rot lat="0" lon="0" rev="0"/>
          </a:camera>
          <a:lightRig rig="threePt" dir="t"/>
        </a:scene3d>
        <a:sp3d>
          <a:bevelT/>
        </a:sp3d>
      </a:spPr>
      <a:bodyPr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358</ep:Words>
  <ep:PresentationFormat>A4 용지(210x297mm)</ep:PresentationFormat>
  <ep:Paragraphs>71</ep:Paragraphs>
  <ep:Slides>21</ep:Slides>
  <ep:Notes>22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ep:HeadingPairs>
  <ep:TitlesOfParts>
    <vt:vector size="2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2014-08-30T22:01:36.000</dcterms:created>
  <dc:creator>madeit-top1</dc:creator>
  <cp:lastModifiedBy>bhch7</cp:lastModifiedBy>
  <dcterms:modified xsi:type="dcterms:W3CDTF">2023-05-02T16:59:34.995</dcterms:modified>
  <cp:revision>229</cp:revision>
  <dc:title>Angry MOMO Presentation</dc:title>
  <cp:version>1000.0000.01</cp:version>
</cp:coreProperties>
</file>