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3" r:id="rId6"/>
    <p:sldId id="264" r:id="rId7"/>
    <p:sldId id="265" r:id="rId8"/>
    <p:sldId id="266" r:id="rId9"/>
    <p:sldId id="270" r:id="rId10"/>
    <p:sldId id="268" r:id="rId11"/>
    <p:sldId id="269" r:id="rId12"/>
    <p:sldId id="271" r:id="rId13"/>
    <p:sldId id="272" r:id="rId14"/>
    <p:sldId id="273" r:id="rId15"/>
    <p:sldId id="274" r:id="rId16"/>
    <p:sldId id="275" r:id="rId17"/>
    <p:sldId id="276" r:id="rId18"/>
    <p:sldId id="262" r:id="rId1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orient="horz" pos="1230" userDrawn="1">
          <p15:clr>
            <a:srgbClr val="A4A3A4"/>
          </p15:clr>
        </p15:guide>
        <p15:guide id="6" orient="horz" pos="731" userDrawn="1">
          <p15:clr>
            <a:srgbClr val="A4A3A4"/>
          </p15:clr>
        </p15:guide>
        <p15:guide id="7" orient="horz" pos="504" userDrawn="1">
          <p15:clr>
            <a:srgbClr val="A4A3A4"/>
          </p15:clr>
        </p15:guide>
        <p15:guide id="8" pos="5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132"/>
    <a:srgbClr val="FB0B0C"/>
    <a:srgbClr val="001B50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78" y="108"/>
      </p:cViewPr>
      <p:guideLst>
        <p:guide orient="horz" pos="346"/>
        <p:guide pos="302"/>
        <p:guide pos="7378"/>
        <p:guide orient="horz" pos="3974"/>
        <p:guide orient="horz" pos="1230"/>
        <p:guide orient="horz" pos="731"/>
        <p:guide orient="horz" pos="504"/>
        <p:guide pos="5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F07F6A-CF7A-BF04-B895-A25E2B6F2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834FB4C3-596C-311A-C75B-50456B1618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069805-F24D-17C2-46CB-934DEB81A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77A13AB-4A04-AC41-8738-BE9B6C67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D4EC04E-546F-EC99-4E72-7EE0E7A79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1763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0DE677-5151-F0F3-2AA5-F7C4A3BE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090281A-F025-3AB7-9739-BA84E2DAE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CE3C1B4-96C6-2F92-225F-37ABB4D71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600603-4A93-9926-2C66-FAD3C3F67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4ECF462-DB23-371C-7035-FC5163C4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171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A22BE9A-1756-A9A5-CB03-098CB211BD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E02CBD5-17D4-0754-ADF2-B1D6695013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F00AE2-E523-CCF2-27F2-14B47560C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0E2033C-65F8-A9E0-1892-31A12D4E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6DA562E-CE1E-62BA-8BE4-14881803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24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291EF3-C3B8-7140-49D3-F4CCDB3BA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E011B3-210D-A80B-AD39-4DE6BC5E8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65E93BD-7AA1-ACDE-B778-BF62DA2C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836978E-7318-8FBF-8D99-6EDED894E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94487D4-1565-7A75-D19C-FA841197E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59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038E4A1-2647-A7F7-CF98-7DD37428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020455-2E51-C0E9-032B-44A25CF80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3677156-A549-D68C-63EC-4D4D3EEE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534D552-7F13-0BBB-CD76-D2127E88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DDB44A-DA07-0CFE-AB5E-D0A6A5F8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906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90417C5-943E-5E05-F794-5801580DB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1AC9298-3B3C-699D-999D-EF0D1DC35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C65F1AB-A70D-A12B-94FA-7E802AA4C7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A1C52D4-1185-E44E-14FA-45C6C93C8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86F6796-DCF1-FE47-DDFA-321796AA7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691D0EE-4836-C49C-FB47-1A6216724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775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61955F-53A4-DB2E-4C2B-0D9882060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A299620-243E-44AC-3932-A25867B10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D2AFC8A-EACD-17BF-0C94-476712A8C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CEE0B314-D02A-8A75-DCD5-517F2E8BF4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69F10FD1-64CE-F2DE-09A5-BA90E62700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55A495C9-FCD8-60C8-F302-BA3F9D55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620DBBD-320B-FE1C-92FC-2B56BC5B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028BF58-449B-6376-1576-B4D9E34F8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516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3337A2F-3B56-3AD7-6DBC-E668FC313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801A65FD-108F-4236-C176-675706C05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53A8152-5061-3EF9-EAD6-AC4CF76F2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C6B51B9-5CD1-EEF9-3173-3BF88DC56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4194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281C188-6BA5-5C2B-DBE0-BB0D0CFC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7440E7C0-F0C5-434D-29B1-CEA24A53E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A61457B-3CAB-DC91-65D8-377679949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1621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3A56077-2E13-D814-3EEE-275B0716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9FF5F69-88E9-423C-F94D-39D0A105E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F1C5CED-C844-FCC5-933B-9B8A26996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F72D730-5FAC-B51E-6342-073D9FA2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E171B53-F69C-F2DC-0D2D-497F7C38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84EA37F7-465C-7A05-88C8-F06B33FD3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669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55FF55-1BA3-E87F-6082-E7318468F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9E30C15-8F0B-454D-4ECD-EB91AD2C1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D545D901-6029-1275-526D-BD8686AB3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8CF3E81-4058-9399-F651-C96F354B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6CAF4E6-9E56-17AC-E438-D7008CA9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385CA73-FA96-6630-9456-43383528D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784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9738DAA-CD32-E449-B20D-92D43E7D2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C9E3077-4396-45C9-05F1-B4C8D15AB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4B1706-C041-C539-DF39-E55BC70102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01B15-C1CE-4B18-B620-6E2FEE8CCD0B}" type="datetimeFigureOut">
              <a:rPr lang="ko-KR" altLang="en-US" smtClean="0"/>
              <a:t>2023-05-03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D800CD-D562-69F6-996F-FD6CC32710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FC6B615-FCC7-D738-ECE0-268D5C44E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3A57F-F6C8-4CA0-A09A-97E1B635FF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40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ree 빨간색과 회색 탑 사원 Stock Photo">
            <a:extLst>
              <a:ext uri="{FF2B5EF4-FFF2-40B4-BE49-F238E27FC236}">
                <a16:creationId xmlns:a16="http://schemas.microsoft.com/office/drawing/2014/main" id="{44C4C751-5BE3-59FA-CA05-56925CF2AA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70C09C0C-39C8-8297-7413-52704F0D26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69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944C75CB-BB35-F261-9A72-7A3A50DACF98}"/>
              </a:ext>
            </a:extLst>
          </p:cNvPr>
          <p:cNvCxnSpPr>
            <a:cxnSpLocks/>
          </p:cNvCxnSpPr>
          <p:nvPr/>
        </p:nvCxnSpPr>
        <p:spPr>
          <a:xfrm>
            <a:off x="498475" y="1869470"/>
            <a:ext cx="323056" cy="0"/>
          </a:xfrm>
          <a:prstGeom prst="line">
            <a:avLst/>
          </a:prstGeom>
          <a:ln w="25400">
            <a:solidFill>
              <a:srgbClr val="FB0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그림 17" descr="실외, 사람, 어두운이(가) 표시된 사진&#10;&#10;자동 생성된 설명">
            <a:extLst>
              <a:ext uri="{FF2B5EF4-FFF2-40B4-BE49-F238E27FC236}">
                <a16:creationId xmlns:a16="http://schemas.microsoft.com/office/drawing/2014/main" id="{4CE8CB1C-401A-C446-E740-735CC31A65C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425" y="667832"/>
            <a:ext cx="3048000" cy="6858000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id="{6C29C26E-7B2D-1085-EE11-E4421B4B44EE}"/>
              </a:ext>
            </a:extLst>
          </p:cNvPr>
          <p:cNvGrpSpPr/>
          <p:nvPr/>
        </p:nvGrpSpPr>
        <p:grpSpPr>
          <a:xfrm>
            <a:off x="479425" y="1788508"/>
            <a:ext cx="5368924" cy="2308324"/>
            <a:chOff x="479425" y="2004012"/>
            <a:chExt cx="5368924" cy="23083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46A41A4-EBDC-1338-1984-94F767413650}"/>
                </a:ext>
              </a:extLst>
            </p:cNvPr>
            <p:cNvSpPr txBox="1"/>
            <p:nvPr/>
          </p:nvSpPr>
          <p:spPr>
            <a:xfrm>
              <a:off x="479425" y="2004012"/>
              <a:ext cx="27728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48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Black" panose="02020900000000000000" pitchFamily="18" charset="-127"/>
                  <a:ea typeface="Noto Serif KR Black" panose="02020900000000000000" pitchFamily="18" charset="-127"/>
                </a:rPr>
                <a:t>일본의 음식과 문화</a:t>
              </a:r>
            </a:p>
          </p:txBody>
        </p:sp>
        <p:sp>
          <p:nvSpPr>
            <p:cNvPr id="2" name="타원 1">
              <a:extLst>
                <a:ext uri="{FF2B5EF4-FFF2-40B4-BE49-F238E27FC236}">
                  <a16:creationId xmlns:a16="http://schemas.microsoft.com/office/drawing/2014/main" id="{F00520AC-203D-B577-F4E8-AA9D50A700AD}"/>
                </a:ext>
              </a:extLst>
            </p:cNvPr>
            <p:cNvSpPr/>
            <p:nvPr/>
          </p:nvSpPr>
          <p:spPr>
            <a:xfrm>
              <a:off x="5691186" y="3219448"/>
              <a:ext cx="157163" cy="157163"/>
            </a:xfrm>
            <a:prstGeom prst="ellipse">
              <a:avLst/>
            </a:prstGeom>
            <a:solidFill>
              <a:srgbClr val="FB0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endParaRPr>
            </a:p>
          </p:txBody>
        </p:sp>
      </p:grpSp>
      <p:pic>
        <p:nvPicPr>
          <p:cNvPr id="20" name="그림 19" descr="옥외설치물, 소화전, 어두운이(가) 표시된 사진&#10;&#10;자동 생성된 설명">
            <a:extLst>
              <a:ext uri="{FF2B5EF4-FFF2-40B4-BE49-F238E27FC236}">
                <a16:creationId xmlns:a16="http://schemas.microsoft.com/office/drawing/2014/main" id="{2537CE14-C8B9-DCB2-83E0-6B793DD12F9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6152" y="-2623595"/>
            <a:ext cx="6262145" cy="125242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24CA9A6-D030-457B-A6A0-BB91971A8ACD}"/>
              </a:ext>
            </a:extLst>
          </p:cNvPr>
          <p:cNvSpPr txBox="1"/>
          <p:nvPr/>
        </p:nvSpPr>
        <p:spPr>
          <a:xfrm>
            <a:off x="529245" y="4498965"/>
            <a:ext cx="302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ea typeface="Noto Serif KR Black" panose="02020900000000000000"/>
              </a:rPr>
              <a:t>21928461 </a:t>
            </a:r>
            <a:r>
              <a:rPr lang="ko-KR" altLang="en-US" dirty="0">
                <a:ea typeface="Noto Serif KR Black" panose="02020900000000000000"/>
              </a:rPr>
              <a:t>김정묵</a:t>
            </a:r>
          </a:p>
        </p:txBody>
      </p:sp>
    </p:spTree>
    <p:extLst>
      <p:ext uri="{BB962C8B-B14F-4D97-AF65-F5344CB8AC3E}">
        <p14:creationId xmlns:p14="http://schemas.microsoft.com/office/powerpoint/2010/main" val="1321970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02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전통음식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1751785" y="882193"/>
            <a:ext cx="4192528" cy="301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낫토</a:t>
            </a:r>
            <a:endParaRPr lang="en-US" altLang="ko-KR" sz="4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  <a:p>
            <a:r>
              <a:rPr lang="ko-KR" altLang="en-US" dirty="0" err="1"/>
              <a:t>낫토는</a:t>
            </a:r>
            <a:r>
              <a:rPr lang="ko-KR" altLang="en-US" dirty="0"/>
              <a:t> 메주콩을 발효하여 만드는 음식으로</a:t>
            </a:r>
            <a:r>
              <a:rPr lang="en-US" altLang="ko-KR" dirty="0"/>
              <a:t>,</a:t>
            </a:r>
            <a:endParaRPr lang="ko-KR" altLang="en-US" dirty="0"/>
          </a:p>
          <a:p>
            <a:r>
              <a:rPr lang="ko-KR" altLang="en-US" dirty="0"/>
              <a:t>한국의 청국장과 비슷한 냄새가 남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먹는 방법은 </a:t>
            </a:r>
            <a:r>
              <a:rPr lang="ko-KR" altLang="en-US" dirty="0" err="1"/>
              <a:t>낫토에</a:t>
            </a:r>
            <a:r>
              <a:rPr lang="ko-KR" altLang="en-US" dirty="0"/>
              <a:t> 파 간장 겨자 달걀 노른자와</a:t>
            </a:r>
          </a:p>
          <a:p>
            <a:r>
              <a:rPr lang="ko-KR" altLang="en-US" dirty="0"/>
              <a:t>섞은 다음에 밥과 김에 싸서 먹음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 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B7A63-BC9E-48C7-AC1F-5DF2182FDC24}"/>
              </a:ext>
            </a:extLst>
          </p:cNvPr>
          <p:cNvSpPr txBox="1"/>
          <p:nvPr/>
        </p:nvSpPr>
        <p:spPr>
          <a:xfrm>
            <a:off x="5409732" y="4037242"/>
            <a:ext cx="560671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스이모노</a:t>
            </a:r>
            <a:endParaRPr lang="en-US" altLang="ko-KR" sz="4000" b="1" dirty="0"/>
          </a:p>
          <a:p>
            <a:endParaRPr lang="en-US" altLang="ko-KR" dirty="0"/>
          </a:p>
          <a:p>
            <a:r>
              <a:rPr lang="ko-KR" altLang="en-US" dirty="0"/>
              <a:t>일본의 맑은 국입니다</a:t>
            </a:r>
            <a:r>
              <a:rPr lang="en-US" altLang="ko-KR" dirty="0"/>
              <a:t>. </a:t>
            </a:r>
          </a:p>
          <a:p>
            <a:r>
              <a:rPr lang="ko-KR" altLang="en-US" dirty="0"/>
              <a:t>보통 초밥집에 나오는 </a:t>
            </a:r>
            <a:r>
              <a:rPr lang="ko-KR" altLang="en-US" dirty="0" err="1"/>
              <a:t>국으로일본의</a:t>
            </a:r>
            <a:r>
              <a:rPr lang="ko-KR" altLang="en-US" dirty="0"/>
              <a:t> 에도 시대에 음식의 맛을 돋구기 위해 만들어 먹었음</a:t>
            </a:r>
            <a:r>
              <a:rPr lang="en-US" altLang="ko-KR" dirty="0"/>
              <a:t>.</a:t>
            </a:r>
          </a:p>
          <a:p>
            <a:endParaRPr lang="ko-KR" altLang="en-US" sz="4000" b="1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45749B8-2857-48A1-811E-6E6B67BF5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483" y="1217809"/>
            <a:ext cx="3472384" cy="2286311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331F3111-D483-4CF5-BCBF-837420988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202" y="3900648"/>
            <a:ext cx="3472384" cy="259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51062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02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전통음식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1751785" y="882193"/>
            <a:ext cx="4192528" cy="301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오코노미야키</a:t>
            </a:r>
            <a:endParaRPr lang="en-US" altLang="ko-KR" sz="4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  <a:p>
            <a:r>
              <a:rPr lang="ko-KR" altLang="en-US" dirty="0"/>
              <a:t> 밀가루 달걀 파 양배추 등을 섞어 </a:t>
            </a:r>
          </a:p>
          <a:p>
            <a:r>
              <a:rPr lang="ko-KR" altLang="en-US" dirty="0"/>
              <a:t>철판 위에 구운 후 </a:t>
            </a:r>
            <a:r>
              <a:rPr lang="ko-KR" altLang="en-US" dirty="0" err="1"/>
              <a:t>가쓰오부시와</a:t>
            </a:r>
            <a:r>
              <a:rPr lang="ko-KR" altLang="en-US" dirty="0"/>
              <a:t> </a:t>
            </a:r>
          </a:p>
          <a:p>
            <a:r>
              <a:rPr lang="ko-KR" altLang="en-US" dirty="0"/>
              <a:t>소스를 뿌려 먹는 요리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아즈치모모야마</a:t>
            </a:r>
            <a:r>
              <a:rPr lang="ko-KR" altLang="en-US" dirty="0"/>
              <a:t> 시대에 만들어진 음식으로</a:t>
            </a:r>
            <a:r>
              <a:rPr lang="en-US" altLang="ko-KR" dirty="0"/>
              <a:t>,</a:t>
            </a:r>
            <a:r>
              <a:rPr lang="ko-KR" altLang="en-US" dirty="0"/>
              <a:t> 원래는 밀가루로 만든 과자로 </a:t>
            </a:r>
          </a:p>
          <a:p>
            <a:r>
              <a:rPr lang="ko-KR" altLang="en-US" dirty="0"/>
              <a:t>메이지 시대에 와서야 현재의 </a:t>
            </a:r>
            <a:r>
              <a:rPr lang="ko-KR" altLang="en-US" dirty="0" err="1"/>
              <a:t>오코노미야키가</a:t>
            </a:r>
            <a:r>
              <a:rPr lang="ko-KR" altLang="en-US" dirty="0"/>
              <a:t> 되었음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 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B7A63-BC9E-48C7-AC1F-5DF2182FDC24}"/>
              </a:ext>
            </a:extLst>
          </p:cNvPr>
          <p:cNvSpPr txBox="1"/>
          <p:nvPr/>
        </p:nvSpPr>
        <p:spPr>
          <a:xfrm>
            <a:off x="5409732" y="4037242"/>
            <a:ext cx="560671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우메보시</a:t>
            </a:r>
            <a:endParaRPr lang="en-US" altLang="ko-KR" sz="4000" b="1" dirty="0"/>
          </a:p>
          <a:p>
            <a:endParaRPr lang="en-US" altLang="ko-KR" dirty="0"/>
          </a:p>
          <a:p>
            <a:r>
              <a:rPr lang="ko-KR" altLang="en-US" dirty="0"/>
              <a:t>한국의 매실장아찌와 같은 음식</a:t>
            </a:r>
            <a:r>
              <a:rPr lang="en-US" altLang="ko-KR" dirty="0"/>
              <a:t>. </a:t>
            </a:r>
          </a:p>
          <a:p>
            <a:r>
              <a:rPr lang="ko-KR" altLang="en-US" dirty="0"/>
              <a:t>주로 밥과 함께 먹음</a:t>
            </a:r>
            <a:r>
              <a:rPr lang="en-US" altLang="ko-KR" dirty="0"/>
              <a:t>.</a:t>
            </a:r>
          </a:p>
          <a:p>
            <a:endParaRPr lang="ko-KR" altLang="en-US" sz="40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9D214E6-9C92-420C-A0C7-8A36C6C53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609" y="1217809"/>
            <a:ext cx="3770261" cy="251099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1BC49CA-0061-4782-A4ED-927ED8ABA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898" y="4033402"/>
            <a:ext cx="3589125" cy="269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266534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우산을 들고 기모노를 입고 여자 Stock Photo">
            <a:extLst>
              <a:ext uri="{FF2B5EF4-FFF2-40B4-BE49-F238E27FC236}">
                <a16:creationId xmlns:a16="http://schemas.microsoft.com/office/drawing/2014/main" id="{4BA60E9C-471B-CD2F-3BE5-8EC9F282D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5A0DCFC-7EEF-755F-D6C0-C30A85BC21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1B50"/>
              </a:gs>
              <a:gs pos="47000">
                <a:srgbClr val="001B50">
                  <a:alpha val="70000"/>
                </a:srgbClr>
              </a:gs>
              <a:gs pos="100000">
                <a:srgbClr val="0011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5598A-B9CE-873E-BB2F-5BCD8674C394}"/>
              </a:ext>
            </a:extLst>
          </p:cNvPr>
          <p:cNvSpPr txBox="1"/>
          <p:nvPr/>
        </p:nvSpPr>
        <p:spPr>
          <a:xfrm>
            <a:off x="366303" y="1287120"/>
            <a:ext cx="3329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</a:t>
            </a:r>
            <a:endParaRPr lang="en-US" altLang="ko-KR" sz="4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현대 음식</a:t>
            </a: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FA16B187-9799-6999-5419-BBE2986E5375}"/>
              </a:ext>
            </a:extLst>
          </p:cNvPr>
          <p:cNvSpPr/>
          <p:nvPr/>
        </p:nvSpPr>
        <p:spPr>
          <a:xfrm>
            <a:off x="2507856" y="1852612"/>
            <a:ext cx="81754" cy="81752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F1D701A-CFB8-BC64-8DFB-F0465E0FF766}"/>
              </a:ext>
            </a:extLst>
          </p:cNvPr>
          <p:cNvCxnSpPr>
            <a:cxnSpLocks/>
          </p:cNvCxnSpPr>
          <p:nvPr/>
        </p:nvCxnSpPr>
        <p:spPr>
          <a:xfrm>
            <a:off x="479425" y="1343025"/>
            <a:ext cx="392113" cy="0"/>
          </a:xfrm>
          <a:prstGeom prst="line">
            <a:avLst/>
          </a:prstGeom>
          <a:ln w="25400">
            <a:solidFill>
              <a:srgbClr val="FB0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F62A4A7-EBA5-784E-18A5-7D6109749C95}"/>
              </a:ext>
            </a:extLst>
          </p:cNvPr>
          <p:cNvSpPr txBox="1"/>
          <p:nvPr/>
        </p:nvSpPr>
        <p:spPr>
          <a:xfrm>
            <a:off x="366303" y="2764479"/>
            <a:ext cx="58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SemiBold" panose="02020600000000000000" pitchFamily="18" charset="-127"/>
                <a:ea typeface="Noto Serif KR SemiBold" panose="02020600000000000000" pitchFamily="18" charset="-127"/>
              </a:rPr>
              <a:t>03</a:t>
            </a:r>
            <a:endParaRPr lang="ko-KR" altLang="en-US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erif KR SemiBold" panose="02020600000000000000" pitchFamily="18" charset="-127"/>
              <a:ea typeface="Noto Serif KR SemiBold" panose="02020600000000000000" pitchFamily="18" charset="-127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0CACB773-04AC-B3A3-66D5-52D40971B27D}"/>
              </a:ext>
            </a:extLst>
          </p:cNvPr>
          <p:cNvCxnSpPr/>
          <p:nvPr/>
        </p:nvCxnSpPr>
        <p:spPr>
          <a:xfrm>
            <a:off x="0" y="2718042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52">
            <a:extLst>
              <a:ext uri="{FF2B5EF4-FFF2-40B4-BE49-F238E27FC236}">
                <a16:creationId xmlns:a16="http://schemas.microsoft.com/office/drawing/2014/main" id="{B72DBDF8-8F74-E27F-FB08-A16202B44183}"/>
              </a:ext>
            </a:extLst>
          </p:cNvPr>
          <p:cNvSpPr/>
          <p:nvPr/>
        </p:nvSpPr>
        <p:spPr>
          <a:xfrm>
            <a:off x="3695489" y="4605338"/>
            <a:ext cx="257190" cy="2571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8207F074-75A3-03E0-724E-D90FBD1E1574}"/>
              </a:ext>
            </a:extLst>
          </p:cNvPr>
          <p:cNvSpPr/>
          <p:nvPr/>
        </p:nvSpPr>
        <p:spPr>
          <a:xfrm>
            <a:off x="6131595" y="3468002"/>
            <a:ext cx="940410" cy="9404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09823E2D-A4CA-0C4D-D609-ED4885AE27CC}"/>
              </a:ext>
            </a:extLst>
          </p:cNvPr>
          <p:cNvSpPr/>
          <p:nvPr/>
        </p:nvSpPr>
        <p:spPr>
          <a:xfrm>
            <a:off x="10500738" y="3847446"/>
            <a:ext cx="560962" cy="56095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78790B-EB15-88DD-AD9E-53FB0F29D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700" y="0"/>
            <a:ext cx="6591300" cy="6308725"/>
          </a:xfrm>
          <a:prstGeom prst="rect">
            <a:avLst/>
          </a:prstGeom>
        </p:spPr>
      </p:pic>
      <p:sp>
        <p:nvSpPr>
          <p:cNvPr id="70" name="타원 69">
            <a:extLst>
              <a:ext uri="{FF2B5EF4-FFF2-40B4-BE49-F238E27FC236}">
                <a16:creationId xmlns:a16="http://schemas.microsoft.com/office/drawing/2014/main" id="{FDB939E8-8C0C-2EFF-CFD7-FEDB510AF066}"/>
              </a:ext>
            </a:extLst>
          </p:cNvPr>
          <p:cNvSpPr/>
          <p:nvPr/>
        </p:nvSpPr>
        <p:spPr>
          <a:xfrm>
            <a:off x="4663215" y="2212433"/>
            <a:ext cx="454885" cy="45488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31AEDDED-A8C0-11B2-3EEE-B92A1D24B207}"/>
              </a:ext>
            </a:extLst>
          </p:cNvPr>
          <p:cNvSpPr/>
          <p:nvPr/>
        </p:nvSpPr>
        <p:spPr>
          <a:xfrm>
            <a:off x="4779409" y="5097217"/>
            <a:ext cx="222496" cy="22249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DEA01489-8FD9-D40A-39DA-B78231D2FCA8}"/>
              </a:ext>
            </a:extLst>
          </p:cNvPr>
          <p:cNvSpPr/>
          <p:nvPr/>
        </p:nvSpPr>
        <p:spPr>
          <a:xfrm>
            <a:off x="9386190" y="800100"/>
            <a:ext cx="316610" cy="316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5789871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03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현대음식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1751785" y="882193"/>
            <a:ext cx="4192528" cy="3013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카레</a:t>
            </a:r>
            <a:endParaRPr lang="en-US" altLang="ko-KR" sz="4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/>
              <a:t>카레의 본래의 기원은 인도</a:t>
            </a:r>
            <a:r>
              <a:rPr lang="en-US" altLang="ko-KR" dirty="0"/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dirty="0"/>
              <a:t>일본에서 즐기는 카레는 일본에 맞게 </a:t>
            </a:r>
            <a:r>
              <a:rPr lang="ko-KR" altLang="en-US" dirty="0" err="1"/>
              <a:t>현지화된</a:t>
            </a:r>
            <a:r>
              <a:rPr lang="ko-KR" altLang="en-US" dirty="0"/>
              <a:t> 음식으로 영국을 거쳐 일본으로 들어옴</a:t>
            </a:r>
            <a:endParaRPr lang="en-US" altLang="ko-KR" dirty="0"/>
          </a:p>
          <a:p>
            <a:pPr>
              <a:lnSpc>
                <a:spcPct val="130000"/>
              </a:lnSpc>
            </a:pPr>
            <a:r>
              <a:rPr lang="ko-KR" altLang="en-US" dirty="0"/>
              <a:t>때에 따라서는 </a:t>
            </a:r>
            <a:r>
              <a:rPr lang="ko-KR" altLang="en-US" dirty="0" err="1"/>
              <a:t>돈가스</a:t>
            </a:r>
            <a:r>
              <a:rPr lang="ko-KR" altLang="en-US" dirty="0"/>
              <a:t> 등 튀긴 음식을 위에 얹어 먹기도 함</a:t>
            </a:r>
            <a:r>
              <a:rPr lang="en-US" altLang="ko-KR" dirty="0"/>
              <a:t>.</a:t>
            </a:r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B7A63-BC9E-48C7-AC1F-5DF2182FDC24}"/>
              </a:ext>
            </a:extLst>
          </p:cNvPr>
          <p:cNvSpPr txBox="1"/>
          <p:nvPr/>
        </p:nvSpPr>
        <p:spPr>
          <a:xfrm>
            <a:off x="5409732" y="4037242"/>
            <a:ext cx="5606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돈카츠</a:t>
            </a:r>
            <a:endParaRPr lang="en-US" altLang="ko-KR" sz="4000" b="1" dirty="0"/>
          </a:p>
          <a:p>
            <a:endParaRPr lang="en-US" altLang="ko-KR" dirty="0"/>
          </a:p>
          <a:p>
            <a:r>
              <a:rPr lang="ko-KR" altLang="en-US" dirty="0"/>
              <a:t>서양의 </a:t>
            </a:r>
            <a:r>
              <a:rPr lang="ko-KR" altLang="en-US" dirty="0" err="1"/>
              <a:t>포크커틀릿에서</a:t>
            </a:r>
            <a:r>
              <a:rPr lang="ko-KR" altLang="en-US" dirty="0"/>
              <a:t> 기원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두꺼운 고기 조각에 밀가루와 계란으로 만든 튀김 옷을 입힌 다음</a:t>
            </a:r>
            <a:r>
              <a:rPr lang="en-US" altLang="ko-KR" dirty="0"/>
              <a:t>, </a:t>
            </a:r>
            <a:r>
              <a:rPr lang="ko-KR" altLang="en-US" dirty="0"/>
              <a:t>빵가루를 묻혀 기름에 튀김</a:t>
            </a:r>
            <a:r>
              <a:rPr lang="en-US" altLang="ko-KR" dirty="0"/>
              <a:t>.</a:t>
            </a:r>
            <a:endParaRPr lang="ko-KR" altLang="en-US" sz="40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DED9683-88E6-4266-B6E6-91650DFAF2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652" y="1181352"/>
            <a:ext cx="3902312" cy="260674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F887CEB6-66CA-47D5-832E-3D91C962EF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634" y="4037242"/>
            <a:ext cx="3583622" cy="2393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866992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03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현대음식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1751785" y="882193"/>
            <a:ext cx="4192528" cy="3405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교자</a:t>
            </a:r>
            <a:endParaRPr lang="en-US" altLang="ko-KR" sz="4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  <a:p>
            <a:pPr>
              <a:lnSpc>
                <a:spcPct val="130000"/>
              </a:lnSpc>
            </a:pPr>
            <a:r>
              <a:rPr lang="en-US" altLang="ko-KR" dirty="0"/>
              <a:t>2</a:t>
            </a:r>
            <a:r>
              <a:rPr lang="ko-KR" altLang="en-US" dirty="0"/>
              <a:t>차세계대전 패전 이후</a:t>
            </a:r>
            <a:r>
              <a:rPr lang="en-US" altLang="ko-KR" dirty="0"/>
              <a:t>, </a:t>
            </a:r>
            <a:r>
              <a:rPr lang="ko-KR" altLang="en-US" dirty="0"/>
              <a:t>중국에 파병되었던 일본 군인이 중국에서 먹던 만두가 먹고 싶어서 고향에 돌아와 중국식만두를 </a:t>
            </a:r>
            <a:r>
              <a:rPr lang="ko-KR" altLang="en-US" dirty="0" err="1"/>
              <a:t>만든것에</a:t>
            </a:r>
            <a:r>
              <a:rPr lang="ko-KR" altLang="en-US" dirty="0"/>
              <a:t> 유래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dirty="0"/>
              <a:t>일본에서는 </a:t>
            </a:r>
            <a:r>
              <a:rPr lang="ko-KR" altLang="en-US" dirty="0" err="1"/>
              <a:t>야키교자라고</a:t>
            </a:r>
            <a:r>
              <a:rPr lang="ko-KR" altLang="en-US" dirty="0"/>
              <a:t> 부름</a:t>
            </a:r>
            <a:r>
              <a:rPr lang="en-US" altLang="ko-KR" dirty="0"/>
              <a:t>.</a:t>
            </a:r>
            <a:br>
              <a:rPr lang="ko-KR" altLang="en-US" sz="4000" dirty="0"/>
            </a:br>
            <a:endParaRPr lang="ko-KR" altLang="en-US" sz="4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B7A63-BC9E-48C7-AC1F-5DF2182FDC24}"/>
              </a:ext>
            </a:extLst>
          </p:cNvPr>
          <p:cNvSpPr txBox="1"/>
          <p:nvPr/>
        </p:nvSpPr>
        <p:spPr>
          <a:xfrm>
            <a:off x="5409732" y="4037242"/>
            <a:ext cx="560671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/>
              <a:t>나폴리탄</a:t>
            </a:r>
            <a:endParaRPr lang="en-US" altLang="ko-KR" sz="4000" b="1" dirty="0"/>
          </a:p>
          <a:p>
            <a:endParaRPr lang="en-US" altLang="ko-KR" dirty="0"/>
          </a:p>
          <a:p>
            <a:r>
              <a:rPr lang="ko-KR" altLang="en-US" dirty="0"/>
              <a:t>비엔나소시지</a:t>
            </a:r>
            <a:r>
              <a:rPr lang="en-US" altLang="ko-KR" dirty="0"/>
              <a:t>, </a:t>
            </a:r>
            <a:r>
              <a:rPr lang="ko-KR" altLang="en-US" dirty="0"/>
              <a:t>양파</a:t>
            </a:r>
            <a:r>
              <a:rPr lang="en-US" altLang="ko-KR" dirty="0"/>
              <a:t>, </a:t>
            </a:r>
            <a:r>
              <a:rPr lang="ko-KR" altLang="en-US" dirty="0"/>
              <a:t>피망을 삶은 파스타 면과 함께 볶고</a:t>
            </a:r>
            <a:r>
              <a:rPr lang="en-US" altLang="ko-KR" dirty="0"/>
              <a:t>, </a:t>
            </a:r>
            <a:r>
              <a:rPr lang="ko-KR" altLang="en-US" dirty="0"/>
              <a:t>케첩으로 맛을 낸 요리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일본판 토마토소스 파스타라고 할 수 있지만</a:t>
            </a:r>
            <a:r>
              <a:rPr lang="en-US" altLang="ko-KR" dirty="0"/>
              <a:t>, </a:t>
            </a:r>
            <a:r>
              <a:rPr lang="ko-KR" altLang="en-US" dirty="0"/>
              <a:t>맛은 완전히 다름</a:t>
            </a:r>
            <a:r>
              <a:rPr lang="en-US" altLang="ko-KR" dirty="0"/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ADF23ECA-F30C-40CF-901B-D812C9BEE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749" y="1217809"/>
            <a:ext cx="3786671" cy="2529496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711315A-B0ED-4D50-8D09-126A79EA41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9349" y="4037242"/>
            <a:ext cx="3529204" cy="235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33039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우산을 들고 기모노를 입고 여자 Stock Photo">
            <a:extLst>
              <a:ext uri="{FF2B5EF4-FFF2-40B4-BE49-F238E27FC236}">
                <a16:creationId xmlns:a16="http://schemas.microsoft.com/office/drawing/2014/main" id="{4BA60E9C-471B-CD2F-3BE5-8EC9F282D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5A0DCFC-7EEF-755F-D6C0-C30A85BC21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1B50"/>
              </a:gs>
              <a:gs pos="47000">
                <a:srgbClr val="001B50">
                  <a:alpha val="70000"/>
                </a:srgbClr>
              </a:gs>
              <a:gs pos="100000">
                <a:srgbClr val="0011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5598A-B9CE-873E-BB2F-5BCD8674C394}"/>
              </a:ext>
            </a:extLst>
          </p:cNvPr>
          <p:cNvSpPr txBox="1"/>
          <p:nvPr/>
        </p:nvSpPr>
        <p:spPr>
          <a:xfrm>
            <a:off x="366303" y="1287120"/>
            <a:ext cx="3329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</a:t>
            </a:r>
            <a:endParaRPr lang="en-US" altLang="ko-KR" sz="4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향토 요리</a:t>
            </a: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FA16B187-9799-6999-5419-BBE2986E5375}"/>
              </a:ext>
            </a:extLst>
          </p:cNvPr>
          <p:cNvSpPr/>
          <p:nvPr/>
        </p:nvSpPr>
        <p:spPr>
          <a:xfrm>
            <a:off x="2507856" y="1852612"/>
            <a:ext cx="81754" cy="81752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F1D701A-CFB8-BC64-8DFB-F0465E0FF766}"/>
              </a:ext>
            </a:extLst>
          </p:cNvPr>
          <p:cNvCxnSpPr>
            <a:cxnSpLocks/>
          </p:cNvCxnSpPr>
          <p:nvPr/>
        </p:nvCxnSpPr>
        <p:spPr>
          <a:xfrm>
            <a:off x="479425" y="1343025"/>
            <a:ext cx="392113" cy="0"/>
          </a:xfrm>
          <a:prstGeom prst="line">
            <a:avLst/>
          </a:prstGeom>
          <a:ln w="25400">
            <a:solidFill>
              <a:srgbClr val="FB0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F62A4A7-EBA5-784E-18A5-7D6109749C95}"/>
              </a:ext>
            </a:extLst>
          </p:cNvPr>
          <p:cNvSpPr txBox="1"/>
          <p:nvPr/>
        </p:nvSpPr>
        <p:spPr>
          <a:xfrm>
            <a:off x="366303" y="2764479"/>
            <a:ext cx="58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SemiBold" panose="02020600000000000000" pitchFamily="18" charset="-127"/>
                <a:ea typeface="Noto Serif KR SemiBold" panose="02020600000000000000" pitchFamily="18" charset="-127"/>
              </a:rPr>
              <a:t>04</a:t>
            </a:r>
            <a:endParaRPr lang="ko-KR" altLang="en-US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erif KR SemiBold" panose="02020600000000000000" pitchFamily="18" charset="-127"/>
              <a:ea typeface="Noto Serif KR SemiBold" panose="02020600000000000000" pitchFamily="18" charset="-127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0CACB773-04AC-B3A3-66D5-52D40971B27D}"/>
              </a:ext>
            </a:extLst>
          </p:cNvPr>
          <p:cNvCxnSpPr/>
          <p:nvPr/>
        </p:nvCxnSpPr>
        <p:spPr>
          <a:xfrm>
            <a:off x="0" y="2718042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52">
            <a:extLst>
              <a:ext uri="{FF2B5EF4-FFF2-40B4-BE49-F238E27FC236}">
                <a16:creationId xmlns:a16="http://schemas.microsoft.com/office/drawing/2014/main" id="{B72DBDF8-8F74-E27F-FB08-A16202B44183}"/>
              </a:ext>
            </a:extLst>
          </p:cNvPr>
          <p:cNvSpPr/>
          <p:nvPr/>
        </p:nvSpPr>
        <p:spPr>
          <a:xfrm>
            <a:off x="3695489" y="4605338"/>
            <a:ext cx="257190" cy="2571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8207F074-75A3-03E0-724E-D90FBD1E1574}"/>
              </a:ext>
            </a:extLst>
          </p:cNvPr>
          <p:cNvSpPr/>
          <p:nvPr/>
        </p:nvSpPr>
        <p:spPr>
          <a:xfrm>
            <a:off x="6131595" y="3468002"/>
            <a:ext cx="940410" cy="9404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09823E2D-A4CA-0C4D-D609-ED4885AE27CC}"/>
              </a:ext>
            </a:extLst>
          </p:cNvPr>
          <p:cNvSpPr/>
          <p:nvPr/>
        </p:nvSpPr>
        <p:spPr>
          <a:xfrm>
            <a:off x="10500738" y="3847446"/>
            <a:ext cx="560962" cy="56095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78790B-EB15-88DD-AD9E-53FB0F29D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700" y="0"/>
            <a:ext cx="6591300" cy="6308725"/>
          </a:xfrm>
          <a:prstGeom prst="rect">
            <a:avLst/>
          </a:prstGeom>
        </p:spPr>
      </p:pic>
      <p:sp>
        <p:nvSpPr>
          <p:cNvPr id="70" name="타원 69">
            <a:extLst>
              <a:ext uri="{FF2B5EF4-FFF2-40B4-BE49-F238E27FC236}">
                <a16:creationId xmlns:a16="http://schemas.microsoft.com/office/drawing/2014/main" id="{FDB939E8-8C0C-2EFF-CFD7-FEDB510AF066}"/>
              </a:ext>
            </a:extLst>
          </p:cNvPr>
          <p:cNvSpPr/>
          <p:nvPr/>
        </p:nvSpPr>
        <p:spPr>
          <a:xfrm>
            <a:off x="4663215" y="2212433"/>
            <a:ext cx="454885" cy="45488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31AEDDED-A8C0-11B2-3EEE-B92A1D24B207}"/>
              </a:ext>
            </a:extLst>
          </p:cNvPr>
          <p:cNvSpPr/>
          <p:nvPr/>
        </p:nvSpPr>
        <p:spPr>
          <a:xfrm>
            <a:off x="4779409" y="5097217"/>
            <a:ext cx="222496" cy="22249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DEA01489-8FD9-D40A-39DA-B78231D2FCA8}"/>
              </a:ext>
            </a:extLst>
          </p:cNvPr>
          <p:cNvSpPr/>
          <p:nvPr/>
        </p:nvSpPr>
        <p:spPr>
          <a:xfrm>
            <a:off x="9386190" y="800100"/>
            <a:ext cx="316610" cy="316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63647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04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향토요리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384372" y="882193"/>
            <a:ext cx="6250280" cy="2653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징기스칸 </a:t>
            </a:r>
            <a:r>
              <a:rPr lang="en-US" altLang="ko-KR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(</a:t>
            </a:r>
            <a:r>
              <a:rPr lang="ko-KR" altLang="en-US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훗카이도</a:t>
            </a:r>
            <a:r>
              <a:rPr lang="en-US" altLang="ko-KR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ko-KR" altLang="en-US" dirty="0"/>
              <a:t>가운데가 볼록한 원형 냄비 안에 채소를 듬뿍 곁들여 양고기를 </a:t>
            </a:r>
            <a:r>
              <a:rPr lang="ko-KR" altLang="en-US" dirty="0" err="1"/>
              <a:t>구워내는</a:t>
            </a:r>
            <a:r>
              <a:rPr lang="ko-KR" altLang="en-US" dirty="0"/>
              <a:t> 향토 요리</a:t>
            </a:r>
            <a:r>
              <a:rPr lang="en-US" altLang="ko-KR" dirty="0"/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dirty="0"/>
              <a:t>한때 군용품을 보급하기 위해 양 사육이 성행했던 홋카이도에서 전쟁이 끝난 이후 이를 식용으로 대체하던 과정에서 대중화된 요리임</a:t>
            </a:r>
            <a:r>
              <a:rPr lang="en-US" altLang="ko-KR" dirty="0"/>
              <a:t>.</a:t>
            </a:r>
            <a:endParaRPr lang="en-US" altLang="ko-KR" sz="4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B7A63-BC9E-48C7-AC1F-5DF2182FDC24}"/>
              </a:ext>
            </a:extLst>
          </p:cNvPr>
          <p:cNvSpPr txBox="1"/>
          <p:nvPr/>
        </p:nvSpPr>
        <p:spPr>
          <a:xfrm>
            <a:off x="5580648" y="4037242"/>
            <a:ext cx="641764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도와다</a:t>
            </a:r>
            <a:r>
              <a:rPr lang="ko-KR" altLang="en-US" sz="4000" b="1" dirty="0"/>
              <a:t> </a:t>
            </a:r>
            <a:r>
              <a:rPr lang="ko-KR" altLang="en-US" sz="4000" b="1" dirty="0" err="1"/>
              <a:t>바라야키</a:t>
            </a:r>
            <a:r>
              <a:rPr lang="en-US" altLang="ko-KR" sz="4000" b="1" dirty="0"/>
              <a:t>(</a:t>
            </a:r>
            <a:r>
              <a:rPr lang="ko-KR" altLang="en-US" sz="4000" b="1" dirty="0" err="1"/>
              <a:t>아오모리</a:t>
            </a:r>
            <a:r>
              <a:rPr lang="en-US" altLang="ko-KR" sz="4000" b="1" dirty="0"/>
              <a:t>)</a:t>
            </a:r>
          </a:p>
          <a:p>
            <a:r>
              <a:rPr lang="ko-KR" altLang="en-US" dirty="0"/>
              <a:t>간장 베이스의 양념장으로 밑간 한 </a:t>
            </a:r>
            <a:r>
              <a:rPr lang="en-US" altLang="ko-KR" dirty="0"/>
              <a:t>'</a:t>
            </a:r>
            <a:r>
              <a:rPr lang="ko-KR" altLang="en-US" dirty="0" err="1"/>
              <a:t>규바라</a:t>
            </a:r>
            <a:r>
              <a:rPr lang="en-US" altLang="ko-KR" dirty="0"/>
              <a:t>(</a:t>
            </a:r>
            <a:r>
              <a:rPr lang="ko-KR" altLang="en-US" dirty="0" err="1"/>
              <a:t>우삼겹살</a:t>
            </a:r>
            <a:r>
              <a:rPr lang="en-US" altLang="ko-KR" dirty="0"/>
              <a:t>)' </a:t>
            </a:r>
            <a:r>
              <a:rPr lang="ko-KR" altLang="en-US" dirty="0"/>
              <a:t>부위와 대량의 양파를 철제 냄비에 올려 양파가 노릇노릇해지고 숨이 죽을 때까지 </a:t>
            </a:r>
            <a:r>
              <a:rPr lang="ko-KR" altLang="en-US" dirty="0" err="1"/>
              <a:t>구워내는</a:t>
            </a:r>
            <a:r>
              <a:rPr lang="ko-KR" altLang="en-US" dirty="0"/>
              <a:t> 요리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1950</a:t>
            </a:r>
            <a:r>
              <a:rPr lang="ko-KR" altLang="en-US" dirty="0"/>
              <a:t>년대에 </a:t>
            </a:r>
            <a:r>
              <a:rPr lang="ko-KR" altLang="en-US" dirty="0" err="1"/>
              <a:t>아오모리현</a:t>
            </a:r>
            <a:r>
              <a:rPr lang="ko-KR" altLang="en-US" dirty="0"/>
              <a:t> </a:t>
            </a:r>
            <a:r>
              <a:rPr lang="ko-KR" altLang="en-US" dirty="0" err="1"/>
              <a:t>미사와시의</a:t>
            </a:r>
            <a:r>
              <a:rPr lang="ko-KR" altLang="en-US" dirty="0"/>
              <a:t> 미군 기지 근방에서 탄생한 음식으로</a:t>
            </a:r>
            <a:r>
              <a:rPr lang="en-US" altLang="ko-KR" dirty="0"/>
              <a:t>, </a:t>
            </a:r>
            <a:r>
              <a:rPr lang="ko-KR" altLang="en-US" dirty="0"/>
              <a:t>바로 옆에 위치한 </a:t>
            </a:r>
            <a:r>
              <a:rPr lang="ko-KR" altLang="en-US" dirty="0" err="1"/>
              <a:t>도와다시로</a:t>
            </a:r>
            <a:r>
              <a:rPr lang="ko-KR" altLang="en-US" dirty="0"/>
              <a:t> 전파되어 현재 </a:t>
            </a:r>
            <a:r>
              <a:rPr lang="ko-KR" altLang="en-US" dirty="0" err="1"/>
              <a:t>도와다시</a:t>
            </a:r>
            <a:r>
              <a:rPr lang="ko-KR" altLang="en-US" dirty="0"/>
              <a:t> 내에만 </a:t>
            </a:r>
            <a:r>
              <a:rPr lang="en-US" altLang="ko-KR" dirty="0"/>
              <a:t>80</a:t>
            </a:r>
            <a:r>
              <a:rPr lang="ko-KR" altLang="en-US" dirty="0"/>
              <a:t>곳 이상에 달하는 음식점에서 제공할 정도로 친숙한 요리로 자리매김</a:t>
            </a:r>
            <a:r>
              <a:rPr lang="en-US" altLang="ko-KR" dirty="0"/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139BD93-7006-4BD5-AD1E-0BE448D58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1026" y="1004876"/>
            <a:ext cx="4303966" cy="286931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80CEF482-5343-4815-9561-E8B70ACBE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804" y="4037242"/>
            <a:ext cx="3945041" cy="26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341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04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향토요리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384372" y="882193"/>
            <a:ext cx="6250280" cy="2661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4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몬자야키</a:t>
            </a:r>
            <a:r>
              <a:rPr lang="ko-KR" altLang="en-US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 </a:t>
            </a:r>
            <a:r>
              <a:rPr lang="en-US" altLang="ko-KR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(</a:t>
            </a:r>
            <a:r>
              <a:rPr lang="ko-KR" altLang="en-US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도쿄</a:t>
            </a:r>
            <a:r>
              <a:rPr lang="en-US" altLang="ko-KR" sz="4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Light" panose="02020300000000000000" pitchFamily="18" charset="-127"/>
                <a:ea typeface="Noto Serif KR Light" panose="02020300000000000000" pitchFamily="18" charset="-127"/>
              </a:rPr>
              <a:t>)</a:t>
            </a:r>
            <a:r>
              <a:rPr lang="ko-KR" altLang="en-US" dirty="0"/>
              <a:t> </a:t>
            </a:r>
            <a:endParaRPr lang="en-US" altLang="ko-KR" dirty="0"/>
          </a:p>
          <a:p>
            <a:pPr>
              <a:lnSpc>
                <a:spcPct val="130000"/>
              </a:lnSpc>
            </a:pPr>
            <a:r>
              <a:rPr lang="ko-KR" altLang="en-US" dirty="0"/>
              <a:t>물에 갠 밀가루 반죽과 채소에 어패류 등 다양한 식재료를 섞어 철판 위에 </a:t>
            </a:r>
            <a:r>
              <a:rPr lang="ko-KR" altLang="en-US" dirty="0" err="1"/>
              <a:t>구워내는</a:t>
            </a:r>
            <a:r>
              <a:rPr lang="ko-KR" altLang="en-US" dirty="0"/>
              <a:t> 도쿄의 전통 요리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dirty="0"/>
              <a:t>살짝 끓어오르면 반죽과 건더기를 뒤섞어 굽다가 다 익으면 바깥쪽부터 작은 </a:t>
            </a:r>
            <a:r>
              <a:rPr lang="en-US" altLang="ko-KR" dirty="0"/>
              <a:t>'</a:t>
            </a:r>
            <a:r>
              <a:rPr lang="ko-KR" altLang="en-US" dirty="0"/>
              <a:t>헤라</a:t>
            </a:r>
            <a:r>
              <a:rPr lang="en-US" altLang="ko-KR" dirty="0"/>
              <a:t>(</a:t>
            </a:r>
            <a:r>
              <a:rPr lang="ko-KR" altLang="en-US" dirty="0"/>
              <a:t>철제 주걱</a:t>
            </a:r>
            <a:r>
              <a:rPr lang="en-US" altLang="ko-KR" dirty="0"/>
              <a:t>)'</a:t>
            </a:r>
            <a:r>
              <a:rPr lang="ko-KR" altLang="en-US" dirty="0"/>
              <a:t>로 떠먹음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dirty="0"/>
              <a:t>도쿄의 서민 거리 </a:t>
            </a:r>
            <a:r>
              <a:rPr lang="en-US" altLang="ko-KR" dirty="0"/>
              <a:t>'</a:t>
            </a:r>
            <a:r>
              <a:rPr lang="ko-KR" altLang="en-US" dirty="0" err="1"/>
              <a:t>쓰키시마</a:t>
            </a:r>
            <a:r>
              <a:rPr lang="en-US" altLang="ko-KR" dirty="0"/>
              <a:t>'</a:t>
            </a:r>
            <a:r>
              <a:rPr lang="ko-KR" altLang="en-US" dirty="0"/>
              <a:t>의 명물 요리입니다</a:t>
            </a:r>
            <a:r>
              <a:rPr lang="en-US" altLang="ko-KR" dirty="0"/>
              <a:t>.</a:t>
            </a:r>
            <a:endParaRPr lang="en-US" altLang="ko-KR" sz="4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B7A63-BC9E-48C7-AC1F-5DF2182FDC24}"/>
              </a:ext>
            </a:extLst>
          </p:cNvPr>
          <p:cNvSpPr txBox="1"/>
          <p:nvPr/>
        </p:nvSpPr>
        <p:spPr>
          <a:xfrm>
            <a:off x="5580648" y="4037242"/>
            <a:ext cx="641764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err="1"/>
              <a:t>타코야키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(</a:t>
            </a:r>
            <a:r>
              <a:rPr lang="ko-KR" altLang="en-US" sz="4000" b="1" dirty="0"/>
              <a:t>오사카</a:t>
            </a:r>
            <a:r>
              <a:rPr lang="en-US" altLang="ko-KR" sz="4000" b="1" dirty="0"/>
              <a:t>)</a:t>
            </a:r>
          </a:p>
          <a:p>
            <a:endParaRPr lang="en-US" altLang="ko-KR" dirty="0"/>
          </a:p>
          <a:p>
            <a:r>
              <a:rPr lang="ko-KR" altLang="en-US" dirty="0"/>
              <a:t>육수를 섞은 밀가루 반죽 속에 문어와 고명을 넣고 직경 </a:t>
            </a:r>
            <a:r>
              <a:rPr lang="en-US" altLang="ko-KR" dirty="0"/>
              <a:t>3~5cm </a:t>
            </a:r>
            <a:r>
              <a:rPr lang="ko-KR" altLang="en-US" dirty="0"/>
              <a:t>정도의 공 모양으로 </a:t>
            </a:r>
            <a:r>
              <a:rPr lang="ko-KR" altLang="en-US" dirty="0" err="1"/>
              <a:t>구워내는</a:t>
            </a:r>
            <a:r>
              <a:rPr lang="ko-KR" altLang="en-US" dirty="0"/>
              <a:t> 오사카의 명물 패스트푸드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표면에 </a:t>
            </a:r>
            <a:r>
              <a:rPr lang="ko-KR" altLang="en-US" dirty="0" err="1"/>
              <a:t>되직한</a:t>
            </a:r>
            <a:r>
              <a:rPr lang="ko-KR" altLang="en-US" dirty="0"/>
              <a:t> </a:t>
            </a:r>
            <a:r>
              <a:rPr lang="ko-KR" altLang="en-US" dirty="0" err="1"/>
              <a:t>우스터소스를</a:t>
            </a:r>
            <a:r>
              <a:rPr lang="ko-KR" altLang="en-US" dirty="0"/>
              <a:t> 바른 뒤 </a:t>
            </a:r>
            <a:r>
              <a:rPr lang="ko-KR" altLang="en-US" dirty="0" err="1"/>
              <a:t>가쓰오부시</a:t>
            </a:r>
            <a:r>
              <a:rPr lang="en-US" altLang="ko-KR" dirty="0"/>
              <a:t>, </a:t>
            </a:r>
            <a:r>
              <a:rPr lang="ko-KR" altLang="en-US" dirty="0"/>
              <a:t>김 가루 등을 </a:t>
            </a:r>
            <a:r>
              <a:rPr lang="ko-KR" altLang="en-US" dirty="0" err="1"/>
              <a:t>토핑해</a:t>
            </a:r>
            <a:r>
              <a:rPr lang="ko-KR" altLang="en-US" dirty="0"/>
              <a:t> 먹음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전용 철판에서 </a:t>
            </a:r>
            <a:r>
              <a:rPr lang="ko-KR" altLang="en-US" dirty="0" err="1"/>
              <a:t>타코야키를</a:t>
            </a:r>
            <a:r>
              <a:rPr lang="ko-KR" altLang="en-US" dirty="0"/>
              <a:t> 굴려가며 굽는 모습은 놓치지 말아야 할 오사카의 볼거리임</a:t>
            </a:r>
            <a:r>
              <a:rPr lang="en-US" altLang="ko-KR" dirty="0"/>
              <a:t>.</a:t>
            </a:r>
            <a:endParaRPr lang="en-US" altLang="ko-KR" sz="40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136A8BE-96E0-454F-8F49-1826FDB4F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588" y="995642"/>
            <a:ext cx="4273546" cy="284903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05721AB-2704-49BC-9F60-65E0B373FA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4406" y="4147135"/>
            <a:ext cx="4056136" cy="27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5717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01FD29A-C0DD-1CA6-B193-DB699A09F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DB57408E-FB46-CBF9-D3A9-2821CF04DC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0000"/>
                </a:schemeClr>
              </a:gs>
              <a:gs pos="69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A59B0D7C-7CDE-C4C4-F408-FE7E87EFDABA}"/>
              </a:ext>
            </a:extLst>
          </p:cNvPr>
          <p:cNvCxnSpPr>
            <a:cxnSpLocks/>
          </p:cNvCxnSpPr>
          <p:nvPr/>
        </p:nvCxnSpPr>
        <p:spPr>
          <a:xfrm>
            <a:off x="498475" y="1174145"/>
            <a:ext cx="323056" cy="0"/>
          </a:xfrm>
          <a:prstGeom prst="line">
            <a:avLst/>
          </a:prstGeom>
          <a:ln w="25400">
            <a:solidFill>
              <a:srgbClr val="FB0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>
            <a:extLst>
              <a:ext uri="{FF2B5EF4-FFF2-40B4-BE49-F238E27FC236}">
                <a16:creationId xmlns:a16="http://schemas.microsoft.com/office/drawing/2014/main" id="{75018E3B-504D-8A5F-2435-DFAD6C836926}"/>
              </a:ext>
            </a:extLst>
          </p:cNvPr>
          <p:cNvSpPr/>
          <p:nvPr/>
        </p:nvSpPr>
        <p:spPr>
          <a:xfrm>
            <a:off x="4856690" y="4981898"/>
            <a:ext cx="257190" cy="257188"/>
          </a:xfrm>
          <a:prstGeom prst="ellipse">
            <a:avLst/>
          </a:prstGeom>
          <a:solidFill>
            <a:srgbClr val="FB0B0C">
              <a:alpha val="1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27BB1E82-74A6-EF6A-9A1A-C5503D3DF9A6}"/>
              </a:ext>
            </a:extLst>
          </p:cNvPr>
          <p:cNvSpPr/>
          <p:nvPr/>
        </p:nvSpPr>
        <p:spPr>
          <a:xfrm>
            <a:off x="7960897" y="4000551"/>
            <a:ext cx="1142682" cy="1142668"/>
          </a:xfrm>
          <a:prstGeom prst="ellipse">
            <a:avLst/>
          </a:prstGeom>
          <a:solidFill>
            <a:srgbClr val="FB0B0C">
              <a:alpha val="2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324A8D5F-670F-E921-9E02-C3DF9BFB1A47}"/>
              </a:ext>
            </a:extLst>
          </p:cNvPr>
          <p:cNvSpPr/>
          <p:nvPr/>
        </p:nvSpPr>
        <p:spPr>
          <a:xfrm>
            <a:off x="10165778" y="2952820"/>
            <a:ext cx="894333" cy="894324"/>
          </a:xfrm>
          <a:prstGeom prst="ellipse">
            <a:avLst/>
          </a:prstGeom>
          <a:solidFill>
            <a:srgbClr val="FB0B0C">
              <a:alpha val="2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DE3C0398-0E8D-87E0-C527-DC803A2714C5}"/>
              </a:ext>
            </a:extLst>
          </p:cNvPr>
          <p:cNvSpPr/>
          <p:nvPr/>
        </p:nvSpPr>
        <p:spPr>
          <a:xfrm>
            <a:off x="8493310" y="1889028"/>
            <a:ext cx="222496" cy="222494"/>
          </a:xfrm>
          <a:prstGeom prst="ellipse">
            <a:avLst/>
          </a:prstGeom>
          <a:solidFill>
            <a:srgbClr val="FB0B0C">
              <a:alpha val="7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1D827A04-6669-E7F6-2F50-FA7231FF1756}"/>
              </a:ext>
            </a:extLst>
          </p:cNvPr>
          <p:cNvSpPr/>
          <p:nvPr/>
        </p:nvSpPr>
        <p:spPr>
          <a:xfrm>
            <a:off x="7839201" y="3795220"/>
            <a:ext cx="316610" cy="316607"/>
          </a:xfrm>
          <a:prstGeom prst="ellipse">
            <a:avLst/>
          </a:prstGeom>
          <a:solidFill>
            <a:srgbClr val="FB0B0C">
              <a:alpha val="2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 descr="텍스트이(가) 표시된 사진&#10;&#10;자동 생성된 설명">
            <a:extLst>
              <a:ext uri="{FF2B5EF4-FFF2-40B4-BE49-F238E27FC236}">
                <a16:creationId xmlns:a16="http://schemas.microsoft.com/office/drawing/2014/main" id="{41BCD139-411C-9793-91AA-6099F232F41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7651" y="2837728"/>
            <a:ext cx="12192000" cy="3402418"/>
          </a:xfrm>
          <a:prstGeom prst="rect">
            <a:avLst/>
          </a:prstGeom>
        </p:spPr>
      </p:pic>
      <p:sp>
        <p:nvSpPr>
          <p:cNvPr id="17" name="타원 16">
            <a:extLst>
              <a:ext uri="{FF2B5EF4-FFF2-40B4-BE49-F238E27FC236}">
                <a16:creationId xmlns:a16="http://schemas.microsoft.com/office/drawing/2014/main" id="{6EFC8086-8027-2307-3CD7-F5F5BF1121A3}"/>
              </a:ext>
            </a:extLst>
          </p:cNvPr>
          <p:cNvSpPr/>
          <p:nvPr/>
        </p:nvSpPr>
        <p:spPr>
          <a:xfrm>
            <a:off x="4862204" y="4757434"/>
            <a:ext cx="831006" cy="830997"/>
          </a:xfrm>
          <a:prstGeom prst="ellipse">
            <a:avLst/>
          </a:prstGeom>
          <a:solidFill>
            <a:srgbClr val="FB0B0C">
              <a:alpha val="5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7361A21D-B366-03D8-210A-A1FEBF1D66ED}"/>
              </a:ext>
            </a:extLst>
          </p:cNvPr>
          <p:cNvSpPr/>
          <p:nvPr/>
        </p:nvSpPr>
        <p:spPr>
          <a:xfrm>
            <a:off x="4329111" y="3032519"/>
            <a:ext cx="157163" cy="157163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A5D9A5-FF30-388F-3B16-D921A031A1DB}"/>
              </a:ext>
            </a:extLst>
          </p:cNvPr>
          <p:cNvSpPr txBox="1"/>
          <p:nvPr/>
        </p:nvSpPr>
        <p:spPr>
          <a:xfrm>
            <a:off x="2936557" y="1890369"/>
            <a:ext cx="76763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006209741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조명 타워 Stock Photo">
            <a:extLst>
              <a:ext uri="{FF2B5EF4-FFF2-40B4-BE49-F238E27FC236}">
                <a16:creationId xmlns:a16="http://schemas.microsoft.com/office/drawing/2014/main" id="{CF3BC7ED-7F14-3742-C685-90F6CE28D2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0"/>
            <a:ext cx="12192000" cy="689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2D4CC2C6-9272-13D8-B6F9-B4CBF2A6B669}"/>
              </a:ext>
            </a:extLst>
          </p:cNvPr>
          <p:cNvSpPr/>
          <p:nvPr/>
        </p:nvSpPr>
        <p:spPr>
          <a:xfrm>
            <a:off x="-1" y="0"/>
            <a:ext cx="12192000" cy="6899212"/>
          </a:xfrm>
          <a:prstGeom prst="rect">
            <a:avLst/>
          </a:prstGeom>
          <a:gradFill>
            <a:gsLst>
              <a:gs pos="13000">
                <a:schemeClr val="bg1"/>
              </a:gs>
              <a:gs pos="47000">
                <a:schemeClr val="bg1">
                  <a:lumMod val="95000"/>
                  <a:alpha val="80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8EE6601-C71D-0BF9-139C-6F2D550F56AF}"/>
              </a:ext>
            </a:extLst>
          </p:cNvPr>
          <p:cNvGrpSpPr/>
          <p:nvPr/>
        </p:nvGrpSpPr>
        <p:grpSpPr>
          <a:xfrm>
            <a:off x="366303" y="1287120"/>
            <a:ext cx="3804456" cy="830997"/>
            <a:chOff x="366303" y="1287120"/>
            <a:chExt cx="3804456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45598A-B9CE-873E-BB2F-5BCD8674C394}"/>
                </a:ext>
              </a:extLst>
            </p:cNvPr>
            <p:cNvSpPr txBox="1"/>
            <p:nvPr/>
          </p:nvSpPr>
          <p:spPr>
            <a:xfrm>
              <a:off x="366303" y="1287120"/>
              <a:ext cx="3768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8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Black" panose="02020900000000000000" pitchFamily="18" charset="-127"/>
                  <a:ea typeface="Noto Serif KR Black" panose="02020900000000000000" pitchFamily="18" charset="-127"/>
                </a:rPr>
                <a:t>CONTENTS</a:t>
              </a:r>
              <a:endPara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endParaRPr>
            </a:p>
          </p:txBody>
        </p:sp>
        <p:sp>
          <p:nvSpPr>
            <p:cNvPr id="48" name="타원 47">
              <a:extLst>
                <a:ext uri="{FF2B5EF4-FFF2-40B4-BE49-F238E27FC236}">
                  <a16:creationId xmlns:a16="http://schemas.microsoft.com/office/drawing/2014/main" id="{FA16B187-9799-6999-5419-BBE2986E5375}"/>
                </a:ext>
              </a:extLst>
            </p:cNvPr>
            <p:cNvSpPr/>
            <p:nvPr/>
          </p:nvSpPr>
          <p:spPr>
            <a:xfrm>
              <a:off x="4089005" y="1852612"/>
              <a:ext cx="81754" cy="81752"/>
            </a:xfrm>
            <a:prstGeom prst="ellipse">
              <a:avLst/>
            </a:prstGeom>
            <a:solidFill>
              <a:srgbClr val="FB0B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</a:endParaRPr>
            </a:p>
          </p:txBody>
        </p:sp>
        <p:cxnSp>
          <p:nvCxnSpPr>
            <p:cNvPr id="67" name="직선 연결선 66">
              <a:extLst>
                <a:ext uri="{FF2B5EF4-FFF2-40B4-BE49-F238E27FC236}">
                  <a16:creationId xmlns:a16="http://schemas.microsoft.com/office/drawing/2014/main" id="{9F1D701A-CFB8-BC64-8DFB-F0465E0FF766}"/>
                </a:ext>
              </a:extLst>
            </p:cNvPr>
            <p:cNvCxnSpPr>
              <a:cxnSpLocks/>
            </p:cNvCxnSpPr>
            <p:nvPr/>
          </p:nvCxnSpPr>
          <p:spPr>
            <a:xfrm>
              <a:off x="479425" y="1343025"/>
              <a:ext cx="392113" cy="0"/>
            </a:xfrm>
            <a:prstGeom prst="line">
              <a:avLst/>
            </a:prstGeom>
            <a:ln w="25400">
              <a:solidFill>
                <a:srgbClr val="FB0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6" name="그림 45" descr="어두운이(가) 표시된 사진&#10;&#10;자동 생성된 설명">
            <a:extLst>
              <a:ext uri="{FF2B5EF4-FFF2-40B4-BE49-F238E27FC236}">
                <a16:creationId xmlns:a16="http://schemas.microsoft.com/office/drawing/2014/main" id="{7D080979-31DE-A092-AEB4-66BB9A3B62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027" y="2253148"/>
            <a:ext cx="11625944" cy="4655589"/>
          </a:xfrm>
          <a:prstGeom prst="rect">
            <a:avLst/>
          </a:prstGeom>
        </p:spPr>
      </p:pic>
      <p:sp>
        <p:nvSpPr>
          <p:cNvPr id="71" name="타원 70">
            <a:extLst>
              <a:ext uri="{FF2B5EF4-FFF2-40B4-BE49-F238E27FC236}">
                <a16:creationId xmlns:a16="http://schemas.microsoft.com/office/drawing/2014/main" id="{20869774-0C86-F5A4-9CC5-CC8174457799}"/>
              </a:ext>
            </a:extLst>
          </p:cNvPr>
          <p:cNvSpPr>
            <a:spLocks/>
          </p:cNvSpPr>
          <p:nvPr/>
        </p:nvSpPr>
        <p:spPr>
          <a:xfrm>
            <a:off x="9843364" y="4585924"/>
            <a:ext cx="1120955" cy="1120954"/>
          </a:xfrm>
          <a:prstGeom prst="ellipse">
            <a:avLst/>
          </a:prstGeom>
          <a:solidFill>
            <a:srgbClr val="FB0B0C">
              <a:alpha val="2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7C52D529-3F5F-2A5A-51D8-22D0395296A5}"/>
              </a:ext>
            </a:extLst>
          </p:cNvPr>
          <p:cNvSpPr>
            <a:spLocks/>
          </p:cNvSpPr>
          <p:nvPr/>
        </p:nvSpPr>
        <p:spPr>
          <a:xfrm>
            <a:off x="7101925" y="2358134"/>
            <a:ext cx="557883" cy="557883"/>
          </a:xfrm>
          <a:prstGeom prst="ellipse">
            <a:avLst/>
          </a:prstGeom>
          <a:solidFill>
            <a:srgbClr val="FB0B0C">
              <a:alpha val="20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5F2CE0-FE2A-26A9-27DA-227278EE8F42}"/>
              </a:ext>
            </a:extLst>
          </p:cNvPr>
          <p:cNvSpPr txBox="1"/>
          <p:nvPr/>
        </p:nvSpPr>
        <p:spPr>
          <a:xfrm>
            <a:off x="9552306" y="352762"/>
            <a:ext cx="30238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6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50000"/>
                    <a:lumOff val="50000"/>
                    <a:alpha val="10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TOKYO</a:t>
            </a:r>
            <a:endParaRPr lang="ko-KR" altLang="en-US" sz="60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50000"/>
                  <a:lumOff val="50000"/>
                  <a:alpha val="10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39EFFF-8FA4-685A-DB3A-DD77E22C6103}"/>
              </a:ext>
            </a:extLst>
          </p:cNvPr>
          <p:cNvSpPr txBox="1"/>
          <p:nvPr/>
        </p:nvSpPr>
        <p:spPr>
          <a:xfrm>
            <a:off x="10877550" y="6121866"/>
            <a:ext cx="9302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02</a:t>
            </a:r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4AAADE62-8661-F77C-0EE5-E2D6B270B904}"/>
              </a:ext>
            </a:extLst>
          </p:cNvPr>
          <p:cNvGrpSpPr/>
          <p:nvPr/>
        </p:nvGrpSpPr>
        <p:grpSpPr>
          <a:xfrm>
            <a:off x="4553367" y="1485006"/>
            <a:ext cx="1128296" cy="714062"/>
            <a:chOff x="4553367" y="1485006"/>
            <a:chExt cx="1128296" cy="71406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046502F-F9AF-8064-F2E3-50378BE80F1B}"/>
                </a:ext>
              </a:extLst>
            </p:cNvPr>
            <p:cNvSpPr txBox="1"/>
            <p:nvPr/>
          </p:nvSpPr>
          <p:spPr>
            <a:xfrm>
              <a:off x="4553367" y="1485006"/>
              <a:ext cx="5847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SemiBold" panose="02020600000000000000" pitchFamily="18" charset="-127"/>
                  <a:ea typeface="Noto Serif KR SemiBold" panose="02020600000000000000" pitchFamily="18" charset="-127"/>
                </a:rPr>
                <a:t>01</a:t>
              </a:r>
              <a:endParaRPr lang="ko-KR" altLang="en-US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SemiBold" panose="02020600000000000000" pitchFamily="18" charset="-127"/>
                <a:ea typeface="Noto Serif KR SemiBold" panose="02020600000000000000" pitchFamily="18" charset="-127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80F294F8-9798-373C-FBAA-788CF0C477FA}"/>
                </a:ext>
              </a:extLst>
            </p:cNvPr>
            <p:cNvSpPr txBox="1"/>
            <p:nvPr/>
          </p:nvSpPr>
          <p:spPr>
            <a:xfrm>
              <a:off x="4553367" y="1737403"/>
              <a:ext cx="1128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SemiBold" panose="02020600000000000000" pitchFamily="18" charset="-127"/>
                  <a:ea typeface="Noto Serif KR SemiBold" panose="02020600000000000000" pitchFamily="18" charset="-127"/>
                </a:rPr>
                <a:t>일본의</a:t>
              </a:r>
              <a:endParaRPr lang="en-US" altLang="ko-KR" sz="12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SemiBold" panose="02020600000000000000" pitchFamily="18" charset="-127"/>
                <a:ea typeface="Noto Serif KR SemiBold" panose="02020600000000000000" pitchFamily="18" charset="-127"/>
              </a:endParaRPr>
            </a:p>
            <a:p>
              <a:r>
                <a:rPr lang="ko-KR" altLang="en-US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SemiBold" panose="02020600000000000000" pitchFamily="18" charset="-127"/>
                  <a:ea typeface="Noto Serif KR SemiBold" panose="02020600000000000000" pitchFamily="18" charset="-127"/>
                </a:rPr>
                <a:t>식사예절</a:t>
              </a:r>
            </a:p>
          </p:txBody>
        </p:sp>
        <p:cxnSp>
          <p:nvCxnSpPr>
            <p:cNvPr id="51" name="직선 연결선 50">
              <a:extLst>
                <a:ext uri="{FF2B5EF4-FFF2-40B4-BE49-F238E27FC236}">
                  <a16:creationId xmlns:a16="http://schemas.microsoft.com/office/drawing/2014/main" id="{0800E5FA-AF5C-D344-E74C-21D99662306B}"/>
                </a:ext>
              </a:extLst>
            </p:cNvPr>
            <p:cNvCxnSpPr>
              <a:cxnSpLocks/>
            </p:cNvCxnSpPr>
            <p:nvPr/>
          </p:nvCxnSpPr>
          <p:spPr>
            <a:xfrm>
              <a:off x="4641739" y="1485006"/>
              <a:ext cx="156481" cy="0"/>
            </a:xfrm>
            <a:prstGeom prst="line">
              <a:avLst/>
            </a:prstGeom>
            <a:ln w="25400">
              <a:solidFill>
                <a:srgbClr val="FB0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C3091D28-4A0B-2AA3-6D67-58198333E6D1}"/>
              </a:ext>
            </a:extLst>
          </p:cNvPr>
          <p:cNvGrpSpPr/>
          <p:nvPr/>
        </p:nvGrpSpPr>
        <p:grpSpPr>
          <a:xfrm>
            <a:off x="5561407" y="1485006"/>
            <a:ext cx="1126800" cy="714062"/>
            <a:chOff x="5838042" y="1485006"/>
            <a:chExt cx="1126800" cy="714062"/>
          </a:xfrm>
        </p:grpSpPr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EED3A8B5-90A4-EA29-B144-BAAD5586388A}"/>
                </a:ext>
              </a:extLst>
            </p:cNvPr>
            <p:cNvGrpSpPr/>
            <p:nvPr/>
          </p:nvGrpSpPr>
          <p:grpSpPr>
            <a:xfrm>
              <a:off x="5838042" y="1485006"/>
              <a:ext cx="1126800" cy="714062"/>
              <a:chOff x="5837668" y="1485006"/>
              <a:chExt cx="1126800" cy="714062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4C02D2B-849D-7325-D567-C64B704CE36A}"/>
                  </a:ext>
                </a:extLst>
              </p:cNvPr>
              <p:cNvSpPr txBox="1"/>
              <p:nvPr/>
            </p:nvSpPr>
            <p:spPr>
              <a:xfrm>
                <a:off x="5837668" y="1485006"/>
                <a:ext cx="5847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oto Serif KR SemiBold" panose="02020600000000000000" pitchFamily="18" charset="-127"/>
                    <a:ea typeface="Noto Serif KR SemiBold" panose="02020600000000000000" pitchFamily="18" charset="-127"/>
                  </a:rPr>
                  <a:t>02</a:t>
                </a:r>
                <a:endParaRPr lang="ko-KR" altLang="en-US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SemiBold" panose="02020600000000000000" pitchFamily="18" charset="-127"/>
                  <a:ea typeface="Noto Serif KR SemiBold" panose="02020600000000000000" pitchFamily="18" charset="-127"/>
                </a:endParaRP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737302B-6397-79AE-80A5-6809F64453D5}"/>
                  </a:ext>
                </a:extLst>
              </p:cNvPr>
              <p:cNvSpPr txBox="1"/>
              <p:nvPr/>
            </p:nvSpPr>
            <p:spPr>
              <a:xfrm>
                <a:off x="5837668" y="1737403"/>
                <a:ext cx="1126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oto Serif KR SemiBold" panose="02020600000000000000" pitchFamily="18" charset="-127"/>
                    <a:ea typeface="Noto Serif KR SemiBold" panose="02020600000000000000" pitchFamily="18" charset="-127"/>
                  </a:rPr>
                  <a:t>일본의 </a:t>
                </a:r>
                <a:endParaRPr lang="en-US" altLang="ko-KR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SemiBold" panose="02020600000000000000" pitchFamily="18" charset="-127"/>
                  <a:ea typeface="Noto Serif KR SemiBold" panose="02020600000000000000" pitchFamily="18" charset="-127"/>
                </a:endParaRPr>
              </a:p>
              <a:p>
                <a:r>
                  <a:rPr lang="ko-KR" altLang="en-US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oto Serif KR SemiBold" panose="02020600000000000000" pitchFamily="18" charset="-127"/>
                    <a:ea typeface="Noto Serif KR SemiBold" panose="02020600000000000000" pitchFamily="18" charset="-127"/>
                  </a:rPr>
                  <a:t>전통음식</a:t>
                </a:r>
              </a:p>
            </p:txBody>
          </p:sp>
        </p:grpSp>
        <p:cxnSp>
          <p:nvCxnSpPr>
            <p:cNvPr id="53" name="직선 연결선 52">
              <a:extLst>
                <a:ext uri="{FF2B5EF4-FFF2-40B4-BE49-F238E27FC236}">
                  <a16:creationId xmlns:a16="http://schemas.microsoft.com/office/drawing/2014/main" id="{30B1D30C-BD36-4604-B36E-2D6DE1FEAB51}"/>
                </a:ext>
              </a:extLst>
            </p:cNvPr>
            <p:cNvCxnSpPr>
              <a:cxnSpLocks/>
            </p:cNvCxnSpPr>
            <p:nvPr/>
          </p:nvCxnSpPr>
          <p:spPr>
            <a:xfrm>
              <a:off x="5932376" y="1485006"/>
              <a:ext cx="156481" cy="0"/>
            </a:xfrm>
            <a:prstGeom prst="line">
              <a:avLst/>
            </a:prstGeom>
            <a:ln w="25400">
              <a:solidFill>
                <a:srgbClr val="FB0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516659C-F21B-665D-A4DA-3EC9C0558FE8}"/>
              </a:ext>
            </a:extLst>
          </p:cNvPr>
          <p:cNvGrpSpPr/>
          <p:nvPr/>
        </p:nvGrpSpPr>
        <p:grpSpPr>
          <a:xfrm>
            <a:off x="6750607" y="1485006"/>
            <a:ext cx="1128296" cy="714062"/>
            <a:chOff x="7121221" y="1485006"/>
            <a:chExt cx="1128296" cy="714062"/>
          </a:xfrm>
        </p:grpSpPr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1A37C607-03AF-EE41-6D67-9791527AD9AA}"/>
                </a:ext>
              </a:extLst>
            </p:cNvPr>
            <p:cNvGrpSpPr/>
            <p:nvPr/>
          </p:nvGrpSpPr>
          <p:grpSpPr>
            <a:xfrm>
              <a:off x="7121221" y="1485006"/>
              <a:ext cx="1128296" cy="714062"/>
              <a:chOff x="7121969" y="1485006"/>
              <a:chExt cx="1128296" cy="714062"/>
            </a:xfrm>
          </p:grpSpPr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3363985-83CA-0799-CED6-C16815FE83FD}"/>
                  </a:ext>
                </a:extLst>
              </p:cNvPr>
              <p:cNvSpPr txBox="1"/>
              <p:nvPr/>
            </p:nvSpPr>
            <p:spPr>
              <a:xfrm>
                <a:off x="7121969" y="1485006"/>
                <a:ext cx="5847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oto Serif KR SemiBold" panose="02020600000000000000" pitchFamily="18" charset="-127"/>
                    <a:ea typeface="Noto Serif KR SemiBold" panose="02020600000000000000" pitchFamily="18" charset="-127"/>
                  </a:rPr>
                  <a:t>03</a:t>
                </a:r>
                <a:endParaRPr lang="ko-KR" altLang="en-US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SemiBold" panose="02020600000000000000" pitchFamily="18" charset="-127"/>
                  <a:ea typeface="Noto Serif KR SemiBold" panose="02020600000000000000" pitchFamily="18" charset="-127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30BA4B6-A072-E64E-BDAE-495410CE8DEE}"/>
                  </a:ext>
                </a:extLst>
              </p:cNvPr>
              <p:cNvSpPr txBox="1"/>
              <p:nvPr/>
            </p:nvSpPr>
            <p:spPr>
              <a:xfrm>
                <a:off x="7121969" y="1737403"/>
                <a:ext cx="1128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oto Serif KR SemiBold" panose="02020600000000000000" pitchFamily="18" charset="-127"/>
                    <a:ea typeface="Noto Serif KR SemiBold" panose="02020600000000000000" pitchFamily="18" charset="-127"/>
                  </a:rPr>
                  <a:t>일본의</a:t>
                </a:r>
                <a:endParaRPr lang="en-US" altLang="ko-KR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SemiBold" panose="02020600000000000000" pitchFamily="18" charset="-127"/>
                  <a:ea typeface="Noto Serif KR SemiBold" panose="02020600000000000000" pitchFamily="18" charset="-127"/>
                </a:endParaRPr>
              </a:p>
              <a:p>
                <a:r>
                  <a:rPr lang="ko-KR" altLang="en-US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oto Serif KR SemiBold" panose="02020600000000000000" pitchFamily="18" charset="-127"/>
                    <a:ea typeface="Noto Serif KR SemiBold" panose="02020600000000000000" pitchFamily="18" charset="-127"/>
                  </a:rPr>
                  <a:t>현대음식</a:t>
                </a:r>
              </a:p>
            </p:txBody>
          </p:sp>
        </p:grpSp>
        <p:cxnSp>
          <p:nvCxnSpPr>
            <p:cNvPr id="54" name="직선 연결선 53">
              <a:extLst>
                <a:ext uri="{FF2B5EF4-FFF2-40B4-BE49-F238E27FC236}">
                  <a16:creationId xmlns:a16="http://schemas.microsoft.com/office/drawing/2014/main" id="{4DCD4185-F72F-5A5B-5D92-FC2BEEB7DFE2}"/>
                </a:ext>
              </a:extLst>
            </p:cNvPr>
            <p:cNvCxnSpPr>
              <a:cxnSpLocks/>
            </p:cNvCxnSpPr>
            <p:nvPr/>
          </p:nvCxnSpPr>
          <p:spPr>
            <a:xfrm>
              <a:off x="7224385" y="1494531"/>
              <a:ext cx="156481" cy="0"/>
            </a:xfrm>
            <a:prstGeom prst="line">
              <a:avLst/>
            </a:prstGeom>
            <a:ln w="25400">
              <a:solidFill>
                <a:srgbClr val="FB0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EAC9DABF-B111-9CD1-5051-CCAD156A8D65}"/>
              </a:ext>
            </a:extLst>
          </p:cNvPr>
          <p:cNvGrpSpPr/>
          <p:nvPr/>
        </p:nvGrpSpPr>
        <p:grpSpPr>
          <a:xfrm>
            <a:off x="7841906" y="1485006"/>
            <a:ext cx="1128296" cy="714062"/>
            <a:chOff x="8405896" y="1485006"/>
            <a:chExt cx="1128296" cy="714062"/>
          </a:xfrm>
        </p:grpSpPr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F72A8032-28E7-1F53-DFDE-FEF4318CD48F}"/>
                </a:ext>
              </a:extLst>
            </p:cNvPr>
            <p:cNvGrpSpPr/>
            <p:nvPr/>
          </p:nvGrpSpPr>
          <p:grpSpPr>
            <a:xfrm>
              <a:off x="8405896" y="1485006"/>
              <a:ext cx="1128296" cy="714062"/>
              <a:chOff x="8406270" y="1485006"/>
              <a:chExt cx="1128296" cy="714062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0E2F7A4-1047-38C8-A8C3-24D60A42070F}"/>
                  </a:ext>
                </a:extLst>
              </p:cNvPr>
              <p:cNvSpPr txBox="1"/>
              <p:nvPr/>
            </p:nvSpPr>
            <p:spPr>
              <a:xfrm>
                <a:off x="8406270" y="1485006"/>
                <a:ext cx="5847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oto Serif KR SemiBold" panose="02020600000000000000" pitchFamily="18" charset="-127"/>
                    <a:ea typeface="Noto Serif KR SemiBold" panose="02020600000000000000" pitchFamily="18" charset="-127"/>
                  </a:rPr>
                  <a:t>04</a:t>
                </a:r>
                <a:endParaRPr lang="ko-KR" altLang="en-US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SemiBold" panose="02020600000000000000" pitchFamily="18" charset="-127"/>
                  <a:ea typeface="Noto Serif KR SemiBold" panose="02020600000000000000" pitchFamily="18" charset="-127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A92E182-CECE-1A1C-77C9-868D87DBB934}"/>
                  </a:ext>
                </a:extLst>
              </p:cNvPr>
              <p:cNvSpPr txBox="1"/>
              <p:nvPr/>
            </p:nvSpPr>
            <p:spPr>
              <a:xfrm>
                <a:off x="8406270" y="1737403"/>
                <a:ext cx="1128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oto Serif KR SemiBold" panose="02020600000000000000" pitchFamily="18" charset="-127"/>
                    <a:ea typeface="Noto Serif KR SemiBold" panose="02020600000000000000" pitchFamily="18" charset="-127"/>
                  </a:rPr>
                  <a:t>일본의</a:t>
                </a:r>
                <a:endParaRPr lang="en-US" altLang="ko-KR" sz="12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Noto Serif KR SemiBold" panose="02020600000000000000" pitchFamily="18" charset="-127"/>
                  <a:ea typeface="Noto Serif KR SemiBold" panose="02020600000000000000" pitchFamily="18" charset="-127"/>
                </a:endParaRPr>
              </a:p>
              <a:p>
                <a:r>
                  <a:rPr lang="ko-KR" altLang="en-US" sz="12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Noto Serif KR SemiBold" panose="02020600000000000000" pitchFamily="18" charset="-127"/>
                    <a:ea typeface="Noto Serif KR SemiBold" panose="02020600000000000000" pitchFamily="18" charset="-127"/>
                  </a:rPr>
                  <a:t>향토요리</a:t>
                </a:r>
              </a:p>
            </p:txBody>
          </p:sp>
        </p:grpSp>
        <p:cxnSp>
          <p:nvCxnSpPr>
            <p:cNvPr id="64" name="직선 연결선 63">
              <a:extLst>
                <a:ext uri="{FF2B5EF4-FFF2-40B4-BE49-F238E27FC236}">
                  <a16:creationId xmlns:a16="http://schemas.microsoft.com/office/drawing/2014/main" id="{372C2489-2516-8147-B0BD-6EA5266669CA}"/>
                </a:ext>
              </a:extLst>
            </p:cNvPr>
            <p:cNvCxnSpPr>
              <a:cxnSpLocks/>
            </p:cNvCxnSpPr>
            <p:nvPr/>
          </p:nvCxnSpPr>
          <p:spPr>
            <a:xfrm>
              <a:off x="8498354" y="1494531"/>
              <a:ext cx="156481" cy="0"/>
            </a:xfrm>
            <a:prstGeom prst="line">
              <a:avLst/>
            </a:prstGeom>
            <a:ln w="25400">
              <a:solidFill>
                <a:srgbClr val="FB0B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423822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우산을 들고 기모노를 입고 여자 Stock Photo">
            <a:extLst>
              <a:ext uri="{FF2B5EF4-FFF2-40B4-BE49-F238E27FC236}">
                <a16:creationId xmlns:a16="http://schemas.microsoft.com/office/drawing/2014/main" id="{4BA60E9C-471B-CD2F-3BE5-8EC9F282D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5A0DCFC-7EEF-755F-D6C0-C30A85BC21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1B50"/>
              </a:gs>
              <a:gs pos="47000">
                <a:srgbClr val="001B50">
                  <a:alpha val="70000"/>
                </a:srgbClr>
              </a:gs>
              <a:gs pos="100000">
                <a:srgbClr val="0011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5598A-B9CE-873E-BB2F-5BCD8674C394}"/>
              </a:ext>
            </a:extLst>
          </p:cNvPr>
          <p:cNvSpPr txBox="1"/>
          <p:nvPr/>
        </p:nvSpPr>
        <p:spPr>
          <a:xfrm>
            <a:off x="366303" y="1287120"/>
            <a:ext cx="2636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</a:t>
            </a:r>
            <a:endParaRPr lang="en-US" altLang="ko-KR" sz="4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식사예절</a:t>
            </a: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FA16B187-9799-6999-5419-BBE2986E5375}"/>
              </a:ext>
            </a:extLst>
          </p:cNvPr>
          <p:cNvSpPr/>
          <p:nvPr/>
        </p:nvSpPr>
        <p:spPr>
          <a:xfrm>
            <a:off x="2507856" y="1852612"/>
            <a:ext cx="81754" cy="81752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F1D701A-CFB8-BC64-8DFB-F0465E0FF766}"/>
              </a:ext>
            </a:extLst>
          </p:cNvPr>
          <p:cNvCxnSpPr>
            <a:cxnSpLocks/>
          </p:cNvCxnSpPr>
          <p:nvPr/>
        </p:nvCxnSpPr>
        <p:spPr>
          <a:xfrm>
            <a:off x="479425" y="1343025"/>
            <a:ext cx="392113" cy="0"/>
          </a:xfrm>
          <a:prstGeom prst="line">
            <a:avLst/>
          </a:prstGeom>
          <a:ln w="25400">
            <a:solidFill>
              <a:srgbClr val="FB0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F62A4A7-EBA5-784E-18A5-7D6109749C95}"/>
              </a:ext>
            </a:extLst>
          </p:cNvPr>
          <p:cNvSpPr txBox="1"/>
          <p:nvPr/>
        </p:nvSpPr>
        <p:spPr>
          <a:xfrm>
            <a:off x="366303" y="2764479"/>
            <a:ext cx="58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SemiBold" panose="02020600000000000000" pitchFamily="18" charset="-127"/>
                <a:ea typeface="Noto Serif KR SemiBold" panose="02020600000000000000" pitchFamily="18" charset="-127"/>
              </a:rPr>
              <a:t>01</a:t>
            </a:r>
            <a:endParaRPr lang="ko-KR" altLang="en-US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erif KR SemiBold" panose="02020600000000000000" pitchFamily="18" charset="-127"/>
              <a:ea typeface="Noto Serif KR SemiBold" panose="02020600000000000000" pitchFamily="18" charset="-127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0CACB773-04AC-B3A3-66D5-52D40971B27D}"/>
              </a:ext>
            </a:extLst>
          </p:cNvPr>
          <p:cNvCxnSpPr/>
          <p:nvPr/>
        </p:nvCxnSpPr>
        <p:spPr>
          <a:xfrm>
            <a:off x="0" y="2718042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52">
            <a:extLst>
              <a:ext uri="{FF2B5EF4-FFF2-40B4-BE49-F238E27FC236}">
                <a16:creationId xmlns:a16="http://schemas.microsoft.com/office/drawing/2014/main" id="{B72DBDF8-8F74-E27F-FB08-A16202B44183}"/>
              </a:ext>
            </a:extLst>
          </p:cNvPr>
          <p:cNvSpPr/>
          <p:nvPr/>
        </p:nvSpPr>
        <p:spPr>
          <a:xfrm>
            <a:off x="3695489" y="4605338"/>
            <a:ext cx="257190" cy="2571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8207F074-75A3-03E0-724E-D90FBD1E1574}"/>
              </a:ext>
            </a:extLst>
          </p:cNvPr>
          <p:cNvSpPr/>
          <p:nvPr/>
        </p:nvSpPr>
        <p:spPr>
          <a:xfrm>
            <a:off x="6131595" y="3468002"/>
            <a:ext cx="940410" cy="9404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09823E2D-A4CA-0C4D-D609-ED4885AE27CC}"/>
              </a:ext>
            </a:extLst>
          </p:cNvPr>
          <p:cNvSpPr/>
          <p:nvPr/>
        </p:nvSpPr>
        <p:spPr>
          <a:xfrm>
            <a:off x="10500738" y="3847446"/>
            <a:ext cx="560962" cy="56095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78790B-EB15-88DD-AD9E-53FB0F29D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700" y="0"/>
            <a:ext cx="6591300" cy="6308725"/>
          </a:xfrm>
          <a:prstGeom prst="rect">
            <a:avLst/>
          </a:prstGeom>
        </p:spPr>
      </p:pic>
      <p:sp>
        <p:nvSpPr>
          <p:cNvPr id="70" name="타원 69">
            <a:extLst>
              <a:ext uri="{FF2B5EF4-FFF2-40B4-BE49-F238E27FC236}">
                <a16:creationId xmlns:a16="http://schemas.microsoft.com/office/drawing/2014/main" id="{FDB939E8-8C0C-2EFF-CFD7-FEDB510AF066}"/>
              </a:ext>
            </a:extLst>
          </p:cNvPr>
          <p:cNvSpPr/>
          <p:nvPr/>
        </p:nvSpPr>
        <p:spPr>
          <a:xfrm>
            <a:off x="4663215" y="2212433"/>
            <a:ext cx="454885" cy="45488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31AEDDED-A8C0-11B2-3EEE-B92A1D24B207}"/>
              </a:ext>
            </a:extLst>
          </p:cNvPr>
          <p:cNvSpPr/>
          <p:nvPr/>
        </p:nvSpPr>
        <p:spPr>
          <a:xfrm>
            <a:off x="4779409" y="5097217"/>
            <a:ext cx="222496" cy="22249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DEA01489-8FD9-D40A-39DA-B78231D2FCA8}"/>
              </a:ext>
            </a:extLst>
          </p:cNvPr>
          <p:cNvSpPr/>
          <p:nvPr/>
        </p:nvSpPr>
        <p:spPr>
          <a:xfrm>
            <a:off x="9386190" y="800100"/>
            <a:ext cx="316610" cy="316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9212281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BCC81-B332-FD1D-CF26-C2A0D177CCFD}"/>
              </a:ext>
            </a:extLst>
          </p:cNvPr>
          <p:cNvSpPr txBox="1"/>
          <p:nvPr/>
        </p:nvSpPr>
        <p:spPr>
          <a:xfrm>
            <a:off x="10877550" y="6121866"/>
            <a:ext cx="9302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08</a:t>
            </a:r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01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식사 예절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587551" y="971748"/>
            <a:ext cx="4192528" cy="243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dirty="0"/>
              <a:t>어느 </a:t>
            </a:r>
            <a:r>
              <a:rPr lang="ko-KR" altLang="en-US" dirty="0" err="1"/>
              <a:t>나라던지</a:t>
            </a:r>
            <a:r>
              <a:rPr lang="ko-KR" altLang="en-US" dirty="0"/>
              <a:t> 각자의 식사 예절을 가지고 있음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dirty="0"/>
              <a:t> </a:t>
            </a:r>
          </a:p>
          <a:p>
            <a:pPr>
              <a:lnSpc>
                <a:spcPct val="130000"/>
              </a:lnSpc>
            </a:pPr>
            <a:r>
              <a:rPr lang="ko-KR" altLang="en-US" dirty="0"/>
              <a:t>식사예절은 식사를 할 때 자신이 지저분하게 보이지 않도록 간단한 예절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endParaRPr lang="en-US" altLang="ko-KR" dirty="0"/>
          </a:p>
          <a:p>
            <a:pPr>
              <a:lnSpc>
                <a:spcPct val="130000"/>
              </a:lnSpc>
            </a:pPr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6" name="Picture 8" descr="Free 여자가 들고 젓가락 Stock Photo">
            <a:extLst>
              <a:ext uri="{FF2B5EF4-FFF2-40B4-BE49-F238E27FC236}">
                <a16:creationId xmlns:a16="http://schemas.microsoft.com/office/drawing/2014/main" id="{99321F58-B913-E134-30EF-71D5F179A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4780079" y="4641008"/>
            <a:ext cx="1908824" cy="14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회 Stock Photo">
            <a:extLst>
              <a:ext uri="{FF2B5EF4-FFF2-40B4-BE49-F238E27FC236}">
                <a16:creationId xmlns:a16="http://schemas.microsoft.com/office/drawing/2014/main" id="{41B49738-4113-9174-4206-A4E8647A0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8579" y="4641009"/>
            <a:ext cx="2680135" cy="140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건강한 식생활, 수직 쐈어, 스시의 무료 스톡 사진 Stock Photo">
            <a:extLst>
              <a:ext uri="{FF2B5EF4-FFF2-40B4-BE49-F238E27FC236}">
                <a16:creationId xmlns:a16="http://schemas.microsoft.com/office/drawing/2014/main" id="{5210F7D1-2854-15C0-A7A4-70069B1B4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88390" y="4641006"/>
            <a:ext cx="2703610" cy="140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8C2D2-6C8D-471E-91A8-A3EAC0F7D768}"/>
              </a:ext>
            </a:extLst>
          </p:cNvPr>
          <p:cNvSpPr txBox="1"/>
          <p:nvPr/>
        </p:nvSpPr>
        <p:spPr>
          <a:xfrm>
            <a:off x="4960819" y="2958459"/>
            <a:ext cx="62556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팔꿈치를 테이블 위에 올리는 것은 나쁜 식사 예절이라고 보이지만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누구도 눈에 </a:t>
            </a:r>
            <a:r>
              <a:rPr lang="ko-KR" altLang="en-US" dirty="0" err="1"/>
              <a:t>거슬려하지</a:t>
            </a:r>
            <a:r>
              <a:rPr lang="ko-KR" altLang="en-US" dirty="0"/>
              <a:t> 않으므로 </a:t>
            </a:r>
            <a:endParaRPr lang="en-US" altLang="ko-KR" dirty="0"/>
          </a:p>
          <a:p>
            <a:r>
              <a:rPr lang="ko-KR" altLang="en-US" dirty="0"/>
              <a:t>집에서 혼자서 식사할 때는 지키지 않아도 됨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845926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01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식사 예절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1751785" y="882193"/>
            <a:ext cx="4192528" cy="3160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AutoNum type="arabicPeriod"/>
            </a:pPr>
            <a:r>
              <a:rPr lang="ko-KR" altLang="en-US" dirty="0"/>
              <a:t>젓가락으로 음식을 꽂지 마세요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endParaRPr lang="en-US" altLang="ko-KR" dirty="0"/>
          </a:p>
          <a:p>
            <a:pPr>
              <a:lnSpc>
                <a:spcPct val="130000"/>
              </a:lnSpc>
            </a:pPr>
            <a:r>
              <a:rPr lang="ko-KR" altLang="en-US" dirty="0"/>
              <a:t>젓가락은 꼬치가 아니므로 젓가락으로 음식을 꽂으면 안됨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dirty="0"/>
              <a:t>젓가락을 나이프로써 </a:t>
            </a:r>
            <a:r>
              <a:rPr lang="ko-KR" altLang="en-US" dirty="0" err="1"/>
              <a:t>사용하면안됨</a:t>
            </a:r>
            <a:r>
              <a:rPr lang="en-US" altLang="ko-KR" dirty="0"/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dirty="0"/>
              <a:t>일본에서는 음식은 대체로 한입 사이즈로 제공하므로 젓가락으로 자를 필요는 없음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E19C031-83A8-46F3-B605-D58DE0502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9779" y="666885"/>
            <a:ext cx="1816106" cy="27621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BB7A63-BC9E-48C7-AC1F-5DF2182FDC24}"/>
              </a:ext>
            </a:extLst>
          </p:cNvPr>
          <p:cNvSpPr txBox="1"/>
          <p:nvPr/>
        </p:nvSpPr>
        <p:spPr>
          <a:xfrm>
            <a:off x="5409732" y="4037242"/>
            <a:ext cx="5606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개처럼 먹지 마세요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머리를 숙이고 먹으면 안됨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된장국 마시는 예절은 국그릇을 입까지 가지고 와서 마셔도 괜찮음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642ED7C1-B647-4304-96D2-5E0CDD0302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4234" y="4001616"/>
            <a:ext cx="3615845" cy="26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0850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01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식사 예절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1750407" y="1003059"/>
            <a:ext cx="4192528" cy="1853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/>
              <a:t>3. </a:t>
            </a:r>
            <a:r>
              <a:rPr lang="ko-KR" altLang="en-US" dirty="0"/>
              <a:t>공용 소스를 </a:t>
            </a:r>
            <a:r>
              <a:rPr lang="ko-KR" altLang="en-US" dirty="0" err="1"/>
              <a:t>두번</a:t>
            </a:r>
            <a:r>
              <a:rPr lang="ko-KR" altLang="en-US" dirty="0"/>
              <a:t> 찍지 마세요</a:t>
            </a:r>
            <a:r>
              <a:rPr lang="en-US" altLang="ko-KR" dirty="0"/>
              <a:t>.</a:t>
            </a:r>
            <a:endParaRPr lang="ko-KR" altLang="en-US" dirty="0"/>
          </a:p>
          <a:p>
            <a:pPr>
              <a:lnSpc>
                <a:spcPct val="130000"/>
              </a:lnSpc>
            </a:pPr>
            <a:endParaRPr lang="en-US" altLang="ko-KR" dirty="0"/>
          </a:p>
          <a:p>
            <a:pPr>
              <a:lnSpc>
                <a:spcPct val="130000"/>
              </a:lnSpc>
            </a:pPr>
            <a:r>
              <a:rPr lang="ko-KR" altLang="en-US" dirty="0"/>
              <a:t>한입 </a:t>
            </a:r>
            <a:r>
              <a:rPr lang="ko-KR" altLang="en-US" dirty="0" err="1"/>
              <a:t>베어문</a:t>
            </a:r>
            <a:r>
              <a:rPr lang="ko-KR" altLang="en-US" dirty="0"/>
              <a:t> 음식을 다시 소스에 찍는 것은 청결하지 않으며 꽤 불쾌하게 여김</a:t>
            </a:r>
            <a:r>
              <a:rPr lang="en-US" altLang="ko-KR" dirty="0"/>
              <a:t>.</a:t>
            </a:r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B7A63-BC9E-48C7-AC1F-5DF2182FDC24}"/>
              </a:ext>
            </a:extLst>
          </p:cNvPr>
          <p:cNvSpPr txBox="1"/>
          <p:nvPr/>
        </p:nvSpPr>
        <p:spPr>
          <a:xfrm>
            <a:off x="5553346" y="4037242"/>
            <a:ext cx="560671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4. </a:t>
            </a:r>
            <a:r>
              <a:rPr lang="ko-KR" altLang="en-US" dirty="0"/>
              <a:t>음식을 자신의 젓가락에서 다른 사람의 젓가락으로 넘겨주지 마세요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다른 사람에게 음식을 넘길 필요가 있을 때는 그들의 개인 그릇</a:t>
            </a:r>
            <a:r>
              <a:rPr lang="en-US" altLang="ko-KR" dirty="0"/>
              <a:t>(</a:t>
            </a:r>
            <a:r>
              <a:rPr lang="ko-KR" altLang="en-US" dirty="0"/>
              <a:t>일본어로 </a:t>
            </a:r>
            <a:r>
              <a:rPr lang="ko-KR" altLang="en-US" dirty="0" err="1"/>
              <a:t>토리자라라고</a:t>
            </a:r>
            <a:r>
              <a:rPr lang="ko-KR" altLang="en-US" dirty="0"/>
              <a:t> 부르는 것</a:t>
            </a:r>
            <a:r>
              <a:rPr lang="en-US" altLang="ko-KR" dirty="0"/>
              <a:t>)</a:t>
            </a:r>
            <a:r>
              <a:rPr lang="ko-KR" altLang="en-US" dirty="0"/>
              <a:t>을 받아서 음식을 옮겨서 </a:t>
            </a:r>
            <a:r>
              <a:rPr lang="ko-KR" altLang="en-US" dirty="0" err="1"/>
              <a:t>넘겨야함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32C47763-4B38-4958-B7DC-7DA2E105A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561" y="482218"/>
            <a:ext cx="3920749" cy="2894819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A6F654BB-FBE4-4F56-9AE3-FC15A16B6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2963" y="3332318"/>
            <a:ext cx="2255922" cy="34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27804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01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식사 예절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1751785" y="882193"/>
            <a:ext cx="4192528" cy="2423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dirty="0"/>
              <a:t>5. </a:t>
            </a:r>
            <a:r>
              <a:rPr lang="ko-KR" altLang="en-US" dirty="0"/>
              <a:t>젓가락을 밥에 </a:t>
            </a:r>
            <a:r>
              <a:rPr lang="ko-KR" altLang="en-US" dirty="0" err="1"/>
              <a:t>세워두지</a:t>
            </a:r>
            <a:r>
              <a:rPr lang="ko-KR" altLang="en-US" dirty="0"/>
              <a:t> 마세요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endParaRPr lang="en-US" altLang="ko-KR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  <a:p>
            <a:pPr>
              <a:lnSpc>
                <a:spcPct val="130000"/>
              </a:lnSpc>
            </a:pPr>
            <a:r>
              <a:rPr lang="ko-KR" altLang="en-US" dirty="0"/>
              <a:t>일본에서는 관습적으로 죽은 사람에게 바치기 위하여 젓가락을 밥그릇에 </a:t>
            </a:r>
            <a:r>
              <a:rPr lang="ko-KR" altLang="en-US" dirty="0" err="1"/>
              <a:t>세워둔</a:t>
            </a:r>
            <a:r>
              <a:rPr lang="ko-KR" altLang="en-US" dirty="0"/>
              <a:t> 밥을 둠</a:t>
            </a:r>
            <a:r>
              <a:rPr lang="en-US" altLang="ko-KR" dirty="0"/>
              <a:t>.</a:t>
            </a:r>
          </a:p>
          <a:p>
            <a:pPr>
              <a:lnSpc>
                <a:spcPct val="130000"/>
              </a:lnSpc>
            </a:pPr>
            <a:r>
              <a:rPr lang="en-US" altLang="ko-KR" dirty="0"/>
              <a:t> </a:t>
            </a:r>
            <a:r>
              <a:rPr lang="ko-KR" altLang="en-US" dirty="0" err="1"/>
              <a:t>세워둔</a:t>
            </a:r>
            <a:r>
              <a:rPr lang="ko-KR" altLang="en-US" dirty="0"/>
              <a:t> 젓가락은 불교의 장례식에서 태우는 향을 생각나게 한다고 불림</a:t>
            </a:r>
            <a:r>
              <a:rPr lang="en-US" altLang="ko-KR" dirty="0"/>
              <a:t>.</a:t>
            </a:r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B7A63-BC9E-48C7-AC1F-5DF2182FDC24}"/>
              </a:ext>
            </a:extLst>
          </p:cNvPr>
          <p:cNvSpPr txBox="1"/>
          <p:nvPr/>
        </p:nvSpPr>
        <p:spPr>
          <a:xfrm>
            <a:off x="5409732" y="4037242"/>
            <a:ext cx="5606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6. </a:t>
            </a:r>
            <a:r>
              <a:rPr lang="ko-KR" altLang="en-US" dirty="0"/>
              <a:t>젓가락을 핥거나 빨지 마세요</a:t>
            </a:r>
            <a:r>
              <a:rPr lang="en-US" altLang="ko-KR" dirty="0"/>
              <a:t>.</a:t>
            </a:r>
          </a:p>
          <a:p>
            <a:endParaRPr lang="ko-KR" altLang="en-US" dirty="0"/>
          </a:p>
          <a:p>
            <a:r>
              <a:rPr lang="ko-KR" altLang="en-US" dirty="0"/>
              <a:t>일본에서는 포크나 </a:t>
            </a:r>
            <a:r>
              <a:rPr lang="ko-KR" altLang="en-US" dirty="0" err="1"/>
              <a:t>나이프등</a:t>
            </a:r>
            <a:r>
              <a:rPr lang="ko-KR" altLang="en-US" dirty="0"/>
              <a:t> 식기류를 핥거나 빨면 버릇없다고 보임</a:t>
            </a:r>
            <a:r>
              <a:rPr lang="en-US" altLang="ko-KR" dirty="0"/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8410913-3F83-47F9-A719-595A7407A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2" y="482218"/>
            <a:ext cx="2444414" cy="329339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C61DBD1F-07E8-4307-BF40-81122ADC1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0548" y="3754055"/>
            <a:ext cx="2885574" cy="265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68596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우산을 들고 기모노를 입고 여자 Stock Photo">
            <a:extLst>
              <a:ext uri="{FF2B5EF4-FFF2-40B4-BE49-F238E27FC236}">
                <a16:creationId xmlns:a16="http://schemas.microsoft.com/office/drawing/2014/main" id="{4BA60E9C-471B-CD2F-3BE5-8EC9F282D5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B5A0DCFC-7EEF-755F-D6C0-C30A85BC21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1B50"/>
              </a:gs>
              <a:gs pos="47000">
                <a:srgbClr val="001B50">
                  <a:alpha val="70000"/>
                </a:srgbClr>
              </a:gs>
              <a:gs pos="100000">
                <a:srgbClr val="00113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5598A-B9CE-873E-BB2F-5BCD8674C394}"/>
              </a:ext>
            </a:extLst>
          </p:cNvPr>
          <p:cNvSpPr txBox="1"/>
          <p:nvPr/>
        </p:nvSpPr>
        <p:spPr>
          <a:xfrm>
            <a:off x="366303" y="1287120"/>
            <a:ext cx="33291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</a:t>
            </a:r>
            <a:endParaRPr lang="en-US" altLang="ko-KR" sz="48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  <a:p>
            <a:r>
              <a:rPr lang="ko-KR" altLang="en-US" sz="48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전통 음식</a:t>
            </a: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FA16B187-9799-6999-5419-BBE2986E5375}"/>
              </a:ext>
            </a:extLst>
          </p:cNvPr>
          <p:cNvSpPr/>
          <p:nvPr/>
        </p:nvSpPr>
        <p:spPr>
          <a:xfrm>
            <a:off x="2507856" y="1852612"/>
            <a:ext cx="81754" cy="81752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</a:endParaRPr>
          </a:p>
        </p:txBody>
      </p: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9F1D701A-CFB8-BC64-8DFB-F0465E0FF766}"/>
              </a:ext>
            </a:extLst>
          </p:cNvPr>
          <p:cNvCxnSpPr>
            <a:cxnSpLocks/>
          </p:cNvCxnSpPr>
          <p:nvPr/>
        </p:nvCxnSpPr>
        <p:spPr>
          <a:xfrm>
            <a:off x="479425" y="1343025"/>
            <a:ext cx="392113" cy="0"/>
          </a:xfrm>
          <a:prstGeom prst="line">
            <a:avLst/>
          </a:prstGeom>
          <a:ln w="25400">
            <a:solidFill>
              <a:srgbClr val="FB0B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F62A4A7-EBA5-784E-18A5-7D6109749C95}"/>
              </a:ext>
            </a:extLst>
          </p:cNvPr>
          <p:cNvSpPr txBox="1"/>
          <p:nvPr/>
        </p:nvSpPr>
        <p:spPr>
          <a:xfrm>
            <a:off x="366303" y="2764479"/>
            <a:ext cx="580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erif KR SemiBold" panose="02020600000000000000" pitchFamily="18" charset="-127"/>
                <a:ea typeface="Noto Serif KR SemiBold" panose="02020600000000000000" pitchFamily="18" charset="-127"/>
              </a:rPr>
              <a:t>02</a:t>
            </a:r>
            <a:endParaRPr lang="ko-KR" altLang="en-US" sz="24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Noto Serif KR SemiBold" panose="02020600000000000000" pitchFamily="18" charset="-127"/>
              <a:ea typeface="Noto Serif KR SemiBold" panose="02020600000000000000" pitchFamily="18" charset="-127"/>
            </a:endParaRPr>
          </a:p>
        </p:txBody>
      </p:sp>
      <p:cxnSp>
        <p:nvCxnSpPr>
          <p:cNvPr id="47" name="직선 연결선 46">
            <a:extLst>
              <a:ext uri="{FF2B5EF4-FFF2-40B4-BE49-F238E27FC236}">
                <a16:creationId xmlns:a16="http://schemas.microsoft.com/office/drawing/2014/main" id="{0CACB773-04AC-B3A3-66D5-52D40971B27D}"/>
              </a:ext>
            </a:extLst>
          </p:cNvPr>
          <p:cNvCxnSpPr/>
          <p:nvPr/>
        </p:nvCxnSpPr>
        <p:spPr>
          <a:xfrm>
            <a:off x="0" y="2718042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타원 52">
            <a:extLst>
              <a:ext uri="{FF2B5EF4-FFF2-40B4-BE49-F238E27FC236}">
                <a16:creationId xmlns:a16="http://schemas.microsoft.com/office/drawing/2014/main" id="{B72DBDF8-8F74-E27F-FB08-A16202B44183}"/>
              </a:ext>
            </a:extLst>
          </p:cNvPr>
          <p:cNvSpPr/>
          <p:nvPr/>
        </p:nvSpPr>
        <p:spPr>
          <a:xfrm>
            <a:off x="3695489" y="4605338"/>
            <a:ext cx="257190" cy="257188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타원 53">
            <a:extLst>
              <a:ext uri="{FF2B5EF4-FFF2-40B4-BE49-F238E27FC236}">
                <a16:creationId xmlns:a16="http://schemas.microsoft.com/office/drawing/2014/main" id="{8207F074-75A3-03E0-724E-D90FBD1E1574}"/>
              </a:ext>
            </a:extLst>
          </p:cNvPr>
          <p:cNvSpPr/>
          <p:nvPr/>
        </p:nvSpPr>
        <p:spPr>
          <a:xfrm>
            <a:off x="6131595" y="3468002"/>
            <a:ext cx="940410" cy="94040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타원 63">
            <a:extLst>
              <a:ext uri="{FF2B5EF4-FFF2-40B4-BE49-F238E27FC236}">
                <a16:creationId xmlns:a16="http://schemas.microsoft.com/office/drawing/2014/main" id="{09823E2D-A4CA-0C4D-D609-ED4885AE27CC}"/>
              </a:ext>
            </a:extLst>
          </p:cNvPr>
          <p:cNvSpPr/>
          <p:nvPr/>
        </p:nvSpPr>
        <p:spPr>
          <a:xfrm>
            <a:off x="10500738" y="3847446"/>
            <a:ext cx="560962" cy="560956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D78790B-EB15-88DD-AD9E-53FB0F29D0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0700" y="0"/>
            <a:ext cx="6591300" cy="6308725"/>
          </a:xfrm>
          <a:prstGeom prst="rect">
            <a:avLst/>
          </a:prstGeom>
        </p:spPr>
      </p:pic>
      <p:sp>
        <p:nvSpPr>
          <p:cNvPr id="70" name="타원 69">
            <a:extLst>
              <a:ext uri="{FF2B5EF4-FFF2-40B4-BE49-F238E27FC236}">
                <a16:creationId xmlns:a16="http://schemas.microsoft.com/office/drawing/2014/main" id="{FDB939E8-8C0C-2EFF-CFD7-FEDB510AF066}"/>
              </a:ext>
            </a:extLst>
          </p:cNvPr>
          <p:cNvSpPr/>
          <p:nvPr/>
        </p:nvSpPr>
        <p:spPr>
          <a:xfrm>
            <a:off x="4663215" y="2212433"/>
            <a:ext cx="454885" cy="454880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타원 71">
            <a:extLst>
              <a:ext uri="{FF2B5EF4-FFF2-40B4-BE49-F238E27FC236}">
                <a16:creationId xmlns:a16="http://schemas.microsoft.com/office/drawing/2014/main" id="{31AEDDED-A8C0-11B2-3EEE-B92A1D24B207}"/>
              </a:ext>
            </a:extLst>
          </p:cNvPr>
          <p:cNvSpPr/>
          <p:nvPr/>
        </p:nvSpPr>
        <p:spPr>
          <a:xfrm>
            <a:off x="4779409" y="5097217"/>
            <a:ext cx="222496" cy="222494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DEA01489-8FD9-D40A-39DA-B78231D2FCA8}"/>
              </a:ext>
            </a:extLst>
          </p:cNvPr>
          <p:cNvSpPr/>
          <p:nvPr/>
        </p:nvSpPr>
        <p:spPr>
          <a:xfrm>
            <a:off x="9386190" y="800100"/>
            <a:ext cx="316610" cy="316607"/>
          </a:xfrm>
          <a:prstGeom prst="ellipse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740552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Free 갈색 나무 표면에 녹색 분말의 그릇 Stock Photo">
            <a:extLst>
              <a:ext uri="{FF2B5EF4-FFF2-40B4-BE49-F238E27FC236}">
                <a16:creationId xmlns:a16="http://schemas.microsoft.com/office/drawing/2014/main" id="{07D4FF20-779E-5D13-8D23-66350D0265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00C0F056-7DE4-AA72-D0B3-93E55C5F123D}"/>
              </a:ext>
            </a:extLst>
          </p:cNvPr>
          <p:cNvSpPr/>
          <p:nvPr/>
        </p:nvSpPr>
        <p:spPr>
          <a:xfrm>
            <a:off x="0" y="0"/>
            <a:ext cx="12192000" cy="6899212"/>
          </a:xfrm>
          <a:prstGeom prst="rect">
            <a:avLst/>
          </a:prstGeom>
          <a:gradFill>
            <a:gsLst>
              <a:gs pos="0">
                <a:schemeClr val="bg1"/>
              </a:gs>
              <a:gs pos="59000">
                <a:schemeClr val="bg1">
                  <a:lumMod val="95000"/>
                  <a:alpha val="95000"/>
                </a:schemeClr>
              </a:gs>
              <a:gs pos="100000">
                <a:schemeClr val="bg1">
                  <a:alpha val="9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BCC81-B332-FD1D-CF26-C2A0D177CCFD}"/>
              </a:ext>
            </a:extLst>
          </p:cNvPr>
          <p:cNvSpPr txBox="1"/>
          <p:nvPr/>
        </p:nvSpPr>
        <p:spPr>
          <a:xfrm>
            <a:off x="10877550" y="6121866"/>
            <a:ext cx="9302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5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08</a:t>
            </a:r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D6C06805-FABA-D607-B069-115C71E16539}"/>
              </a:ext>
            </a:extLst>
          </p:cNvPr>
          <p:cNvCxnSpPr/>
          <p:nvPr/>
        </p:nvCxnSpPr>
        <p:spPr>
          <a:xfrm>
            <a:off x="0" y="669224"/>
            <a:ext cx="297180" cy="0"/>
          </a:xfrm>
          <a:prstGeom prst="line">
            <a:avLst/>
          </a:prstGeom>
          <a:ln>
            <a:solidFill>
              <a:srgbClr val="FB0B0C"/>
            </a:solidFill>
            <a:prstDash val="sysDot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056A51B-8622-EB92-C636-A8F82F7430E4}"/>
              </a:ext>
            </a:extLst>
          </p:cNvPr>
          <p:cNvSpPr txBox="1"/>
          <p:nvPr/>
        </p:nvSpPr>
        <p:spPr>
          <a:xfrm>
            <a:off x="384372" y="482218"/>
            <a:ext cx="58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02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Black" panose="02020900000000000000" pitchFamily="18" charset="-127"/>
              <a:ea typeface="Noto Serif KR Black" panose="02020900000000000000" pitchFamily="18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942C52F-FB24-ACBE-195D-A8B20148EE1F}"/>
              </a:ext>
            </a:extLst>
          </p:cNvPr>
          <p:cNvSpPr txBox="1"/>
          <p:nvPr/>
        </p:nvSpPr>
        <p:spPr>
          <a:xfrm>
            <a:off x="777876" y="482218"/>
            <a:ext cx="2025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Noto Serif KR Black" panose="02020900000000000000" pitchFamily="18" charset="-127"/>
                <a:ea typeface="Noto Serif KR Black" panose="02020900000000000000" pitchFamily="18" charset="-127"/>
              </a:rPr>
              <a:t>일본의 전통음식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F039BFB-33DB-A41A-06FB-42CDB05703AF}"/>
              </a:ext>
            </a:extLst>
          </p:cNvPr>
          <p:cNvSpPr txBox="1"/>
          <p:nvPr/>
        </p:nvSpPr>
        <p:spPr>
          <a:xfrm>
            <a:off x="674389" y="1063707"/>
            <a:ext cx="2248813" cy="679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2000" b="1" dirty="0"/>
              <a:t>일본 음식의 특징</a:t>
            </a:r>
            <a:endParaRPr lang="en-US" altLang="ko-KR" sz="2000" b="1" dirty="0"/>
          </a:p>
          <a:p>
            <a:pPr>
              <a:lnSpc>
                <a:spcPct val="130000"/>
              </a:lnSpc>
            </a:pPr>
            <a:endParaRPr lang="ko-KR" altLang="en-US" sz="105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Noto Serif KR Light" panose="02020300000000000000" pitchFamily="18" charset="-127"/>
              <a:ea typeface="Noto Serif KR Light" panose="02020300000000000000" pitchFamily="18" charset="-127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1347ED9-7EDE-1112-9F47-7E81A1865E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4491" y="-385140"/>
            <a:ext cx="8605323" cy="3205899"/>
          </a:xfrm>
          <a:prstGeom prst="rect">
            <a:avLst/>
          </a:prstGeom>
        </p:spPr>
      </p:pic>
      <p:sp>
        <p:nvSpPr>
          <p:cNvPr id="12" name="타원 11">
            <a:extLst>
              <a:ext uri="{FF2B5EF4-FFF2-40B4-BE49-F238E27FC236}">
                <a16:creationId xmlns:a16="http://schemas.microsoft.com/office/drawing/2014/main" id="{03953694-CB79-E10C-1A95-46DF5A63496E}"/>
              </a:ext>
            </a:extLst>
          </p:cNvPr>
          <p:cNvSpPr/>
          <p:nvPr/>
        </p:nvSpPr>
        <p:spPr>
          <a:xfrm>
            <a:off x="126600" y="6571512"/>
            <a:ext cx="203871" cy="203871"/>
          </a:xfrm>
          <a:prstGeom prst="ellipse">
            <a:avLst/>
          </a:prstGeom>
          <a:solidFill>
            <a:srgbClr val="FB0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6" name="Picture 8" descr="Free 여자가 들고 젓가락 Stock Photo">
            <a:extLst>
              <a:ext uri="{FF2B5EF4-FFF2-40B4-BE49-F238E27FC236}">
                <a16:creationId xmlns:a16="http://schemas.microsoft.com/office/drawing/2014/main" id="{99321F58-B913-E134-30EF-71D5F179A9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8474302" y="870388"/>
            <a:ext cx="1908824" cy="140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회 Stock Photo">
            <a:extLst>
              <a:ext uri="{FF2B5EF4-FFF2-40B4-BE49-F238E27FC236}">
                <a16:creationId xmlns:a16="http://schemas.microsoft.com/office/drawing/2014/main" id="{41B49738-4113-9174-4206-A4E8647A04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88646" y="2554115"/>
            <a:ext cx="2680135" cy="1403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건강한 식생활, 수직 쐈어, 스시의 무료 스톡 사진 Stock Photo">
            <a:extLst>
              <a:ext uri="{FF2B5EF4-FFF2-40B4-BE49-F238E27FC236}">
                <a16:creationId xmlns:a16="http://schemas.microsoft.com/office/drawing/2014/main" id="{5210F7D1-2854-15C0-A7A4-70069B1B41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73940" y="4511589"/>
            <a:ext cx="2703610" cy="140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98C2D2-6C8D-471E-91A8-A3EAC0F7D768}"/>
              </a:ext>
            </a:extLst>
          </p:cNvPr>
          <p:cNvSpPr txBox="1"/>
          <p:nvPr/>
        </p:nvSpPr>
        <p:spPr>
          <a:xfrm>
            <a:off x="777876" y="1955217"/>
            <a:ext cx="66142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dirty="0" err="1"/>
              <a:t>일본인은‘음식을</a:t>
            </a:r>
            <a:r>
              <a:rPr lang="ko-KR" altLang="en-US" dirty="0"/>
              <a:t> 입으로 먹기 이전에 눈과 코로 먼저 </a:t>
            </a:r>
            <a:r>
              <a:rPr lang="ko-KR" altLang="en-US" dirty="0" err="1"/>
              <a:t>먹는다’라고</a:t>
            </a:r>
            <a:r>
              <a:rPr lang="ko-KR" altLang="en-US" dirty="0"/>
              <a:t> 할 정도로 시각적</a:t>
            </a:r>
            <a:r>
              <a:rPr lang="en-US" altLang="ko-KR" dirty="0"/>
              <a:t>, </a:t>
            </a:r>
            <a:r>
              <a:rPr lang="ko-KR" altLang="en-US" dirty="0"/>
              <a:t>미적 감각을 중요시한다</a:t>
            </a:r>
            <a:r>
              <a:rPr lang="en-US" altLang="ko-KR" dirty="0"/>
              <a:t>.</a:t>
            </a:r>
          </a:p>
          <a:p>
            <a:pPr marL="342900" indent="-342900">
              <a:buAutoNum type="arabicPeriod"/>
            </a:pPr>
            <a:endParaRPr lang="en-US" altLang="ko-KR" dirty="0"/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주식과 부식의 구분이 명확하며</a:t>
            </a:r>
            <a:r>
              <a:rPr lang="en-US" altLang="ko-KR" dirty="0"/>
              <a:t>, </a:t>
            </a:r>
            <a:r>
              <a:rPr lang="ko-KR" altLang="en-US" dirty="0"/>
              <a:t>주식은 쌀밥이고 부식으로는 생선</a:t>
            </a:r>
            <a:r>
              <a:rPr lang="en-US" altLang="ko-KR" dirty="0"/>
              <a:t>, </a:t>
            </a:r>
            <a:r>
              <a:rPr lang="ko-KR" altLang="en-US" dirty="0"/>
              <a:t>채소</a:t>
            </a:r>
            <a:r>
              <a:rPr lang="en-US" altLang="ko-KR" dirty="0"/>
              <a:t>, </a:t>
            </a:r>
            <a:r>
              <a:rPr lang="ko-KR" altLang="en-US" dirty="0"/>
              <a:t>콩 등이 있다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AutoNum type="arabicPeriod"/>
            </a:pPr>
            <a:endParaRPr lang="ko-KR" altLang="en-US" dirty="0"/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일본은 사계절의 변화가 뚜렷하므로 모든 음식은 계절감을 대단히 중요시 한다</a:t>
            </a:r>
            <a:r>
              <a:rPr lang="en-US" altLang="ko-KR" dirty="0"/>
              <a:t>.</a:t>
            </a:r>
          </a:p>
          <a:p>
            <a:pPr marL="342900" indent="-342900">
              <a:buFontTx/>
              <a:buAutoNum type="arabicPeriod"/>
            </a:pPr>
            <a:endParaRPr lang="en-US" altLang="ko-KR" dirty="0"/>
          </a:p>
          <a:p>
            <a:pPr marL="342900" indent="-342900">
              <a:buFontTx/>
              <a:buAutoNum type="arabicPeriod"/>
            </a:pPr>
            <a:r>
              <a:rPr lang="ko-KR" altLang="en-US" dirty="0"/>
              <a:t>해산물과 같은 어패류요리</a:t>
            </a:r>
            <a:r>
              <a:rPr lang="en-US" altLang="ko-KR" dirty="0"/>
              <a:t>(</a:t>
            </a:r>
            <a:r>
              <a:rPr lang="ko-KR" altLang="en-US" dirty="0"/>
              <a:t>海鮮料理</a:t>
            </a:r>
            <a:r>
              <a:rPr lang="en-US" altLang="ko-KR" dirty="0"/>
              <a:t>) </a:t>
            </a:r>
            <a:r>
              <a:rPr lang="ko-KR" altLang="en-US" dirty="0"/>
              <a:t>및 채소요리가 발달하였다</a:t>
            </a:r>
            <a:r>
              <a:rPr lang="en-US" altLang="ko-KR" dirty="0"/>
              <a:t>.</a:t>
            </a:r>
            <a:endParaRPr lang="ko-KR" altLang="en-US" dirty="0"/>
          </a:p>
          <a:p>
            <a:pPr marL="342900" indent="-342900">
              <a:buFontTx/>
              <a:buAutoNum type="arabicPeriod"/>
            </a:pPr>
            <a:endParaRPr lang="ko-KR" altLang="en-US" dirty="0"/>
          </a:p>
          <a:p>
            <a:pPr marL="342900" indent="-342900">
              <a:buAutoNum type="arabicPeriod"/>
            </a:pP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219583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743</Words>
  <Application>Microsoft Office PowerPoint</Application>
  <PresentationFormat>와이드스크린</PresentationFormat>
  <Paragraphs>143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4" baseType="lpstr">
      <vt:lpstr>Noto Serif KR Black</vt:lpstr>
      <vt:lpstr>Noto Serif KR Light</vt:lpstr>
      <vt:lpstr>Noto Serif KR SemiBold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Ki Taik</dc:creator>
  <cp:lastModifiedBy>OWNER</cp:lastModifiedBy>
  <cp:revision>34</cp:revision>
  <dcterms:created xsi:type="dcterms:W3CDTF">2022-06-28T08:31:40Z</dcterms:created>
  <dcterms:modified xsi:type="dcterms:W3CDTF">2023-05-03T01:04:38Z</dcterms:modified>
</cp:coreProperties>
</file>