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Relationship Id="rId5" Type="http://schemas.openxmlformats.org/officeDocument/2006/relationships/custom-properties" Target="docProps/custom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ldMasterIdLst>
    <p:sldMasterId id="2147483926" r:id="rId1"/>
  </p:sldMasterIdLst>
  <p:sldIdLst>
    <p:sldId id="256" r:id="rId2"/>
    <p:sldId id="279" r:id="rId3"/>
    <p:sldId id="264" r:id="rId4"/>
    <p:sldId id="268" r:id="rId5"/>
    <p:sldId id="273" r:id="rId6"/>
    <p:sldId id="274" r:id="rId7"/>
    <p:sldId id="275" r:id="rId8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mAuthor id="1" name="PC" initials="P" lastIdx="1" clrIdx="0"/>
</p:cmAuthorLst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howPr showNarration="1">
    <p:present/>
    <p:sldAll/>
    <p:penClr>
      <a:prstClr val="red"/>
    </p:penClr>
    <p:extLst>
      <p:ext uri="{2FDB2607-1784-4EEB-B798-7EB5836EED8A}">
        <p14:showMediaCtrls xmlns:p14="http://schemas.microsoft.com/office/powerpoint/2010/main" val="1"/>
      </p:ext>
    </p:extLst>
  </p:showPr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686" y="82"/>
      </p:cViewPr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presProps" Target="presProps.xml"  /><Relationship Id="rId11" Type="http://schemas.openxmlformats.org/officeDocument/2006/relationships/viewProps" Target="viewProps.xml"  /><Relationship Id="rId12" Type="http://schemas.openxmlformats.org/officeDocument/2006/relationships/theme" Target="theme/theme1.xml"  /><Relationship Id="rId13" Type="http://schemas.openxmlformats.org/officeDocument/2006/relationships/tableStyles" Target="tableStyles.xml"  /><Relationship Id="rId2" Type="http://schemas.openxmlformats.org/officeDocument/2006/relationships/slide" Target="slides/slide1.xml"  /><Relationship Id="rId3" Type="http://schemas.openxmlformats.org/officeDocument/2006/relationships/slide" Target="slides/slide2.xml"  /><Relationship Id="rId4" Type="http://schemas.openxmlformats.org/officeDocument/2006/relationships/slide" Target="slides/slide3.xml"  /><Relationship Id="rId5" Type="http://schemas.openxmlformats.org/officeDocument/2006/relationships/slide" Target="slides/slide4.xml"  /><Relationship Id="rId6" Type="http://schemas.openxmlformats.org/officeDocument/2006/relationships/slide" Target="slides/slide5.xml"  /><Relationship Id="rId7" Type="http://schemas.openxmlformats.org/officeDocument/2006/relationships/slide" Target="slides/slide6.xml"  /><Relationship Id="rId8" Type="http://schemas.openxmlformats.org/officeDocument/2006/relationships/slide" Target="slides/slide7.xml"  /><Relationship Id="rId9" Type="http://schemas.openxmlformats.org/officeDocument/2006/relationships/commentAuthors" Target="commentAuthors.xml"  /></Relationship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2.jpeg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2.jpeg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2.jpeg"  /></Relationships>
</file>

<file path=ppt/slideLayouts/_rels/slideLayout1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2.jpeg"  /></Relationships>
</file>

<file path=ppt/slideLayouts/_rels/slideLayout1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2.jpeg"  /></Relationships>
</file>

<file path=ppt/slideLayouts/_rels/slideLayout1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2.jpeg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2.jpeg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2.jpeg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2.jpeg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6E040E9D-F647-4938-B03F-D5EB8881098D}" type="datetimeFigureOut">
              <a:rPr lang="ko-KR" altLang="en-US" smtClean="0"/>
              <a:t>2020-12-02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F730A578-60D5-4AD3-94EC-97176BD01D7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03432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40E9D-F647-4938-B03F-D5EB8881098D}" type="datetimeFigureOut">
              <a:rPr lang="ko-KR" altLang="en-US" smtClean="0"/>
              <a:t>2020-12-02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0A578-60D5-4AD3-94EC-97176BD01D7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5250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40E9D-F647-4938-B03F-D5EB8881098D}" type="datetimeFigureOut">
              <a:rPr lang="ko-KR" altLang="en-US" smtClean="0"/>
              <a:t>2020-12-02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0A578-60D5-4AD3-94EC-97176BD01D7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923238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40E9D-F647-4938-B03F-D5EB8881098D}" type="datetimeFigureOut">
              <a:rPr lang="ko-KR" altLang="en-US" smtClean="0"/>
              <a:t>2020-12-02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0A578-60D5-4AD3-94EC-97176BD01D7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71083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40E9D-F647-4938-B03F-D5EB8881098D}" type="datetimeFigureOut">
              <a:rPr lang="ko-KR" altLang="en-US" smtClean="0"/>
              <a:t>2020-12-02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0A578-60D5-4AD3-94EC-97176BD01D7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38714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40E9D-F647-4938-B03F-D5EB8881098D}" type="datetimeFigureOut">
              <a:rPr lang="ko-KR" altLang="en-US" smtClean="0"/>
              <a:t>2020-12-02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0A578-60D5-4AD3-94EC-97176BD01D7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78343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그림 열 3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40E9D-F647-4938-B03F-D5EB8881098D}" type="datetimeFigureOut">
              <a:rPr lang="ko-KR" altLang="en-US" smtClean="0"/>
              <a:t>2020-12-02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0A578-60D5-4AD3-94EC-97176BD01D7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983424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6E040E9D-F647-4938-B03F-D5EB8881098D}" type="datetimeFigureOut">
              <a:rPr lang="ko-KR" altLang="en-US" smtClean="0"/>
              <a:t>2020-12-02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0A578-60D5-4AD3-94EC-97176BD01D7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42622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6E040E9D-F647-4938-B03F-D5EB8881098D}" type="datetimeFigureOut">
              <a:rPr lang="ko-KR" altLang="en-US" smtClean="0"/>
              <a:t>2020-12-02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0A578-60D5-4AD3-94EC-97176BD01D7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32302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40E9D-F647-4938-B03F-D5EB8881098D}" type="datetimeFigureOut">
              <a:rPr lang="ko-KR" altLang="en-US" smtClean="0"/>
              <a:t>2020-12-02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0A578-60D5-4AD3-94EC-97176BD01D7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2250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40E9D-F647-4938-B03F-D5EB8881098D}" type="datetimeFigureOut">
              <a:rPr lang="ko-KR" altLang="en-US" smtClean="0"/>
              <a:t>2020-12-02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0A578-60D5-4AD3-94EC-97176BD01D7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09047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40E9D-F647-4938-B03F-D5EB8881098D}" type="datetimeFigureOut">
              <a:rPr lang="ko-KR" altLang="en-US" smtClean="0"/>
              <a:t>2020-12-02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0A578-60D5-4AD3-94EC-97176BD01D7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73162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40E9D-F647-4938-B03F-D5EB8881098D}" type="datetimeFigureOut">
              <a:rPr lang="ko-KR" altLang="en-US" smtClean="0"/>
              <a:t>2020-12-02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0A578-60D5-4AD3-94EC-97176BD01D7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74452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40E9D-F647-4938-B03F-D5EB8881098D}" type="datetimeFigureOut">
              <a:rPr lang="ko-KR" altLang="en-US" smtClean="0"/>
              <a:t>2020-12-02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0A578-60D5-4AD3-94EC-97176BD01D7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12175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40E9D-F647-4938-B03F-D5EB8881098D}" type="datetimeFigureOut">
              <a:rPr lang="ko-KR" altLang="en-US" smtClean="0"/>
              <a:t>2020-12-02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0A578-60D5-4AD3-94EC-97176BD01D7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87210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40E9D-F647-4938-B03F-D5EB8881098D}" type="datetimeFigureOut">
              <a:rPr lang="ko-KR" altLang="en-US" smtClean="0"/>
              <a:t>2020-12-02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0A578-60D5-4AD3-94EC-97176BD01D7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1459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40E9D-F647-4938-B03F-D5EB8881098D}" type="datetimeFigureOut">
              <a:rPr lang="ko-KR" altLang="en-US" smtClean="0"/>
              <a:t>2020-12-02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0A578-60D5-4AD3-94EC-97176BD01D7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32797889"/>
      </p:ext>
    </p:extLst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slideLayout" Target="../slideLayouts/slideLayout12.xml"  /><Relationship Id="rId13" Type="http://schemas.openxmlformats.org/officeDocument/2006/relationships/slideLayout" Target="../slideLayouts/slideLayout13.xml"  /><Relationship Id="rId14" Type="http://schemas.openxmlformats.org/officeDocument/2006/relationships/slideLayout" Target="../slideLayouts/slideLayout14.xml"  /><Relationship Id="rId15" Type="http://schemas.openxmlformats.org/officeDocument/2006/relationships/slideLayout" Target="../slideLayouts/slideLayout15.xml"  /><Relationship Id="rId16" Type="http://schemas.openxmlformats.org/officeDocument/2006/relationships/slideLayout" Target="../slideLayouts/slideLayout16.xml"  /><Relationship Id="rId17" Type="http://schemas.openxmlformats.org/officeDocument/2006/relationships/slideLayout" Target="../slideLayouts/slideLayout17.xml"  /><Relationship Id="rId18" Type="http://schemas.openxmlformats.org/officeDocument/2006/relationships/theme" Target="../theme/theme1.xml"  /><Relationship Id="rId19" Type="http://schemas.openxmlformats.org/officeDocument/2006/relationships/image" Target="../media/image2.jpeg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6E040E9D-F647-4938-B03F-D5EB8881098D}" type="datetimeFigureOut">
              <a:rPr lang="ko-KR" altLang="en-US" smtClean="0"/>
              <a:t>2020-12-02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F730A578-60D5-4AD3-94EC-97176BD01D7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89122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28" r:id="rId2"/>
    <p:sldLayoutId id="2147483929" r:id="rId3"/>
    <p:sldLayoutId id="2147483930" r:id="rId4"/>
    <p:sldLayoutId id="2147483931" r:id="rId5"/>
    <p:sldLayoutId id="2147483932" r:id="rId6"/>
    <p:sldLayoutId id="2147483933" r:id="rId7"/>
    <p:sldLayoutId id="2147483934" r:id="rId8"/>
    <p:sldLayoutId id="2147483935" r:id="rId9"/>
    <p:sldLayoutId id="2147483936" r:id="rId10"/>
    <p:sldLayoutId id="2147483937" r:id="rId11"/>
    <p:sldLayoutId id="2147483938" r:id="rId12"/>
    <p:sldLayoutId id="2147483939" r:id="rId13"/>
    <p:sldLayoutId id="2147483940" r:id="rId14"/>
    <p:sldLayoutId id="2147483941" r:id="rId15"/>
    <p:sldLayoutId id="2147483942" r:id="rId16"/>
    <p:sldLayoutId id="2147483943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3.jpe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4.jpeg"  /><Relationship Id="rId3" Type="http://schemas.openxmlformats.org/officeDocument/2006/relationships/image" Target="../media/image5.jpe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6.jpeg"  /><Relationship Id="rId3" Type="http://schemas.openxmlformats.org/officeDocument/2006/relationships/image" Target="../media/image7.jpe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8.jpe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9.jpe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0.jpe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1.jpeg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6096000" y="3860233"/>
            <a:ext cx="4655127" cy="161730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6096000" y="4100336"/>
            <a:ext cx="9144000" cy="1655762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en-US" altLang="ko-KR"/>
              <a:t> </a:t>
            </a:r>
            <a:r>
              <a:rPr lang="en-US" altLang="ko-KR" sz="2000">
                <a:solidFill>
                  <a:schemeClr val="tx1"/>
                </a:solidFill>
              </a:rPr>
              <a:t>22001921 </a:t>
            </a:r>
            <a:r>
              <a:rPr lang="ko-KR" altLang="en-US" sz="2000">
                <a:solidFill>
                  <a:schemeClr val="tx1"/>
                </a:solidFill>
              </a:rPr>
              <a:t>일본어일본어 학과 권수민</a:t>
            </a:r>
            <a:endParaRPr lang="ko-KR" altLang="en-US" sz="2000">
              <a:solidFill>
                <a:schemeClr val="tx1"/>
              </a:solidFill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823342" y="3704750"/>
            <a:ext cx="4593058" cy="2489166"/>
          </a:xfrm>
          <a:prstGeom prst="rect">
            <a:avLst/>
          </a:prstGeom>
        </p:spPr>
      </p:pic>
      <p:sp>
        <p:nvSpPr>
          <p:cNvPr id="5" name="제목 1"/>
          <p:cNvSpPr txBox="1"/>
          <p:nvPr/>
        </p:nvSpPr>
        <p:spPr bwMode="gray">
          <a:xfrm>
            <a:off x="1213281" y="919871"/>
            <a:ext cx="8761413" cy="706964"/>
          </a:xfrm>
          <a:prstGeom prst="rect">
            <a:avLst/>
          </a:prstGeom>
          <a:solidFill>
            <a:schemeClr val="bg1"/>
          </a:solidFill>
          <a:ln w="101600" cap="rnd">
            <a:solidFill>
              <a:schemeClr val="accent6">
                <a:lumMod val="40000"/>
                <a:lumOff val="60000"/>
                <a:alpha val="99000"/>
              </a:schemeClr>
            </a:solidFill>
            <a:prstDash val="dash"/>
          </a:ln>
        </p:spPr>
        <p:txBody>
          <a:bodyPr vert="horz" lIns="91440" tIns="45720" rIns="91440" bIns="45720" anchor="ctr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lvl="0" algn="ctr">
              <a:defRPr/>
            </a:pPr>
            <a:r>
              <a:rPr lang="ko-KR" altLang="en-US"/>
              <a:t>  </a:t>
            </a:r>
            <a:r>
              <a:rPr lang="ko-KR" altLang="en-US">
                <a:solidFill>
                  <a:schemeClr val="tx1"/>
                </a:solidFill>
              </a:rPr>
              <a:t>일본의 의식주 문화의 특징</a:t>
            </a:r>
            <a:endParaRPr lang="en-US" altLang="ko-KR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en-US" altLang="ko-KR"/>
              <a:t>                      </a:t>
            </a:r>
            <a:r>
              <a:rPr lang="ko-KR" altLang="en-US">
                <a:solidFill>
                  <a:schemeClr val="tx1"/>
                </a:solidFill>
              </a:rPr>
              <a:t>일본의 의복 문화</a:t>
            </a: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26022" y="2570001"/>
            <a:ext cx="11351603" cy="3935573"/>
          </a:xfrm>
          <a:ln w="63500"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>
            <a:normAutofit/>
          </a:bodyPr>
          <a:lstStyle/>
          <a:p>
            <a:pPr marL="0" lvl="0" indent="0">
              <a:buNone/>
              <a:defRPr/>
            </a:pPr>
            <a:endParaRPr lang="en-US" altLang="ko-KR"/>
          </a:p>
          <a:p>
            <a:pPr lvl="0">
              <a:defRPr/>
            </a:pPr>
            <a:r>
              <a:rPr lang="en-US" altLang="ko-KR"/>
              <a:t>1.</a:t>
            </a:r>
            <a:r>
              <a:rPr lang="ko-KR" altLang="en-US"/>
              <a:t>후리소데</a:t>
            </a:r>
            <a:endParaRPr lang="ko-KR" altLang="en-US"/>
          </a:p>
          <a:p>
            <a:pPr lvl="0">
              <a:defRPr/>
            </a:pPr>
            <a:r>
              <a:rPr lang="ko-KR" altLang="en-US"/>
              <a:t>기모노 가운데 가장 화려한 것으로 성인식</a:t>
            </a:r>
            <a:r>
              <a:rPr lang="en-US" altLang="ko-KR"/>
              <a:t>,</a:t>
            </a:r>
            <a:r>
              <a:rPr lang="ko-KR" altLang="en-US"/>
              <a:t>결혼식 등에 입는 미혼 여성 제</a:t>
            </a:r>
            <a:r>
              <a:rPr lang="en-US" altLang="ko-KR"/>
              <a:t>1</a:t>
            </a:r>
            <a:r>
              <a:rPr lang="ko-KR" altLang="en-US"/>
              <a:t>예복</a:t>
            </a:r>
            <a:endParaRPr lang="ko-KR" altLang="en-US"/>
          </a:p>
          <a:p>
            <a:pPr lvl="0">
              <a:defRPr/>
            </a:pPr>
            <a:r>
              <a:rPr lang="ko-KR" altLang="en-US"/>
              <a:t>소매가 길고 자수나 염색을 이용하여 화려한 무늬로 장식하는 것이 특징이다</a:t>
            </a:r>
            <a:r>
              <a:rPr lang="en-US" altLang="ko-KR"/>
              <a:t>.</a:t>
            </a:r>
            <a:endParaRPr lang="en-US" altLang="ko-KR"/>
          </a:p>
          <a:p>
            <a:pPr marL="0" lvl="0" indent="0">
              <a:buNone/>
              <a:defRPr/>
            </a:pPr>
            <a:endParaRPr lang="en-US" altLang="ko-KR" sz="2600"/>
          </a:p>
          <a:p>
            <a:pPr lvl="0">
              <a:defRPr/>
            </a:pPr>
            <a:r>
              <a:rPr lang="en-US" altLang="ko-KR"/>
              <a:t>2.</a:t>
            </a:r>
            <a:r>
              <a:rPr lang="ko-KR" altLang="en-US"/>
              <a:t>토메소데</a:t>
            </a:r>
            <a:endParaRPr lang="ko-KR" altLang="en-US"/>
          </a:p>
          <a:p>
            <a:pPr lvl="0">
              <a:defRPr/>
            </a:pPr>
            <a:r>
              <a:rPr lang="ko-KR" altLang="en-US"/>
              <a:t>기혼자의 제</a:t>
            </a:r>
            <a:r>
              <a:rPr lang="en-US" altLang="ko-KR"/>
              <a:t>1</a:t>
            </a:r>
            <a:r>
              <a:rPr lang="ko-KR" altLang="en-US"/>
              <a:t>정장으로 격조가 높은 기모노이다</a:t>
            </a:r>
            <a:r>
              <a:rPr lang="en-US" altLang="ko-KR"/>
              <a:t>.</a:t>
            </a:r>
            <a:endParaRPr lang="en-US" altLang="ko-KR"/>
          </a:p>
          <a:p>
            <a:pPr lvl="0">
              <a:defRPr/>
            </a:pPr>
            <a:r>
              <a:rPr lang="en-US" altLang="ko-KR"/>
              <a:t> </a:t>
            </a:r>
            <a:r>
              <a:rPr lang="ko-KR" altLang="en-US"/>
              <a:t>결혼식이나 피로연에 참석하는 기혼부인들만 착용</a:t>
            </a:r>
            <a:r>
              <a:rPr lang="en-US" altLang="ko-KR"/>
              <a:t>.</a:t>
            </a:r>
            <a:endParaRPr lang="en-US" altLang="ko-KR"/>
          </a:p>
          <a:p>
            <a:pPr marL="0" lvl="0" indent="0">
              <a:buNone/>
              <a:defRPr/>
            </a:pPr>
            <a:endParaRPr lang="en-US" altLang="ko-KR"/>
          </a:p>
          <a:p>
            <a:pPr lvl="0">
              <a:defRPr/>
            </a:pPr>
            <a:endParaRPr lang="en-US" altLang="ko-KR"/>
          </a:p>
          <a:p>
            <a:pPr lvl="0">
              <a:defRPr/>
            </a:pPr>
            <a:endParaRPr lang="en-US" altLang="ko-KR"/>
          </a:p>
          <a:p>
            <a:pPr lvl="0">
              <a:defRPr/>
            </a:pPr>
            <a:endParaRPr lang="en-US" altLang="ko-KR"/>
          </a:p>
          <a:p>
            <a:pPr lvl="0">
              <a:defRPr/>
            </a:pPr>
            <a:endParaRPr lang="en-US" altLang="ko-KR"/>
          </a:p>
          <a:p>
            <a:pPr lvl="0">
              <a:defRPr/>
            </a:pPr>
            <a:endParaRPr lang="en-US" altLang="ko-KR"/>
          </a:p>
          <a:p>
            <a:pPr lvl="0">
              <a:defRPr/>
            </a:pPr>
            <a:endParaRPr lang="en-US" altLang="ko-KR"/>
          </a:p>
          <a:p>
            <a:pPr lvl="0">
              <a:defRPr/>
            </a:pPr>
            <a:endParaRPr lang="en-US" altLang="ko-KR"/>
          </a:p>
          <a:p>
            <a:pPr lvl="0">
              <a:defRPr/>
            </a:pPr>
            <a:endParaRPr lang="en-US" altLang="ko-KR"/>
          </a:p>
          <a:p>
            <a:pPr lvl="0">
              <a:defRPr/>
            </a:pPr>
            <a:endParaRPr lang="en-US" altLang="ko-KR"/>
          </a:p>
          <a:p>
            <a:pPr marL="0" lvl="0" indent="0">
              <a:buNone/>
              <a:defRPr/>
            </a:pPr>
            <a:endParaRPr lang="en-US" altLang="ko-KR"/>
          </a:p>
          <a:p>
            <a:pPr marL="0" lvl="0" indent="0">
              <a:buNone/>
              <a:defRPr/>
            </a:pPr>
            <a:endParaRPr lang="en-US" altLang="ko-KR"/>
          </a:p>
          <a:p>
            <a:pPr marL="0" lvl="0" indent="0">
              <a:buNone/>
              <a:defRPr/>
            </a:pPr>
            <a:endParaRPr lang="en-US" altLang="ko-KR"/>
          </a:p>
          <a:p>
            <a:pPr lvl="0">
              <a:defRPr/>
            </a:pPr>
            <a:endParaRPr lang="en-US" altLang="ko-KR"/>
          </a:p>
          <a:p>
            <a:pPr lvl="0">
              <a:defRPr/>
            </a:pPr>
            <a:endParaRPr lang="en-US" altLang="ko-KR"/>
          </a:p>
          <a:p>
            <a:pPr lvl="0">
              <a:defRPr/>
            </a:pPr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8679416" y="2665251"/>
            <a:ext cx="2473902" cy="2430624"/>
          </a:xfrm>
          <a:prstGeom prst="rect">
            <a:avLst/>
          </a:prstGeom>
        </p:spPr>
      </p:pic>
      <p:sp>
        <p:nvSpPr>
          <p:cNvPr id="8" name="제목 1"/>
          <p:cNvSpPr txBox="1"/>
          <p:nvPr/>
        </p:nvSpPr>
        <p:spPr bwMode="gray">
          <a:xfrm>
            <a:off x="1317428" y="799694"/>
            <a:ext cx="8761413" cy="706964"/>
          </a:xfrm>
          <a:prstGeom prst="rect">
            <a:avLst/>
          </a:prstGeom>
          <a:solidFill>
            <a:schemeClr val="bg1"/>
          </a:solidFill>
          <a:ln w="101600" cap="rnd">
            <a:solidFill>
              <a:schemeClr val="accent6">
                <a:lumMod val="40000"/>
                <a:lumOff val="60000"/>
                <a:alpha val="99000"/>
              </a:schemeClr>
            </a:solidFill>
            <a:prstDash val="dash"/>
          </a:ln>
        </p:spPr>
        <p:txBody>
          <a:bodyPr vert="horz" lIns="91440" tIns="45720" rIns="91440" bIns="45720" anchor="ctr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lvl="0">
              <a:defRPr/>
            </a:pPr>
            <a:r>
              <a:rPr lang="ko-KR" altLang="en-US"/>
              <a:t>                    </a:t>
            </a:r>
            <a:r>
              <a:rPr lang="ko-KR" altLang="en-US">
                <a:solidFill>
                  <a:schemeClr val="tx1"/>
                </a:solidFill>
              </a:rPr>
              <a:t>일본의 의복 문화     </a:t>
            </a:r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6044600" y="4295323"/>
            <a:ext cx="1965925" cy="21626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-91955" y="872068"/>
            <a:ext cx="8761413" cy="706964"/>
          </a:xfrm>
        </p:spPr>
        <p:txBody>
          <a:bodyPr/>
          <a:lstStyle/>
          <a:p>
            <a:r>
              <a:rPr lang="en-US" altLang="ko-KR" dirty="0"/>
              <a:t>                           </a:t>
            </a:r>
            <a:r>
              <a:rPr lang="ko-KR" altLang="en-US" dirty="0">
                <a:solidFill>
                  <a:schemeClr val="tx1"/>
                </a:solidFill>
              </a:rPr>
              <a:t>일본의 식 문화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5610" y="2430613"/>
            <a:ext cx="11079165" cy="3999094"/>
          </a:xfrm>
          <a:ln w="63500"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/>
          <a:lstStyle/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일본 식 문화 배경</a:t>
            </a:r>
            <a:endParaRPr lang="en-US" altLang="ko-KR" dirty="0"/>
          </a:p>
          <a:p>
            <a:r>
              <a:rPr lang="ko-KR" altLang="en-US" dirty="0"/>
              <a:t>섬나라로 세계 </a:t>
            </a:r>
            <a:r>
              <a:rPr lang="en-US" altLang="ko-KR" dirty="0"/>
              <a:t>3</a:t>
            </a:r>
            <a:r>
              <a:rPr lang="ko-KR" altLang="en-US" dirty="0" err="1"/>
              <a:t>대어장</a:t>
            </a:r>
            <a:r>
              <a:rPr lang="ko-KR" altLang="en-US" dirty="0"/>
              <a:t> 중 하나</a:t>
            </a:r>
            <a:r>
              <a:rPr lang="en-US" altLang="ko-KR" dirty="0"/>
              <a:t>.</a:t>
            </a:r>
          </a:p>
          <a:p>
            <a:pPr marL="0" indent="0">
              <a:buNone/>
            </a:pPr>
            <a:r>
              <a:rPr lang="en-US" altLang="ko-KR" dirty="0"/>
              <a:t>       -&gt; </a:t>
            </a:r>
            <a:r>
              <a:rPr lang="ko-KR" altLang="en-US" dirty="0"/>
              <a:t>해조류</a:t>
            </a:r>
            <a:r>
              <a:rPr lang="en-US" altLang="ko-KR" dirty="0"/>
              <a:t>, </a:t>
            </a:r>
            <a:r>
              <a:rPr lang="ko-KR" altLang="en-US" dirty="0"/>
              <a:t>생선요리 발달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     </a:t>
            </a:r>
            <a:r>
              <a:rPr lang="ko-KR" altLang="en-US" dirty="0"/>
              <a:t>남 </a:t>
            </a:r>
            <a:r>
              <a:rPr lang="en-US" altLang="ko-KR" dirty="0"/>
              <a:t>, </a:t>
            </a:r>
            <a:r>
              <a:rPr lang="ko-KR" altLang="en-US" dirty="0"/>
              <a:t>북으로 길게 뻗은 지형 특성 상 지방 마다 특색 있는 음식 발달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8751" y="2663504"/>
            <a:ext cx="2746154" cy="2160488"/>
          </a:xfrm>
          <a:prstGeom prst="rect">
            <a:avLst/>
          </a:prstGeom>
        </p:spPr>
      </p:pic>
      <p:sp>
        <p:nvSpPr>
          <p:cNvPr id="7" name="제목 1">
            <a:extLst>
              <a:ext uri="{FF2B5EF4-FFF2-40B4-BE49-F238E27FC236}">
                <a16:creationId xmlns:a16="http://schemas.microsoft.com/office/drawing/2014/main" id="{14D1DA45-C077-4282-9321-3522DA227930}"/>
              </a:ext>
            </a:extLst>
          </p:cNvPr>
          <p:cNvSpPr txBox="1">
            <a:spLocks/>
          </p:cNvSpPr>
          <p:nvPr/>
        </p:nvSpPr>
        <p:spPr bwMode="gray">
          <a:xfrm>
            <a:off x="1317428" y="799694"/>
            <a:ext cx="8761413" cy="706964"/>
          </a:xfrm>
          <a:prstGeom prst="rect">
            <a:avLst/>
          </a:prstGeom>
          <a:solidFill>
            <a:schemeClr val="bg1"/>
          </a:solidFill>
          <a:ln w="101600" cap="rnd">
            <a:solidFill>
              <a:schemeClr val="accent6">
                <a:lumMod val="40000"/>
                <a:lumOff val="60000"/>
                <a:alpha val="99000"/>
              </a:schemeClr>
            </a:solidFill>
            <a:prstDash val="dash"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dirty="0"/>
              <a:t>                    </a:t>
            </a:r>
            <a:r>
              <a:rPr lang="ko-KR" altLang="en-US" dirty="0">
                <a:solidFill>
                  <a:schemeClr val="tx1"/>
                </a:solidFill>
              </a:rPr>
              <a:t>일본의 식 문화     </a:t>
            </a: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080" y="2834955"/>
            <a:ext cx="3953229" cy="339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69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93987" y="797822"/>
            <a:ext cx="8761413" cy="706964"/>
          </a:xfrm>
        </p:spPr>
        <p:txBody>
          <a:bodyPr/>
          <a:lstStyle/>
          <a:p>
            <a:r>
              <a:rPr lang="en-US" altLang="ko-KR" dirty="0"/>
              <a:t>                            </a:t>
            </a:r>
            <a:r>
              <a:rPr lang="ko-KR" altLang="en-US" dirty="0">
                <a:solidFill>
                  <a:schemeClr val="tx1"/>
                </a:solidFill>
              </a:rPr>
              <a:t>일본의 식 문화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18623" y="2466975"/>
            <a:ext cx="11297151" cy="4229100"/>
          </a:xfrm>
          <a:ln w="63500"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/>
          <a:lstStyle/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2.&lt;</a:t>
            </a:r>
            <a:r>
              <a:rPr lang="ko-KR" altLang="en-US" dirty="0" err="1"/>
              <a:t>가이세키</a:t>
            </a:r>
            <a:r>
              <a:rPr lang="ko-KR" altLang="en-US" dirty="0"/>
              <a:t> 요리</a:t>
            </a:r>
            <a:r>
              <a:rPr lang="en-US" altLang="ko-KR" dirty="0"/>
              <a:t>&gt;</a:t>
            </a:r>
          </a:p>
          <a:p>
            <a:pPr marL="0" indent="0">
              <a:buNone/>
            </a:pPr>
            <a:r>
              <a:rPr lang="ko-KR" altLang="en-US" dirty="0"/>
              <a:t>간단하게 먹는 요리를 뜻함</a:t>
            </a:r>
            <a:r>
              <a:rPr lang="en-US" altLang="ko-KR" dirty="0"/>
              <a:t>.</a:t>
            </a:r>
          </a:p>
          <a:p>
            <a:pPr marL="0" indent="0">
              <a:buNone/>
            </a:pPr>
            <a:r>
              <a:rPr lang="ko-KR" altLang="en-US" dirty="0"/>
              <a:t>다도에서 나온 요리</a:t>
            </a:r>
            <a:r>
              <a:rPr lang="en-US" altLang="ko-KR" dirty="0"/>
              <a:t>. </a:t>
            </a:r>
            <a:r>
              <a:rPr lang="ko-KR" altLang="en-US" dirty="0"/>
              <a:t>차를 들기 전에 내는 요리</a:t>
            </a:r>
            <a:r>
              <a:rPr lang="en-US" altLang="ko-KR" dirty="0"/>
              <a:t>.</a:t>
            </a:r>
          </a:p>
          <a:p>
            <a:pPr marL="0" indent="0">
              <a:buNone/>
            </a:pPr>
            <a:r>
              <a:rPr lang="ko-KR" altLang="en-US" dirty="0"/>
              <a:t>차를 마시기 전에 적당히 배를 채워 차의 맛을 돋우는 요리</a:t>
            </a:r>
            <a:r>
              <a:rPr lang="en-US" altLang="ko-KR" dirty="0"/>
              <a:t>.</a:t>
            </a:r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844" y="3168623"/>
            <a:ext cx="4713533" cy="3146452"/>
          </a:xfrm>
          <a:prstGeom prst="rect">
            <a:avLst/>
          </a:prstGeom>
        </p:spPr>
      </p:pic>
      <p:sp>
        <p:nvSpPr>
          <p:cNvPr id="5" name="제목 1">
            <a:extLst>
              <a:ext uri="{FF2B5EF4-FFF2-40B4-BE49-F238E27FC236}">
                <a16:creationId xmlns:a16="http://schemas.microsoft.com/office/drawing/2014/main" id="{E74FC916-4E25-4C85-99AE-083F78147621}"/>
              </a:ext>
            </a:extLst>
          </p:cNvPr>
          <p:cNvSpPr txBox="1">
            <a:spLocks/>
          </p:cNvSpPr>
          <p:nvPr/>
        </p:nvSpPr>
        <p:spPr bwMode="gray">
          <a:xfrm>
            <a:off x="1317428" y="799694"/>
            <a:ext cx="8761413" cy="706964"/>
          </a:xfrm>
          <a:prstGeom prst="rect">
            <a:avLst/>
          </a:prstGeom>
          <a:solidFill>
            <a:schemeClr val="bg1"/>
          </a:solidFill>
          <a:ln w="101600" cap="rnd">
            <a:solidFill>
              <a:schemeClr val="accent6">
                <a:lumMod val="40000"/>
                <a:lumOff val="60000"/>
                <a:alpha val="99000"/>
              </a:schemeClr>
            </a:solidFill>
            <a:prstDash val="dash"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dirty="0"/>
              <a:t>                    </a:t>
            </a:r>
            <a:r>
              <a:rPr lang="ko-KR" altLang="en-US" dirty="0">
                <a:solidFill>
                  <a:schemeClr val="tx1"/>
                </a:solidFill>
              </a:rPr>
              <a:t>일본의 식 문화     </a:t>
            </a:r>
          </a:p>
        </p:txBody>
      </p:sp>
    </p:spTree>
    <p:extLst>
      <p:ext uri="{BB962C8B-B14F-4D97-AF65-F5344CB8AC3E}">
        <p14:creationId xmlns:p14="http://schemas.microsoft.com/office/powerpoint/2010/main" val="384675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18623" y="841784"/>
            <a:ext cx="8761413" cy="706964"/>
          </a:xfrm>
        </p:spPr>
        <p:txBody>
          <a:bodyPr/>
          <a:lstStyle/>
          <a:p>
            <a:r>
              <a:rPr lang="en-US" altLang="ko-KR" dirty="0"/>
              <a:t>                          </a:t>
            </a:r>
            <a:r>
              <a:rPr lang="ko-KR" altLang="en-US" dirty="0">
                <a:solidFill>
                  <a:schemeClr val="tx1"/>
                </a:solidFill>
              </a:rPr>
              <a:t>일본의 주거 문화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7923" y="2265293"/>
            <a:ext cx="11804785" cy="4317755"/>
          </a:xfrm>
          <a:ln w="63500"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/>
          <a:lstStyle/>
          <a:p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r>
              <a:rPr lang="en-US" altLang="ko-KR" dirty="0"/>
              <a:t>&lt;</a:t>
            </a:r>
            <a:r>
              <a:rPr lang="ko-KR" altLang="en-US" dirty="0"/>
              <a:t>다다미</a:t>
            </a:r>
            <a:r>
              <a:rPr lang="en-US" altLang="ko-KR" dirty="0"/>
              <a:t>&gt;</a:t>
            </a:r>
          </a:p>
          <a:p>
            <a:r>
              <a:rPr lang="en-US" altLang="ko-KR" dirty="0"/>
              <a:t>“</a:t>
            </a:r>
            <a:r>
              <a:rPr lang="ko-KR" altLang="en-US" dirty="0" err="1"/>
              <a:t>유까</a:t>
            </a:r>
            <a:r>
              <a:rPr lang="en-US" altLang="ko-KR" dirty="0"/>
              <a:t>”</a:t>
            </a:r>
            <a:r>
              <a:rPr lang="ko-KR" altLang="en-US" dirty="0"/>
              <a:t>라고 하는 나무로 된 바닥에 접을 수 있는 깔개를 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	</a:t>
            </a:r>
            <a:r>
              <a:rPr lang="ko-KR" altLang="en-US" dirty="0" err="1"/>
              <a:t>깔았던것</a:t>
            </a:r>
            <a:r>
              <a:rPr lang="ko-KR" altLang="en-US" dirty="0"/>
              <a:t> 에서 유래하며 </a:t>
            </a:r>
            <a:r>
              <a:rPr lang="en-US" altLang="ko-KR" dirty="0"/>
              <a:t>“</a:t>
            </a:r>
            <a:r>
              <a:rPr lang="ko-KR" altLang="en-US" dirty="0"/>
              <a:t>접는다</a:t>
            </a:r>
            <a:r>
              <a:rPr lang="en-US" altLang="ko-KR" dirty="0"/>
              <a:t>” </a:t>
            </a:r>
            <a:r>
              <a:rPr lang="ko-KR" altLang="en-US" dirty="0"/>
              <a:t>라는 뜻에서 파생됨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보온</a:t>
            </a:r>
            <a:r>
              <a:rPr lang="en-US" altLang="ko-KR" dirty="0"/>
              <a:t>,</a:t>
            </a:r>
            <a:r>
              <a:rPr lang="ko-KR" altLang="en-US" dirty="0"/>
              <a:t>방습의 효과로 이 위에서 생활함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여름에는 통풍이 잘되어 시원해서 좋지만 청소하기 힘들다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162" y="2924175"/>
            <a:ext cx="5059046" cy="3206341"/>
          </a:xfrm>
          <a:prstGeom prst="rect">
            <a:avLst/>
          </a:prstGeom>
        </p:spPr>
      </p:pic>
      <p:sp>
        <p:nvSpPr>
          <p:cNvPr id="6" name="제목 1">
            <a:extLst>
              <a:ext uri="{FF2B5EF4-FFF2-40B4-BE49-F238E27FC236}">
                <a16:creationId xmlns:a16="http://schemas.microsoft.com/office/drawing/2014/main" id="{BF1DE266-B58C-45B7-BE9F-64A71E3ADAEC}"/>
              </a:ext>
            </a:extLst>
          </p:cNvPr>
          <p:cNvSpPr txBox="1">
            <a:spLocks/>
          </p:cNvSpPr>
          <p:nvPr/>
        </p:nvSpPr>
        <p:spPr bwMode="gray">
          <a:xfrm>
            <a:off x="1317428" y="799694"/>
            <a:ext cx="8761413" cy="706964"/>
          </a:xfrm>
          <a:prstGeom prst="rect">
            <a:avLst/>
          </a:prstGeom>
          <a:solidFill>
            <a:schemeClr val="bg1"/>
          </a:solidFill>
          <a:ln w="101600" cap="rnd">
            <a:solidFill>
              <a:schemeClr val="accent6">
                <a:lumMod val="40000"/>
                <a:lumOff val="60000"/>
                <a:alpha val="99000"/>
              </a:schemeClr>
            </a:solidFill>
            <a:prstDash val="dash"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dirty="0"/>
              <a:t>                    </a:t>
            </a:r>
            <a:r>
              <a:rPr lang="ko-KR" altLang="en-US">
                <a:solidFill>
                  <a:schemeClr val="tx1"/>
                </a:solidFill>
              </a:rPr>
              <a:t>일본의 주거 </a:t>
            </a:r>
            <a:r>
              <a:rPr lang="ko-KR" altLang="en-US" dirty="0">
                <a:solidFill>
                  <a:schemeClr val="tx1"/>
                </a:solidFill>
              </a:rPr>
              <a:t>문화     </a:t>
            </a:r>
          </a:p>
        </p:txBody>
      </p:sp>
    </p:spTree>
    <p:extLst>
      <p:ext uri="{BB962C8B-B14F-4D97-AF65-F5344CB8AC3E}">
        <p14:creationId xmlns:p14="http://schemas.microsoft.com/office/powerpoint/2010/main" val="85529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18623" y="841784"/>
            <a:ext cx="8761413" cy="706964"/>
          </a:xfrm>
        </p:spPr>
        <p:txBody>
          <a:bodyPr/>
          <a:lstStyle/>
          <a:p>
            <a:r>
              <a:rPr lang="en-US" altLang="ko-KR" dirty="0"/>
              <a:t>                          </a:t>
            </a:r>
            <a:r>
              <a:rPr lang="ko-KR" altLang="en-US" dirty="0">
                <a:solidFill>
                  <a:schemeClr val="tx1"/>
                </a:solidFill>
              </a:rPr>
              <a:t>일본의 주거 문화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31884" y="2432347"/>
            <a:ext cx="11536241" cy="4225627"/>
          </a:xfrm>
          <a:ln w="63500"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/>
          <a:lstStyle/>
          <a:p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&lt;</a:t>
            </a:r>
            <a:r>
              <a:rPr lang="ko-KR" altLang="en-US" dirty="0" err="1"/>
              <a:t>이로리</a:t>
            </a:r>
            <a:r>
              <a:rPr lang="en-US" altLang="ko-KR" dirty="0"/>
              <a:t>&gt;</a:t>
            </a:r>
          </a:p>
          <a:p>
            <a:r>
              <a:rPr lang="ko-KR" altLang="en-US" dirty="0"/>
              <a:t>실내 마루방 입구에 놓인 것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일본인들의 일상적 식사는 </a:t>
            </a:r>
            <a:r>
              <a:rPr lang="ko-KR" altLang="en-US" dirty="0" err="1"/>
              <a:t>이로리</a:t>
            </a:r>
            <a:r>
              <a:rPr lang="ko-KR" altLang="en-US" dirty="0"/>
              <a:t> 주변에 둘러 </a:t>
            </a:r>
            <a:r>
              <a:rPr lang="ko-KR" altLang="en-US" dirty="0" err="1"/>
              <a:t>앉아함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가족간의 서열에 따라 자리가 </a:t>
            </a:r>
            <a:r>
              <a:rPr lang="ko-KR" altLang="en-US" dirty="0" err="1"/>
              <a:t>정해져있다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우리나라 </a:t>
            </a:r>
            <a:r>
              <a:rPr lang="en-US" altLang="ko-KR" dirty="0"/>
              <a:t>‘</a:t>
            </a:r>
            <a:r>
              <a:rPr lang="ko-KR" altLang="en-US" dirty="0"/>
              <a:t>봉덕</a:t>
            </a:r>
            <a:r>
              <a:rPr lang="en-US" altLang="ko-KR" dirty="0"/>
              <a:t>’</a:t>
            </a:r>
            <a:r>
              <a:rPr lang="ko-KR" altLang="en-US" dirty="0"/>
              <a:t>과 그 형태나 사용 위치가 흡사함</a:t>
            </a:r>
            <a:r>
              <a:rPr lang="en-US" altLang="ko-KR" dirty="0"/>
              <a:t>.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297" y="2697460"/>
            <a:ext cx="4759569" cy="3580301"/>
          </a:xfrm>
          <a:prstGeom prst="rect">
            <a:avLst/>
          </a:prstGeom>
        </p:spPr>
      </p:pic>
      <p:sp>
        <p:nvSpPr>
          <p:cNvPr id="5" name="제목 1">
            <a:extLst>
              <a:ext uri="{FF2B5EF4-FFF2-40B4-BE49-F238E27FC236}">
                <a16:creationId xmlns:a16="http://schemas.microsoft.com/office/drawing/2014/main" id="{C24D318F-3714-4960-A1F9-AB90B3AD94B7}"/>
              </a:ext>
            </a:extLst>
          </p:cNvPr>
          <p:cNvSpPr txBox="1">
            <a:spLocks/>
          </p:cNvSpPr>
          <p:nvPr/>
        </p:nvSpPr>
        <p:spPr bwMode="gray">
          <a:xfrm>
            <a:off x="1317428" y="799694"/>
            <a:ext cx="8761413" cy="706964"/>
          </a:xfrm>
          <a:prstGeom prst="rect">
            <a:avLst/>
          </a:prstGeom>
          <a:solidFill>
            <a:schemeClr val="bg1"/>
          </a:solidFill>
          <a:ln w="101600" cap="rnd">
            <a:solidFill>
              <a:schemeClr val="accent6">
                <a:lumMod val="40000"/>
                <a:lumOff val="60000"/>
                <a:alpha val="99000"/>
              </a:schemeClr>
            </a:solidFill>
            <a:prstDash val="dash"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dirty="0"/>
              <a:t>                    </a:t>
            </a:r>
            <a:r>
              <a:rPr lang="ko-KR" altLang="en-US">
                <a:solidFill>
                  <a:schemeClr val="tx1"/>
                </a:solidFill>
              </a:rPr>
              <a:t>일본의 주거 </a:t>
            </a:r>
            <a:r>
              <a:rPr lang="ko-KR" altLang="en-US" dirty="0">
                <a:solidFill>
                  <a:schemeClr val="tx1"/>
                </a:solidFill>
              </a:rPr>
              <a:t>문화     </a:t>
            </a:r>
          </a:p>
        </p:txBody>
      </p:sp>
    </p:spTree>
    <p:extLst>
      <p:ext uri="{BB962C8B-B14F-4D97-AF65-F5344CB8AC3E}">
        <p14:creationId xmlns:p14="http://schemas.microsoft.com/office/powerpoint/2010/main" val="251359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18623" y="841784"/>
            <a:ext cx="8761413" cy="706964"/>
          </a:xfrm>
        </p:spPr>
        <p:txBody>
          <a:bodyPr/>
          <a:lstStyle/>
          <a:p>
            <a:r>
              <a:rPr lang="en-US" altLang="ko-KR" dirty="0"/>
              <a:t>                          </a:t>
            </a:r>
            <a:r>
              <a:rPr lang="ko-KR" altLang="en-US" dirty="0">
                <a:solidFill>
                  <a:schemeClr val="tx1"/>
                </a:solidFill>
              </a:rPr>
              <a:t>일본의 주거 문화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3556" y="2447925"/>
            <a:ext cx="11447919" cy="3927196"/>
          </a:xfrm>
          <a:ln w="63500"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>
            <a:normAutofit/>
          </a:bodyPr>
          <a:lstStyle/>
          <a:p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&lt;</a:t>
            </a:r>
            <a:r>
              <a:rPr lang="ko-KR" altLang="en-US" dirty="0" err="1"/>
              <a:t>코타츠</a:t>
            </a:r>
            <a:r>
              <a:rPr lang="en-US" altLang="ko-KR" dirty="0"/>
              <a:t>&gt;</a:t>
            </a:r>
          </a:p>
          <a:p>
            <a:r>
              <a:rPr lang="ko-KR" altLang="en-US" dirty="0"/>
              <a:t>나무로 만든 밥상에 이불</a:t>
            </a:r>
            <a:r>
              <a:rPr lang="en-US" altLang="ko-KR" dirty="0"/>
              <a:t>,</a:t>
            </a:r>
            <a:r>
              <a:rPr lang="ko-KR" altLang="en-US" dirty="0"/>
              <a:t>담요 등을 덮은 것</a:t>
            </a:r>
            <a:endParaRPr lang="en-US" altLang="ko-KR" dirty="0"/>
          </a:p>
          <a:p>
            <a:r>
              <a:rPr lang="ko-KR" altLang="en-US" dirty="0"/>
              <a:t>상 아래에는 화덕</a:t>
            </a:r>
            <a:r>
              <a:rPr lang="en-US" altLang="ko-KR" dirty="0"/>
              <a:t>, </a:t>
            </a:r>
            <a:r>
              <a:rPr lang="ko-KR" altLang="en-US" dirty="0"/>
              <a:t>난로가 있다</a:t>
            </a:r>
            <a:endParaRPr lang="en-US" altLang="ko-KR" dirty="0"/>
          </a:p>
          <a:p>
            <a:r>
              <a:rPr lang="ko-KR" altLang="en-US" dirty="0" err="1"/>
              <a:t>식사할때</a:t>
            </a:r>
            <a:r>
              <a:rPr lang="ko-KR" altLang="en-US" dirty="0"/>
              <a:t> 는 식탁으로</a:t>
            </a:r>
            <a:r>
              <a:rPr lang="en-US" altLang="ko-KR" dirty="0"/>
              <a:t>, </a:t>
            </a:r>
            <a:r>
              <a:rPr lang="ko-KR" altLang="en-US" dirty="0"/>
              <a:t>보통은 다용도 책상으로 사용</a:t>
            </a:r>
            <a:endParaRPr lang="en-US" altLang="ko-KR" dirty="0"/>
          </a:p>
          <a:p>
            <a:r>
              <a:rPr lang="ko-KR" altLang="en-US" dirty="0"/>
              <a:t>매우 경제적이어서 서민 가정에 사랑을 받는다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715" y="2717778"/>
            <a:ext cx="4518859" cy="3387490"/>
          </a:xfrm>
          <a:prstGeom prst="rect">
            <a:avLst/>
          </a:prstGeom>
        </p:spPr>
      </p:pic>
      <p:sp>
        <p:nvSpPr>
          <p:cNvPr id="6" name="제목 1">
            <a:extLst>
              <a:ext uri="{FF2B5EF4-FFF2-40B4-BE49-F238E27FC236}">
                <a16:creationId xmlns:a16="http://schemas.microsoft.com/office/drawing/2014/main" id="{A0D306F4-FEE6-496F-8DD4-0B539F713E60}"/>
              </a:ext>
            </a:extLst>
          </p:cNvPr>
          <p:cNvSpPr txBox="1">
            <a:spLocks/>
          </p:cNvSpPr>
          <p:nvPr/>
        </p:nvSpPr>
        <p:spPr bwMode="gray">
          <a:xfrm>
            <a:off x="1317428" y="799694"/>
            <a:ext cx="8761413" cy="706964"/>
          </a:xfrm>
          <a:prstGeom prst="rect">
            <a:avLst/>
          </a:prstGeom>
          <a:solidFill>
            <a:schemeClr val="bg1"/>
          </a:solidFill>
          <a:ln w="101600" cap="rnd">
            <a:solidFill>
              <a:schemeClr val="accent6">
                <a:lumMod val="40000"/>
                <a:lumOff val="60000"/>
                <a:alpha val="99000"/>
              </a:schemeClr>
            </a:solidFill>
            <a:prstDash val="dash"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dirty="0"/>
              <a:t>                    </a:t>
            </a:r>
            <a:r>
              <a:rPr lang="ko-KR" altLang="en-US">
                <a:solidFill>
                  <a:schemeClr val="tx1"/>
                </a:solidFill>
              </a:rPr>
              <a:t>일본의 주거 </a:t>
            </a:r>
            <a:r>
              <a:rPr lang="ko-KR" altLang="en-US" dirty="0">
                <a:solidFill>
                  <a:schemeClr val="tx1"/>
                </a:solidFill>
              </a:rPr>
              <a:t>문화     </a:t>
            </a:r>
          </a:p>
        </p:txBody>
      </p:sp>
    </p:spTree>
    <p:extLst>
      <p:ext uri="{BB962C8B-B14F-4D97-AF65-F5344CB8AC3E}">
        <p14:creationId xmlns:p14="http://schemas.microsoft.com/office/powerpoint/2010/main" val="84433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 ?><Relationships xmlns="http://schemas.openxmlformats.org/package/2006/relationships"><Relationship Id="rId1" Type="http://schemas.openxmlformats.org/officeDocument/2006/relationships/image" Target="../media/image1.jpeg"  /></Relationships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이온(회의실)">
  <a:themeElements>
    <a:clrScheme name="이온(회의실)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이온(회의실)">
      <a:majorFont>
        <a:latin typeface="Century Gothic" panose="020B0502020202020204"/>
        <a:ea typeface=""/>
        <a:cs typeface=""/>
        <a:font script="Jpan" typeface="Meiryo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Meiryo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이온(회의실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>
            <a:fillRect/>
          </a:stretch>
        </a:blip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196</ep:Words>
  <ep:PresentationFormat>와이드스크린</ep:PresentationFormat>
  <ep:Paragraphs>43</ep:Paragraphs>
  <ep:Slides>7</ep:Slides>
  <ep:Notes>0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ep:HeadingPairs>
  <ep:TitlesOfParts>
    <vt:vector size="8" baseType="lpstr">
      <vt:lpstr>이온(회의실)</vt:lpstr>
      <vt:lpstr>슬라이드 1</vt:lpstr>
      <vt:lpstr>일본의 의복 문화</vt:lpstr>
      <vt:lpstr>일본의 식 문화</vt:lpstr>
      <vt:lpstr>일본의 식 문화</vt:lpstr>
      <vt:lpstr>일본의 주거 문화</vt:lpstr>
      <vt:lpstr>일본의 주거 문화</vt:lpstr>
      <vt:lpstr>일본의 주거 문화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2020-09-21T12:29:17.000</dcterms:created>
  <dc:creator>PC</dc:creator>
  <cp:lastModifiedBy>82104</cp:lastModifiedBy>
  <dcterms:modified xsi:type="dcterms:W3CDTF">2023-05-03T13:07:31.596</dcterms:modified>
  <cp:revision>56</cp:revision>
  <dc:title>일본의 의식주 문화의 특징</dc:title>
  <cp:version/>
</cp:coreProperties>
</file>

<file path=docProps/custom.xml><?xml version="1.0" encoding="utf-8"?>
<cfp:Properties xmlns:r="http://schemas.openxmlformats.org/officeDocument/2006/relationships" xmlns:cfp="http://schemas.openxmlformats.org/officeDocument/2006/custom-properties" xmlns:vt="http://schemas.openxmlformats.org/officeDocument/2006/docPropsVTypes"/>
</file>