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9" r:id="rId3"/>
    <p:sldId id="275" r:id="rId4"/>
    <p:sldId id="282" r:id="rId5"/>
    <p:sldId id="285" r:id="rId6"/>
    <p:sldId id="274" r:id="rId7"/>
    <p:sldId id="261" r:id="rId8"/>
    <p:sldId id="288" r:id="rId9"/>
    <p:sldId id="289" r:id="rId10"/>
    <p:sldId id="290" r:id="rId11"/>
    <p:sldId id="279" r:id="rId12"/>
    <p:sldId id="291" r:id="rId13"/>
    <p:sldId id="280" r:id="rId14"/>
    <p:sldId id="283" r:id="rId15"/>
    <p:sldId id="267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3EFE9"/>
    <a:srgbClr val="1973C5"/>
    <a:srgbClr val="0F429D"/>
    <a:srgbClr val="00294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84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72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E7A7131-ED47-1C2E-2386-E73F1CE5F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D8559-E00F-4929-B36E-6AED35091A08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02C9626-2ACE-72CB-5BE5-8CAEBF0CD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BCA4714-B766-9BBC-FE3C-213EC49A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C79A-962B-4A02-A00F-80DED52B5E2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2DFE07-FEC1-3412-5F6C-75AD2C214E8B}"/>
              </a:ext>
            </a:extLst>
          </p:cNvPr>
          <p:cNvSpPr txBox="1"/>
          <p:nvPr userDrawn="1"/>
        </p:nvSpPr>
        <p:spPr>
          <a:xfrm>
            <a:off x="9987228" y="6602223"/>
            <a:ext cx="21948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ⓒSaebyeol Yu.</a:t>
            </a:r>
            <a:r>
              <a:rPr lang="ko-KR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9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Saebyeol’s</a:t>
            </a:r>
            <a:r>
              <a:rPr lang="ko-KR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</a:t>
            </a:r>
            <a:endParaRPr lang="ko-KR" altLang="en-US" sz="9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576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E7A7131-ED47-1C2E-2386-E73F1CE5F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D8559-E00F-4929-B36E-6AED35091A08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02C9626-2ACE-72CB-5BE5-8CAEBF0CD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BCA4714-B766-9BBC-FE3C-213EC49AB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C79A-962B-4A02-A00F-80DED52B5E2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2DFE07-FEC1-3412-5F6C-75AD2C214E8B}"/>
              </a:ext>
            </a:extLst>
          </p:cNvPr>
          <p:cNvSpPr txBox="1"/>
          <p:nvPr userDrawn="1"/>
        </p:nvSpPr>
        <p:spPr>
          <a:xfrm>
            <a:off x="9987228" y="6602223"/>
            <a:ext cx="21948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ⓒSaebyeol Yu.</a:t>
            </a:r>
            <a:r>
              <a:rPr lang="ko-KR" alt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9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Saebyeol’s</a:t>
            </a:r>
            <a:r>
              <a:rPr lang="ko-KR" alt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</a:t>
            </a:r>
            <a:endParaRPr lang="ko-KR" altLang="en-US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67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53ADF62-798E-66E2-6BC7-AEFF0BC26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EC3072-BBA6-E2E2-BDAA-B3E9CC66F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B37B54-FABB-D1AC-AD00-D8967EA1B3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D8559-E00F-4929-B36E-6AED35091A08}" type="datetimeFigureOut">
              <a:rPr lang="ko-KR" altLang="en-US" smtClean="0"/>
              <a:t>2023-05-03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3B2931F-8878-05DC-7009-D792143065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1E530E2-A7C9-8227-1506-F93FCEA75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BC79A-962B-4A02-A00F-80DED52B5E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900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63FC83-C082-4123-F914-6A11AB2FC511}"/>
              </a:ext>
            </a:extLst>
          </p:cNvPr>
          <p:cNvSpPr txBox="1"/>
          <p:nvPr/>
        </p:nvSpPr>
        <p:spPr>
          <a:xfrm>
            <a:off x="2937788" y="4197088"/>
            <a:ext cx="6841211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300" b="1" dirty="0">
                <a:solidFill>
                  <a:schemeClr val="bg1"/>
                </a:solidFill>
              </a:rPr>
              <a:t>일본의 성문화</a:t>
            </a:r>
          </a:p>
        </p:txBody>
      </p:sp>
      <p:sp>
        <p:nvSpPr>
          <p:cNvPr id="2" name="타원 1">
            <a:extLst>
              <a:ext uri="{FF2B5EF4-FFF2-40B4-BE49-F238E27FC236}">
                <a16:creationId xmlns:a16="http://schemas.microsoft.com/office/drawing/2014/main" id="{8E309504-434E-D818-4B9A-FD3FC2CC8B3E}"/>
              </a:ext>
            </a:extLst>
          </p:cNvPr>
          <p:cNvSpPr/>
          <p:nvPr/>
        </p:nvSpPr>
        <p:spPr>
          <a:xfrm>
            <a:off x="4464066" y="990293"/>
            <a:ext cx="3083088" cy="3083088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DDF2332-048F-7519-3CD8-AADACE4D9D0E}"/>
              </a:ext>
            </a:extLst>
          </p:cNvPr>
          <p:cNvCxnSpPr>
            <a:cxnSpLocks/>
          </p:cNvCxnSpPr>
          <p:nvPr/>
        </p:nvCxnSpPr>
        <p:spPr>
          <a:xfrm flipV="1">
            <a:off x="2247900" y="4873815"/>
            <a:ext cx="8039100" cy="7732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01C2B39-AA01-2BEF-380E-D622FDD5132F}"/>
              </a:ext>
            </a:extLst>
          </p:cNvPr>
          <p:cNvSpPr txBox="1"/>
          <p:nvPr/>
        </p:nvSpPr>
        <p:spPr>
          <a:xfrm>
            <a:off x="8690155" y="6260068"/>
            <a:ext cx="3501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</a:rPr>
              <a:t>22335707 </a:t>
            </a:r>
            <a:r>
              <a:rPr lang="ko-KR" altLang="en-US" dirty="0" err="1">
                <a:solidFill>
                  <a:schemeClr val="bg1"/>
                </a:solidFill>
              </a:rPr>
              <a:t>일본어일본학과</a:t>
            </a:r>
            <a:r>
              <a:rPr lang="ko-KR" altLang="en-US" dirty="0">
                <a:solidFill>
                  <a:schemeClr val="bg1"/>
                </a:solidFill>
              </a:rPr>
              <a:t> 소철환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844881BC-5582-483F-C7C3-4964517B7D5D}"/>
              </a:ext>
            </a:extLst>
          </p:cNvPr>
          <p:cNvSpPr/>
          <p:nvPr/>
        </p:nvSpPr>
        <p:spPr>
          <a:xfrm>
            <a:off x="10071100" y="6629400"/>
            <a:ext cx="2120900" cy="190500"/>
          </a:xfrm>
          <a:prstGeom prst="rect">
            <a:avLst/>
          </a:prstGeom>
          <a:solidFill>
            <a:srgbClr val="0F42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5C0FFFD5-884A-5806-C088-0CF09C0FC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922" y="1660299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744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7600955F-3D3A-9AD4-AD66-21A4C20B10F4}"/>
              </a:ext>
            </a:extLst>
          </p:cNvPr>
          <p:cNvSpPr/>
          <p:nvPr/>
        </p:nvSpPr>
        <p:spPr>
          <a:xfrm>
            <a:off x="1069964" y="1744442"/>
            <a:ext cx="10516880" cy="418304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6133DDF-4889-792A-267A-826414C927AC}"/>
              </a:ext>
            </a:extLst>
          </p:cNvPr>
          <p:cNvCxnSpPr/>
          <p:nvPr/>
        </p:nvCxnSpPr>
        <p:spPr>
          <a:xfrm>
            <a:off x="267629" y="323385"/>
            <a:ext cx="119243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10AEFE6-BAE3-9F4E-EBF3-0EAF402A7C78}"/>
              </a:ext>
            </a:extLst>
          </p:cNvPr>
          <p:cNvSpPr txBox="1"/>
          <p:nvPr/>
        </p:nvSpPr>
        <p:spPr>
          <a:xfrm>
            <a:off x="349895" y="429619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&gt;&gt;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4BC162-255E-9FA6-AEB9-706E2D6447B4}"/>
              </a:ext>
            </a:extLst>
          </p:cNvPr>
          <p:cNvSpPr txBox="1"/>
          <p:nvPr/>
        </p:nvSpPr>
        <p:spPr>
          <a:xfrm>
            <a:off x="929702" y="488798"/>
            <a:ext cx="26741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rgbClr val="374151"/>
                </a:solidFill>
                <a:latin typeface="Söhne"/>
              </a:rPr>
              <a:t>Fashion health</a:t>
            </a:r>
            <a:endParaRPr lang="en-US" altLang="ko-KR" sz="3200" b="1" i="0" dirty="0">
              <a:solidFill>
                <a:srgbClr val="374151"/>
              </a:solidFill>
              <a:effectLst/>
              <a:latin typeface="Söhne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1589B148-9AA5-9C93-33F4-4FE34AF5B625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D807B6-C844-3B61-6986-7A09FEFAF7F0}"/>
              </a:ext>
            </a:extLst>
          </p:cNvPr>
          <p:cNvSpPr txBox="1"/>
          <p:nvPr/>
        </p:nvSpPr>
        <p:spPr>
          <a:xfrm>
            <a:off x="1213314" y="2235528"/>
            <a:ext cx="10033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</a:rPr>
              <a:t>Fashion health</a:t>
            </a:r>
          </a:p>
          <a:p>
            <a:endParaRPr lang="en-US" altLang="ko-KR" sz="2000" b="1" dirty="0">
              <a:solidFill>
                <a:schemeClr val="bg1"/>
              </a:solidFill>
            </a:endParaRPr>
          </a:p>
          <a:p>
            <a:r>
              <a:rPr lang="ko-KR" altLang="en-US" dirty="0" err="1">
                <a:solidFill>
                  <a:schemeClr val="bg1"/>
                </a:solidFill>
              </a:rPr>
              <a:t>패션헬스가</a:t>
            </a:r>
            <a:r>
              <a:rPr lang="ko-KR" altLang="en-US" dirty="0">
                <a:solidFill>
                  <a:schemeClr val="bg1"/>
                </a:solidFill>
              </a:rPr>
              <a:t> 등장한 것은 </a:t>
            </a:r>
            <a:r>
              <a:rPr lang="en-US" altLang="ko-KR" dirty="0">
                <a:solidFill>
                  <a:schemeClr val="bg1"/>
                </a:solidFill>
              </a:rPr>
              <a:t>1970</a:t>
            </a:r>
            <a:r>
              <a:rPr lang="ko-KR" altLang="en-US" dirty="0">
                <a:solidFill>
                  <a:schemeClr val="bg1"/>
                </a:solidFill>
              </a:rPr>
              <a:t>년대부터</a:t>
            </a:r>
            <a:r>
              <a:rPr lang="en-US" altLang="ko-KR" dirty="0">
                <a:solidFill>
                  <a:schemeClr val="bg1"/>
                </a:solidFill>
              </a:rPr>
              <a:t>,</a:t>
            </a:r>
            <a:r>
              <a:rPr lang="ko-KR" altLang="en-US" dirty="0">
                <a:solidFill>
                  <a:schemeClr val="bg1"/>
                </a:solidFill>
              </a:rPr>
              <a:t> 이때부터 일본에서 헬스라는 말이 대놓고 쓰기 민망한 용어가 되었다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r>
              <a:rPr lang="ko-KR" altLang="en-US" dirty="0">
                <a:solidFill>
                  <a:schemeClr val="bg1"/>
                </a:solidFill>
              </a:rPr>
              <a:t>일본에서는 </a:t>
            </a:r>
            <a:r>
              <a:rPr lang="en-US" altLang="ko-KR" dirty="0">
                <a:solidFill>
                  <a:schemeClr val="bg1"/>
                </a:solidFill>
              </a:rPr>
              <a:t>'</a:t>
            </a:r>
            <a:r>
              <a:rPr lang="ko-KR" altLang="en-US" dirty="0">
                <a:solidFill>
                  <a:schemeClr val="bg1"/>
                </a:solidFill>
              </a:rPr>
              <a:t>헬스</a:t>
            </a:r>
            <a:r>
              <a:rPr lang="en-US" altLang="ko-KR" dirty="0">
                <a:solidFill>
                  <a:schemeClr val="bg1"/>
                </a:solidFill>
              </a:rPr>
              <a:t>'</a:t>
            </a:r>
            <a:r>
              <a:rPr lang="ko-KR" altLang="en-US" dirty="0">
                <a:solidFill>
                  <a:schemeClr val="bg1"/>
                </a:solidFill>
              </a:rPr>
              <a:t>라고 하면 거의 다 유흥업소를 말한다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한국으로 치면 </a:t>
            </a:r>
            <a:r>
              <a:rPr lang="en-US" altLang="ko-KR" dirty="0">
                <a:solidFill>
                  <a:schemeClr val="bg1"/>
                </a:solidFill>
              </a:rPr>
              <a:t>'</a:t>
            </a:r>
            <a:r>
              <a:rPr lang="ko-KR" altLang="en-US" dirty="0" err="1">
                <a:solidFill>
                  <a:schemeClr val="bg1"/>
                </a:solidFill>
              </a:rPr>
              <a:t>대딸방</a:t>
            </a:r>
            <a:r>
              <a:rPr lang="en-US" altLang="ko-KR" dirty="0">
                <a:solidFill>
                  <a:schemeClr val="bg1"/>
                </a:solidFill>
              </a:rPr>
              <a:t>'</a:t>
            </a:r>
            <a:r>
              <a:rPr lang="ko-KR" altLang="en-US" dirty="0">
                <a:solidFill>
                  <a:schemeClr val="bg1"/>
                </a:solidFill>
              </a:rPr>
              <a:t>을 의미한다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r>
              <a:rPr lang="ko-KR" altLang="en-US" dirty="0">
                <a:solidFill>
                  <a:schemeClr val="bg1"/>
                </a:solidFill>
              </a:rPr>
              <a:t>성기 삽입만 없으면 일본법상으로는  합법이므로 한국에 비해 공개적으로 영업하는 편이다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r>
              <a:rPr lang="ko-KR" altLang="en-US" dirty="0">
                <a:solidFill>
                  <a:schemeClr val="bg1"/>
                </a:solidFill>
              </a:rPr>
              <a:t>여성 점원의 허용 하에 비공식적으로 삽입이 이뤄지는 경우도 있다고 하지만 엄연한 불법이다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여성이 정장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 err="1">
                <a:solidFill>
                  <a:schemeClr val="bg1"/>
                </a:solidFill>
              </a:rPr>
              <a:t>간호복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교복 등을 입고 상황극을 하는 코스프레 전문 </a:t>
            </a:r>
            <a:r>
              <a:rPr lang="ko-KR" altLang="en-US" dirty="0" err="1">
                <a:solidFill>
                  <a:schemeClr val="bg1"/>
                </a:solidFill>
              </a:rPr>
              <a:t>패션헬스</a:t>
            </a:r>
            <a:r>
              <a:rPr lang="ko-KR" altLang="en-US" dirty="0">
                <a:solidFill>
                  <a:schemeClr val="bg1"/>
                </a:solidFill>
              </a:rPr>
              <a:t> 지점도 존재 한다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80343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5BC9C59-1297-5115-75B5-E32CA3564C1A}"/>
              </a:ext>
            </a:extLst>
          </p:cNvPr>
          <p:cNvSpPr txBox="1"/>
          <p:nvPr/>
        </p:nvSpPr>
        <p:spPr>
          <a:xfrm>
            <a:off x="3547389" y="5349572"/>
            <a:ext cx="5097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dirty="0">
                <a:solidFill>
                  <a:schemeClr val="accent2"/>
                </a:solidFill>
              </a:rPr>
              <a:t>일본의 성교육</a:t>
            </a: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03DEC621-63A2-331C-20B1-C5E77C92BD5B}"/>
              </a:ext>
            </a:extLst>
          </p:cNvPr>
          <p:cNvCxnSpPr/>
          <p:nvPr/>
        </p:nvCxnSpPr>
        <p:spPr>
          <a:xfrm>
            <a:off x="5430644" y="4871184"/>
            <a:ext cx="129354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7055ACD-9322-772C-AA47-5BDF0B060178}"/>
              </a:ext>
            </a:extLst>
          </p:cNvPr>
          <p:cNvSpPr txBox="1"/>
          <p:nvPr/>
        </p:nvSpPr>
        <p:spPr>
          <a:xfrm>
            <a:off x="5169954" y="923653"/>
            <a:ext cx="1814920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9900" b="1" dirty="0">
                <a:solidFill>
                  <a:schemeClr val="accent2"/>
                </a:solidFill>
              </a:rPr>
              <a:t>3</a:t>
            </a:r>
            <a:endParaRPr lang="ko-KR" altLang="en-US" sz="19900" b="1" dirty="0">
              <a:solidFill>
                <a:schemeClr val="accent2"/>
              </a:solidFill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F61F9021-2B44-7DD9-EAD9-789408A4AA02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3E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4474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7600955F-3D3A-9AD4-AD66-21A4C20B10F4}"/>
              </a:ext>
            </a:extLst>
          </p:cNvPr>
          <p:cNvSpPr/>
          <p:nvPr/>
        </p:nvSpPr>
        <p:spPr>
          <a:xfrm>
            <a:off x="1069964" y="1744442"/>
            <a:ext cx="10516880" cy="418304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6133DDF-4889-792A-267A-826414C927AC}"/>
              </a:ext>
            </a:extLst>
          </p:cNvPr>
          <p:cNvCxnSpPr/>
          <p:nvPr/>
        </p:nvCxnSpPr>
        <p:spPr>
          <a:xfrm>
            <a:off x="267629" y="323385"/>
            <a:ext cx="119243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10AEFE6-BAE3-9F4E-EBF3-0EAF402A7C78}"/>
              </a:ext>
            </a:extLst>
          </p:cNvPr>
          <p:cNvSpPr txBox="1"/>
          <p:nvPr/>
        </p:nvSpPr>
        <p:spPr>
          <a:xfrm>
            <a:off x="349895" y="429619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&gt;&gt;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4BC162-255E-9FA6-AEB9-706E2D6447B4}"/>
              </a:ext>
            </a:extLst>
          </p:cNvPr>
          <p:cNvSpPr txBox="1"/>
          <p:nvPr/>
        </p:nvSpPr>
        <p:spPr>
          <a:xfrm>
            <a:off x="929702" y="488798"/>
            <a:ext cx="27398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>
                <a:solidFill>
                  <a:srgbClr val="374151"/>
                </a:solidFill>
                <a:latin typeface="Söhne"/>
              </a:rPr>
              <a:t>일본의 성교육</a:t>
            </a:r>
            <a:endParaRPr lang="en-US" altLang="ko-KR" sz="3200" b="1" i="0" dirty="0">
              <a:solidFill>
                <a:srgbClr val="374151"/>
              </a:solidFill>
              <a:effectLst/>
              <a:latin typeface="Söhne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1589B148-9AA5-9C93-33F4-4FE34AF5B625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D807B6-C844-3B61-6986-7A09FEFAF7F0}"/>
              </a:ext>
            </a:extLst>
          </p:cNvPr>
          <p:cNvSpPr txBox="1"/>
          <p:nvPr/>
        </p:nvSpPr>
        <p:spPr>
          <a:xfrm>
            <a:off x="1213314" y="1989306"/>
            <a:ext cx="10033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chemeClr val="bg1"/>
                </a:solidFill>
              </a:rPr>
              <a:t>일본의 성교육은 전통적으로 가부장적인 사고로 인해 부정적인 이미지를 지니고 있었지만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최근 십 몇 년간 대중의 인식 변화와 함께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성교육의 중요성이 강조되면서 교육 시스템에서도 다양한 노력들이 이루어지고 있다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일본의 교육 현장에서는 기본적인 생리학적 지식부터 성행위와 성매매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성폭력 등 다양한 성 관련 문제에 대한 이론적인 교육을 시행하고 있다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또한 중학교 이상의 학생들을 대상으로 보건체육이라는 이름으로 생리학적 지식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기본적인 성교육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성병 예방 등의 내용을 포함하는 수업을 진행하고 있다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그러나 여전히 대중적으로 남성 중심적인 성 문화가 존재하며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이로 인해 여성들이 성적인 강요나 성희롱 등의 문제를 겪는 경우가 있기 때문에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r>
              <a:rPr lang="ko-KR" altLang="en-US" dirty="0">
                <a:solidFill>
                  <a:schemeClr val="bg1"/>
                </a:solidFill>
              </a:rPr>
              <a:t>추가적인 사회적 논의와 함께 성교육의 개선이 요구되고 있다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74739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5BC9C59-1297-5115-75B5-E32CA3564C1A}"/>
              </a:ext>
            </a:extLst>
          </p:cNvPr>
          <p:cNvSpPr txBox="1"/>
          <p:nvPr/>
        </p:nvSpPr>
        <p:spPr>
          <a:xfrm>
            <a:off x="3547389" y="5349572"/>
            <a:ext cx="5097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dirty="0">
                <a:solidFill>
                  <a:schemeClr val="accent2"/>
                </a:solidFill>
              </a:rPr>
              <a:t>마무리</a:t>
            </a: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03DEC621-63A2-331C-20B1-C5E77C92BD5B}"/>
              </a:ext>
            </a:extLst>
          </p:cNvPr>
          <p:cNvCxnSpPr/>
          <p:nvPr/>
        </p:nvCxnSpPr>
        <p:spPr>
          <a:xfrm>
            <a:off x="5430644" y="4871184"/>
            <a:ext cx="129354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7055ACD-9322-772C-AA47-5BDF0B060178}"/>
              </a:ext>
            </a:extLst>
          </p:cNvPr>
          <p:cNvSpPr txBox="1"/>
          <p:nvPr/>
        </p:nvSpPr>
        <p:spPr>
          <a:xfrm>
            <a:off x="5146710" y="923653"/>
            <a:ext cx="1861408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9900" b="1" dirty="0">
                <a:solidFill>
                  <a:schemeClr val="accent2"/>
                </a:solidFill>
              </a:rPr>
              <a:t>4</a:t>
            </a:r>
            <a:endParaRPr lang="ko-KR" altLang="en-US" sz="19900" b="1" dirty="0">
              <a:solidFill>
                <a:schemeClr val="accent2"/>
              </a:solidFill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126C6050-68BD-9856-801A-7F3C2301C657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3E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0445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6133DDF-4889-792A-267A-826414C927AC}"/>
              </a:ext>
            </a:extLst>
          </p:cNvPr>
          <p:cNvCxnSpPr/>
          <p:nvPr/>
        </p:nvCxnSpPr>
        <p:spPr>
          <a:xfrm>
            <a:off x="267629" y="323385"/>
            <a:ext cx="119243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10AEFE6-BAE3-9F4E-EBF3-0EAF402A7C78}"/>
              </a:ext>
            </a:extLst>
          </p:cNvPr>
          <p:cNvSpPr txBox="1"/>
          <p:nvPr/>
        </p:nvSpPr>
        <p:spPr>
          <a:xfrm>
            <a:off x="267629" y="431360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&gt;&gt;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4BC162-255E-9FA6-AEB9-706E2D6447B4}"/>
              </a:ext>
            </a:extLst>
          </p:cNvPr>
          <p:cNvSpPr txBox="1"/>
          <p:nvPr/>
        </p:nvSpPr>
        <p:spPr>
          <a:xfrm>
            <a:off x="858767" y="431360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요약</a:t>
            </a:r>
          </a:p>
        </p:txBody>
      </p:sp>
      <p:cxnSp>
        <p:nvCxnSpPr>
          <p:cNvPr id="25" name="직선 연결선 24">
            <a:extLst>
              <a:ext uri="{FF2B5EF4-FFF2-40B4-BE49-F238E27FC236}">
                <a16:creationId xmlns:a16="http://schemas.microsoft.com/office/drawing/2014/main" id="{6EFDF1AE-F40D-B8F1-8C66-168601E677D0}"/>
              </a:ext>
            </a:extLst>
          </p:cNvPr>
          <p:cNvCxnSpPr/>
          <p:nvPr/>
        </p:nvCxnSpPr>
        <p:spPr>
          <a:xfrm>
            <a:off x="6098440" y="3152824"/>
            <a:ext cx="0" cy="1192863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>
            <a:extLst>
              <a:ext uri="{FF2B5EF4-FFF2-40B4-BE49-F238E27FC236}">
                <a16:creationId xmlns:a16="http://schemas.microsoft.com/office/drawing/2014/main" id="{3FD22BB3-E842-4560-62CF-12501000EE1D}"/>
              </a:ext>
            </a:extLst>
          </p:cNvPr>
          <p:cNvCxnSpPr/>
          <p:nvPr/>
        </p:nvCxnSpPr>
        <p:spPr>
          <a:xfrm flipH="1">
            <a:off x="4792403" y="4352990"/>
            <a:ext cx="1288010" cy="774495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>
            <a:extLst>
              <a:ext uri="{FF2B5EF4-FFF2-40B4-BE49-F238E27FC236}">
                <a16:creationId xmlns:a16="http://schemas.microsoft.com/office/drawing/2014/main" id="{352CB706-7AA5-6244-3A1D-4CC314141D67}"/>
              </a:ext>
            </a:extLst>
          </p:cNvPr>
          <p:cNvCxnSpPr/>
          <p:nvPr/>
        </p:nvCxnSpPr>
        <p:spPr>
          <a:xfrm>
            <a:off x="6127464" y="4352987"/>
            <a:ext cx="1072693" cy="679245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타원 43">
            <a:extLst>
              <a:ext uri="{FF2B5EF4-FFF2-40B4-BE49-F238E27FC236}">
                <a16:creationId xmlns:a16="http://schemas.microsoft.com/office/drawing/2014/main" id="{4613163F-4800-6416-6992-818B149EFEC8}"/>
              </a:ext>
            </a:extLst>
          </p:cNvPr>
          <p:cNvSpPr/>
          <p:nvPr/>
        </p:nvSpPr>
        <p:spPr>
          <a:xfrm>
            <a:off x="3560349" y="4559345"/>
            <a:ext cx="1758766" cy="175876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타원 44">
            <a:extLst>
              <a:ext uri="{FF2B5EF4-FFF2-40B4-BE49-F238E27FC236}">
                <a16:creationId xmlns:a16="http://schemas.microsoft.com/office/drawing/2014/main" id="{CDAF5488-8220-CE7A-4226-2AAA618ABF2E}"/>
              </a:ext>
            </a:extLst>
          </p:cNvPr>
          <p:cNvSpPr/>
          <p:nvPr/>
        </p:nvSpPr>
        <p:spPr>
          <a:xfrm>
            <a:off x="5216617" y="1403212"/>
            <a:ext cx="1758766" cy="1758766"/>
          </a:xfrm>
          <a:prstGeom prst="ellipse">
            <a:avLst/>
          </a:prstGeom>
          <a:solidFill>
            <a:schemeClr val="accent1">
              <a:lumMod val="25000"/>
              <a:lumOff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타원 45">
            <a:extLst>
              <a:ext uri="{FF2B5EF4-FFF2-40B4-BE49-F238E27FC236}">
                <a16:creationId xmlns:a16="http://schemas.microsoft.com/office/drawing/2014/main" id="{200B240D-C52C-6832-CCF7-776926CC571F}"/>
              </a:ext>
            </a:extLst>
          </p:cNvPr>
          <p:cNvSpPr/>
          <p:nvPr/>
        </p:nvSpPr>
        <p:spPr>
          <a:xfrm>
            <a:off x="6975383" y="4559345"/>
            <a:ext cx="1758766" cy="1758766"/>
          </a:xfrm>
          <a:prstGeom prst="ellipse">
            <a:avLst/>
          </a:prstGeom>
          <a:solidFill>
            <a:schemeClr val="accent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9E1BF4B-664B-BB33-1797-3492931E0D4B}"/>
              </a:ext>
            </a:extLst>
          </p:cNvPr>
          <p:cNvSpPr txBox="1"/>
          <p:nvPr/>
        </p:nvSpPr>
        <p:spPr>
          <a:xfrm>
            <a:off x="5282337" y="1850332"/>
            <a:ext cx="16273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+mj-lt"/>
              </a:rPr>
              <a:t>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AFA02D0-5D0E-1AA9-114B-096519FFD6C3}"/>
              </a:ext>
            </a:extLst>
          </p:cNvPr>
          <p:cNvSpPr txBox="1"/>
          <p:nvPr/>
        </p:nvSpPr>
        <p:spPr>
          <a:xfrm>
            <a:off x="4204732" y="5034693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+mj-lt"/>
              </a:rPr>
              <a:t>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3F49DD5-3CEB-B9F0-6FA3-AF95E83CF2B4}"/>
              </a:ext>
            </a:extLst>
          </p:cNvPr>
          <p:cNvSpPr txBox="1"/>
          <p:nvPr/>
        </p:nvSpPr>
        <p:spPr>
          <a:xfrm>
            <a:off x="7619766" y="5089514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latin typeface="+mj-lt"/>
              </a:rPr>
              <a:t>3</a:t>
            </a:r>
            <a:endParaRPr lang="ko-KR" altLang="en-US" sz="4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F01453F-6F6D-D109-D2EF-EEC0E1AF15F6}"/>
              </a:ext>
            </a:extLst>
          </p:cNvPr>
          <p:cNvSpPr txBox="1"/>
          <p:nvPr/>
        </p:nvSpPr>
        <p:spPr>
          <a:xfrm>
            <a:off x="474868" y="5058989"/>
            <a:ext cx="28584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1400" dirty="0"/>
              <a:t>AV, </a:t>
            </a:r>
            <a:r>
              <a:rPr lang="ko-KR" altLang="en-US" sz="1400" dirty="0"/>
              <a:t>호스트바 등 여러 성 산업 등이 있으며</a:t>
            </a:r>
            <a:r>
              <a:rPr lang="en-US" altLang="ko-KR" sz="1400" dirty="0"/>
              <a:t>, </a:t>
            </a:r>
            <a:r>
              <a:rPr lang="ko-KR" altLang="en-US" sz="1400" dirty="0"/>
              <a:t>사회적인 문제 또한 대두되고 있다</a:t>
            </a:r>
            <a:r>
              <a:rPr lang="en-US" altLang="ko-KR" sz="1400" dirty="0"/>
              <a:t>. </a:t>
            </a:r>
            <a:endParaRPr lang="ko-KR" altLang="en-US" sz="14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1E235D5-CBCB-E262-D064-950655A92CAB}"/>
              </a:ext>
            </a:extLst>
          </p:cNvPr>
          <p:cNvSpPr txBox="1"/>
          <p:nvPr/>
        </p:nvSpPr>
        <p:spPr>
          <a:xfrm>
            <a:off x="670869" y="4501092"/>
            <a:ext cx="1685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0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일본의 성 산업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61EFF87-AF12-DDCD-2E8B-C9DE591798CE}"/>
              </a:ext>
            </a:extLst>
          </p:cNvPr>
          <p:cNvSpPr txBox="1"/>
          <p:nvPr/>
        </p:nvSpPr>
        <p:spPr>
          <a:xfrm>
            <a:off x="8961204" y="5025179"/>
            <a:ext cx="28584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400" dirty="0"/>
              <a:t>최근 십 몇 년 간 성교육에 대한 관심이 높아져</a:t>
            </a:r>
            <a:r>
              <a:rPr lang="en-US" altLang="ko-KR" sz="1400" dirty="0"/>
              <a:t>, </a:t>
            </a:r>
            <a:r>
              <a:rPr lang="ko-KR" altLang="en-US" sz="1400" dirty="0"/>
              <a:t>현재 학생들 또한 자세한 성교육을 받고 있음</a:t>
            </a:r>
            <a:r>
              <a:rPr lang="en-US" altLang="ko-KR" sz="1400" dirty="0"/>
              <a:t>. </a:t>
            </a:r>
            <a:endParaRPr lang="ko-KR" altLang="en-US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E72E03E-B535-153F-0F74-8758814233DE}"/>
              </a:ext>
            </a:extLst>
          </p:cNvPr>
          <p:cNvSpPr txBox="1"/>
          <p:nvPr/>
        </p:nvSpPr>
        <p:spPr>
          <a:xfrm>
            <a:off x="9111889" y="4467282"/>
            <a:ext cx="1646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0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일본의 성교육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558F53B-7ABA-EA78-1044-EF6B4B7E784A}"/>
              </a:ext>
            </a:extLst>
          </p:cNvPr>
          <p:cNvSpPr txBox="1"/>
          <p:nvPr/>
        </p:nvSpPr>
        <p:spPr>
          <a:xfrm>
            <a:off x="7174574" y="1870007"/>
            <a:ext cx="28584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400" dirty="0"/>
              <a:t>개방적인 성문화를 가지고 있으나</a:t>
            </a:r>
            <a:r>
              <a:rPr lang="en-US" altLang="ko-KR" sz="1400" dirty="0"/>
              <a:t>, </a:t>
            </a:r>
            <a:r>
              <a:rPr lang="ko-KR" altLang="en-US" sz="1400" dirty="0"/>
              <a:t>현재까지도 가부장적인 사회인식이 있음</a:t>
            </a:r>
            <a:r>
              <a:rPr lang="en-US" altLang="ko-KR" sz="1400" dirty="0"/>
              <a:t>. </a:t>
            </a:r>
            <a:endParaRPr lang="ko-KR" altLang="en-US" sz="14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598FF9A-0E0B-3712-83C1-0D7B5890EF39}"/>
              </a:ext>
            </a:extLst>
          </p:cNvPr>
          <p:cNvSpPr txBox="1"/>
          <p:nvPr/>
        </p:nvSpPr>
        <p:spPr>
          <a:xfrm>
            <a:off x="7253476" y="1312110"/>
            <a:ext cx="2512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일본 성문화의 역사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DA5BD08E-1B4C-95D3-E851-58817080EF23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646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87E1B74E-4DC9-3854-34A2-B5B073631C6A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1973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1A42AB-92C8-2D61-5352-78F258341C37}"/>
              </a:ext>
            </a:extLst>
          </p:cNvPr>
          <p:cNvSpPr txBox="1"/>
          <p:nvPr/>
        </p:nvSpPr>
        <p:spPr>
          <a:xfrm>
            <a:off x="4203700" y="2921168"/>
            <a:ext cx="7327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000" b="1" dirty="0">
                <a:solidFill>
                  <a:schemeClr val="bg1"/>
                </a:solidFill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4008309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E633DDF8-3BAF-1A37-9602-7601FFABECD2}"/>
              </a:ext>
            </a:extLst>
          </p:cNvPr>
          <p:cNvCxnSpPr/>
          <p:nvPr/>
        </p:nvCxnSpPr>
        <p:spPr>
          <a:xfrm>
            <a:off x="267629" y="323385"/>
            <a:ext cx="1192437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D66EAA5-49D4-3FDF-FDEE-FD0FD27413A4}"/>
              </a:ext>
            </a:extLst>
          </p:cNvPr>
          <p:cNvSpPr txBox="1"/>
          <p:nvPr/>
        </p:nvSpPr>
        <p:spPr>
          <a:xfrm>
            <a:off x="267629" y="390291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bg1"/>
                </a:solidFill>
              </a:rPr>
              <a:t>&gt;&gt;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730A04-DE3B-801B-067A-0A749F1ABE86}"/>
              </a:ext>
            </a:extLst>
          </p:cNvPr>
          <p:cNvSpPr txBox="1"/>
          <p:nvPr/>
        </p:nvSpPr>
        <p:spPr>
          <a:xfrm>
            <a:off x="987698" y="423744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>
                <a:solidFill>
                  <a:schemeClr val="bg1"/>
                </a:solidFill>
              </a:rPr>
              <a:t>목차</a:t>
            </a:r>
            <a:endParaRPr lang="en-US" altLang="ko-KR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D2F9E0-0DA1-C41D-002E-838EB6896537}"/>
              </a:ext>
            </a:extLst>
          </p:cNvPr>
          <p:cNvSpPr txBox="1"/>
          <p:nvPr/>
        </p:nvSpPr>
        <p:spPr>
          <a:xfrm>
            <a:off x="4536688" y="1323244"/>
            <a:ext cx="1059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</a:rPr>
              <a:t>1</a:t>
            </a:r>
            <a:endParaRPr lang="ko-KR" altLang="en-US" sz="4000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7CAD06-A827-FDD3-87F2-CD1E8DC148CF}"/>
              </a:ext>
            </a:extLst>
          </p:cNvPr>
          <p:cNvSpPr txBox="1"/>
          <p:nvPr/>
        </p:nvSpPr>
        <p:spPr>
          <a:xfrm>
            <a:off x="5066370" y="1412566"/>
            <a:ext cx="3527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</a:rPr>
              <a:t>일본 성문화의 역사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1676F5-3CC8-E89D-FFD9-6521A3CCD591}"/>
              </a:ext>
            </a:extLst>
          </p:cNvPr>
          <p:cNvSpPr txBox="1"/>
          <p:nvPr/>
        </p:nvSpPr>
        <p:spPr>
          <a:xfrm>
            <a:off x="4507677" y="2271633"/>
            <a:ext cx="1059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</a:rPr>
              <a:t>2</a:t>
            </a:r>
            <a:endParaRPr lang="ko-KR" altLang="en-US" sz="4000" b="1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C3592B-203B-2957-512B-BD0274291E8A}"/>
              </a:ext>
            </a:extLst>
          </p:cNvPr>
          <p:cNvSpPr txBox="1"/>
          <p:nvPr/>
        </p:nvSpPr>
        <p:spPr>
          <a:xfrm>
            <a:off x="5066370" y="2351609"/>
            <a:ext cx="3527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</a:rPr>
              <a:t>일본의 성 산업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803813-2F39-F774-B6BF-6775C77AF2E3}"/>
              </a:ext>
            </a:extLst>
          </p:cNvPr>
          <p:cNvSpPr txBox="1"/>
          <p:nvPr/>
        </p:nvSpPr>
        <p:spPr>
          <a:xfrm>
            <a:off x="4507677" y="3215614"/>
            <a:ext cx="1059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</a:rPr>
              <a:t>3</a:t>
            </a:r>
            <a:endParaRPr lang="ko-KR" altLang="en-US" sz="4000" b="1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EE2C22-3613-A6B6-A88F-456DEA907446}"/>
              </a:ext>
            </a:extLst>
          </p:cNvPr>
          <p:cNvSpPr txBox="1"/>
          <p:nvPr/>
        </p:nvSpPr>
        <p:spPr>
          <a:xfrm>
            <a:off x="5037360" y="3298177"/>
            <a:ext cx="4115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</a:rPr>
              <a:t>일본의 성교육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CAE19A-94CD-005E-B8CF-7236DE00C2D5}"/>
              </a:ext>
            </a:extLst>
          </p:cNvPr>
          <p:cNvSpPr txBox="1"/>
          <p:nvPr/>
        </p:nvSpPr>
        <p:spPr>
          <a:xfrm>
            <a:off x="4536688" y="4146750"/>
            <a:ext cx="1059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>
                <a:solidFill>
                  <a:schemeClr val="bg1"/>
                </a:solidFill>
              </a:rPr>
              <a:t>4</a:t>
            </a:r>
            <a:endParaRPr lang="ko-KR" altLang="en-US" sz="40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8D5D80-326C-E5ED-0E91-990D8748579D}"/>
              </a:ext>
            </a:extLst>
          </p:cNvPr>
          <p:cNvSpPr txBox="1"/>
          <p:nvPr/>
        </p:nvSpPr>
        <p:spPr>
          <a:xfrm>
            <a:off x="5066370" y="4237220"/>
            <a:ext cx="4534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</a:rPr>
              <a:t>마무리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14889F64-ADD4-2F55-0642-E6725D7FC40E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0F42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2614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5BC9C59-1297-5115-75B5-E32CA3564C1A}"/>
              </a:ext>
            </a:extLst>
          </p:cNvPr>
          <p:cNvSpPr txBox="1"/>
          <p:nvPr/>
        </p:nvSpPr>
        <p:spPr>
          <a:xfrm>
            <a:off x="3547389" y="5349572"/>
            <a:ext cx="5097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dirty="0">
                <a:solidFill>
                  <a:schemeClr val="accent2"/>
                </a:solidFill>
              </a:rPr>
              <a:t>일본 성문화의 역사</a:t>
            </a: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03DEC621-63A2-331C-20B1-C5E77C92BD5B}"/>
              </a:ext>
            </a:extLst>
          </p:cNvPr>
          <p:cNvCxnSpPr/>
          <p:nvPr/>
        </p:nvCxnSpPr>
        <p:spPr>
          <a:xfrm>
            <a:off x="5430644" y="4871184"/>
            <a:ext cx="129354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7055ACD-9322-772C-AA47-5BDF0B060178}"/>
              </a:ext>
            </a:extLst>
          </p:cNvPr>
          <p:cNvSpPr txBox="1"/>
          <p:nvPr/>
        </p:nvSpPr>
        <p:spPr>
          <a:xfrm>
            <a:off x="5387160" y="923653"/>
            <a:ext cx="1380506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9900" b="1" dirty="0">
                <a:solidFill>
                  <a:schemeClr val="accent2"/>
                </a:solidFill>
              </a:rPr>
              <a:t>1</a:t>
            </a:r>
            <a:endParaRPr lang="ko-KR" altLang="en-US" sz="19900" b="1" dirty="0">
              <a:solidFill>
                <a:schemeClr val="accent2"/>
              </a:solidFill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DBA29EBB-F9CC-82D8-FA09-0FCC3169FE08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3E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542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6133DDF-4889-792A-267A-826414C927AC}"/>
              </a:ext>
            </a:extLst>
          </p:cNvPr>
          <p:cNvCxnSpPr/>
          <p:nvPr/>
        </p:nvCxnSpPr>
        <p:spPr>
          <a:xfrm>
            <a:off x="267629" y="323385"/>
            <a:ext cx="119243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10AEFE6-BAE3-9F4E-EBF3-0EAF402A7C78}"/>
              </a:ext>
            </a:extLst>
          </p:cNvPr>
          <p:cNvSpPr txBox="1"/>
          <p:nvPr/>
        </p:nvSpPr>
        <p:spPr>
          <a:xfrm>
            <a:off x="267629" y="466491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&gt;&gt;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9955797-C036-F27D-746B-CA12D21CA3D6}"/>
              </a:ext>
            </a:extLst>
          </p:cNvPr>
          <p:cNvSpPr/>
          <p:nvPr/>
        </p:nvSpPr>
        <p:spPr>
          <a:xfrm>
            <a:off x="904240" y="2000474"/>
            <a:ext cx="2041451" cy="35087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397583EA-A0B9-207A-CC5D-193351A484A4}"/>
              </a:ext>
            </a:extLst>
          </p:cNvPr>
          <p:cNvSpPr/>
          <p:nvPr/>
        </p:nvSpPr>
        <p:spPr>
          <a:xfrm>
            <a:off x="904238" y="1403327"/>
            <a:ext cx="2041451" cy="6042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4DBF255D-07F3-97AC-7077-483DE94A1EB8}"/>
              </a:ext>
            </a:extLst>
          </p:cNvPr>
          <p:cNvSpPr/>
          <p:nvPr/>
        </p:nvSpPr>
        <p:spPr>
          <a:xfrm>
            <a:off x="9179915" y="2000474"/>
            <a:ext cx="2041451" cy="35087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C000A253-C61B-4E6C-02CC-07593EC84A09}"/>
              </a:ext>
            </a:extLst>
          </p:cNvPr>
          <p:cNvSpPr/>
          <p:nvPr/>
        </p:nvSpPr>
        <p:spPr>
          <a:xfrm>
            <a:off x="3662798" y="2000474"/>
            <a:ext cx="2041451" cy="35087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0AE7829F-92C8-CC2D-E91D-79CD78D56149}"/>
              </a:ext>
            </a:extLst>
          </p:cNvPr>
          <p:cNvSpPr/>
          <p:nvPr/>
        </p:nvSpPr>
        <p:spPr>
          <a:xfrm>
            <a:off x="6421356" y="2000474"/>
            <a:ext cx="2041451" cy="35087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4BE6F99-9EE4-0F1F-86A7-DEABEDC52A8E}"/>
              </a:ext>
            </a:extLst>
          </p:cNvPr>
          <p:cNvSpPr txBox="1"/>
          <p:nvPr/>
        </p:nvSpPr>
        <p:spPr>
          <a:xfrm>
            <a:off x="3109318" y="368767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latin typeface="+mn-ea"/>
              </a:rPr>
              <a:t>&gt;&gt;</a:t>
            </a:r>
            <a:endParaRPr lang="ko-KR" altLang="en-US" dirty="0">
              <a:latin typeface="+mn-ea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7C14A12-2FF4-1B73-B103-4A624D0CF90D}"/>
              </a:ext>
            </a:extLst>
          </p:cNvPr>
          <p:cNvSpPr txBox="1"/>
          <p:nvPr/>
        </p:nvSpPr>
        <p:spPr>
          <a:xfrm>
            <a:off x="5883522" y="368767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latin typeface="+mn-ea"/>
              </a:rPr>
              <a:t>&gt;&gt;</a:t>
            </a:r>
            <a:endParaRPr lang="ko-KR" altLang="en-US" dirty="0">
              <a:latin typeface="+mn-ea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411320E-58D0-0E47-A033-4A84A49E2255}"/>
              </a:ext>
            </a:extLst>
          </p:cNvPr>
          <p:cNvSpPr txBox="1"/>
          <p:nvPr/>
        </p:nvSpPr>
        <p:spPr>
          <a:xfrm>
            <a:off x="8610782" y="368767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latin typeface="+mn-ea"/>
              </a:rPr>
              <a:t>&gt;&gt;</a:t>
            </a:r>
            <a:endParaRPr lang="ko-KR" altLang="en-US" dirty="0">
              <a:latin typeface="+mn-ea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D3ABC9E-3F81-D83F-F02A-103A3390B6EF}"/>
              </a:ext>
            </a:extLst>
          </p:cNvPr>
          <p:cNvSpPr txBox="1"/>
          <p:nvPr/>
        </p:nvSpPr>
        <p:spPr>
          <a:xfrm>
            <a:off x="1370964" y="1520801"/>
            <a:ext cx="1107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고대시대</a:t>
            </a: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8B7B8186-8C34-7434-729C-81B834EFB943}"/>
              </a:ext>
            </a:extLst>
          </p:cNvPr>
          <p:cNvSpPr/>
          <p:nvPr/>
        </p:nvSpPr>
        <p:spPr>
          <a:xfrm>
            <a:off x="3659392" y="1384055"/>
            <a:ext cx="2041451" cy="6042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7D48A25-4E4F-5711-E7A3-C32413364305}"/>
              </a:ext>
            </a:extLst>
          </p:cNvPr>
          <p:cNvSpPr txBox="1"/>
          <p:nvPr/>
        </p:nvSpPr>
        <p:spPr>
          <a:xfrm>
            <a:off x="4126118" y="1501529"/>
            <a:ext cx="1107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>
                <a:solidFill>
                  <a:schemeClr val="bg1"/>
                </a:solidFill>
              </a:rPr>
              <a:t>중세시대</a:t>
            </a: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55CA0E9F-E263-02C2-CE96-56738240F0A1}"/>
              </a:ext>
            </a:extLst>
          </p:cNvPr>
          <p:cNvSpPr/>
          <p:nvPr/>
        </p:nvSpPr>
        <p:spPr>
          <a:xfrm>
            <a:off x="6421354" y="1391190"/>
            <a:ext cx="2041451" cy="6042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4DC6C705-0F05-09C6-D320-EC73EC577BEC}"/>
              </a:ext>
            </a:extLst>
          </p:cNvPr>
          <p:cNvSpPr/>
          <p:nvPr/>
        </p:nvSpPr>
        <p:spPr>
          <a:xfrm>
            <a:off x="9176506" y="1411025"/>
            <a:ext cx="2041451" cy="604280"/>
          </a:xfrm>
          <a:prstGeom prst="rect">
            <a:avLst/>
          </a:prstGeom>
          <a:solidFill>
            <a:srgbClr val="002942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429D196-7461-E986-75F4-1047F0D3360B}"/>
              </a:ext>
            </a:extLst>
          </p:cNvPr>
          <p:cNvSpPr txBox="1"/>
          <p:nvPr/>
        </p:nvSpPr>
        <p:spPr>
          <a:xfrm>
            <a:off x="9643232" y="1516365"/>
            <a:ext cx="1107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b="1" dirty="0">
                <a:solidFill>
                  <a:schemeClr val="bg1"/>
                </a:solidFill>
              </a:rPr>
              <a:t>현대시대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1B90ADF-D3E0-B796-4684-E57CB252A77A}"/>
              </a:ext>
            </a:extLst>
          </p:cNvPr>
          <p:cNvSpPr txBox="1"/>
          <p:nvPr/>
        </p:nvSpPr>
        <p:spPr>
          <a:xfrm>
            <a:off x="1083518" y="2456725"/>
            <a:ext cx="1682895" cy="2393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고대 일본의 종교와 전통 문화에는 성적인 요소가 포함되어 있었다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성적인 행위 자체는 비교적 자유롭게 허용되었으나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가부장적인 사회 구조가 존재했다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  <a:endParaRPr lang="ko-KR" altLang="en-US" sz="1400" spc="-150" dirty="0">
              <a:solidFill>
                <a:schemeClr val="tx1">
                  <a:lumMod val="75000"/>
                  <a:lumOff val="25000"/>
                </a:schemeClr>
              </a:solidFill>
              <a:latin typeface="나눔스퀘어 Light" panose="020B0600000101010101" pitchFamily="50" charset="-127"/>
              <a:ea typeface="나눔스퀘어 Light" panose="020B0600000101010101" pitchFamily="50" charset="-12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4082C56-1A1E-7BB6-BAA4-21820393B94A}"/>
              </a:ext>
            </a:extLst>
          </p:cNvPr>
          <p:cNvSpPr txBox="1"/>
          <p:nvPr/>
        </p:nvSpPr>
        <p:spPr>
          <a:xfrm>
            <a:off x="3838671" y="2284469"/>
            <a:ext cx="1682895" cy="3175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헤이안 시대가 시작되면서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문화적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예술적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정치적인 변화와 함께 성에 대한 태도도 변화하게 되었다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민요를 통해 여성들의 성적인 유혹을 강조하며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사람들은 성적인 자유로움과 욕구를 즐기게 되었다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  <a:endParaRPr lang="ko-KR" altLang="en-US" sz="1400" spc="-150" dirty="0">
              <a:solidFill>
                <a:schemeClr val="tx1">
                  <a:lumMod val="75000"/>
                  <a:lumOff val="25000"/>
                </a:schemeClr>
              </a:solidFill>
              <a:latin typeface="나눔스퀘어 Light" panose="020B0600000101010101" pitchFamily="50" charset="-127"/>
              <a:ea typeface="나눔스퀘어 Light" panose="020B0600000101010101" pitchFamily="50" charset="-127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F3501EB-D583-C26A-4D06-9137004D56A8}"/>
              </a:ext>
            </a:extLst>
          </p:cNvPr>
          <p:cNvSpPr txBox="1"/>
          <p:nvPr/>
        </p:nvSpPr>
        <p:spPr>
          <a:xfrm>
            <a:off x="6622225" y="2295823"/>
            <a:ext cx="1682895" cy="316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일본에서는 근대화가 진행되면서 성적인 쾌락을 추구하는 문화가 확산되었다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lang="ko-KR" altLang="en-US" sz="1400" spc="-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우키요에</a:t>
            </a:r>
            <a:r>
              <a:rPr lang="ko-KR" altLang="en-US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 춘화를 통해 그 당시 서민들의 성에 대한 인식 또한 살펴볼 수 있다</a:t>
            </a:r>
            <a:r>
              <a:rPr lang="en-US" altLang="ko-KR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lang="ko-KR" altLang="en-US" sz="1400" spc="-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우키요에</a:t>
            </a:r>
            <a:r>
              <a:rPr lang="ko-KR" altLang="en-US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 춘화는 성기 등 성적인 부분을 강조해 표현했다</a:t>
            </a:r>
            <a:r>
              <a:rPr lang="en-US" altLang="ko-KR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. </a:t>
            </a:r>
            <a:endParaRPr lang="ko-KR" altLang="en-US" sz="1400" spc="-150" dirty="0">
              <a:solidFill>
                <a:schemeClr val="tx1">
                  <a:lumMod val="75000"/>
                  <a:lumOff val="25000"/>
                </a:schemeClr>
              </a:solidFill>
              <a:latin typeface="나눔스퀘어 Light" panose="020B0600000101010101" pitchFamily="50" charset="-127"/>
              <a:ea typeface="나눔스퀘어 Light" panose="020B0600000101010101" pitchFamily="50" charset="-12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CC80260-CE8A-50CF-3DAC-69B469CBA36C}"/>
              </a:ext>
            </a:extLst>
          </p:cNvPr>
          <p:cNvSpPr txBox="1"/>
          <p:nvPr/>
        </p:nvSpPr>
        <p:spPr>
          <a:xfrm>
            <a:off x="9348360" y="2284469"/>
            <a:ext cx="1682895" cy="3175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현대 일본에서는 여성의 사회적 지위가 개선되었으며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성에 대한 개방적인 태도도 확산되고 있다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성에 대한 상업적인 산업도 발전하고 있다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.  </a:t>
            </a: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특히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일본의 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AV(Adult Video) </a:t>
            </a:r>
            <a:r>
              <a:rPr lang="ko-KR" altLang="en-US" sz="1400" b="0" i="0" dirty="0">
                <a:solidFill>
                  <a:srgbClr val="374151"/>
                </a:solidFill>
                <a:effectLst/>
                <a:latin typeface="Söhne"/>
              </a:rPr>
              <a:t>산업은 전 세계적으로 유명하다</a:t>
            </a:r>
            <a:r>
              <a:rPr lang="en-US" altLang="ko-KR" sz="1400" b="0" i="0" dirty="0">
                <a:solidFill>
                  <a:srgbClr val="374151"/>
                </a:solidFill>
                <a:effectLst/>
                <a:latin typeface="Söhne"/>
              </a:rPr>
              <a:t>. </a:t>
            </a:r>
            <a:endParaRPr lang="ko-KR" altLang="en-US" sz="1400" spc="-150" dirty="0">
              <a:solidFill>
                <a:schemeClr val="tx1">
                  <a:lumMod val="75000"/>
                  <a:lumOff val="25000"/>
                </a:schemeClr>
              </a:solidFill>
              <a:latin typeface="나눔스퀘어 Light" panose="020B0600000101010101" pitchFamily="50" charset="-127"/>
              <a:ea typeface="나눔스퀘어 Light" panose="020B0600000101010101" pitchFamily="50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9562F594-BDC4-0384-73F6-A344F12E56D4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1BC25B-85A7-3E71-6BD8-9835366136E9}"/>
              </a:ext>
            </a:extLst>
          </p:cNvPr>
          <p:cNvSpPr txBox="1"/>
          <p:nvPr/>
        </p:nvSpPr>
        <p:spPr>
          <a:xfrm>
            <a:off x="6851529" y="1508664"/>
            <a:ext cx="1181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</a:rPr>
              <a:t>근대시대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9B1792-7E07-571F-C9F2-2A157E479ACD}"/>
              </a:ext>
            </a:extLst>
          </p:cNvPr>
          <p:cNvSpPr txBox="1"/>
          <p:nvPr/>
        </p:nvSpPr>
        <p:spPr>
          <a:xfrm>
            <a:off x="904238" y="510894"/>
            <a:ext cx="4137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시대별 정리</a:t>
            </a:r>
          </a:p>
        </p:txBody>
      </p:sp>
    </p:spTree>
    <p:extLst>
      <p:ext uri="{BB962C8B-B14F-4D97-AF65-F5344CB8AC3E}">
        <p14:creationId xmlns:p14="http://schemas.microsoft.com/office/powerpoint/2010/main" val="2230455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>
            <a:extLst>
              <a:ext uri="{FF2B5EF4-FFF2-40B4-BE49-F238E27FC236}">
                <a16:creationId xmlns:a16="http://schemas.microsoft.com/office/drawing/2014/main" id="{91677432-1F6C-C01F-2AD9-D50D0D37D448}"/>
              </a:ext>
            </a:extLst>
          </p:cNvPr>
          <p:cNvSpPr/>
          <p:nvPr/>
        </p:nvSpPr>
        <p:spPr>
          <a:xfrm>
            <a:off x="4445230" y="1729669"/>
            <a:ext cx="3240000" cy="4183049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8BCA5A0B-32AE-FBC8-C2AF-658259BDDF82}"/>
              </a:ext>
            </a:extLst>
          </p:cNvPr>
          <p:cNvSpPr/>
          <p:nvPr/>
        </p:nvSpPr>
        <p:spPr>
          <a:xfrm>
            <a:off x="8339455" y="1756394"/>
            <a:ext cx="3240000" cy="4183049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600955F-3D3A-9AD4-AD66-21A4C20B10F4}"/>
              </a:ext>
            </a:extLst>
          </p:cNvPr>
          <p:cNvSpPr/>
          <p:nvPr/>
        </p:nvSpPr>
        <p:spPr>
          <a:xfrm>
            <a:off x="605155" y="1744442"/>
            <a:ext cx="3240000" cy="4183049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6133DDF-4889-792A-267A-826414C927AC}"/>
              </a:ext>
            </a:extLst>
          </p:cNvPr>
          <p:cNvCxnSpPr/>
          <p:nvPr/>
        </p:nvCxnSpPr>
        <p:spPr>
          <a:xfrm>
            <a:off x="267629" y="323385"/>
            <a:ext cx="119243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10AEFE6-BAE3-9F4E-EBF3-0EAF402A7C78}"/>
              </a:ext>
            </a:extLst>
          </p:cNvPr>
          <p:cNvSpPr txBox="1"/>
          <p:nvPr/>
        </p:nvSpPr>
        <p:spPr>
          <a:xfrm>
            <a:off x="349895" y="429619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&gt;&gt;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4BC162-255E-9FA6-AEB9-706E2D6447B4}"/>
              </a:ext>
            </a:extLst>
          </p:cNvPr>
          <p:cNvSpPr txBox="1"/>
          <p:nvPr/>
        </p:nvSpPr>
        <p:spPr>
          <a:xfrm>
            <a:off x="929702" y="488798"/>
            <a:ext cx="42130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우키요에</a:t>
            </a:r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3200" b="1" i="0" dirty="0">
                <a:solidFill>
                  <a:srgbClr val="373A3C"/>
                </a:solidFill>
                <a:effectLst/>
                <a:latin typeface="Open Sans" panose="020B0606030504020204" pitchFamily="34" charset="0"/>
              </a:rPr>
              <a:t>浮世絵</a:t>
            </a:r>
            <a:r>
              <a:rPr lang="en-US" altLang="ko-KR" sz="3200" b="0" i="0" dirty="0">
                <a:solidFill>
                  <a:srgbClr val="373A3C"/>
                </a:solidFill>
                <a:effectLst/>
                <a:latin typeface="Open Sans" panose="020B0606030504020204" pitchFamily="34" charset="0"/>
              </a:rPr>
              <a:t>)</a:t>
            </a:r>
            <a:r>
              <a:rPr lang="ko-KR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춘화</a:t>
            </a: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FE0BCA12-2002-C41E-A4D1-7EA82B93E4C0}"/>
              </a:ext>
            </a:extLst>
          </p:cNvPr>
          <p:cNvSpPr/>
          <p:nvPr/>
        </p:nvSpPr>
        <p:spPr>
          <a:xfrm>
            <a:off x="605155" y="1744442"/>
            <a:ext cx="324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2" name="직선 연결선 41">
            <a:extLst>
              <a:ext uri="{FF2B5EF4-FFF2-40B4-BE49-F238E27FC236}">
                <a16:creationId xmlns:a16="http://schemas.microsoft.com/office/drawing/2014/main" id="{19245EFA-59F6-EDB2-A3B6-301C25F44941}"/>
              </a:ext>
            </a:extLst>
          </p:cNvPr>
          <p:cNvCxnSpPr/>
          <p:nvPr/>
        </p:nvCxnSpPr>
        <p:spPr>
          <a:xfrm>
            <a:off x="605155" y="1753673"/>
            <a:ext cx="3240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8BF02345-6B30-5B7D-20F2-BEA6D6D9461E}"/>
              </a:ext>
            </a:extLst>
          </p:cNvPr>
          <p:cNvSpPr txBox="1"/>
          <p:nvPr/>
        </p:nvSpPr>
        <p:spPr>
          <a:xfrm>
            <a:off x="1177715" y="1931251"/>
            <a:ext cx="1989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우키요에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800" b="1" i="0" dirty="0">
                <a:solidFill>
                  <a:srgbClr val="373A3C"/>
                </a:solidFill>
                <a:effectLst/>
                <a:latin typeface="Open Sans" panose="020B0606030504020204" pitchFamily="34" charset="0"/>
              </a:rPr>
              <a:t>浮世絵</a:t>
            </a:r>
            <a:r>
              <a:rPr lang="en-US" altLang="ko-KR" sz="1800" b="0" i="0" dirty="0">
                <a:solidFill>
                  <a:srgbClr val="373A3C"/>
                </a:solidFill>
                <a:effectLst/>
                <a:latin typeface="Open Sans" panose="020B0606030504020204" pitchFamily="34" charset="0"/>
              </a:rPr>
              <a:t>)</a:t>
            </a:r>
            <a:endParaRPr lang="ko-KR" altLang="en-US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BDB86EA3-41C1-5640-212D-5ACC9B97D40A}"/>
              </a:ext>
            </a:extLst>
          </p:cNvPr>
          <p:cNvSpPr/>
          <p:nvPr/>
        </p:nvSpPr>
        <p:spPr>
          <a:xfrm>
            <a:off x="4472305" y="1755917"/>
            <a:ext cx="324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6" name="직선 연결선 45">
            <a:extLst>
              <a:ext uri="{FF2B5EF4-FFF2-40B4-BE49-F238E27FC236}">
                <a16:creationId xmlns:a16="http://schemas.microsoft.com/office/drawing/2014/main" id="{3CF02BB3-0E77-A01F-F5F8-0EB4F7BA0E77}"/>
              </a:ext>
            </a:extLst>
          </p:cNvPr>
          <p:cNvCxnSpPr/>
          <p:nvPr/>
        </p:nvCxnSpPr>
        <p:spPr>
          <a:xfrm>
            <a:off x="4472305" y="1765148"/>
            <a:ext cx="3240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A7709847-93B8-7493-A1BF-9D2D6D676874}"/>
              </a:ext>
            </a:extLst>
          </p:cNvPr>
          <p:cNvSpPr txBox="1"/>
          <p:nvPr/>
        </p:nvSpPr>
        <p:spPr>
          <a:xfrm>
            <a:off x="5348351" y="1931251"/>
            <a:ext cx="148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pc="-150" dirty="0" err="1">
                <a:solidFill>
                  <a:schemeClr val="accent1"/>
                </a:solidFill>
                <a:latin typeface="+mn-ea"/>
              </a:rPr>
              <a:t>에이쟌의</a:t>
            </a:r>
            <a:r>
              <a:rPr lang="ko-KR" altLang="en-US" spc="-150" dirty="0">
                <a:solidFill>
                  <a:schemeClr val="accent1"/>
                </a:solidFill>
                <a:latin typeface="+mn-ea"/>
              </a:rPr>
              <a:t> 춘화</a:t>
            </a: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DC6CC834-C1FA-4048-53ED-357855487992}"/>
              </a:ext>
            </a:extLst>
          </p:cNvPr>
          <p:cNvSpPr/>
          <p:nvPr/>
        </p:nvSpPr>
        <p:spPr>
          <a:xfrm>
            <a:off x="8339455" y="1767392"/>
            <a:ext cx="324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0" name="직선 연결선 49">
            <a:extLst>
              <a:ext uri="{FF2B5EF4-FFF2-40B4-BE49-F238E27FC236}">
                <a16:creationId xmlns:a16="http://schemas.microsoft.com/office/drawing/2014/main" id="{8CE76323-C424-8E70-83DB-9E5C4BD9922B}"/>
              </a:ext>
            </a:extLst>
          </p:cNvPr>
          <p:cNvCxnSpPr/>
          <p:nvPr/>
        </p:nvCxnSpPr>
        <p:spPr>
          <a:xfrm>
            <a:off x="8339455" y="1776623"/>
            <a:ext cx="3240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AC615E9E-A48B-A611-D4C1-AE2260893BE9}"/>
              </a:ext>
            </a:extLst>
          </p:cNvPr>
          <p:cNvSpPr txBox="1"/>
          <p:nvPr/>
        </p:nvSpPr>
        <p:spPr>
          <a:xfrm>
            <a:off x="9109703" y="1916952"/>
            <a:ext cx="1699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pc="-150" err="1">
                <a:solidFill>
                  <a:schemeClr val="accent1"/>
                </a:solidFill>
                <a:latin typeface="+mn-ea"/>
              </a:rPr>
              <a:t>우타마루의</a:t>
            </a:r>
            <a:r>
              <a:rPr lang="ko-KR" altLang="en-US" spc="-150" dirty="0">
                <a:solidFill>
                  <a:schemeClr val="accent1"/>
                </a:solidFill>
                <a:latin typeface="+mn-ea"/>
              </a:rPr>
              <a:t> 춘화</a:t>
            </a:r>
          </a:p>
        </p:txBody>
      </p: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DA1F00C2-0503-65CE-EB59-65541307BD29}"/>
              </a:ext>
            </a:extLst>
          </p:cNvPr>
          <p:cNvCxnSpPr/>
          <p:nvPr/>
        </p:nvCxnSpPr>
        <p:spPr>
          <a:xfrm>
            <a:off x="605155" y="5912718"/>
            <a:ext cx="324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>
            <a:extLst>
              <a:ext uri="{FF2B5EF4-FFF2-40B4-BE49-F238E27FC236}">
                <a16:creationId xmlns:a16="http://schemas.microsoft.com/office/drawing/2014/main" id="{0D8A0FE6-FE4A-ECDC-CFA4-011133FD00C6}"/>
              </a:ext>
            </a:extLst>
          </p:cNvPr>
          <p:cNvCxnSpPr/>
          <p:nvPr/>
        </p:nvCxnSpPr>
        <p:spPr>
          <a:xfrm>
            <a:off x="4472305" y="5920105"/>
            <a:ext cx="324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>
            <a:extLst>
              <a:ext uri="{FF2B5EF4-FFF2-40B4-BE49-F238E27FC236}">
                <a16:creationId xmlns:a16="http://schemas.microsoft.com/office/drawing/2014/main" id="{CF4BED4C-2303-35C8-8CA1-5EBEAC81573F}"/>
              </a:ext>
            </a:extLst>
          </p:cNvPr>
          <p:cNvCxnSpPr/>
          <p:nvPr/>
        </p:nvCxnSpPr>
        <p:spPr>
          <a:xfrm>
            <a:off x="8339455" y="5927492"/>
            <a:ext cx="3240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차트 57">
            <a:extLst>
              <a:ext uri="{FF2B5EF4-FFF2-40B4-BE49-F238E27FC236}">
                <a16:creationId xmlns:a16="http://schemas.microsoft.com/office/drawing/2014/main" id="{87239E1F-77A4-8C7E-2177-3D7098E058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6010211"/>
              </p:ext>
            </p:extLst>
          </p:nvPr>
        </p:nvGraphicFramePr>
        <p:xfrm>
          <a:off x="5080" y="2729750"/>
          <a:ext cx="4416425" cy="2944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직사각형 1">
            <a:extLst>
              <a:ext uri="{FF2B5EF4-FFF2-40B4-BE49-F238E27FC236}">
                <a16:creationId xmlns:a16="http://schemas.microsoft.com/office/drawing/2014/main" id="{1589B148-9AA5-9C93-33F4-4FE34AF5B625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E7F011-B4F9-9F39-CC99-F8E389747F96}"/>
              </a:ext>
            </a:extLst>
          </p:cNvPr>
          <p:cNvSpPr txBox="1"/>
          <p:nvPr/>
        </p:nvSpPr>
        <p:spPr>
          <a:xfrm>
            <a:off x="760932" y="2948691"/>
            <a:ext cx="287126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700" dirty="0">
                <a:solidFill>
                  <a:schemeClr val="bg1"/>
                </a:solidFill>
                <a:latin typeface="Open Sans" panose="020B0606030504020204" pitchFamily="34" charset="0"/>
              </a:rPr>
              <a:t>에도시대 </a:t>
            </a:r>
            <a:r>
              <a:rPr lang="ko-KR" altLang="en-US" sz="17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중기에서 후기에 유행한 판화이다</a:t>
            </a:r>
            <a:r>
              <a:rPr lang="en-US" altLang="ko-KR" sz="1700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r>
              <a:rPr lang="ko-KR" altLang="en-US" sz="1700" dirty="0">
                <a:solidFill>
                  <a:schemeClr val="bg1"/>
                </a:solidFill>
              </a:rPr>
              <a:t>소재로는 당대의 가부키 배우나 유곽의 유녀</a:t>
            </a:r>
            <a:r>
              <a:rPr lang="en-US" altLang="ko-KR" sz="1700" dirty="0">
                <a:solidFill>
                  <a:schemeClr val="bg1"/>
                </a:solidFill>
              </a:rPr>
              <a:t>, </a:t>
            </a:r>
            <a:r>
              <a:rPr lang="ko-KR" altLang="en-US" sz="1700" dirty="0">
                <a:solidFill>
                  <a:schemeClr val="bg1"/>
                </a:solidFill>
              </a:rPr>
              <a:t>스모선수를 비롯한 인물들과 도카이도나 </a:t>
            </a:r>
            <a:r>
              <a:rPr lang="ko-KR" altLang="en-US" sz="1700" dirty="0" err="1">
                <a:solidFill>
                  <a:schemeClr val="bg1"/>
                </a:solidFill>
              </a:rPr>
              <a:t>후지산</a:t>
            </a:r>
            <a:r>
              <a:rPr lang="ko-KR" altLang="en-US" sz="1700" dirty="0">
                <a:solidFill>
                  <a:schemeClr val="bg1"/>
                </a:solidFill>
              </a:rPr>
              <a:t> 같은 유명한 풍경 등 대중에게 쉽게 수용되는 소재를 주로 다루었다</a:t>
            </a:r>
            <a:r>
              <a:rPr lang="en-US" altLang="ko-KR" sz="1700" dirty="0">
                <a:solidFill>
                  <a:schemeClr val="bg1"/>
                </a:solidFill>
              </a:rPr>
              <a:t>. </a:t>
            </a:r>
          </a:p>
          <a:p>
            <a:endParaRPr lang="ko-KR" altLang="en-US" dirty="0"/>
          </a:p>
        </p:txBody>
      </p:sp>
      <p:pic>
        <p:nvPicPr>
          <p:cNvPr id="5" name="그림 4" descr="그림, 스케치, 일러스트레이션, 페인팅이(가) 표시된 사진">
            <a:extLst>
              <a:ext uri="{FF2B5EF4-FFF2-40B4-BE49-F238E27FC236}">
                <a16:creationId xmlns:a16="http://schemas.microsoft.com/office/drawing/2014/main" id="{59A87752-257D-C86F-4167-9D894AF0899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2305" y="2830625"/>
            <a:ext cx="3240000" cy="22622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0BAB59C-AFC6-65C0-D218-830D49A69F4A}"/>
              </a:ext>
            </a:extLst>
          </p:cNvPr>
          <p:cNvSpPr txBox="1"/>
          <p:nvPr/>
        </p:nvSpPr>
        <p:spPr>
          <a:xfrm>
            <a:off x="4472305" y="5308600"/>
            <a:ext cx="3240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>
                <a:solidFill>
                  <a:schemeClr val="bg1"/>
                </a:solidFill>
              </a:rPr>
              <a:t>남성의 성기를 비현실적으로 크게 묘사한 것이 특징이다</a:t>
            </a:r>
            <a:r>
              <a:rPr lang="en-US" altLang="ko-KR" sz="1500" dirty="0">
                <a:solidFill>
                  <a:schemeClr val="bg1"/>
                </a:solidFill>
              </a:rPr>
              <a:t>. </a:t>
            </a:r>
            <a:endParaRPr lang="ko-KR" altLang="en-US" sz="1500" dirty="0">
              <a:solidFill>
                <a:schemeClr val="bg1"/>
              </a:solidFill>
            </a:endParaRPr>
          </a:p>
        </p:txBody>
      </p:sp>
      <p:pic>
        <p:nvPicPr>
          <p:cNvPr id="11" name="그림 10" descr="그림, 스케치, 페인팅, 일러스트레이션이(가) 표시된 사진">
            <a:extLst>
              <a:ext uri="{FF2B5EF4-FFF2-40B4-BE49-F238E27FC236}">
                <a16:creationId xmlns:a16="http://schemas.microsoft.com/office/drawing/2014/main" id="{CC98B59E-F651-C67F-9197-DED33E0F716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305" y="2627720"/>
            <a:ext cx="2737526" cy="3150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537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5BC9C59-1297-5115-75B5-E32CA3564C1A}"/>
              </a:ext>
            </a:extLst>
          </p:cNvPr>
          <p:cNvSpPr txBox="1"/>
          <p:nvPr/>
        </p:nvSpPr>
        <p:spPr>
          <a:xfrm>
            <a:off x="3547389" y="5349572"/>
            <a:ext cx="5097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dirty="0">
                <a:solidFill>
                  <a:schemeClr val="accent2"/>
                </a:solidFill>
              </a:rPr>
              <a:t>일본의 성 산업</a:t>
            </a: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03DEC621-63A2-331C-20B1-C5E77C92BD5B}"/>
              </a:ext>
            </a:extLst>
          </p:cNvPr>
          <p:cNvCxnSpPr/>
          <p:nvPr/>
        </p:nvCxnSpPr>
        <p:spPr>
          <a:xfrm>
            <a:off x="5430644" y="4871184"/>
            <a:ext cx="1293541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7055ACD-9322-772C-AA47-5BDF0B060178}"/>
              </a:ext>
            </a:extLst>
          </p:cNvPr>
          <p:cNvSpPr txBox="1"/>
          <p:nvPr/>
        </p:nvSpPr>
        <p:spPr>
          <a:xfrm>
            <a:off x="5206021" y="923653"/>
            <a:ext cx="174278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9900" b="1" dirty="0">
                <a:solidFill>
                  <a:schemeClr val="accent2"/>
                </a:solidFill>
              </a:rPr>
              <a:t>2</a:t>
            </a:r>
            <a:endParaRPr lang="ko-KR" altLang="en-US" sz="19900" b="1" dirty="0">
              <a:solidFill>
                <a:schemeClr val="accent2"/>
              </a:solidFill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BA1C95D2-CD42-7637-962A-CDE281F2A2A8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3E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9911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6133DDF-4889-792A-267A-826414C927AC}"/>
              </a:ext>
            </a:extLst>
          </p:cNvPr>
          <p:cNvCxnSpPr/>
          <p:nvPr/>
        </p:nvCxnSpPr>
        <p:spPr>
          <a:xfrm>
            <a:off x="267629" y="323385"/>
            <a:ext cx="119243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10AEFE6-BAE3-9F4E-EBF3-0EAF402A7C78}"/>
              </a:ext>
            </a:extLst>
          </p:cNvPr>
          <p:cNvSpPr txBox="1"/>
          <p:nvPr/>
        </p:nvSpPr>
        <p:spPr>
          <a:xfrm>
            <a:off x="267629" y="423743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&gt;&gt;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4BC162-255E-9FA6-AEB9-706E2D6447B4}"/>
              </a:ext>
            </a:extLst>
          </p:cNvPr>
          <p:cNvSpPr txBox="1"/>
          <p:nvPr/>
        </p:nvSpPr>
        <p:spPr>
          <a:xfrm>
            <a:off x="800213" y="423743"/>
            <a:ext cx="28328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일본의 </a:t>
            </a:r>
            <a:r>
              <a:rPr lang="ko-KR" alt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성산업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81789BD0-3D32-F209-F9AA-5DF3452429F0}"/>
              </a:ext>
            </a:extLst>
          </p:cNvPr>
          <p:cNvSpPr/>
          <p:nvPr/>
        </p:nvSpPr>
        <p:spPr>
          <a:xfrm>
            <a:off x="800213" y="2065875"/>
            <a:ext cx="3083088" cy="30830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E2DA9F35-B6A0-8320-EEF1-F630B4C6EE69}"/>
              </a:ext>
            </a:extLst>
          </p:cNvPr>
          <p:cNvSpPr/>
          <p:nvPr/>
        </p:nvSpPr>
        <p:spPr>
          <a:xfrm>
            <a:off x="4554456" y="2065875"/>
            <a:ext cx="3083088" cy="308308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A9EECB4F-8F78-D26C-B872-76CFCCF437E2}"/>
              </a:ext>
            </a:extLst>
          </p:cNvPr>
          <p:cNvSpPr/>
          <p:nvPr/>
        </p:nvSpPr>
        <p:spPr>
          <a:xfrm>
            <a:off x="8308699" y="2065875"/>
            <a:ext cx="3083088" cy="3083088"/>
          </a:xfrm>
          <a:prstGeom prst="ellipse">
            <a:avLst/>
          </a:prstGeom>
          <a:solidFill>
            <a:srgbClr val="002942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C28EA6-515B-C767-AB21-4124C4578693}"/>
              </a:ext>
            </a:extLst>
          </p:cNvPr>
          <p:cNvSpPr txBox="1"/>
          <p:nvPr/>
        </p:nvSpPr>
        <p:spPr>
          <a:xfrm>
            <a:off x="1114698" y="2767280"/>
            <a:ext cx="26453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algn="ctr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altLang="ko-KR" i="0" dirty="0">
                <a:solidFill>
                  <a:srgbClr val="374151"/>
                </a:solidFill>
                <a:effectLst/>
                <a:latin typeface="Söhne"/>
              </a:rPr>
              <a:t>AV(Adult Video)</a:t>
            </a:r>
          </a:p>
          <a:p>
            <a:endParaRPr lang="en-US" altLang="ko-KR" dirty="0">
              <a:solidFill>
                <a:srgbClr val="374151"/>
              </a:solidFill>
              <a:latin typeface="Söhne"/>
            </a:endParaRPr>
          </a:p>
          <a:p>
            <a:r>
              <a:rPr lang="ko-KR" altLang="en-US" b="0" i="0" dirty="0">
                <a:solidFill>
                  <a:srgbClr val="373A3C"/>
                </a:solidFill>
                <a:effectLst/>
                <a:latin typeface="Open Sans" panose="020B0606030504020204" pitchFamily="34" charset="0"/>
              </a:rPr>
              <a:t>일본에서 내수용으로 판매되는 성인 영상물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A9A394-CDF3-A2B8-E895-045CFB1CB318}"/>
              </a:ext>
            </a:extLst>
          </p:cNvPr>
          <p:cNvSpPr txBox="1"/>
          <p:nvPr/>
        </p:nvSpPr>
        <p:spPr>
          <a:xfrm>
            <a:off x="4737100" y="2658070"/>
            <a:ext cx="2717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</a:rPr>
              <a:t>호스트바</a:t>
            </a:r>
            <a:endParaRPr lang="en-US" altLang="ko-KR" sz="2000" b="1" dirty="0">
              <a:solidFill>
                <a:schemeClr val="bg1"/>
              </a:solidFill>
            </a:endParaRPr>
          </a:p>
          <a:p>
            <a:pPr algn="ctr"/>
            <a:endParaRPr lang="en-US" altLang="ko-KR" sz="2000" b="1" dirty="0">
              <a:solidFill>
                <a:schemeClr val="bg1"/>
              </a:solidFill>
            </a:endParaRPr>
          </a:p>
          <a:p>
            <a:pPr algn="ctr"/>
            <a:r>
              <a:rPr lang="ko-KR" altLang="en-US" sz="2000" b="0" i="0" dirty="0">
                <a:solidFill>
                  <a:schemeClr val="bg1"/>
                </a:solidFill>
                <a:effectLst/>
                <a:latin typeface="Söhne"/>
              </a:rPr>
              <a:t>고객들이 호스트들과 함께 시간을 보내고 </a:t>
            </a:r>
            <a:endParaRPr lang="en-US" altLang="ko-KR" sz="2000" b="0" i="0" dirty="0">
              <a:solidFill>
                <a:schemeClr val="bg1"/>
              </a:solidFill>
              <a:effectLst/>
              <a:latin typeface="Söhne"/>
            </a:endParaRPr>
          </a:p>
          <a:p>
            <a:pPr algn="ctr"/>
            <a:r>
              <a:rPr lang="ko-KR" altLang="en-US" sz="2000" b="0" i="0" dirty="0">
                <a:solidFill>
                  <a:schemeClr val="bg1"/>
                </a:solidFill>
                <a:effectLst/>
                <a:latin typeface="Söhne"/>
              </a:rPr>
              <a:t>음료나 술 등을 즐기며 </a:t>
            </a:r>
            <a:endParaRPr lang="en-US" altLang="ko-KR" sz="2000" b="0" i="0" dirty="0">
              <a:solidFill>
                <a:schemeClr val="bg1"/>
              </a:solidFill>
              <a:effectLst/>
              <a:latin typeface="Söhne"/>
            </a:endParaRPr>
          </a:p>
          <a:p>
            <a:pPr algn="ctr"/>
            <a:r>
              <a:rPr lang="ko-KR" altLang="en-US" sz="2000" b="0" i="0" dirty="0">
                <a:solidFill>
                  <a:schemeClr val="bg1"/>
                </a:solidFill>
                <a:effectLst/>
                <a:latin typeface="Söhne"/>
              </a:rPr>
              <a:t>대화를 나누는 장소</a:t>
            </a:r>
            <a:endParaRPr lang="en-US" altLang="ja-JP" sz="2000" b="1" dirty="0">
              <a:solidFill>
                <a:schemeClr val="bg1"/>
              </a:solidFill>
            </a:endParaRPr>
          </a:p>
          <a:p>
            <a:pPr algn="ctr"/>
            <a:endParaRPr lang="en-US" altLang="ja-JP" sz="2000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C49A57-EED4-48EF-FF29-738A38EFD0F9}"/>
              </a:ext>
            </a:extLst>
          </p:cNvPr>
          <p:cNvSpPr txBox="1"/>
          <p:nvPr/>
        </p:nvSpPr>
        <p:spPr>
          <a:xfrm>
            <a:off x="8740501" y="2779980"/>
            <a:ext cx="23368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Fashion health</a:t>
            </a:r>
          </a:p>
          <a:p>
            <a:pPr algn="ctr"/>
            <a:endParaRPr lang="en-US" altLang="ko-KR" sz="2000" dirty="0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algn="ctr"/>
            <a:r>
              <a:rPr lang="ko-KR" altLang="en-US" sz="2000" dirty="0">
                <a:solidFill>
                  <a:schemeClr val="bg1"/>
                </a:solidFill>
                <a:latin typeface="Open Sans" panose="020B0606030504020204" pitchFamily="34" charset="0"/>
              </a:rPr>
              <a:t>돈을 받고 성적인 서비스를 제공하는 유흥업소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8D52C0F-3B3B-37C9-9872-2F1F159688FA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275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7600955F-3D3A-9AD4-AD66-21A4C20B10F4}"/>
              </a:ext>
            </a:extLst>
          </p:cNvPr>
          <p:cNvSpPr/>
          <p:nvPr/>
        </p:nvSpPr>
        <p:spPr>
          <a:xfrm>
            <a:off x="1069964" y="1744442"/>
            <a:ext cx="10516880" cy="418304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6133DDF-4889-792A-267A-826414C927AC}"/>
              </a:ext>
            </a:extLst>
          </p:cNvPr>
          <p:cNvCxnSpPr/>
          <p:nvPr/>
        </p:nvCxnSpPr>
        <p:spPr>
          <a:xfrm>
            <a:off x="267629" y="323385"/>
            <a:ext cx="119243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10AEFE6-BAE3-9F4E-EBF3-0EAF402A7C78}"/>
              </a:ext>
            </a:extLst>
          </p:cNvPr>
          <p:cNvSpPr txBox="1"/>
          <p:nvPr/>
        </p:nvSpPr>
        <p:spPr>
          <a:xfrm>
            <a:off x="349895" y="429619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&gt;&gt;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4BC162-255E-9FA6-AEB9-706E2D6447B4}"/>
              </a:ext>
            </a:extLst>
          </p:cNvPr>
          <p:cNvSpPr txBox="1"/>
          <p:nvPr/>
        </p:nvSpPr>
        <p:spPr>
          <a:xfrm>
            <a:off x="929702" y="488798"/>
            <a:ext cx="28454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i="0" dirty="0">
                <a:solidFill>
                  <a:srgbClr val="374151"/>
                </a:solidFill>
                <a:effectLst/>
                <a:latin typeface="Söhne"/>
              </a:rPr>
              <a:t>AV(Adult Video)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1589B148-9AA5-9C93-33F4-4FE34AF5B625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D807B6-C844-3B61-6986-7A09FEFAF7F0}"/>
              </a:ext>
            </a:extLst>
          </p:cNvPr>
          <p:cNvSpPr txBox="1"/>
          <p:nvPr/>
        </p:nvSpPr>
        <p:spPr>
          <a:xfrm>
            <a:off x="1213314" y="2235528"/>
            <a:ext cx="100330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</a:rPr>
              <a:t>AV(Adult Video)</a:t>
            </a:r>
          </a:p>
          <a:p>
            <a:endParaRPr lang="en-US" altLang="ko-KR" sz="2000" b="1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일본에서 내수용으로 판매되는 성인 영상물로 실제 성행위 장면을 노골적으로 담고 있다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일본 내에서 </a:t>
            </a:r>
            <a:r>
              <a:rPr lang="en-US" altLang="ko-KR" dirty="0">
                <a:solidFill>
                  <a:schemeClr val="bg1"/>
                </a:solidFill>
              </a:rPr>
              <a:t>AV</a:t>
            </a:r>
            <a:r>
              <a:rPr lang="ko-KR" altLang="en-US" dirty="0">
                <a:solidFill>
                  <a:schemeClr val="bg1"/>
                </a:solidFill>
              </a:rPr>
              <a:t>의 산업 규모는 약 </a:t>
            </a:r>
            <a:r>
              <a:rPr lang="en-US" altLang="ko-KR" dirty="0">
                <a:solidFill>
                  <a:schemeClr val="bg1"/>
                </a:solidFill>
              </a:rPr>
              <a:t>4000</a:t>
            </a:r>
            <a:r>
              <a:rPr lang="ko-KR" altLang="en-US" dirty="0">
                <a:solidFill>
                  <a:schemeClr val="bg1"/>
                </a:solidFill>
              </a:rPr>
              <a:t>억</a:t>
            </a:r>
            <a:r>
              <a:rPr lang="en-US" altLang="ko-KR" dirty="0">
                <a:solidFill>
                  <a:schemeClr val="bg1"/>
                </a:solidFill>
              </a:rPr>
              <a:t>~5000</a:t>
            </a:r>
            <a:r>
              <a:rPr lang="ko-KR" altLang="en-US" dirty="0">
                <a:solidFill>
                  <a:schemeClr val="bg1"/>
                </a:solidFill>
              </a:rPr>
              <a:t>억 엔 정도이다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en-US" altLang="ko-KR" dirty="0">
                <a:solidFill>
                  <a:schemeClr val="bg1"/>
                </a:solidFill>
              </a:rPr>
              <a:t>1980</a:t>
            </a:r>
            <a:r>
              <a:rPr lang="ko-KR" altLang="en-US" dirty="0">
                <a:solidFill>
                  <a:schemeClr val="bg1"/>
                </a:solidFill>
              </a:rPr>
              <a:t>년대에 들어와 비디오 시장이 만들어지자 캠코더로 촬영해 그냥 노골적인 장면만 담은 영상물이 만들어져 폭발적인 인기를 얻었는데</a:t>
            </a:r>
            <a:r>
              <a:rPr lang="en-US" altLang="ko-KR" dirty="0">
                <a:solidFill>
                  <a:schemeClr val="bg1"/>
                </a:solidFill>
              </a:rPr>
              <a:t> </a:t>
            </a:r>
            <a:r>
              <a:rPr lang="ko-KR" altLang="en-US" dirty="0">
                <a:solidFill>
                  <a:schemeClr val="bg1"/>
                </a:solidFill>
              </a:rPr>
              <a:t>이런 영상물의 제작자 중 한 명이 기존의 에로 영화들과는 달리 비디오로 만들어졌다는 걸 강조하기 위해 </a:t>
            </a:r>
            <a:r>
              <a:rPr lang="en-US" altLang="ko-KR" sz="1800" dirty="0">
                <a:solidFill>
                  <a:schemeClr val="bg1"/>
                </a:solidFill>
              </a:rPr>
              <a:t>Adult Video </a:t>
            </a:r>
            <a:r>
              <a:rPr lang="ko-KR" altLang="en-US" sz="1800" dirty="0">
                <a:solidFill>
                  <a:schemeClr val="bg1"/>
                </a:solidFill>
              </a:rPr>
              <a:t>라는</a:t>
            </a:r>
            <a:r>
              <a:rPr lang="ko-KR" altLang="en-US" sz="1800" b="1" dirty="0">
                <a:solidFill>
                  <a:schemeClr val="bg1"/>
                </a:solidFill>
              </a:rPr>
              <a:t> </a:t>
            </a:r>
            <a:r>
              <a:rPr lang="ko-KR" altLang="en-US" dirty="0">
                <a:solidFill>
                  <a:schemeClr val="bg1"/>
                </a:solidFill>
              </a:rPr>
              <a:t>신조어를 만들어 썼고 이 말이 그대로 정착되면서 굳어지게 되었다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  <a:p>
            <a:endParaRPr lang="en-US" altLang="ko-K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29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7600955F-3D3A-9AD4-AD66-21A4C20B10F4}"/>
              </a:ext>
            </a:extLst>
          </p:cNvPr>
          <p:cNvSpPr/>
          <p:nvPr/>
        </p:nvSpPr>
        <p:spPr>
          <a:xfrm>
            <a:off x="1069964" y="1744442"/>
            <a:ext cx="10516880" cy="418304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6133DDF-4889-792A-267A-826414C927AC}"/>
              </a:ext>
            </a:extLst>
          </p:cNvPr>
          <p:cNvCxnSpPr/>
          <p:nvPr/>
        </p:nvCxnSpPr>
        <p:spPr>
          <a:xfrm>
            <a:off x="267629" y="323385"/>
            <a:ext cx="119243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10AEFE6-BAE3-9F4E-EBF3-0EAF402A7C78}"/>
              </a:ext>
            </a:extLst>
          </p:cNvPr>
          <p:cNvSpPr txBox="1"/>
          <p:nvPr/>
        </p:nvSpPr>
        <p:spPr>
          <a:xfrm>
            <a:off x="349895" y="429619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&gt;&gt;</a:t>
            </a:r>
            <a:endParaRPr lang="ko-KR" alt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4BC162-255E-9FA6-AEB9-706E2D6447B4}"/>
              </a:ext>
            </a:extLst>
          </p:cNvPr>
          <p:cNvSpPr txBox="1"/>
          <p:nvPr/>
        </p:nvSpPr>
        <p:spPr>
          <a:xfrm>
            <a:off x="929702" y="488798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>
                <a:solidFill>
                  <a:srgbClr val="374151"/>
                </a:solidFill>
                <a:latin typeface="Söhne"/>
              </a:rPr>
              <a:t>호스트바</a:t>
            </a:r>
            <a:endParaRPr lang="en-US" altLang="ko-KR" sz="3200" b="1" i="0" dirty="0">
              <a:solidFill>
                <a:srgbClr val="374151"/>
              </a:solidFill>
              <a:effectLst/>
              <a:latin typeface="Söhne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1589B148-9AA5-9C93-33F4-4FE34AF5B625}"/>
              </a:ext>
            </a:extLst>
          </p:cNvPr>
          <p:cNvSpPr/>
          <p:nvPr/>
        </p:nvSpPr>
        <p:spPr>
          <a:xfrm>
            <a:off x="9870510" y="6513534"/>
            <a:ext cx="2321490" cy="344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D807B6-C844-3B61-6986-7A09FEFAF7F0}"/>
              </a:ext>
            </a:extLst>
          </p:cNvPr>
          <p:cNvSpPr txBox="1"/>
          <p:nvPr/>
        </p:nvSpPr>
        <p:spPr>
          <a:xfrm>
            <a:off x="1213314" y="2235528"/>
            <a:ext cx="10033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>
                <a:solidFill>
                  <a:schemeClr val="bg1"/>
                </a:solidFill>
              </a:rPr>
              <a:t>호스트바</a:t>
            </a:r>
            <a:endParaRPr lang="en-US" altLang="ko-KR" sz="2000" b="1" dirty="0">
              <a:solidFill>
                <a:schemeClr val="bg1"/>
              </a:solidFill>
            </a:endParaRPr>
          </a:p>
          <a:p>
            <a:endParaRPr lang="en-US" altLang="ko-KR" sz="2000" b="1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주로 남자들이 손님을 술로 접대하고 즐겁게 해주는 곳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일본의 경우에는 한국처럼 폐쇄된 룸이 아니라 홀 형식이며 손님들의 분포도 넓다</a:t>
            </a:r>
            <a:r>
              <a:rPr lang="en-US" altLang="ko-KR" dirty="0">
                <a:solidFill>
                  <a:schemeClr val="bg1"/>
                </a:solidFill>
              </a:rPr>
              <a:t>.</a:t>
            </a:r>
          </a:p>
          <a:p>
            <a:r>
              <a:rPr lang="ko-KR" altLang="en-US" dirty="0">
                <a:solidFill>
                  <a:schemeClr val="bg1"/>
                </a:solidFill>
              </a:rPr>
              <a:t>또한 한국보다 규모도 훨씬 크고 많다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  <a:r>
              <a:rPr lang="ko-KR" altLang="en-US" dirty="0">
                <a:solidFill>
                  <a:schemeClr val="bg1"/>
                </a:solidFill>
              </a:rPr>
              <a:t>호스트들의 랭킹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정보 검색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홍보를 위한 볼 수 있는 사이트</a:t>
            </a:r>
            <a:r>
              <a:rPr lang="en-US" altLang="ko-KR" dirty="0">
                <a:solidFill>
                  <a:schemeClr val="bg1"/>
                </a:solidFill>
              </a:rPr>
              <a:t>, </a:t>
            </a:r>
            <a:r>
              <a:rPr lang="ko-KR" altLang="en-US" dirty="0">
                <a:solidFill>
                  <a:schemeClr val="bg1"/>
                </a:solidFill>
              </a:rPr>
              <a:t>호스트로 구성된 아이돌까지 있는 수준이다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  <a:p>
            <a:endParaRPr lang="en-US" altLang="ko-KR" dirty="0">
              <a:solidFill>
                <a:schemeClr val="bg1"/>
              </a:solidFill>
            </a:endParaRPr>
          </a:p>
          <a:p>
            <a:r>
              <a:rPr lang="ko-KR" altLang="en-US" dirty="0">
                <a:solidFill>
                  <a:schemeClr val="bg1"/>
                </a:solidFill>
              </a:rPr>
              <a:t>호스트바 내에서의 성관계는 불법이지만 호스트와 손님이 </a:t>
            </a:r>
            <a:r>
              <a:rPr lang="en-US" altLang="ko-KR" dirty="0">
                <a:solidFill>
                  <a:schemeClr val="bg1"/>
                </a:solidFill>
              </a:rPr>
              <a:t>2</a:t>
            </a:r>
            <a:r>
              <a:rPr lang="ko-KR" altLang="en-US" dirty="0">
                <a:solidFill>
                  <a:schemeClr val="bg1"/>
                </a:solidFill>
              </a:rPr>
              <a:t>차</a:t>
            </a:r>
            <a:r>
              <a:rPr lang="en-US" altLang="ko-KR" dirty="0">
                <a:solidFill>
                  <a:schemeClr val="bg1"/>
                </a:solidFill>
              </a:rPr>
              <a:t>(</a:t>
            </a:r>
            <a:r>
              <a:rPr lang="ko-KR" altLang="en-US" dirty="0">
                <a:solidFill>
                  <a:schemeClr val="bg1"/>
                </a:solidFill>
              </a:rPr>
              <a:t>성관계</a:t>
            </a:r>
            <a:r>
              <a:rPr lang="en-US" altLang="ko-KR" dirty="0">
                <a:solidFill>
                  <a:schemeClr val="bg1"/>
                </a:solidFill>
              </a:rPr>
              <a:t>)</a:t>
            </a:r>
            <a:r>
              <a:rPr lang="ko-KR" altLang="en-US" dirty="0">
                <a:solidFill>
                  <a:schemeClr val="bg1"/>
                </a:solidFill>
              </a:rPr>
              <a:t>를 가는 일이 잦다</a:t>
            </a:r>
            <a:r>
              <a:rPr lang="en-US" altLang="ko-KR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34138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210722_지루함은파란색으로덮자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314F"/>
      </a:accent1>
      <a:accent2>
        <a:srgbClr val="0F429D"/>
      </a:accent2>
      <a:accent3>
        <a:srgbClr val="1973C5"/>
      </a:accent3>
      <a:accent4>
        <a:srgbClr val="F3EFE9"/>
      </a:accent4>
      <a:accent5>
        <a:srgbClr val="017993"/>
      </a:accent5>
      <a:accent6>
        <a:srgbClr val="035777"/>
      </a:accent6>
      <a:hlink>
        <a:srgbClr val="262626"/>
      </a:hlink>
      <a:folHlink>
        <a:srgbClr val="262626"/>
      </a:folHlink>
    </a:clrScheme>
    <a:fontScheme name="12-1">
      <a:majorFont>
        <a:latin typeface="Pretendard ExtraBold"/>
        <a:ea typeface="Pretendard ExtraBold"/>
        <a:cs typeface=""/>
      </a:majorFont>
      <a:minorFont>
        <a:latin typeface="Pretendard"/>
        <a:ea typeface="Pretendar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642</Words>
  <Application>Microsoft Office PowerPoint</Application>
  <PresentationFormat>와이드스크린</PresentationFormat>
  <Paragraphs>108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2" baseType="lpstr">
      <vt:lpstr>Pretendard</vt:lpstr>
      <vt:lpstr>Pretendard ExtraBold</vt:lpstr>
      <vt:lpstr>Söhne</vt:lpstr>
      <vt:lpstr>나눔스퀘어 Light</vt:lpstr>
      <vt:lpstr>Arial</vt:lpstr>
      <vt:lpstr>Open Sans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Yu Saebyeol</dc:creator>
  <cp:lastModifiedBy>소철환</cp:lastModifiedBy>
  <cp:revision>29</cp:revision>
  <dcterms:created xsi:type="dcterms:W3CDTF">2022-07-11T04:17:28Z</dcterms:created>
  <dcterms:modified xsi:type="dcterms:W3CDTF">2023-05-03T14:33:19Z</dcterms:modified>
</cp:coreProperties>
</file>