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22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5/3/2023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F2CEA4A-C1D3-9458-C14D-88D354186F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/>
              <a:t>    일본의 학교 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98E4798D-3A1B-A57D-200C-713873010C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ko-KR" dirty="0"/>
              <a:t>                                                                                22101452 </a:t>
            </a:r>
            <a:r>
              <a:rPr lang="ko-KR" altLang="en-US" dirty="0"/>
              <a:t>이형진</a:t>
            </a:r>
          </a:p>
        </p:txBody>
      </p:sp>
    </p:spTree>
    <p:extLst>
      <p:ext uri="{BB962C8B-B14F-4D97-AF65-F5344CB8AC3E}">
        <p14:creationId xmlns:p14="http://schemas.microsoft.com/office/powerpoint/2010/main" val="1086301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E1E1C74-30B6-5DFF-D83E-3A71C5A3C2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                            </a:t>
            </a:r>
            <a:r>
              <a:rPr lang="ko-KR" altLang="en-US" sz="6000" dirty="0"/>
              <a:t>연령</a:t>
            </a:r>
            <a:r>
              <a:rPr lang="en-US" altLang="ko-KR" sz="6000" dirty="0"/>
              <a:t>,</a:t>
            </a:r>
            <a:r>
              <a:rPr lang="ko-KR" altLang="en-US" sz="6000" dirty="0"/>
              <a:t>학년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CB9D9A8-F566-41D5-90B9-967F5C1531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중학교 </a:t>
            </a:r>
            <a:r>
              <a:rPr lang="en-US" altLang="ko-KR" sz="3600" dirty="0"/>
              <a:t>1</a:t>
            </a:r>
            <a:r>
              <a:rPr lang="ko-KR" altLang="en-US" sz="3600" dirty="0"/>
              <a:t>학년</a:t>
            </a:r>
            <a:r>
              <a:rPr lang="en-US" altLang="ko-KR" sz="3600" dirty="0"/>
              <a:t>: 12</a:t>
            </a:r>
            <a:r>
              <a:rPr lang="ko-KR" altLang="en-US" sz="3600" dirty="0"/>
              <a:t>살</a:t>
            </a:r>
            <a:r>
              <a:rPr lang="en-US" altLang="ko-KR" sz="3600" dirty="0"/>
              <a:t>,13</a:t>
            </a:r>
            <a:r>
              <a:rPr lang="ko-KR" altLang="en-US" sz="3600" dirty="0"/>
              <a:t>살</a:t>
            </a:r>
            <a:endParaRPr lang="en-US" altLang="ko-KR" sz="3600" dirty="0"/>
          </a:p>
          <a:p>
            <a:r>
              <a:rPr lang="ko-KR" altLang="en-US" sz="3600" dirty="0"/>
              <a:t>중학교 </a:t>
            </a:r>
            <a:r>
              <a:rPr lang="en-US" altLang="ko-KR" sz="3600" dirty="0"/>
              <a:t>2</a:t>
            </a:r>
            <a:r>
              <a:rPr lang="ko-KR" altLang="en-US" sz="3600" dirty="0"/>
              <a:t>학년</a:t>
            </a:r>
            <a:r>
              <a:rPr lang="en-US" altLang="ko-KR" sz="3600" dirty="0"/>
              <a:t>:13</a:t>
            </a:r>
            <a:r>
              <a:rPr lang="ko-KR" altLang="en-US" sz="3600" dirty="0"/>
              <a:t>살</a:t>
            </a:r>
            <a:r>
              <a:rPr lang="en-US" altLang="ko-KR" sz="3600" dirty="0"/>
              <a:t>,14</a:t>
            </a:r>
            <a:r>
              <a:rPr lang="ko-KR" altLang="en-US" sz="3600" dirty="0"/>
              <a:t>살</a:t>
            </a:r>
            <a:endParaRPr lang="en-US" altLang="ko-KR" sz="3600" dirty="0"/>
          </a:p>
          <a:p>
            <a:r>
              <a:rPr lang="ko-KR" altLang="en-US" sz="3600" dirty="0"/>
              <a:t>중학교</a:t>
            </a:r>
            <a:r>
              <a:rPr lang="en-US" altLang="ko-KR" sz="3600" dirty="0"/>
              <a:t>3</a:t>
            </a:r>
            <a:r>
              <a:rPr lang="ko-KR" altLang="en-US" sz="3600" dirty="0"/>
              <a:t>학년</a:t>
            </a:r>
            <a:r>
              <a:rPr lang="en-US" altLang="ko-KR" sz="3600" dirty="0"/>
              <a:t>:14</a:t>
            </a:r>
            <a:r>
              <a:rPr lang="ko-KR" altLang="en-US" sz="3600" dirty="0"/>
              <a:t>살</a:t>
            </a:r>
            <a:r>
              <a:rPr lang="en-US" altLang="ko-KR" sz="3600" dirty="0"/>
              <a:t>,15</a:t>
            </a:r>
            <a:r>
              <a:rPr lang="ko-KR" altLang="en-US" sz="3600" dirty="0"/>
              <a:t>살</a:t>
            </a:r>
          </a:p>
        </p:txBody>
      </p:sp>
    </p:spTree>
    <p:extLst>
      <p:ext uri="{BB962C8B-B14F-4D97-AF65-F5344CB8AC3E}">
        <p14:creationId xmlns:p14="http://schemas.microsoft.com/office/powerpoint/2010/main" val="588878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AB00869-C3BD-2922-A9A6-89D0D755D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</a:t>
            </a:r>
            <a:r>
              <a:rPr lang="ko-KR" altLang="en-US" sz="6000" dirty="0"/>
              <a:t>고등학교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312CCED-3AE9-EC18-9F8D-304AE272B7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/>
              <a:t>교육목표</a:t>
            </a:r>
            <a:endParaRPr lang="en-US" altLang="ko-KR" sz="4000" dirty="0"/>
          </a:p>
          <a:p>
            <a:r>
              <a:rPr lang="ko-KR" altLang="en-US" sz="4000" dirty="0"/>
              <a:t>학생수</a:t>
            </a:r>
            <a:r>
              <a:rPr lang="en-US" altLang="ko-KR" sz="4000" dirty="0"/>
              <a:t>,</a:t>
            </a:r>
            <a:r>
              <a:rPr lang="ko-KR" altLang="en-US" sz="4000" dirty="0" err="1"/>
              <a:t>학교수</a:t>
            </a:r>
            <a:endParaRPr lang="en-US" altLang="ko-KR" sz="4000" dirty="0"/>
          </a:p>
          <a:p>
            <a:r>
              <a:rPr lang="ko-KR" altLang="en-US" sz="4000" dirty="0"/>
              <a:t>입학</a:t>
            </a:r>
            <a:r>
              <a:rPr lang="en-US" altLang="ko-KR" sz="4000" dirty="0"/>
              <a:t>,</a:t>
            </a:r>
            <a:r>
              <a:rPr lang="ko-KR" altLang="en-US" sz="4000" dirty="0"/>
              <a:t>졸업</a:t>
            </a:r>
            <a:r>
              <a:rPr lang="en-US" altLang="ko-KR" sz="4000" dirty="0"/>
              <a:t>,</a:t>
            </a:r>
            <a:r>
              <a:rPr lang="ko-KR" altLang="en-US" sz="4000" dirty="0"/>
              <a:t>학점</a:t>
            </a:r>
          </a:p>
        </p:txBody>
      </p:sp>
    </p:spTree>
    <p:extLst>
      <p:ext uri="{BB962C8B-B14F-4D97-AF65-F5344CB8AC3E}">
        <p14:creationId xmlns:p14="http://schemas.microsoft.com/office/powerpoint/2010/main" val="829759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D424465-546F-2EAC-266C-3D2AE02197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/>
              <a:t>                교육목표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23F64E0-F496-E5E6-0D9C-CC2440838E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/>
              <a:t>창의력</a:t>
            </a:r>
            <a:r>
              <a:rPr lang="en-US" altLang="ko-KR" sz="2800" dirty="0"/>
              <a:t>,</a:t>
            </a:r>
            <a:r>
              <a:rPr lang="ko-KR" altLang="en-US" sz="2800" dirty="0"/>
              <a:t>건강한 몸 육성 및 국가와 사회에 필요한 자질 육성</a:t>
            </a:r>
            <a:endParaRPr lang="en-US" altLang="ko-KR" sz="2800" dirty="0"/>
          </a:p>
          <a:p>
            <a:r>
              <a:rPr lang="ko-KR" altLang="en-US" sz="2800" dirty="0"/>
              <a:t>사회에서 성취되어야 하는 사명에 대한 인식 및 미래과정 결정</a:t>
            </a:r>
            <a:endParaRPr lang="en-US" altLang="ko-KR" sz="2800" dirty="0"/>
          </a:p>
          <a:p>
            <a:r>
              <a:rPr lang="ko-KR" altLang="en-US" sz="2800" dirty="0"/>
              <a:t>전문 지식</a:t>
            </a:r>
            <a:r>
              <a:rPr lang="en-US" altLang="ko-KR" sz="2800" dirty="0"/>
              <a:t>,</a:t>
            </a:r>
            <a:r>
              <a:rPr lang="ko-KR" altLang="en-US" sz="2800" dirty="0"/>
              <a:t>기술 습득</a:t>
            </a:r>
            <a:endParaRPr lang="en-US" altLang="ko-KR" sz="2800" dirty="0"/>
          </a:p>
          <a:p>
            <a:r>
              <a:rPr lang="ko-KR" altLang="en-US" sz="2800" dirty="0"/>
              <a:t>개성확립 및 사회발전에 기여하는 태도 육성</a:t>
            </a:r>
          </a:p>
        </p:txBody>
      </p:sp>
    </p:spTree>
    <p:extLst>
      <p:ext uri="{BB962C8B-B14F-4D97-AF65-F5344CB8AC3E}">
        <p14:creationId xmlns:p14="http://schemas.microsoft.com/office/powerpoint/2010/main" val="7669882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4C727B8-37DB-2E56-55B0-80E4DC7DE4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/>
              <a:t>           학생수</a:t>
            </a:r>
            <a:r>
              <a:rPr lang="en-US" altLang="ko-KR" sz="6000" dirty="0"/>
              <a:t>,</a:t>
            </a:r>
            <a:r>
              <a:rPr lang="ko-KR" altLang="en-US" sz="6000" dirty="0" err="1"/>
              <a:t>학교수</a:t>
            </a:r>
            <a:endParaRPr lang="ko-KR" altLang="en-US" sz="6000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EEAD98B-9077-379F-F260-42057D1AEC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800" dirty="0"/>
              <a:t>4,887</a:t>
            </a:r>
            <a:r>
              <a:rPr lang="ko-KR" altLang="en-US" sz="2800" dirty="0"/>
              <a:t>개교</a:t>
            </a:r>
            <a:r>
              <a:rPr lang="en-US" altLang="ko-KR" sz="2800" dirty="0"/>
              <a:t>, </a:t>
            </a:r>
            <a:r>
              <a:rPr lang="ko-KR" altLang="en-US" sz="2800" dirty="0"/>
              <a:t>국립 </a:t>
            </a:r>
            <a:r>
              <a:rPr lang="en-US" altLang="ko-KR" sz="2800" dirty="0"/>
              <a:t>15</a:t>
            </a:r>
            <a:r>
              <a:rPr lang="ko-KR" altLang="en-US" sz="2800" dirty="0"/>
              <a:t>개교</a:t>
            </a:r>
            <a:r>
              <a:rPr lang="en-US" altLang="ko-KR" sz="2800" dirty="0"/>
              <a:t>, </a:t>
            </a:r>
            <a:r>
              <a:rPr lang="ko-KR" altLang="en-US" sz="2800" dirty="0"/>
              <a:t>공립 </a:t>
            </a:r>
            <a:r>
              <a:rPr lang="en-US" altLang="ko-KR" sz="2800" dirty="0"/>
              <a:t>3,550</a:t>
            </a:r>
            <a:r>
              <a:rPr lang="ko-KR" altLang="en-US" sz="2800" dirty="0"/>
              <a:t>개교</a:t>
            </a:r>
            <a:r>
              <a:rPr lang="en-US" altLang="ko-KR" sz="2800" dirty="0"/>
              <a:t>, </a:t>
            </a:r>
            <a:r>
              <a:rPr lang="ko-KR" altLang="en-US" sz="2800" dirty="0"/>
              <a:t>사립 </a:t>
            </a:r>
            <a:r>
              <a:rPr lang="en-US" altLang="ko-KR" sz="2800" dirty="0"/>
              <a:t>1,332</a:t>
            </a:r>
            <a:r>
              <a:rPr lang="ko-KR" altLang="en-US" sz="2800" dirty="0"/>
              <a:t>개교</a:t>
            </a:r>
            <a:r>
              <a:rPr lang="en-US" altLang="ko-KR" sz="2800" dirty="0"/>
              <a:t>(2019</a:t>
            </a:r>
            <a:r>
              <a:rPr lang="ko-KR" altLang="en-US" sz="2800" dirty="0"/>
              <a:t>년</a:t>
            </a:r>
            <a:r>
              <a:rPr lang="en-US" altLang="ko-KR" sz="2800" dirty="0"/>
              <a:t>)</a:t>
            </a:r>
          </a:p>
          <a:p>
            <a:r>
              <a:rPr lang="ko-KR" altLang="en-US" sz="2800" dirty="0"/>
              <a:t>재학생은 </a:t>
            </a:r>
            <a:r>
              <a:rPr lang="en-US" altLang="ko-KR" sz="2800" dirty="0"/>
              <a:t>3,168,262</a:t>
            </a:r>
            <a:r>
              <a:rPr lang="ko-KR" altLang="en-US" sz="2800" dirty="0"/>
              <a:t>명 </a:t>
            </a:r>
            <a:r>
              <a:rPr lang="en-US" altLang="ko-KR" sz="2800" dirty="0"/>
              <a:t>: </a:t>
            </a:r>
            <a:r>
              <a:rPr lang="ko-KR" altLang="en-US" sz="2800" dirty="0"/>
              <a:t>남자 </a:t>
            </a:r>
            <a:r>
              <a:rPr lang="en-US" altLang="ko-KR" sz="2800" dirty="0"/>
              <a:t>1,601,887</a:t>
            </a:r>
            <a:r>
              <a:rPr lang="ko-KR" altLang="en-US" sz="2800" dirty="0"/>
              <a:t>명</a:t>
            </a:r>
            <a:r>
              <a:rPr lang="en-US" altLang="ko-KR" sz="2800" dirty="0"/>
              <a:t>, </a:t>
            </a:r>
            <a:r>
              <a:rPr lang="ko-KR" altLang="en-US" sz="2800" dirty="0"/>
              <a:t>여자 </a:t>
            </a:r>
            <a:r>
              <a:rPr lang="en-US" altLang="ko-KR" sz="2800" dirty="0"/>
              <a:t>1,566,375</a:t>
            </a:r>
            <a:r>
              <a:rPr lang="ko-KR" altLang="en-US" sz="2800" dirty="0"/>
              <a:t>명</a:t>
            </a:r>
            <a:r>
              <a:rPr lang="en-US" altLang="ko-KR" sz="2800" dirty="0"/>
              <a:t>(2019</a:t>
            </a:r>
            <a:r>
              <a:rPr lang="ko-KR" altLang="en-US" sz="2800" dirty="0"/>
              <a:t>년</a:t>
            </a:r>
            <a:r>
              <a:rPr lang="en-US" altLang="ko-KR" sz="2800" dirty="0"/>
              <a:t>)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750802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CD9123C-2F76-03CA-FAD2-237944029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                 </a:t>
            </a:r>
            <a:r>
              <a:rPr lang="ko-KR" altLang="en-US" sz="6600" dirty="0"/>
              <a:t>입학</a:t>
            </a:r>
            <a:r>
              <a:rPr lang="en-US" altLang="ko-KR" sz="6600" dirty="0"/>
              <a:t>,</a:t>
            </a:r>
            <a:r>
              <a:rPr lang="ko-KR" altLang="en-US" sz="6600" dirty="0"/>
              <a:t>졸업</a:t>
            </a:r>
            <a:r>
              <a:rPr lang="en-US" altLang="ko-KR" sz="6600" dirty="0"/>
              <a:t>,</a:t>
            </a:r>
            <a:r>
              <a:rPr lang="ko-KR" altLang="en-US" sz="6600" dirty="0"/>
              <a:t>학점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6BD8FA2-85B7-4AD3-3C2C-62EFDEF6C5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200" dirty="0"/>
              <a:t>일반적으로 </a:t>
            </a:r>
            <a:r>
              <a:rPr lang="en-US" altLang="ko-KR" sz="3200" dirty="0"/>
              <a:t>4</a:t>
            </a:r>
            <a:r>
              <a:rPr lang="ko-KR" altLang="en-US" sz="3200" dirty="0"/>
              <a:t>월에 입학</a:t>
            </a:r>
            <a:endParaRPr lang="en-US" altLang="ko-KR" sz="3200" dirty="0"/>
          </a:p>
          <a:p>
            <a:r>
              <a:rPr lang="ko-KR" altLang="en-US" sz="3200" dirty="0"/>
              <a:t>학년 제도와 신용 시스템을 결합</a:t>
            </a:r>
            <a:r>
              <a:rPr lang="en-US" altLang="ko-KR" sz="3200" dirty="0"/>
              <a:t>, </a:t>
            </a:r>
            <a:r>
              <a:rPr lang="ko-KR" altLang="en-US" sz="3200" dirty="0"/>
              <a:t>각 학년마다 지정된 학점을 취득</a:t>
            </a:r>
            <a:endParaRPr lang="en-US" altLang="ko-KR" sz="3200" dirty="0"/>
          </a:p>
          <a:p>
            <a:r>
              <a:rPr lang="ko-KR" altLang="en-US" sz="3200" dirty="0"/>
              <a:t>학점 취득하지 못하는 경우 학년의 모든 과목을 다시 거침</a:t>
            </a:r>
            <a:endParaRPr lang="en-US" altLang="ko-KR" sz="3200" dirty="0"/>
          </a:p>
          <a:p>
            <a:pPr marL="0" indent="0">
              <a:buNone/>
            </a:pP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642420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3285B6B-B356-BF17-6094-EA5E12984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6000" dirty="0"/>
              <a:t>                   출처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2E232D6-CD30-59A5-3294-A8A45BF8418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C34A730-9C1A-57AA-9DE5-2C9E520A1688}"/>
              </a:ext>
            </a:extLst>
          </p:cNvPr>
          <p:cNvSpPr txBox="1"/>
          <p:nvPr/>
        </p:nvSpPr>
        <p:spPr>
          <a:xfrm>
            <a:off x="3050117" y="2556070"/>
            <a:ext cx="6100232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ko-KR" altLang="en-US" dirty="0"/>
              <a:t>초등학교https://ja.wikipedia.org/wiki/%E5%B0%8F%E5%AD%A6%E6%A0%A1</a:t>
            </a:r>
          </a:p>
          <a:p>
            <a:r>
              <a:rPr lang="ko-KR" altLang="en-US" dirty="0"/>
              <a:t>중학교https://ja.wikipedia.org/wiki/%E4%B8%AD%E5%AD%A6%E6%A0%A1</a:t>
            </a:r>
          </a:p>
          <a:p>
            <a:r>
              <a:rPr lang="ko-KR" altLang="en-US" dirty="0"/>
              <a:t>고등학교https://ja.wikipedia.org/wiki/%E9%AB%98%E7%AD%89%E5%AD%A6%E6%A0%A1</a:t>
            </a:r>
          </a:p>
        </p:txBody>
      </p:sp>
    </p:spTree>
    <p:extLst>
      <p:ext uri="{BB962C8B-B14F-4D97-AF65-F5344CB8AC3E}">
        <p14:creationId xmlns:p14="http://schemas.microsoft.com/office/powerpoint/2010/main" val="24115879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9F4369-B1FA-F061-F130-339A9C83B4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                          </a:t>
            </a:r>
            <a:r>
              <a:rPr lang="ko-KR" altLang="en-US" sz="6000" dirty="0"/>
              <a:t>감사합니다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E3F0010-4F23-E025-6B41-F23F3DC34E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18208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C49D2D4-646D-8E1B-288A-5D34E0C937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      </a:t>
            </a:r>
            <a:r>
              <a:rPr lang="ko-KR" altLang="en-US" sz="6600" dirty="0"/>
              <a:t>목차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5692E63E-7738-9710-F6DC-BFD9ADEDEE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4000" dirty="0" err="1"/>
              <a:t>초등학고</a:t>
            </a:r>
            <a:endParaRPr lang="en-US" altLang="ko-KR" sz="4000" dirty="0"/>
          </a:p>
          <a:p>
            <a:r>
              <a:rPr lang="ko-KR" altLang="en-US" sz="4000" dirty="0"/>
              <a:t>중학교</a:t>
            </a:r>
            <a:endParaRPr lang="en-US" altLang="ko-KR" sz="4000" dirty="0"/>
          </a:p>
          <a:p>
            <a:r>
              <a:rPr lang="ko-KR" altLang="en-US" sz="4000" dirty="0"/>
              <a:t>고등학교</a:t>
            </a:r>
            <a:r>
              <a:rPr lang="ko-KR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462710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7605A2C-E2C2-9A61-34D0-3B87819FA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                            </a:t>
            </a:r>
            <a:r>
              <a:rPr lang="ko-KR" altLang="en-US" sz="6600" dirty="0"/>
              <a:t>초등학교</a:t>
            </a:r>
            <a:r>
              <a:rPr lang="ko-KR" altLang="en-US" dirty="0"/>
              <a:t>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95478C4-B5A4-81C1-5024-BDD18ED1FC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600" dirty="0"/>
              <a:t>명칭</a:t>
            </a:r>
            <a:endParaRPr lang="en-US" altLang="ko-KR" sz="3600" dirty="0"/>
          </a:p>
          <a:p>
            <a:r>
              <a:rPr lang="ko-KR" altLang="en-US" sz="3600" dirty="0"/>
              <a:t>교육목표</a:t>
            </a:r>
            <a:endParaRPr lang="en-US" altLang="ko-KR" sz="3600" dirty="0"/>
          </a:p>
          <a:p>
            <a:r>
              <a:rPr lang="ko-KR" altLang="en-US" sz="3600" dirty="0"/>
              <a:t>역사</a:t>
            </a:r>
          </a:p>
        </p:txBody>
      </p:sp>
    </p:spTree>
    <p:extLst>
      <p:ext uri="{BB962C8B-B14F-4D97-AF65-F5344CB8AC3E}">
        <p14:creationId xmlns:p14="http://schemas.microsoft.com/office/powerpoint/2010/main" val="22153917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F58D51E2-E5F3-C23E-DE48-892692085A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       </a:t>
            </a:r>
            <a:r>
              <a:rPr lang="ko-KR" altLang="en-US" sz="6000" dirty="0"/>
              <a:t>명칭 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93483EF-3C08-F446-393B-95508F4AD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2800" dirty="0"/>
              <a:t>초등학교를 붙이는 것은 의무 </a:t>
            </a:r>
            <a:r>
              <a:rPr lang="en-US" altLang="ko-KR" sz="2800" dirty="0"/>
              <a:t>X</a:t>
            </a:r>
          </a:p>
          <a:p>
            <a:endParaRPr lang="en-US" altLang="ko-KR" sz="2800" dirty="0"/>
          </a:p>
          <a:p>
            <a:r>
              <a:rPr lang="en-US" altLang="ko-KR" sz="2800" dirty="0"/>
              <a:t>00</a:t>
            </a:r>
            <a:r>
              <a:rPr lang="ko-KR" altLang="en-US" sz="2800" dirty="0"/>
              <a:t>학원</a:t>
            </a:r>
            <a:r>
              <a:rPr lang="en-US" altLang="ko-KR" sz="2800" dirty="0"/>
              <a:t>,00</a:t>
            </a:r>
            <a:r>
              <a:rPr lang="ko-KR" altLang="en-US" sz="2800" dirty="0"/>
              <a:t>부와 같은 명칭 사용</a:t>
            </a:r>
            <a:endParaRPr lang="en-US" altLang="ko-KR" sz="2800" dirty="0"/>
          </a:p>
          <a:p>
            <a:endParaRPr lang="en-US" altLang="ko-KR" sz="2800" dirty="0"/>
          </a:p>
          <a:p>
            <a:r>
              <a:rPr lang="ko-KR" altLang="en-US" sz="2800" dirty="0"/>
              <a:t>이외 교육기관은 초등학교 명칭 불가</a:t>
            </a:r>
          </a:p>
        </p:txBody>
      </p:sp>
    </p:spTree>
    <p:extLst>
      <p:ext uri="{BB962C8B-B14F-4D97-AF65-F5344CB8AC3E}">
        <p14:creationId xmlns:p14="http://schemas.microsoft.com/office/powerpoint/2010/main" val="1201892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3A7441F-3A1E-228F-FF05-BC20776ABF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 </a:t>
            </a:r>
            <a:r>
              <a:rPr lang="ko-KR" altLang="en-US" sz="6000" dirty="0"/>
              <a:t>교육목표</a:t>
            </a:r>
            <a:r>
              <a:rPr lang="en-US" altLang="ko-KR" dirty="0"/>
              <a:t>      </a:t>
            </a:r>
            <a:endParaRPr lang="ko-KR" altLang="en-US" dirty="0"/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B768D9C-43B1-9D2F-6512-17E8FC73D4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07494"/>
            <a:ext cx="9603275" cy="345061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altLang="ko-KR" sz="2400" dirty="0"/>
              <a:t>1.</a:t>
            </a:r>
            <a:r>
              <a:rPr lang="ko-KR" altLang="en-US" sz="2400" dirty="0"/>
              <a:t>학교 안팎의 사회생활 경험을 바탕으로 인간관계에 대한 능력 향상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2.</a:t>
            </a:r>
            <a:r>
              <a:rPr lang="ko-KR" altLang="en-US" sz="2400" dirty="0"/>
              <a:t>일상생활에 필요한 의류</a:t>
            </a:r>
            <a:r>
              <a:rPr lang="en-US" altLang="ko-KR" sz="2400" dirty="0"/>
              <a:t>,</a:t>
            </a:r>
            <a:r>
              <a:rPr lang="ko-KR" altLang="en-US" sz="2400" dirty="0"/>
              <a:t>음식</a:t>
            </a:r>
            <a:r>
              <a:rPr lang="en-US" altLang="ko-KR" sz="2400" dirty="0"/>
              <a:t>,</a:t>
            </a:r>
            <a:r>
              <a:rPr lang="ko-KR" altLang="en-US" sz="2400" dirty="0"/>
              <a:t>주거</a:t>
            </a:r>
            <a:r>
              <a:rPr lang="en-US" altLang="ko-KR" sz="2400" dirty="0"/>
              <a:t>,</a:t>
            </a:r>
            <a:r>
              <a:rPr lang="ko-KR" altLang="en-US" sz="2400" dirty="0"/>
              <a:t>산업 등의 기본적인 이해와 기술 개발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3.</a:t>
            </a:r>
            <a:r>
              <a:rPr lang="ko-KR" altLang="en-US" sz="2400" dirty="0"/>
              <a:t>일상생활에 필요한 일본어를 이해</a:t>
            </a:r>
            <a:r>
              <a:rPr lang="en-US" altLang="ko-KR" sz="2400" dirty="0"/>
              <a:t>,</a:t>
            </a:r>
            <a:r>
              <a:rPr lang="ko-KR" altLang="en-US" sz="2400" dirty="0"/>
              <a:t>개발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4.</a:t>
            </a:r>
            <a:r>
              <a:rPr lang="ko-KR" altLang="en-US" sz="2400" dirty="0"/>
              <a:t>건강하고 안전하며 행복한 삶을 위한 습관 육성 및 발전</a:t>
            </a:r>
            <a:endParaRPr lang="en-US" altLang="ko-KR" sz="2400" dirty="0"/>
          </a:p>
          <a:p>
            <a:pPr marL="0" indent="0">
              <a:buNone/>
            </a:pPr>
            <a:r>
              <a:rPr lang="en-US" altLang="ko-KR" sz="2400" dirty="0"/>
              <a:t>5.</a:t>
            </a:r>
            <a:r>
              <a:rPr lang="ko-KR" altLang="en-US" sz="2400" dirty="0"/>
              <a:t>삶을 </a:t>
            </a:r>
            <a:r>
              <a:rPr lang="ko-KR" altLang="en-US" sz="2400" dirty="0" err="1"/>
              <a:t>밝게하고</a:t>
            </a:r>
            <a:r>
              <a:rPr lang="ko-KR" altLang="en-US" sz="2400" dirty="0"/>
              <a:t> </a:t>
            </a:r>
            <a:r>
              <a:rPr lang="ko-KR" altLang="en-US" sz="2400" dirty="0" err="1"/>
              <a:t>풍요롭게하는</a:t>
            </a:r>
            <a:r>
              <a:rPr lang="ko-KR" altLang="en-US" sz="2400" dirty="0"/>
              <a:t> 음악</a:t>
            </a:r>
            <a:r>
              <a:rPr lang="en-US" altLang="ko-KR" sz="2400" dirty="0"/>
              <a:t>,</a:t>
            </a:r>
            <a:r>
              <a:rPr lang="ko-KR" altLang="en-US" sz="2400" dirty="0"/>
              <a:t>미술</a:t>
            </a:r>
            <a:r>
              <a:rPr lang="en-US" altLang="ko-KR" sz="2400" dirty="0"/>
              <a:t>,</a:t>
            </a:r>
            <a:r>
              <a:rPr lang="ko-KR" altLang="en-US" sz="2400" dirty="0"/>
              <a:t>문학 등 기본적인 이해와 기술 개발</a:t>
            </a:r>
            <a:endParaRPr lang="en-US" altLang="ko-KR" sz="2400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en-US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68713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72D7189-D133-2D66-EA8F-20C837E522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      </a:t>
            </a:r>
            <a:r>
              <a:rPr lang="ko-KR" altLang="en-US" sz="6000" dirty="0"/>
              <a:t>역사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BEEFEEC-05F6-1C6D-5E06-F550D99FCDD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ko-KR" sz="2800" dirty="0"/>
              <a:t>1</a:t>
            </a:r>
            <a:r>
              <a:rPr lang="ko-KR" altLang="en-US" sz="2800" dirty="0"/>
              <a:t>차 세계대전에서 </a:t>
            </a:r>
            <a:r>
              <a:rPr lang="en-US" altLang="ko-KR" sz="2800" dirty="0"/>
              <a:t>1941</a:t>
            </a:r>
            <a:r>
              <a:rPr lang="ko-KR" altLang="en-US" sz="2800" dirty="0"/>
              <a:t>년 </a:t>
            </a:r>
            <a:r>
              <a:rPr lang="en-US" altLang="ko-KR" sz="2800" dirty="0"/>
              <a:t>4</a:t>
            </a:r>
            <a:r>
              <a:rPr lang="ko-KR" altLang="en-US" sz="2800" dirty="0"/>
              <a:t>월 초등교육은 국립 학교라는 학교에서 시작</a:t>
            </a:r>
            <a:endParaRPr lang="en-US" altLang="ko-KR" sz="2800" dirty="0"/>
          </a:p>
          <a:p>
            <a:r>
              <a:rPr lang="en-US" altLang="ko-KR" sz="2800" dirty="0"/>
              <a:t>1936</a:t>
            </a:r>
            <a:r>
              <a:rPr lang="ko-KR" altLang="en-US" sz="2800" dirty="0"/>
              <a:t>년의 통계에 따르면 초등학교를 졸업한 사람의 </a:t>
            </a:r>
            <a:r>
              <a:rPr lang="en-US" altLang="ko-KR" sz="2800" dirty="0"/>
              <a:t>21%</a:t>
            </a:r>
            <a:r>
              <a:rPr lang="ko-KR" altLang="en-US" sz="2800" dirty="0"/>
              <a:t>가 고등학교 </a:t>
            </a:r>
            <a:r>
              <a:rPr lang="ko-KR" altLang="en-US" sz="2800" dirty="0" err="1"/>
              <a:t>입합</a:t>
            </a:r>
            <a:endParaRPr lang="en-US" altLang="ko-KR" sz="2800" dirty="0"/>
          </a:p>
          <a:p>
            <a:r>
              <a:rPr lang="ko-KR" altLang="en-US" sz="2800" dirty="0"/>
              <a:t>밤 초등학교</a:t>
            </a:r>
            <a:r>
              <a:rPr lang="en-US" altLang="ko-KR" sz="2800" dirty="0"/>
              <a:t>(1</a:t>
            </a:r>
            <a:r>
              <a:rPr lang="ko-KR" altLang="en-US" sz="2800" dirty="0"/>
              <a:t>차 세계대전</a:t>
            </a:r>
            <a:r>
              <a:rPr lang="en-US" altLang="ko-KR" sz="2800" dirty="0"/>
              <a:t>) </a:t>
            </a:r>
            <a:endParaRPr lang="ko-KR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00230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A481D96-6A52-A398-E9EE-9259123689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    </a:t>
            </a:r>
            <a:r>
              <a:rPr lang="ko-KR" altLang="en-US" sz="6000" dirty="0"/>
              <a:t>중학교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C5F64AF-ADB1-0088-D885-5AEC4CB04E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4000" dirty="0"/>
              <a:t>복장</a:t>
            </a:r>
            <a:endParaRPr lang="en-US" altLang="ko-KR" sz="4000" dirty="0"/>
          </a:p>
          <a:p>
            <a:r>
              <a:rPr lang="ko-KR" altLang="en-US" sz="4000" dirty="0"/>
              <a:t>교육의 목표</a:t>
            </a:r>
            <a:endParaRPr lang="en-US" altLang="ko-KR" sz="4000" dirty="0"/>
          </a:p>
          <a:p>
            <a:r>
              <a:rPr lang="ko-KR" altLang="en-US" sz="4000" dirty="0"/>
              <a:t>연령 </a:t>
            </a:r>
            <a:r>
              <a:rPr lang="en-US" altLang="ko-KR" sz="4000" dirty="0"/>
              <a:t>.</a:t>
            </a:r>
            <a:r>
              <a:rPr lang="ko-KR" altLang="en-US" sz="4000" dirty="0"/>
              <a:t>학년</a:t>
            </a:r>
          </a:p>
        </p:txBody>
      </p:sp>
    </p:spTree>
    <p:extLst>
      <p:ext uri="{BB962C8B-B14F-4D97-AF65-F5344CB8AC3E}">
        <p14:creationId xmlns:p14="http://schemas.microsoft.com/office/powerpoint/2010/main" val="26366615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4F1148C-8552-642E-778E-A76A9A240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                                      </a:t>
            </a:r>
            <a:r>
              <a:rPr lang="ko-KR" altLang="en-US" sz="6000" dirty="0"/>
              <a:t>복장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AB9F5D8-3A90-FA4C-8EE5-1F2C2B1E8A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sz="3200" dirty="0"/>
              <a:t>디자인</a:t>
            </a:r>
            <a:r>
              <a:rPr lang="en-US" altLang="ko-KR" sz="3200" dirty="0"/>
              <a:t>,</a:t>
            </a:r>
            <a:r>
              <a:rPr lang="ko-KR" altLang="en-US" sz="3200" dirty="0"/>
              <a:t>기능성 요구</a:t>
            </a:r>
            <a:r>
              <a:rPr lang="en-US" altLang="ko-KR" sz="3200" dirty="0"/>
              <a:t>X</a:t>
            </a:r>
          </a:p>
          <a:p>
            <a:r>
              <a:rPr lang="ko-KR" altLang="en-US" sz="3200" dirty="0"/>
              <a:t>등교 시 학교가 지정한 교복</a:t>
            </a:r>
            <a:r>
              <a:rPr lang="en-US" altLang="ko-KR" sz="3200" dirty="0"/>
              <a:t>or</a:t>
            </a:r>
            <a:r>
              <a:rPr lang="ko-KR" altLang="en-US" sz="3200" dirty="0"/>
              <a:t>체육복</a:t>
            </a:r>
            <a:endParaRPr lang="en-US" altLang="ko-KR" sz="3200" dirty="0"/>
          </a:p>
          <a:p>
            <a:r>
              <a:rPr lang="ko-KR" altLang="en-US" sz="3200" dirty="0"/>
              <a:t>지역이나 학교에 따라 명찰 유무</a:t>
            </a:r>
          </a:p>
        </p:txBody>
      </p:sp>
    </p:spTree>
    <p:extLst>
      <p:ext uri="{BB962C8B-B14F-4D97-AF65-F5344CB8AC3E}">
        <p14:creationId xmlns:p14="http://schemas.microsoft.com/office/powerpoint/2010/main" val="1628551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0CFAECA-2EBD-E5FB-4E86-82636BCCAF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/>
              <a:t>                                  </a:t>
            </a:r>
            <a:r>
              <a:rPr lang="ko-KR" altLang="en-US" sz="4400" dirty="0"/>
              <a:t>교육목표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77B816FF-E210-65F0-7BC7-E3A849EBAA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sz="3200" dirty="0"/>
              <a:t>국가 및 사회의 형성자로서 필요한 자질 개발</a:t>
            </a:r>
            <a:endParaRPr lang="en-US" altLang="ko-KR" sz="3200" dirty="0"/>
          </a:p>
          <a:p>
            <a:r>
              <a:rPr lang="ko-KR" altLang="en-US" sz="3200" dirty="0"/>
              <a:t>사회에 필요한 직업에 대한 기초적인 지식</a:t>
            </a:r>
            <a:r>
              <a:rPr lang="en-US" altLang="ko-KR" sz="3200" dirty="0"/>
              <a:t>,</a:t>
            </a:r>
            <a:r>
              <a:rPr lang="ko-KR" altLang="en-US" sz="3200" dirty="0"/>
              <a:t>태도</a:t>
            </a:r>
            <a:r>
              <a:rPr lang="en-US" altLang="ko-KR" sz="3200" dirty="0"/>
              <a:t>,</a:t>
            </a:r>
            <a:r>
              <a:rPr lang="ko-KR" altLang="en-US" sz="3200" dirty="0"/>
              <a:t>진로 선택의 능력 향상</a:t>
            </a:r>
            <a:endParaRPr lang="en-US" altLang="ko-KR" sz="3200" dirty="0"/>
          </a:p>
          <a:p>
            <a:r>
              <a:rPr lang="ko-KR" altLang="en-US" sz="3200" dirty="0"/>
              <a:t>학교 내외에 있어서 사회활동 촉진</a:t>
            </a:r>
            <a:endParaRPr lang="en-US" altLang="ko-KR" sz="3200" dirty="0"/>
          </a:p>
          <a:p>
            <a:endParaRPr lang="en-US" altLang="ko-KR" dirty="0"/>
          </a:p>
        </p:txBody>
      </p:sp>
    </p:spTree>
    <p:extLst>
      <p:ext uri="{BB962C8B-B14F-4D97-AF65-F5344CB8AC3E}">
        <p14:creationId xmlns:p14="http://schemas.microsoft.com/office/powerpoint/2010/main" val="2828530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갤러리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TM10001114[[fn=갤러리]]</Template>
  <TotalTime>54</TotalTime>
  <Words>420</Words>
  <Application>Microsoft Office PowerPoint</Application>
  <PresentationFormat>와이드스크린</PresentationFormat>
  <Paragraphs>68</Paragraphs>
  <Slides>16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16</vt:i4>
      </vt:variant>
    </vt:vector>
  </HeadingPairs>
  <TitlesOfParts>
    <vt:vector size="19" baseType="lpstr">
      <vt:lpstr>Arial</vt:lpstr>
      <vt:lpstr>Gill Sans MT</vt:lpstr>
      <vt:lpstr>갤러리</vt:lpstr>
      <vt:lpstr>    일본의 학교 </vt:lpstr>
      <vt:lpstr>                                  목차</vt:lpstr>
      <vt:lpstr>                            초등학교 </vt:lpstr>
      <vt:lpstr>                                   명칭 </vt:lpstr>
      <vt:lpstr>                             교육목표      </vt:lpstr>
      <vt:lpstr>                                  역사</vt:lpstr>
      <vt:lpstr>                                중학교</vt:lpstr>
      <vt:lpstr>                                      복장</vt:lpstr>
      <vt:lpstr>                                  교육목표</vt:lpstr>
      <vt:lpstr>                            연령,학년</vt:lpstr>
      <vt:lpstr>                            고등학교</vt:lpstr>
      <vt:lpstr>                교육목표</vt:lpstr>
      <vt:lpstr>           학생수,학교수</vt:lpstr>
      <vt:lpstr>                 입학,졸업,학점</vt:lpstr>
      <vt:lpstr>                   출처</vt:lpstr>
      <vt:lpstr>                          감사합니다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일본의 학교 </dc:title>
  <dc:creator>이 형진</dc:creator>
  <cp:lastModifiedBy>이 형진</cp:lastModifiedBy>
  <cp:revision>1</cp:revision>
  <dcterms:created xsi:type="dcterms:W3CDTF">2023-05-03T14:53:51Z</dcterms:created>
  <dcterms:modified xsi:type="dcterms:W3CDTF">2023-05-03T15:48:24Z</dcterms:modified>
</cp:coreProperties>
</file>