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4" r:id="rId6"/>
    <p:sldId id="303" r:id="rId7"/>
    <p:sldId id="305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4" r:id="rId22"/>
    <p:sldId id="310" r:id="rId23"/>
    <p:sldId id="311" r:id="rId24"/>
  </p:sldIdLst>
  <p:sldSz cx="12192000" cy="6858000"/>
  <p:notesSz cx="6858000" cy="9144000"/>
  <p:embeddedFontLst>
    <p:embeddedFont>
      <p:font typeface="Selawik Semibold" panose="020B0702040204020203" pitchFamily="34" charset="0"/>
      <p:bold r:id="rId27"/>
    </p:embeddedFont>
    <p:embeddedFont>
      <p:font typeface="Source Sans Pro" panose="020B0503030403020204" pitchFamily="34" charset="0"/>
      <p:regular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896" userDrawn="1">
          <p15:clr>
            <a:srgbClr val="A4A3A4"/>
          </p15:clr>
        </p15:guide>
        <p15:guide id="6" orient="horz" pos="350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만든 이" initials="오전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590"/>
    <a:srgbClr val="0388A6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91" d="100"/>
          <a:sy n="91" d="100"/>
        </p:scale>
        <p:origin x="370" y="72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31A82-4A00-4794-A488-59AC186D7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C85656-A361-4B32-99B1-66591145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C3DCFB-AA85-4232-B818-67646CDA9D7B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2023-09-27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1AFD4F-E871-421C-96C6-CCFAA872C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FE0EF6-A335-4727-9E75-458707395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7C8AB8-F519-4C44-A217-B2548CA6E52D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6409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A24B373-0C21-4B73-936E-BED1BEDA08C9}" type="datetime1">
              <a:rPr lang="ko-KR" altLang="en-US" noProof="0" smtClean="0"/>
              <a:t>2023-09-27</a:t>
            </a:fld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2303549-A82F-409E-AD53-534267A0E10B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664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45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208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59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343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24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767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182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7965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534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069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72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32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057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07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195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58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507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13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rtlCol="0" anchor="b" anchorCtr="0"/>
          <a:lstStyle>
            <a:lvl1pPr algn="l">
              <a:defRPr sz="6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장 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6" name="텍스트 개체 틀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ko-KR" noProof="0" dirty="0"/>
              <a:t>1</a:t>
            </a:r>
            <a:endParaRPr lang="ko-KR" altLang="en-US" noProof="0" dirty="0"/>
          </a:p>
        </p:txBody>
      </p:sp>
      <p:sp>
        <p:nvSpPr>
          <p:cNvPr id="17" name="텍스트 개체 틀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날짜 개체 틀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94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경쟁 업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1" name="텍스트 개체 틀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46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성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부제를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17" name="날짜 개체 틀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16" name="텍스트 개체 틀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US" noProof="0" dirty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3</a:t>
            </a:r>
            <a:endParaRPr lang="ko-KR" altLang="en-US" noProof="0" dirty="0"/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4</a:t>
            </a:r>
            <a:endParaRPr lang="ko-KR" altLang="en-US" noProof="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</p:spTree>
    <p:extLst>
      <p:ext uri="{BB962C8B-B14F-4D97-AF65-F5344CB8AC3E}">
        <p14:creationId xmlns:p14="http://schemas.microsoft.com/office/powerpoint/2010/main" val="30995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분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5" name="텍스트 개체 틀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 dirty="0" err="1"/>
              <a:t>사분면</a:t>
            </a:r>
            <a:r>
              <a:rPr lang="ko-KR" altLang="en-US" noProof="0" dirty="0"/>
              <a:t> 제목</a:t>
            </a:r>
          </a:p>
        </p:txBody>
      </p:sp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사분면 제목</a:t>
            </a:r>
          </a:p>
        </p:txBody>
      </p:sp>
      <p:sp>
        <p:nvSpPr>
          <p:cNvPr id="17" name="텍스트 개체 틀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사분면 제목</a:t>
            </a:r>
          </a:p>
        </p:txBody>
      </p:sp>
      <p:sp>
        <p:nvSpPr>
          <p:cNvPr id="18" name="텍스트 개체 틀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사분면 제목</a:t>
            </a:r>
          </a:p>
        </p:txBody>
      </p:sp>
      <p:cxnSp>
        <p:nvCxnSpPr>
          <p:cNvPr id="19" name="직선 연결선(S)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날짜 개체 틀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8790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33902"/>
            <a:ext cx="5157787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33902"/>
            <a:ext cx="5183188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부제를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1" name="텍스트 개체 틀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3" name="텍스트 개체 틀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5" name="텍스트 개체 틀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6" name="텍스트 개체 틀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7" name="텍스트 개체 틀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8" name="텍스트 개체 틀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9" name="텍스트 개체 틀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0" name="텍스트 개체 틀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1" name="텍스트 개체 틀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2" name="텍스트 개체 틀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3" name="텍스트 개체 틀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4" name="텍스트 개체 틀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5" name="텍스트 개체 틀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6" name="텍스트 개체 틀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7" name="텍스트 개체 틀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8" name="텍스트 개체 틀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9" name="텍스트 개체 틀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0" name="텍스트 개체 틀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1" name="텍스트 개체 틀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2" name="텍스트 개체 틀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3" name="텍스트 개체 틀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5" name="텍스트 개체 틀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항목 제목</a:t>
            </a:r>
          </a:p>
        </p:txBody>
      </p:sp>
      <p:sp>
        <p:nvSpPr>
          <p:cNvPr id="67" name="날짜 개체 틀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2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53570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구성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6" name="텍스트 개체 틀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구성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3" name="그림 개체 틀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6" name="텍스트 개체 틀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5" name="그림 개체 틀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2" name="텍스트 개체 틀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5" name="텍스트 개체 틀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7" name="그림 개체 틀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8" name="텍스트 개체 틀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텍스트 개체 틀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42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금 조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21" name="텍스트 개체 틀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2" name="내용 개체 틀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24" name="텍스트 개체 틀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5" name="내용 개체 틀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27" name="텍스트 개체 틀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8" name="내용 개체 틀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9" name="텍스트 개체 틀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30" name="텍스트 개체 틀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31" name="텍스트 개체 틀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32" name="텍스트 개체 틀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</p:spTree>
    <p:extLst>
      <p:ext uri="{BB962C8B-B14F-4D97-AF65-F5344CB8AC3E}">
        <p14:creationId xmlns:p14="http://schemas.microsoft.com/office/powerpoint/2010/main" val="162866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사 소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rtlCol="0" anchor="b" anchorCtr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 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55103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정보</a:t>
            </a:r>
          </a:p>
        </p:txBody>
      </p:sp>
    </p:spTree>
    <p:extLst>
      <p:ext uri="{BB962C8B-B14F-4D97-AF65-F5344CB8AC3E}">
        <p14:creationId xmlns:p14="http://schemas.microsoft.com/office/powerpoint/2010/main" val="364485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rtlCol="0" anchor="t" anchorCtr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15" name="텍스트 개체 틀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200"/>
            <a:ext cx="207818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290728"/>
            <a:ext cx="6958584" cy="1567272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요약</a:t>
            </a:r>
          </a:p>
        </p:txBody>
      </p:sp>
    </p:spTree>
    <p:extLst>
      <p:ext uri="{BB962C8B-B14F-4D97-AF65-F5344CB8AC3E}">
        <p14:creationId xmlns:p14="http://schemas.microsoft.com/office/powerpoint/2010/main" val="42667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rtlCol="0"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3176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제목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23" name="텍스트 개체 틀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84662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문제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6" name="텍스트 개체 틀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텍스트 편집</a:t>
            </a:r>
          </a:p>
        </p:txBody>
      </p:sp>
      <p:sp>
        <p:nvSpPr>
          <p:cNvPr id="18" name="텍스트 개체 틀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0" name="텍스트 개체 틀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2" name="텍스트 개체 틀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</p:spTree>
    <p:extLst>
      <p:ext uri="{BB962C8B-B14F-4D97-AF65-F5344CB8AC3E}">
        <p14:creationId xmlns:p14="http://schemas.microsoft.com/office/powerpoint/2010/main" val="28836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해결 방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52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그림 개체 틀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제목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텍스트 편집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6" name="텍스트 개체 틀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2" name="텍스트 개체 틀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4" name="텍스트 개체 틀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</p:spTree>
    <p:extLst>
      <p:ext uri="{BB962C8B-B14F-4D97-AF65-F5344CB8AC3E}">
        <p14:creationId xmlns:p14="http://schemas.microsoft.com/office/powerpoint/2010/main" val="13074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품 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 rtlCol="0"/>
          <a:lstStyle>
            <a:lvl1pPr algn="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부제를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/>
              <a:t>부제를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5" name="텍스트 개체 틀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/>
              <a:t>부제를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/>
              <a:t>부제를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품 혜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282931"/>
            <a:ext cx="6958584" cy="1575069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이점</a:t>
            </a:r>
          </a:p>
        </p:txBody>
      </p:sp>
    </p:spTree>
    <p:extLst>
      <p:ext uri="{BB962C8B-B14F-4D97-AF65-F5344CB8AC3E}">
        <p14:creationId xmlns:p14="http://schemas.microsoft.com/office/powerpoint/2010/main" val="2278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나누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rtlCol="0"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즈니스 모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US" noProof="0" dirty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6" name="날짜 개체 틀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장 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6" name="텍스트 개체 틀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ko-KR" noProof="0" dirty="0"/>
              <a:t>1</a:t>
            </a:r>
            <a:endParaRPr lang="ko-KR" altLang="en-US" noProof="0" dirty="0"/>
          </a:p>
        </p:txBody>
      </p:sp>
      <p:sp>
        <p:nvSpPr>
          <p:cNvPr id="17" name="텍스트 개체 틀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 dirty="0"/>
              <a:t>3</a:t>
            </a:r>
            <a:endParaRPr lang="ko-KR" altLang="en-US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날짜 개체 틀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764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5" r:id="rId4"/>
    <p:sldLayoutId id="2147483650" r:id="rId5"/>
    <p:sldLayoutId id="2147483669" r:id="rId6"/>
    <p:sldLayoutId id="2147483651" r:id="rId7"/>
    <p:sldLayoutId id="2147483671" r:id="rId8"/>
    <p:sldLayoutId id="2147483683" r:id="rId9"/>
    <p:sldLayoutId id="2147483687" r:id="rId10"/>
    <p:sldLayoutId id="2147483672" r:id="rId11"/>
    <p:sldLayoutId id="2147483680" r:id="rId12"/>
    <p:sldLayoutId id="2147483678" r:id="rId13"/>
    <p:sldLayoutId id="2147483653" r:id="rId14"/>
    <p:sldLayoutId id="2147483677" r:id="rId15"/>
    <p:sldLayoutId id="2147483673" r:id="rId16"/>
    <p:sldLayoutId id="2147483654" r:id="rId17"/>
    <p:sldLayoutId id="2147483674" r:id="rId18"/>
    <p:sldLayoutId id="2147483675" r:id="rId19"/>
    <p:sldLayoutId id="2147483676" r:id="rId20"/>
    <p:sldLayoutId id="2147483668" r:id="rId21"/>
    <p:sldLayoutId id="2147483652" r:id="rId22"/>
    <p:sldLayoutId id="2147483656" r:id="rId23"/>
    <p:sldLayoutId id="2147483657" r:id="rId24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 userDrawn="1">
          <p15:clr>
            <a:srgbClr val="5ACBF0"/>
          </p15:clr>
        </p15:guide>
        <p15:guide id="2" pos="2568" userDrawn="1">
          <p15:clr>
            <a:srgbClr val="5ACBF0"/>
          </p15:clr>
        </p15:guide>
        <p15:guide id="3" pos="576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76" userDrawn="1">
          <p15:clr>
            <a:srgbClr val="000000"/>
          </p15:clr>
        </p15:guide>
        <p15:guide id="7" pos="710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XxelViDOk-c?si=jry505chUkaG7rUB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tv.naver.com/v/2907848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 descr="브리지 및 케이블 사진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9C522CE7-8601-4799-A188-72F4C128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85967"/>
            <a:ext cx="9144000" cy="1107959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en-US" altLang="ko-KR" dirty="0"/>
              <a:t>1970</a:t>
            </a:r>
            <a:r>
              <a:rPr lang="ko-KR" altLang="en-US" dirty="0"/>
              <a:t>년</a:t>
            </a:r>
            <a:r>
              <a:rPr lang="en-US" altLang="ko-KR" dirty="0"/>
              <a:t>~1980</a:t>
            </a:r>
            <a:r>
              <a:rPr lang="ko-KR" altLang="en-US" dirty="0"/>
              <a:t>년대 </a:t>
            </a:r>
            <a:br>
              <a:rPr lang="en-US" altLang="ko-KR" dirty="0"/>
            </a:br>
            <a:r>
              <a:rPr lang="ko-KR" altLang="en-US" dirty="0"/>
              <a:t>일본 경제 비교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95A575-4944-44FE-8343-886F3F628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448" y="6137547"/>
            <a:ext cx="7953375" cy="457200"/>
          </a:xfrm>
        </p:spPr>
        <p:txBody>
          <a:bodyPr rtlCol="0"/>
          <a:lstStyle/>
          <a:p>
            <a:pPr algn="r" rtl="0"/>
            <a:r>
              <a:rPr lang="ko-KR" altLang="en-US" dirty="0" err="1"/>
              <a:t>일본어일본학과</a:t>
            </a:r>
            <a:r>
              <a:rPr lang="ko-KR" altLang="en-US" dirty="0"/>
              <a:t> </a:t>
            </a:r>
            <a:r>
              <a:rPr lang="en-US" altLang="ko-KR" dirty="0"/>
              <a:t>22001866 </a:t>
            </a:r>
            <a:r>
              <a:rPr lang="ko-KR" altLang="en-US" dirty="0"/>
              <a:t>조유나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467353-C6F9-8E4C-3A26-A34E8582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 영상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7FE4F4-3D55-AD9C-59BC-A6FB6843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10</a:t>
            </a:fld>
            <a:endParaRPr lang="ko-KR" altLang="en-US" noProof="0"/>
          </a:p>
        </p:txBody>
      </p:sp>
      <p:pic>
        <p:nvPicPr>
          <p:cNvPr id="5" name="내용 개체 틀 4" descr="텍스트, 의류, 사람, 건물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5BFD3E4F-1E6D-E167-BA6D-58DC6838E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000" y="1691323"/>
            <a:ext cx="7830000" cy="3942123"/>
          </a:xfrm>
        </p:spPr>
      </p:pic>
    </p:spTree>
    <p:extLst>
      <p:ext uri="{BB962C8B-B14F-4D97-AF65-F5344CB8AC3E}">
        <p14:creationId xmlns:p14="http://schemas.microsoft.com/office/powerpoint/2010/main" val="1833812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587" y="365125"/>
            <a:ext cx="5346213" cy="1325563"/>
          </a:xfrm>
        </p:spPr>
        <p:txBody>
          <a:bodyPr rtlCol="0"/>
          <a:lstStyle/>
          <a:p>
            <a:pPr rtl="0"/>
            <a:r>
              <a:rPr lang="en-US" altLang="ko-KR" dirty="0"/>
              <a:t>1980</a:t>
            </a:r>
            <a:r>
              <a:rPr lang="ko-KR" altLang="en-US" dirty="0"/>
              <a:t>년대 일본 경제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32F765DF-EED6-463B-813A-9D13C1F84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933630" y="548640"/>
            <a:ext cx="4389120" cy="5760720"/>
          </a:xfr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407" y="2093976"/>
            <a:ext cx="5120640" cy="32004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/>
              <a:t>플라자 합의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1253" y="2701735"/>
            <a:ext cx="5978879" cy="640080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일본의 경제가 ‘잃어버린 </a:t>
            </a:r>
            <a:r>
              <a:rPr lang="en-US" altLang="ko-KR" sz="2000" dirty="0"/>
              <a:t>10</a:t>
            </a:r>
            <a:r>
              <a:rPr lang="ko-KR" altLang="en-US" sz="2000" dirty="0"/>
              <a:t>년’ 이라는 장기 침체에 빠지기 전 전성기의 막바지</a:t>
            </a:r>
            <a:r>
              <a:rPr lang="en-US" altLang="ko-KR" sz="2000" dirty="0"/>
              <a:t>. </a:t>
            </a:r>
            <a:r>
              <a:rPr lang="ko-KR" altLang="en-US" sz="2000" dirty="0"/>
              <a:t>버블 경제가 일어난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이유로는 </a:t>
            </a:r>
            <a:r>
              <a:rPr lang="en-US" altLang="ko-KR" sz="2000" dirty="0"/>
              <a:t>1985</a:t>
            </a:r>
            <a:r>
              <a:rPr lang="ko-KR" altLang="en-US" sz="2000" dirty="0"/>
              <a:t>년</a:t>
            </a:r>
            <a:r>
              <a:rPr lang="en-US" altLang="ko-KR" sz="2000" dirty="0"/>
              <a:t>, </a:t>
            </a:r>
            <a:r>
              <a:rPr lang="ko-KR" altLang="en-US" sz="2000" dirty="0"/>
              <a:t>미국의 뉴욕에 위치한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플라자 호텔에서 프랑스</a:t>
            </a:r>
            <a:r>
              <a:rPr lang="en-US" altLang="ko-KR" sz="2000" dirty="0"/>
              <a:t>, </a:t>
            </a:r>
            <a:r>
              <a:rPr lang="ko-KR" altLang="en-US" sz="2000" dirty="0"/>
              <a:t>독일</a:t>
            </a:r>
            <a:r>
              <a:rPr lang="en-US" altLang="ko-KR" sz="2000" dirty="0"/>
              <a:t>, </a:t>
            </a:r>
            <a:r>
              <a:rPr lang="ko-KR" altLang="en-US" sz="2000" dirty="0"/>
              <a:t>일본</a:t>
            </a:r>
            <a:r>
              <a:rPr lang="en-US" altLang="ko-KR" sz="2000" dirty="0"/>
              <a:t>, </a:t>
            </a:r>
            <a:r>
              <a:rPr lang="ko-KR" altLang="en-US" sz="2000" dirty="0"/>
              <a:t>미국</a:t>
            </a:r>
            <a:r>
              <a:rPr lang="en-US" altLang="ko-KR" sz="2000" dirty="0"/>
              <a:t>, </a:t>
            </a:r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영국으로 구성된 </a:t>
            </a:r>
            <a:r>
              <a:rPr lang="en-US" altLang="ko-KR" sz="2000" dirty="0"/>
              <a:t>G5</a:t>
            </a:r>
            <a:r>
              <a:rPr lang="ko-KR" altLang="en-US" sz="2000" dirty="0"/>
              <a:t>의 재무장관들이 외환시장의 개입으로 인하여 발생한 달러화 강세를 시정하기로 결의한 조치 ‘플라자 합의’ 이후 엔화 가치가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기존의 </a:t>
            </a:r>
            <a:r>
              <a:rPr lang="en-US" altLang="ko-KR" sz="2000" dirty="0"/>
              <a:t>2</a:t>
            </a:r>
            <a:r>
              <a:rPr lang="ko-KR" altLang="en-US" sz="2000" dirty="0"/>
              <a:t>배 수준으로 상승했다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52" name="슬라이드 번호 개체 틀 51">
            <a:extLst>
              <a:ext uri="{FF2B5EF4-FFF2-40B4-BE49-F238E27FC236}">
                <a16:creationId xmlns:a16="http://schemas.microsoft.com/office/drawing/2014/main" id="{BD1651FB-5427-4C2E-968C-077A5FCB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04165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41098" y="0"/>
            <a:ext cx="6050902" cy="685800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906936"/>
            <a:ext cx="3973286" cy="1325563"/>
          </a:xfrm>
        </p:spPr>
        <p:txBody>
          <a:bodyPr rtlCol="0"/>
          <a:lstStyle/>
          <a:p>
            <a:pPr rtl="0"/>
            <a:r>
              <a:rPr lang="ko-KR" altLang="en-US" dirty="0"/>
              <a:t>거품 경제 시대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263" y="2354855"/>
            <a:ext cx="4114800" cy="3409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ko-KR" sz="2000" dirty="0"/>
              <a:t>‘</a:t>
            </a:r>
            <a:r>
              <a:rPr lang="ko-KR" altLang="en-US" sz="2000" dirty="0"/>
              <a:t>플라자 합의</a:t>
            </a:r>
            <a:r>
              <a:rPr lang="en-US" altLang="ko-KR" sz="2000" dirty="0"/>
              <a:t>’</a:t>
            </a:r>
            <a:r>
              <a:rPr lang="ko-KR" altLang="en-US" sz="2000" dirty="0"/>
              <a:t>로 인해 일본 경제에 대량의 거품이 발생한다</a:t>
            </a:r>
            <a:r>
              <a:rPr lang="en-US" altLang="ko-KR" sz="2000" dirty="0"/>
              <a:t>. </a:t>
            </a:r>
            <a:r>
              <a:rPr lang="ko-KR" altLang="en-US" sz="2000" dirty="0"/>
              <a:t>이를 </a:t>
            </a:r>
            <a:r>
              <a:rPr lang="en-US" altLang="ko-KR" sz="2000" dirty="0"/>
              <a:t>1986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1991</a:t>
            </a:r>
            <a:r>
              <a:rPr lang="ko-KR" altLang="en-US" sz="2000" dirty="0"/>
              <a:t>년까지 부동산과 주가가 크게 부풀려진 이를 일본의 주식과 부동산 시장 전반에 나타났던 ‘거품 경제 시대’ 라고 한다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00243C5-63A8-41FD-AC5F-B82F3BE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12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04838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8600" y="0"/>
            <a:ext cx="6050902" cy="685800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0" y="1130870"/>
            <a:ext cx="3973286" cy="1325563"/>
          </a:xfrm>
        </p:spPr>
        <p:txBody>
          <a:bodyPr rtlCol="0"/>
          <a:lstStyle/>
          <a:p>
            <a:pPr algn="ctr" rtl="0"/>
            <a:r>
              <a:rPr lang="ko-KR" altLang="en-US" dirty="0"/>
              <a:t>일본의 전성기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186" y="2578789"/>
            <a:ext cx="5361214" cy="3409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ko-KR" sz="2000" dirty="0"/>
              <a:t>1986</a:t>
            </a:r>
            <a:r>
              <a:rPr lang="ko-KR" altLang="en-US" sz="2000" dirty="0"/>
              <a:t>년</a:t>
            </a:r>
            <a:r>
              <a:rPr lang="en-US" altLang="ko-KR" sz="2000" dirty="0"/>
              <a:t>~1991</a:t>
            </a:r>
            <a:r>
              <a:rPr lang="ko-KR" altLang="en-US" sz="2000" dirty="0"/>
              <a:t>년 사이의 평균 경제 성장률은 </a:t>
            </a:r>
            <a:r>
              <a:rPr lang="en-US" altLang="ko-KR" sz="2000" dirty="0"/>
              <a:t>4.5%</a:t>
            </a:r>
            <a:r>
              <a:rPr lang="ko-KR" altLang="en-US" sz="2000" dirty="0"/>
              <a:t>였고 일본의 </a:t>
            </a:r>
            <a:r>
              <a:rPr lang="en-US" altLang="ko-KR" sz="2000" dirty="0"/>
              <a:t>1</a:t>
            </a:r>
            <a:r>
              <a:rPr lang="ko-KR" altLang="en-US" sz="2000" dirty="0"/>
              <a:t>인당 </a:t>
            </a:r>
            <a:r>
              <a:rPr lang="en-US" altLang="ko-KR" sz="2000" dirty="0"/>
              <a:t>GDP</a:t>
            </a:r>
            <a:r>
              <a:rPr lang="ko-KR" altLang="en-US" sz="2000" dirty="0"/>
              <a:t>가 </a:t>
            </a:r>
            <a:r>
              <a:rPr lang="en-US" altLang="ko-KR" sz="2000" dirty="0"/>
              <a:t>1987</a:t>
            </a:r>
            <a:r>
              <a:rPr lang="ko-KR" altLang="en-US" sz="2000" dirty="0"/>
              <a:t>년에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미국을 넘길 정도로 높은 수준이었다</a:t>
            </a:r>
            <a:r>
              <a:rPr lang="en-US" altLang="ko-KR" sz="2000" dirty="0"/>
              <a:t>. </a:t>
            </a:r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그리고 당시에 세계 </a:t>
            </a:r>
            <a:r>
              <a:rPr lang="en-US" altLang="ko-KR" sz="2000" dirty="0"/>
              <a:t>50</a:t>
            </a:r>
            <a:r>
              <a:rPr lang="ko-KR" altLang="en-US" sz="2000" dirty="0"/>
              <a:t>대 기업 순위를 보면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en-US" altLang="ko-KR" sz="2000" dirty="0"/>
              <a:t>1</a:t>
            </a:r>
            <a:r>
              <a:rPr lang="ko-KR" altLang="en-US" sz="2000" dirty="0"/>
              <a:t>등이 일본 회사였고 </a:t>
            </a:r>
            <a:r>
              <a:rPr lang="en-US" altLang="ko-KR" sz="2000" dirty="0"/>
              <a:t>2</a:t>
            </a:r>
            <a:r>
              <a:rPr lang="ko-KR" altLang="en-US" sz="2000" dirty="0"/>
              <a:t>등이 미국 회사로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대다수의 회사가 일본 회사였었다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00243C5-63A8-41FD-AC5F-B82F3BE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13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410670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8600" y="3303037"/>
            <a:ext cx="11963399" cy="3554963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8737"/>
            <a:ext cx="4497355" cy="1325563"/>
          </a:xfrm>
        </p:spPr>
        <p:txBody>
          <a:bodyPr rtlCol="0"/>
          <a:lstStyle/>
          <a:p>
            <a:pPr algn="ctr" rtl="0"/>
            <a:r>
              <a:rPr lang="ko-KR" altLang="en-US" dirty="0"/>
              <a:t>잃어버린 </a:t>
            </a:r>
            <a:r>
              <a:rPr lang="en-US" altLang="ko-KR" dirty="0"/>
              <a:t>10</a:t>
            </a:r>
            <a:r>
              <a:rPr lang="ko-KR" altLang="en-US" dirty="0"/>
              <a:t>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91" y="620486"/>
            <a:ext cx="6789576" cy="20620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가시적으로는 최고의 풍요를 누렸지만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실은 모든 게 거품이었다는 뜻이다</a:t>
            </a:r>
            <a:r>
              <a:rPr lang="en-US" altLang="ko-KR" sz="2000" dirty="0"/>
              <a:t>. </a:t>
            </a:r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결국에는 </a:t>
            </a:r>
            <a:r>
              <a:rPr lang="en-US" altLang="ko-KR" sz="2000" dirty="0"/>
              <a:t>1992</a:t>
            </a:r>
            <a:r>
              <a:rPr lang="ko-KR" altLang="en-US" sz="2000" dirty="0"/>
              <a:t>년 초</a:t>
            </a:r>
            <a:r>
              <a:rPr lang="en-US" altLang="ko-KR" sz="2000" dirty="0"/>
              <a:t>, </a:t>
            </a:r>
            <a:r>
              <a:rPr lang="ko-KR" altLang="en-US" sz="2000" dirty="0"/>
              <a:t>이 가격 거품이 꺼지고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일본 경제가 침체되었다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3840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587" y="365125"/>
            <a:ext cx="5346213" cy="1325563"/>
          </a:xfrm>
        </p:spPr>
        <p:txBody>
          <a:bodyPr rtlCol="0"/>
          <a:lstStyle/>
          <a:p>
            <a:pPr rtl="0"/>
            <a:r>
              <a:rPr lang="en-US" altLang="ko-KR" dirty="0"/>
              <a:t>1980</a:t>
            </a:r>
            <a:r>
              <a:rPr lang="ko-KR" altLang="en-US" dirty="0"/>
              <a:t>년대 한국 경제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407" y="2093976"/>
            <a:ext cx="5120640" cy="32004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altLang="ko-KR" sz="3200" dirty="0"/>
              <a:t>3</a:t>
            </a:r>
            <a:r>
              <a:rPr lang="ko-KR" altLang="en-US" sz="3200" dirty="0"/>
              <a:t>저 호황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1253" y="2817304"/>
            <a:ext cx="5978879" cy="640080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 err="1"/>
              <a:t>저달러</a:t>
            </a:r>
            <a:r>
              <a:rPr lang="en-US" altLang="ko-KR" sz="2000" dirty="0"/>
              <a:t>·</a:t>
            </a:r>
            <a:r>
              <a:rPr lang="ko-KR" altLang="en-US" sz="2000" dirty="0"/>
              <a:t>저유가</a:t>
            </a:r>
            <a:r>
              <a:rPr lang="en-US" altLang="ko-KR" sz="2000" dirty="0"/>
              <a:t>·</a:t>
            </a:r>
            <a:r>
              <a:rPr lang="ko-KR" altLang="en-US" sz="2000" dirty="0"/>
              <a:t>저금리의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이른바 ‘</a:t>
            </a:r>
            <a:r>
              <a:rPr lang="en-US" altLang="ko-KR" sz="2000" dirty="0"/>
              <a:t>3</a:t>
            </a:r>
            <a:r>
              <a:rPr lang="ko-KR" altLang="en-US" sz="2000" dirty="0"/>
              <a:t>저 현상’ 에 의해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en-US" altLang="ko-KR" sz="2000" dirty="0"/>
              <a:t>1986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1989</a:t>
            </a:r>
            <a:r>
              <a:rPr lang="ko-KR" altLang="en-US" sz="2000" dirty="0"/>
              <a:t>년에 이르기까지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‘</a:t>
            </a:r>
            <a:r>
              <a:rPr lang="en-US" altLang="ko-KR" sz="2000" dirty="0"/>
              <a:t>3</a:t>
            </a:r>
            <a:r>
              <a:rPr lang="ko-KR" altLang="en-US" sz="2000" dirty="0"/>
              <a:t>저 호황’ 이라고 해서 경제 성장과 수출 증가를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거치면서 전 인구의 절대 다수를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차지할 정도로 중산층의 비중이 증가했다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52" name="슬라이드 번호 개체 틀 51">
            <a:extLst>
              <a:ext uri="{FF2B5EF4-FFF2-40B4-BE49-F238E27FC236}">
                <a16:creationId xmlns:a16="http://schemas.microsoft.com/office/drawing/2014/main" id="{BD1651FB-5427-4C2E-968C-077A5FCB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15</a:t>
            </a:fld>
            <a:endParaRPr lang="ko-KR" altLang="en-US"/>
          </a:p>
        </p:txBody>
      </p:sp>
      <p:pic>
        <p:nvPicPr>
          <p:cNvPr id="9" name="그림 8" descr="텍스트, 스크린샷, 로고, 폰트이(가) 표시된 사진&#10;&#10;자동 생성된 설명">
            <a:extLst>
              <a:ext uri="{FF2B5EF4-FFF2-40B4-BE49-F238E27FC236}">
                <a16:creationId xmlns:a16="http://schemas.microsoft.com/office/drawing/2014/main" id="{A6CCFF6A-91C3-E319-AFB3-C7FB47D7F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654" y="339950"/>
            <a:ext cx="5326599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379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833" y="1152742"/>
            <a:ext cx="4361133" cy="1325563"/>
          </a:xfrm>
        </p:spPr>
        <p:txBody>
          <a:bodyPr rtlCol="0"/>
          <a:lstStyle/>
          <a:p>
            <a:pPr rtl="0"/>
            <a:r>
              <a:rPr lang="ko-KR" altLang="en-US"/>
              <a:t>급성장하는 한국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2600661"/>
            <a:ext cx="4114800" cy="3409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지속적인 고도성장이 일자리의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안정적 공급과 ‘평생 직장’ 을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보장했고</a:t>
            </a:r>
            <a:r>
              <a:rPr lang="en-US" altLang="ko-KR" sz="2000" dirty="0"/>
              <a:t>, </a:t>
            </a:r>
            <a:r>
              <a:rPr lang="ko-KR" altLang="en-US" sz="2000" dirty="0"/>
              <a:t>고용 안정은 제도권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금융에 대한 신용 보증으로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이어져</a:t>
            </a:r>
            <a:r>
              <a:rPr lang="en-US" altLang="ko-KR" sz="2000" dirty="0"/>
              <a:t>, </a:t>
            </a:r>
            <a:r>
              <a:rPr lang="ko-KR" altLang="en-US" sz="2000" dirty="0"/>
              <a:t>무주택 서민층에게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내 집 장만의 기회를 제공했다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00243C5-63A8-41FD-AC5F-B82F3BE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16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 descr="화면의 상승 추세 차트">
            <a:extLst>
              <a:ext uri="{FF2B5EF4-FFF2-40B4-BE49-F238E27FC236}">
                <a16:creationId xmlns:a16="http://schemas.microsoft.com/office/drawing/2014/main" id="{A0CF541F-EE49-DE8D-7B6A-FF84BF73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0"/>
            <a:ext cx="5965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22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710" y="821588"/>
            <a:ext cx="4497355" cy="1325563"/>
          </a:xfrm>
        </p:spPr>
        <p:txBody>
          <a:bodyPr rtlCol="0"/>
          <a:lstStyle/>
          <a:p>
            <a:pPr algn="ctr" rtl="0"/>
            <a:r>
              <a:rPr lang="ko-KR" altLang="en-US" dirty="0"/>
              <a:t>중산층의 확대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91" y="453336"/>
            <a:ext cx="6789576" cy="20620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여기에 더해 주택 부족 해소와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자가 소유 중산층 확대라는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두 마리 토끼를 쫓던 정부가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아파트 분양가 규제를 통해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‘마이 홈’ 의 꿈을 앞당겨 실현시켰다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F99A7B-81E0-AA8C-B40F-F051D4F4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3057832"/>
            <a:ext cx="11963400" cy="38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850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8600" y="0"/>
            <a:ext cx="6050902" cy="685800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815" y="1130870"/>
            <a:ext cx="5645955" cy="1325563"/>
          </a:xfrm>
        </p:spPr>
        <p:txBody>
          <a:bodyPr rtlCol="0"/>
          <a:lstStyle/>
          <a:p>
            <a:pPr algn="ctr" rtl="0"/>
            <a:r>
              <a:rPr lang="ko-KR" altLang="en-US" dirty="0"/>
              <a:t>아시아의 </a:t>
            </a:r>
            <a:r>
              <a:rPr lang="ko-KR" altLang="en-US"/>
              <a:t>네 마리 용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186" y="2578789"/>
            <a:ext cx="5361214" cy="3409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당시 한국의 경제는 ‘아시아의 네 마리 용’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이라고 지칭할 수 있을 정도로 성장세를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보였다</a:t>
            </a:r>
            <a:r>
              <a:rPr lang="en-US" altLang="ko-KR" sz="2000" dirty="0"/>
              <a:t>. </a:t>
            </a:r>
            <a:r>
              <a:rPr lang="ko-KR" altLang="en-US" sz="2000" dirty="0"/>
              <a:t>여기서 네 마리의 용은 대한민국</a:t>
            </a:r>
            <a:r>
              <a:rPr lang="en-US" altLang="ko-KR" sz="2000" dirty="0"/>
              <a:t>, </a:t>
            </a:r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싱가포르</a:t>
            </a:r>
            <a:r>
              <a:rPr lang="en-US" altLang="ko-KR" sz="2000" dirty="0"/>
              <a:t>, </a:t>
            </a:r>
            <a:r>
              <a:rPr lang="ko-KR" altLang="en-US" sz="2000" dirty="0"/>
              <a:t>대만</a:t>
            </a:r>
            <a:r>
              <a:rPr lang="en-US" altLang="ko-KR" sz="2000" dirty="0"/>
              <a:t>, </a:t>
            </a:r>
            <a:r>
              <a:rPr lang="ko-KR" altLang="en-US" sz="2000" dirty="0"/>
              <a:t>홍콩을 지칭한다</a:t>
            </a:r>
            <a:r>
              <a:rPr lang="en-US" altLang="ko-KR" sz="2000" dirty="0"/>
              <a:t>. </a:t>
            </a:r>
            <a:r>
              <a:rPr lang="ko-KR" altLang="en-US" sz="2000" dirty="0"/>
              <a:t>이들은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모두 과거 제국주의 열강의 통치를 받았으나</a:t>
            </a:r>
            <a:r>
              <a:rPr lang="en-US" altLang="ko-KR" sz="2000" dirty="0"/>
              <a:t>, </a:t>
            </a:r>
            <a:r>
              <a:rPr lang="ko-KR" altLang="en-US" sz="2000" dirty="0"/>
              <a:t>열강으로부터 해방된 이후</a:t>
            </a:r>
            <a:r>
              <a:rPr lang="en-US" altLang="ko-KR" sz="2000" dirty="0"/>
              <a:t>, </a:t>
            </a:r>
            <a:r>
              <a:rPr lang="ko-KR" altLang="en-US" sz="2000" dirty="0"/>
              <a:t>고도의 경제적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성장과 번영을 이루었다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00243C5-63A8-41FD-AC5F-B82F3BE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18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62904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개체 틀 51" descr="건물 기둥 사진&#10;">
            <a:extLst>
              <a:ext uri="{FF2B5EF4-FFF2-40B4-BE49-F238E27FC236}">
                <a16:creationId xmlns:a16="http://schemas.microsoft.com/office/drawing/2014/main" id="{FB984F8E-E35E-4C11-86D8-AC8E1328E9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" b="58"/>
          <a:stretch/>
        </p:blipFill>
        <p:spPr>
          <a:xfrm>
            <a:off x="458724" y="481369"/>
            <a:ext cx="11274552" cy="2743200"/>
          </a:xfrm>
        </p:spPr>
      </p:pic>
      <p:sp>
        <p:nvSpPr>
          <p:cNvPr id="34" name="제목 33">
            <a:extLst>
              <a:ext uri="{FF2B5EF4-FFF2-40B4-BE49-F238E27FC236}">
                <a16:creationId xmlns:a16="http://schemas.microsoft.com/office/drawing/2014/main" id="{17B7CBFC-65A2-4AB4-BE48-C580D13C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592386"/>
            <a:ext cx="4572000" cy="1325563"/>
          </a:xfrm>
        </p:spPr>
        <p:txBody>
          <a:bodyPr rtlCol="0"/>
          <a:lstStyle/>
          <a:p>
            <a:pPr rtl="0"/>
            <a:r>
              <a:rPr lang="ko-KR" altLang="en-US" dirty="0"/>
              <a:t>비교</a:t>
            </a:r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D2B40CBE-DEC8-4A9F-AF68-3DABE42C7E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3522" y="3546349"/>
            <a:ext cx="5439754" cy="1956829"/>
          </a:xfrm>
        </p:spPr>
        <p:txBody>
          <a:bodyPr rtlCol="0"/>
          <a:lstStyle/>
          <a:p>
            <a:pPr rtl="0"/>
            <a:r>
              <a:rPr lang="ko-KR" altLang="en-US" dirty="0"/>
              <a:t>당시 </a:t>
            </a:r>
            <a:r>
              <a:rPr lang="en-US" altLang="ko-KR" dirty="0"/>
              <a:t>1970</a:t>
            </a:r>
            <a:r>
              <a:rPr lang="ko-KR" altLang="en-US" dirty="0"/>
              <a:t>년 한국과 일본은 시대의 흐름에 잘 맞춰 국가의 번영이 시작되었다는 점이 유사하다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1980</a:t>
            </a:r>
            <a:r>
              <a:rPr lang="ko-KR" altLang="en-US" dirty="0"/>
              <a:t>년대까지 이어졌지만</a:t>
            </a:r>
            <a:r>
              <a:rPr lang="en-US" altLang="ko-KR" dirty="0"/>
              <a:t>, </a:t>
            </a:r>
          </a:p>
          <a:p>
            <a:pPr rtl="0"/>
            <a:r>
              <a:rPr lang="ko-KR" altLang="en-US" dirty="0"/>
              <a:t>두 국가는 이때부터 명확한 차이를 보이기 시작했다</a:t>
            </a:r>
            <a:r>
              <a:rPr lang="en-US" altLang="ko-KR" dirty="0"/>
              <a:t>.</a:t>
            </a:r>
          </a:p>
          <a:p>
            <a:pPr rtl="0"/>
            <a:r>
              <a:rPr lang="ko-KR" altLang="en-US" dirty="0"/>
              <a:t>일본은 풍요로워 보였지만 진짜가 아닌 사실 모든 것이 거품이었으며</a:t>
            </a:r>
            <a:r>
              <a:rPr lang="en-US" altLang="ko-KR" dirty="0"/>
              <a:t>,</a:t>
            </a:r>
            <a:r>
              <a:rPr lang="ko-KR" altLang="en-US" dirty="0"/>
              <a:t> 결국에는 </a:t>
            </a:r>
            <a:r>
              <a:rPr lang="en-US" altLang="ko-KR" dirty="0"/>
              <a:t>1992</a:t>
            </a:r>
            <a:r>
              <a:rPr lang="ko-KR" altLang="en-US" dirty="0"/>
              <a:t>년 거품이 꺼지고 일본 경제가 침체되었다</a:t>
            </a:r>
            <a:r>
              <a:rPr lang="en-US" altLang="ko-KR" dirty="0"/>
              <a:t>. </a:t>
            </a:r>
            <a:r>
              <a:rPr lang="ko-KR" altLang="en-US" dirty="0"/>
              <a:t>반면</a:t>
            </a:r>
            <a:r>
              <a:rPr lang="en-US" altLang="ko-KR" dirty="0"/>
              <a:t>, </a:t>
            </a:r>
            <a:r>
              <a:rPr lang="ko-KR" altLang="en-US" dirty="0"/>
              <a:t>한국은 </a:t>
            </a:r>
            <a:r>
              <a:rPr lang="en-US" altLang="ko-KR" dirty="0"/>
              <a:t>‘</a:t>
            </a:r>
            <a:r>
              <a:rPr lang="ko-KR" altLang="en-US" dirty="0"/>
              <a:t>아시아의 네 마리 용</a:t>
            </a:r>
            <a:r>
              <a:rPr lang="en-US" altLang="ko-KR" dirty="0"/>
              <a:t>’</a:t>
            </a:r>
            <a:r>
              <a:rPr lang="ko-KR" altLang="en-US" dirty="0"/>
              <a:t>이라고 불릴 만큼 안정적인 경제적 성장과 번영을 이루었다는 점에서 차이를 보인다</a:t>
            </a:r>
            <a:r>
              <a:rPr lang="en-US" altLang="ko-KR" dirty="0"/>
              <a:t>.</a:t>
            </a:r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0C8FA207-53D3-4237-A057-8F03251DDE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9512" y="5288554"/>
            <a:ext cx="6958584" cy="1569445"/>
          </a:xfrm>
        </p:spPr>
        <p:txBody>
          <a:bodyPr rtlCol="0"/>
          <a:lstStyle/>
          <a:p>
            <a:pPr rtl="0"/>
            <a:r>
              <a:rPr lang="ko-KR" altLang="en-US" dirty="0"/>
              <a:t>비교</a:t>
            </a:r>
          </a:p>
        </p:txBody>
      </p:sp>
    </p:spTree>
    <p:extLst>
      <p:ext uri="{BB962C8B-B14F-4D97-AF65-F5344CB8AC3E}">
        <p14:creationId xmlns:p14="http://schemas.microsoft.com/office/powerpoint/2010/main" val="1839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 descr="테이블에 있는 동전 사진&#10;">
            <a:extLst>
              <a:ext uri="{FF2B5EF4-FFF2-40B4-BE49-F238E27FC236}">
                <a16:creationId xmlns:a16="http://schemas.microsoft.com/office/drawing/2014/main" id="{A78432FC-7702-44D2-9799-5CC8D3D0C0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9100"/>
            <a:ext cx="4032504" cy="1325563"/>
          </a:xfrm>
        </p:spPr>
        <p:txBody>
          <a:bodyPr rtlCol="0"/>
          <a:lstStyle/>
          <a:p>
            <a:pPr rtl="0"/>
            <a:r>
              <a:rPr lang="ko-KR" altLang="en-US" dirty="0"/>
              <a:t>목차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8800" y="1173329"/>
            <a:ext cx="2743200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altLang="ko-KR" sz="2400" dirty="0"/>
              <a:t>1</a:t>
            </a:r>
            <a:endParaRPr lang="ko-KR" altLang="en-US" sz="240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11B0752-C624-457B-B12B-B88C90BBA8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8800" y="1601435"/>
            <a:ext cx="2743200" cy="914400"/>
          </a:xfrm>
        </p:spPr>
        <p:txBody>
          <a:bodyPr rtlCol="0"/>
          <a:lstStyle/>
          <a:p>
            <a:pPr rtl="0"/>
            <a:r>
              <a:rPr lang="en-US" altLang="ko-KR" sz="1800" dirty="0"/>
              <a:t>1970</a:t>
            </a:r>
            <a:r>
              <a:rPr lang="ko-KR" altLang="en-US" sz="1800" dirty="0"/>
              <a:t>년대 일본 경제</a:t>
            </a: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6E0EDB3B-C0A8-4C28-A8CE-248E9B2BF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8800" y="2743993"/>
            <a:ext cx="2743200" cy="365760"/>
          </a:xfrm>
        </p:spPr>
        <p:txBody>
          <a:bodyPr rtlCol="0"/>
          <a:lstStyle/>
          <a:p>
            <a:pPr rtl="0"/>
            <a:r>
              <a:rPr lang="en-US" altLang="ko-KR" sz="2400" dirty="0"/>
              <a:t>3</a:t>
            </a:r>
            <a:endParaRPr lang="ko-KR" altLang="en-US" sz="2400" dirty="0"/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6446DD38-A9AC-47C3-9018-7367CED92B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38800" y="3153049"/>
            <a:ext cx="2743200" cy="914400"/>
          </a:xfrm>
        </p:spPr>
        <p:txBody>
          <a:bodyPr rtlCol="0"/>
          <a:lstStyle/>
          <a:p>
            <a:pPr rtl="0"/>
            <a:r>
              <a:rPr lang="en-US" altLang="ko-KR" sz="1800" dirty="0"/>
              <a:t>1980</a:t>
            </a:r>
            <a:r>
              <a:rPr lang="ko-KR" altLang="en-US" sz="1800" dirty="0"/>
              <a:t>년대 일본 경제</a:t>
            </a: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0856D9EA-5EA0-4EBE-B2BD-E08F18E8DB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86038" y="1182807"/>
            <a:ext cx="2743200" cy="365760"/>
          </a:xfrm>
        </p:spPr>
        <p:txBody>
          <a:bodyPr rtlCol="0"/>
          <a:lstStyle/>
          <a:p>
            <a:pPr rtl="0"/>
            <a:r>
              <a:rPr lang="en-US" altLang="ko-KR" sz="2400" dirty="0"/>
              <a:t>2</a:t>
            </a:r>
            <a:endParaRPr lang="ko-KR" altLang="en-US" sz="2400" dirty="0"/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25D79B6A-A890-45AF-A99D-5F70F6C802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86038" y="1610913"/>
            <a:ext cx="2743200" cy="914400"/>
          </a:xfrm>
        </p:spPr>
        <p:txBody>
          <a:bodyPr rtlCol="0"/>
          <a:lstStyle/>
          <a:p>
            <a:pPr rtl="0"/>
            <a:r>
              <a:rPr lang="en-US" altLang="ko-KR" sz="1800" dirty="0"/>
              <a:t>1970</a:t>
            </a:r>
            <a:r>
              <a:rPr lang="ko-KR" altLang="en-US" sz="1800" dirty="0"/>
              <a:t>년대 한국 경제</a:t>
            </a: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D8477383-390C-41CA-A296-5FBDFAD231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6038" y="2753471"/>
            <a:ext cx="2743200" cy="365760"/>
          </a:xfrm>
        </p:spPr>
        <p:txBody>
          <a:bodyPr rtlCol="0"/>
          <a:lstStyle/>
          <a:p>
            <a:pPr rtl="0"/>
            <a:r>
              <a:rPr lang="en-US" altLang="ko-KR" sz="2400" dirty="0"/>
              <a:t>4</a:t>
            </a:r>
            <a:endParaRPr lang="ko-KR" altLang="en-US" sz="2400" dirty="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C0B07462-809B-4573-9E92-EDEE7B8990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86038" y="3162527"/>
            <a:ext cx="2743200" cy="914400"/>
          </a:xfrm>
        </p:spPr>
        <p:txBody>
          <a:bodyPr rtlCol="0"/>
          <a:lstStyle/>
          <a:p>
            <a:pPr rtl="0"/>
            <a:r>
              <a:rPr lang="en-US" altLang="ko-KR" sz="1800" dirty="0"/>
              <a:t>1980</a:t>
            </a:r>
            <a:r>
              <a:rPr lang="ko-KR" altLang="en-US" sz="1800" dirty="0"/>
              <a:t>년 한국 경제</a:t>
            </a:r>
          </a:p>
        </p:txBody>
      </p: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839DF259-1923-4D25-955A-2AFFAE8B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</a:t>
            </a:fld>
            <a:endParaRPr lang="ko-KR" altLang="en-US"/>
          </a:p>
        </p:txBody>
      </p:sp>
      <p:sp>
        <p:nvSpPr>
          <p:cNvPr id="3" name="내용 개체 틀 3">
            <a:extLst>
              <a:ext uri="{FF2B5EF4-FFF2-40B4-BE49-F238E27FC236}">
                <a16:creationId xmlns:a16="http://schemas.microsoft.com/office/drawing/2014/main" id="{3DDD2DD1-34B9-2937-45BB-96FFA097F407}"/>
              </a:ext>
            </a:extLst>
          </p:cNvPr>
          <p:cNvSpPr txBox="1">
            <a:spLocks/>
          </p:cNvSpPr>
          <p:nvPr/>
        </p:nvSpPr>
        <p:spPr>
          <a:xfrm>
            <a:off x="7543006" y="407692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5</a:t>
            </a:r>
            <a:endParaRPr lang="ko-KR" altLang="en-US" sz="2400" dirty="0"/>
          </a:p>
        </p:txBody>
      </p:sp>
      <p:sp>
        <p:nvSpPr>
          <p:cNvPr id="5" name="텍스트 개체 틀 11">
            <a:extLst>
              <a:ext uri="{FF2B5EF4-FFF2-40B4-BE49-F238E27FC236}">
                <a16:creationId xmlns:a16="http://schemas.microsoft.com/office/drawing/2014/main" id="{29A00E2E-FA11-CD90-67B1-7B2B60680191}"/>
              </a:ext>
            </a:extLst>
          </p:cNvPr>
          <p:cNvSpPr txBox="1">
            <a:spLocks/>
          </p:cNvSpPr>
          <p:nvPr/>
        </p:nvSpPr>
        <p:spPr>
          <a:xfrm>
            <a:off x="7543006" y="4505033"/>
            <a:ext cx="2743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1970~1980</a:t>
            </a:r>
            <a:r>
              <a:rPr lang="ko-KR" altLang="en-US" sz="1800" dirty="0"/>
              <a:t>년대 </a:t>
            </a:r>
            <a:endParaRPr lang="en-US" altLang="ko-KR" sz="1800" dirty="0"/>
          </a:p>
          <a:p>
            <a:r>
              <a:rPr lang="ko-KR" altLang="en-US" sz="1800" dirty="0"/>
              <a:t>한일 경제 비교</a:t>
            </a:r>
          </a:p>
        </p:txBody>
      </p:sp>
    </p:spTree>
    <p:extLst>
      <p:ext uri="{BB962C8B-B14F-4D97-AF65-F5344CB8AC3E}">
        <p14:creationId xmlns:p14="http://schemas.microsoft.com/office/powerpoint/2010/main" val="35077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 descr="월가 간판 사진&#10;">
            <a:extLst>
              <a:ext uri="{FF2B5EF4-FFF2-40B4-BE49-F238E27FC236}">
                <a16:creationId xmlns:a16="http://schemas.microsoft.com/office/drawing/2014/main" id="{7EA54CDC-A10B-4928-83AD-8A873A126A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28" name="제목 27">
            <a:extLst>
              <a:ext uri="{FF2B5EF4-FFF2-40B4-BE49-F238E27FC236}">
                <a16:creationId xmlns:a16="http://schemas.microsoft.com/office/drawing/2014/main" id="{0648DE95-334E-46CE-B3A6-AEEB61BA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ko-KR" dirty="0"/>
              <a:t>Thank you!</a:t>
            </a:r>
            <a:endParaRPr lang="ko-KR" altLang="en-US" dirty="0"/>
          </a:p>
        </p:txBody>
      </p:sp>
      <p:sp>
        <p:nvSpPr>
          <p:cNvPr id="52" name="슬라이드 번호 개체 틀 51">
            <a:extLst>
              <a:ext uri="{FF2B5EF4-FFF2-40B4-BE49-F238E27FC236}">
                <a16:creationId xmlns:a16="http://schemas.microsoft.com/office/drawing/2014/main" id="{FFBA0FCD-5060-4B39-B311-BE2FE37C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8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587" y="365125"/>
            <a:ext cx="5346213" cy="1325563"/>
          </a:xfrm>
        </p:spPr>
        <p:txBody>
          <a:bodyPr rtlCol="0"/>
          <a:lstStyle/>
          <a:p>
            <a:pPr rtl="0"/>
            <a:r>
              <a:rPr lang="en-US" altLang="ko-KR" dirty="0"/>
              <a:t>1970</a:t>
            </a:r>
            <a:r>
              <a:rPr lang="ko-KR" altLang="en-US" dirty="0"/>
              <a:t>년대 일본 경제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32F765DF-EED6-463B-813A-9D13C1F84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933630" y="548640"/>
            <a:ext cx="4389120" cy="5760720"/>
          </a:xfr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407" y="2093976"/>
            <a:ext cx="5120640" cy="32004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/>
              <a:t>석유 파동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8280" y="2701735"/>
            <a:ext cx="5610319" cy="640080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ko-KR" sz="2000" dirty="0"/>
              <a:t>1973∼1974</a:t>
            </a:r>
            <a:r>
              <a:rPr lang="ko-KR" altLang="en-US" sz="2000" dirty="0"/>
              <a:t>년 중동 전쟁 당시 아랍 산유국들의 석유 무기화 정책과 </a:t>
            </a:r>
            <a:r>
              <a:rPr lang="en-US" altLang="ko-KR" sz="2000" dirty="0"/>
              <a:t>1978∼1980</a:t>
            </a:r>
            <a:r>
              <a:rPr lang="ko-KR" altLang="en-US" sz="2000" dirty="0"/>
              <a:t>년의 이란 혁명으로 인한 석유 생산의 대폭 감축으로 석유의 공급이 부족해지자</a:t>
            </a:r>
            <a:r>
              <a:rPr lang="en-US" altLang="ko-KR" sz="2000" dirty="0"/>
              <a:t>, </a:t>
            </a:r>
            <a:r>
              <a:rPr lang="ko-KR" altLang="en-US" sz="2000" dirty="0"/>
              <a:t>국제 석유 가격이 급상승하고</a:t>
            </a:r>
            <a:r>
              <a:rPr lang="en-US" altLang="ko-KR" sz="2000" dirty="0"/>
              <a:t>, </a:t>
            </a:r>
            <a:r>
              <a:rPr lang="ko-KR" altLang="en-US" sz="2000" dirty="0"/>
              <a:t>그 결과 전 세계가 경제적 위기와 혼란을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겪은 사건</a:t>
            </a:r>
          </a:p>
        </p:txBody>
      </p:sp>
      <p:sp>
        <p:nvSpPr>
          <p:cNvPr id="52" name="슬라이드 번호 개체 틀 51">
            <a:extLst>
              <a:ext uri="{FF2B5EF4-FFF2-40B4-BE49-F238E27FC236}">
                <a16:creationId xmlns:a16="http://schemas.microsoft.com/office/drawing/2014/main" id="{BD1651FB-5427-4C2E-968C-077A5FCB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191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8601" y="0"/>
            <a:ext cx="6050902" cy="685800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14" y="906936"/>
            <a:ext cx="3973286" cy="1325563"/>
          </a:xfrm>
        </p:spPr>
        <p:txBody>
          <a:bodyPr rtlCol="0"/>
          <a:lstStyle/>
          <a:p>
            <a:pPr rtl="0"/>
            <a:r>
              <a:rPr lang="ko-KR" altLang="en-US" dirty="0"/>
              <a:t>석유 파동 피해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2354855"/>
            <a:ext cx="4114800" cy="3409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석유 파동으로 급등한 기름값으로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심지어 주유소에 기름이 부족해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줄을 서도 기름을 못 사는 경우가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다반사였다</a:t>
            </a:r>
            <a:r>
              <a:rPr lang="en-US" altLang="ko-KR" sz="2000" dirty="0"/>
              <a:t>. </a:t>
            </a:r>
            <a:r>
              <a:rPr lang="ko-KR" altLang="en-US" sz="2000" dirty="0"/>
              <a:t>미국은 대형차를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선호했지만 석유 파동 이후로는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급등한 기름값으로 그 인기가 하락</a:t>
            </a: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00243C5-63A8-41FD-AC5F-B82F3BE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4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679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</a:blip>
          <a:srcRect/>
          <a:stretch/>
        </p:blipFill>
        <p:spPr>
          <a:xfrm>
            <a:off x="228600" y="0"/>
            <a:ext cx="11963399" cy="3554963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48365"/>
            <a:ext cx="4497355" cy="1325563"/>
          </a:xfrm>
        </p:spPr>
        <p:txBody>
          <a:bodyPr rtlCol="0"/>
          <a:lstStyle/>
          <a:p>
            <a:pPr rtl="0"/>
            <a:r>
              <a:rPr lang="ko-KR" altLang="en-US" dirty="0"/>
              <a:t>일본 최초 소형차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91" y="3979506"/>
            <a:ext cx="6789576" cy="246328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일본 회사 최초로 연비가 좋은 소형차</a:t>
            </a:r>
            <a:r>
              <a:rPr lang="en-US" altLang="ko-KR" sz="2000" dirty="0"/>
              <a:t> ‘</a:t>
            </a:r>
            <a:r>
              <a:rPr lang="ko-KR" altLang="en-US" sz="2000" dirty="0" err="1"/>
              <a:t>도요타</a:t>
            </a:r>
            <a:r>
              <a:rPr lang="en-US" altLang="ko-KR" sz="2000" dirty="0"/>
              <a:t>’</a:t>
            </a:r>
            <a:r>
              <a:rPr lang="ko-KR" altLang="en-US" sz="2000" dirty="0"/>
              <a:t>를 개발하여 기름값 걱정 없이 탈 수 있게 됐다</a:t>
            </a:r>
            <a:r>
              <a:rPr lang="en-US" altLang="ko-KR" sz="2000" dirty="0"/>
              <a:t>. </a:t>
            </a:r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그래서 연비가 좋고 경제적인 일본 소형차가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미국 등에서 크게 인기를 가졌고</a:t>
            </a:r>
            <a:r>
              <a:rPr lang="en-US" altLang="ko-KR" sz="2000" dirty="0"/>
              <a:t>, 1980</a:t>
            </a:r>
            <a:r>
              <a:rPr lang="ko-KR" altLang="en-US" sz="2000" dirty="0"/>
              <a:t>년에는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미국을 제치고 일본은 세계 최대 자동차 생산국으로 성장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179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467353-C6F9-8E4C-3A26-A34E8582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 영상</a:t>
            </a:r>
          </a:p>
        </p:txBody>
      </p:sp>
      <p:pic>
        <p:nvPicPr>
          <p:cNvPr id="10" name="내용 개체 틀 9" descr="텍스트, 스크린샷, 폰트, 그래픽 디자인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10AB1A3A-D894-5CB4-ABB4-7DFC8F663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225" y="1822773"/>
            <a:ext cx="7829549" cy="4010025"/>
          </a:xfr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7FE4F4-3D55-AD9C-59BC-A6FB6843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6</a:t>
            </a:fld>
            <a:endParaRPr lang="ko-KR" altLang="en-US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4242D-D9A9-EEA6-2EBD-A74CACFA068A}"/>
              </a:ext>
            </a:extLst>
          </p:cNvPr>
          <p:cNvSpPr txBox="1"/>
          <p:nvPr/>
        </p:nvSpPr>
        <p:spPr>
          <a:xfrm>
            <a:off x="4346962" y="5981122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분 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15</a:t>
            </a:r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초부터 감상 부탁드립니다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38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587" y="365125"/>
            <a:ext cx="5346213" cy="1325563"/>
          </a:xfrm>
        </p:spPr>
        <p:txBody>
          <a:bodyPr rtlCol="0"/>
          <a:lstStyle/>
          <a:p>
            <a:pPr rtl="0"/>
            <a:r>
              <a:rPr lang="en-US" altLang="ko-KR" dirty="0"/>
              <a:t>1970</a:t>
            </a:r>
            <a:r>
              <a:rPr lang="ko-KR" altLang="en-US" dirty="0"/>
              <a:t>년대 한국 경제</a:t>
            </a: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32F765DF-EED6-463B-813A-9D13C1F84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933630" y="548640"/>
            <a:ext cx="4389120" cy="5760720"/>
          </a:xfrm>
        </p:spPr>
      </p:pic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3098" y="3108960"/>
            <a:ext cx="4915189" cy="640080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ko-KR" sz="2000" dirty="0"/>
              <a:t>1973</a:t>
            </a:r>
            <a:r>
              <a:rPr lang="ko-KR" altLang="en-US" sz="2000" dirty="0"/>
              <a:t>년 한국도 석유 파동으로 </a:t>
            </a:r>
            <a:r>
              <a:rPr lang="en-US" altLang="ko-KR" sz="2000" dirty="0"/>
              <a:t>3.5%</a:t>
            </a:r>
            <a:r>
              <a:rPr lang="ko-KR" altLang="en-US" sz="2000" dirty="0"/>
              <a:t>였던 물가상승률은 </a:t>
            </a:r>
            <a:r>
              <a:rPr lang="en-US" altLang="ko-KR" sz="2000" dirty="0"/>
              <a:t>24.8%</a:t>
            </a:r>
            <a:r>
              <a:rPr lang="ko-KR" altLang="en-US" sz="2000" dirty="0"/>
              <a:t>로 수직상승 했고</a:t>
            </a:r>
            <a:r>
              <a:rPr lang="en-US" altLang="ko-KR" sz="2000" dirty="0"/>
              <a:t>, </a:t>
            </a:r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성장률은 </a:t>
            </a:r>
            <a:r>
              <a:rPr lang="en-US" altLang="ko-KR" sz="2000" dirty="0"/>
              <a:t>12.3%</a:t>
            </a:r>
            <a:r>
              <a:rPr lang="ko-KR" altLang="en-US" sz="2000" dirty="0"/>
              <a:t>에서 </a:t>
            </a:r>
            <a:r>
              <a:rPr lang="en-US" altLang="ko-KR" sz="2000" dirty="0"/>
              <a:t>7.4%</a:t>
            </a:r>
            <a:r>
              <a:rPr lang="ko-KR" altLang="en-US" sz="2000" dirty="0"/>
              <a:t>로 하락</a:t>
            </a:r>
          </a:p>
        </p:txBody>
      </p:sp>
      <p:sp>
        <p:nvSpPr>
          <p:cNvPr id="52" name="슬라이드 번호 개체 틀 51">
            <a:extLst>
              <a:ext uri="{FF2B5EF4-FFF2-40B4-BE49-F238E27FC236}">
                <a16:creationId xmlns:a16="http://schemas.microsoft.com/office/drawing/2014/main" id="{BD1651FB-5427-4C2E-968C-077A5FCB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795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8600" y="3303037"/>
            <a:ext cx="11963399" cy="3554963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8737"/>
            <a:ext cx="4497355" cy="1325563"/>
          </a:xfrm>
        </p:spPr>
        <p:txBody>
          <a:bodyPr rtlCol="0"/>
          <a:lstStyle/>
          <a:p>
            <a:pPr rtl="0"/>
            <a:r>
              <a:rPr lang="ko-KR" altLang="en-US" dirty="0"/>
              <a:t>중화학 공업 발전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91" y="419878"/>
            <a:ext cx="6789576" cy="246328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하지만</a:t>
            </a:r>
            <a:r>
              <a:rPr lang="en-US" altLang="ko-KR" sz="2000" dirty="0"/>
              <a:t>, 1973</a:t>
            </a:r>
            <a:r>
              <a:rPr lang="ko-KR" altLang="en-US" sz="2000" dirty="0"/>
              <a:t>년 이후 박정희 정부의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중화학공업 발전 정책으로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철강</a:t>
            </a:r>
            <a:r>
              <a:rPr lang="en-US" altLang="ko-KR" sz="2000" dirty="0"/>
              <a:t>, </a:t>
            </a:r>
            <a:r>
              <a:rPr lang="ko-KR" altLang="en-US" sz="2000" dirty="0"/>
              <a:t>전자</a:t>
            </a:r>
            <a:r>
              <a:rPr lang="en-US" altLang="ko-KR" sz="2000" dirty="0"/>
              <a:t>, </a:t>
            </a:r>
            <a:r>
              <a:rPr lang="ko-KR" altLang="en-US" sz="2000" dirty="0"/>
              <a:t>조선 산업 등이 크게 발달하며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수출을 증대 시키고 국가 경제를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매우 빠른 속도로 성장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0529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1EB3F7E-46D2-4030-923F-5B334198CA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8601" y="0"/>
            <a:ext cx="6050902" cy="685800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969" y="634378"/>
            <a:ext cx="3284376" cy="1325563"/>
          </a:xfrm>
        </p:spPr>
        <p:txBody>
          <a:bodyPr rtlCol="0"/>
          <a:lstStyle/>
          <a:p>
            <a:pPr rtl="0"/>
            <a:r>
              <a:rPr lang="ko-KR" altLang="en-US" dirty="0"/>
              <a:t>한강의 기적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783" y="2150933"/>
            <a:ext cx="5058748" cy="34099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ko-KR" altLang="en-US" sz="2000" dirty="0"/>
              <a:t>이러한 급격한 성장을 보고 ‘한강의 </a:t>
            </a:r>
            <a:r>
              <a:rPr lang="ko-KR" altLang="en-US" sz="2000" dirty="0" err="1"/>
              <a:t>기적’이라</a:t>
            </a:r>
            <a:r>
              <a:rPr lang="ko-KR" altLang="en-US" sz="2000" dirty="0"/>
              <a:t> 불렀으며 이는 대한민국 경제의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초고속 성장을 상징하는 말로 쓰였고</a:t>
            </a:r>
            <a:r>
              <a:rPr lang="en-US" altLang="ko-KR" sz="2000" dirty="0"/>
              <a:t>, </a:t>
            </a:r>
          </a:p>
          <a:p>
            <a:pPr algn="ctr" rtl="0">
              <a:lnSpc>
                <a:spcPct val="150000"/>
              </a:lnSpc>
            </a:pPr>
            <a:r>
              <a:rPr lang="en-US" altLang="ko-KR" sz="2000" dirty="0"/>
              <a:t>1970</a:t>
            </a:r>
            <a:r>
              <a:rPr lang="ko-KR" altLang="en-US" sz="2000" dirty="0"/>
              <a:t>년대가 한강의 기적의 절정기였다</a:t>
            </a:r>
            <a:r>
              <a:rPr lang="en-US" altLang="ko-KR" sz="2000" dirty="0"/>
              <a:t>.</a:t>
            </a:r>
          </a:p>
          <a:p>
            <a:pPr algn="ctr" rtl="0">
              <a:lnSpc>
                <a:spcPct val="150000"/>
              </a:lnSpc>
            </a:pPr>
            <a:r>
              <a:rPr lang="en-US" altLang="ko-KR" sz="2000" dirty="0"/>
              <a:t> </a:t>
            </a:r>
            <a:r>
              <a:rPr lang="ko-KR" altLang="en-US" sz="2000" dirty="0"/>
              <a:t>하지만 이러한 이런 성장 속도와 달리 </a:t>
            </a:r>
            <a:endParaRPr lang="en-US" altLang="ko-KR" sz="2000" dirty="0"/>
          </a:p>
          <a:p>
            <a:pPr algn="ctr" rtl="0">
              <a:lnSpc>
                <a:spcPct val="150000"/>
              </a:lnSpc>
            </a:pPr>
            <a:r>
              <a:rPr lang="ko-KR" altLang="en-US" sz="2000" dirty="0"/>
              <a:t>군부독재의 한계로 저임금 정책</a:t>
            </a:r>
            <a:r>
              <a:rPr lang="en-US" altLang="ko-KR" sz="2000" dirty="0"/>
              <a:t>, </a:t>
            </a:r>
            <a:r>
              <a:rPr lang="ko-KR" altLang="en-US" sz="2000" dirty="0"/>
              <a:t>노동인권 탄압이 이루어지는 시기였다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00243C5-63A8-41FD-AC5F-B82F3BE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9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26E79-BB71-489A-B65B-6FB9A794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9685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455_TF78270744_Win32" id="{48926F88-CA5F-4C86-A597-7130DB9CF19E}" vid="{92FE95F1-42F3-4492-8651-F1D6F908525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AF623-4A95-4652-AF18-74D461A96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C5A798-286F-493A-A004-3C6C2A6B8B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D7039-4680-4956-9542-B83D9E6314E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재무 분야 피치 데크</Template>
  <TotalTime>239</TotalTime>
  <Words>718</Words>
  <Application>Microsoft Office PowerPoint</Application>
  <PresentationFormat>와이드스크린</PresentationFormat>
  <Paragraphs>134</Paragraphs>
  <Slides>20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Arial</vt:lpstr>
      <vt:lpstr>Source Sans Pro</vt:lpstr>
      <vt:lpstr>맑은 고딕</vt:lpstr>
      <vt:lpstr>Selawik Semibold</vt:lpstr>
      <vt:lpstr>Office 테마</vt:lpstr>
      <vt:lpstr>1970년~1980년대  일본 경제 비교</vt:lpstr>
      <vt:lpstr>목차</vt:lpstr>
      <vt:lpstr>1970년대 일본 경제</vt:lpstr>
      <vt:lpstr>석유 파동 피해</vt:lpstr>
      <vt:lpstr>일본 최초 소형차</vt:lpstr>
      <vt:lpstr>관련 영상</vt:lpstr>
      <vt:lpstr>1970년대 한국 경제</vt:lpstr>
      <vt:lpstr>중화학 공업 발전</vt:lpstr>
      <vt:lpstr>한강의 기적</vt:lpstr>
      <vt:lpstr>관련 영상</vt:lpstr>
      <vt:lpstr>1980년대 일본 경제</vt:lpstr>
      <vt:lpstr>거품 경제 시대</vt:lpstr>
      <vt:lpstr>일본의 전성기</vt:lpstr>
      <vt:lpstr>잃어버린 10년</vt:lpstr>
      <vt:lpstr>1980년대 한국 경제</vt:lpstr>
      <vt:lpstr>급성장하는 한국</vt:lpstr>
      <vt:lpstr>중산층의 확대</vt:lpstr>
      <vt:lpstr>아시아의 네 마리 용</vt:lpstr>
      <vt:lpstr>비교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1970년~1980년대  일본 경제 비교</dc:title>
  <dc:creator>조유나</dc:creator>
  <cp:lastModifiedBy>조유나</cp:lastModifiedBy>
  <cp:revision>22</cp:revision>
  <dcterms:created xsi:type="dcterms:W3CDTF">2023-09-17T08:15:27Z</dcterms:created>
  <dcterms:modified xsi:type="dcterms:W3CDTF">2023-09-27T06:20:28Z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