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67"/>
  </p:notesMasterIdLst>
  <p:sldIdLst>
    <p:sldId id="343" r:id="rId4"/>
    <p:sldId id="339" r:id="rId5"/>
    <p:sldId id="340" r:id="rId6"/>
    <p:sldId id="259" r:id="rId7"/>
    <p:sldId id="260" r:id="rId8"/>
    <p:sldId id="261" r:id="rId9"/>
    <p:sldId id="262" r:id="rId10"/>
    <p:sldId id="263" r:id="rId11"/>
    <p:sldId id="34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342" r:id="rId23"/>
    <p:sldId id="256" r:id="rId24"/>
    <p:sldId id="257" r:id="rId25"/>
    <p:sldId id="320" r:id="rId26"/>
    <p:sldId id="335" r:id="rId27"/>
    <p:sldId id="336" r:id="rId28"/>
    <p:sldId id="337" r:id="rId29"/>
    <p:sldId id="275" r:id="rId30"/>
    <p:sldId id="287" r:id="rId31"/>
    <p:sldId id="319" r:id="rId32"/>
    <p:sldId id="317" r:id="rId33"/>
    <p:sldId id="318" r:id="rId34"/>
    <p:sldId id="322" r:id="rId35"/>
    <p:sldId id="324" r:id="rId36"/>
    <p:sldId id="325" r:id="rId37"/>
    <p:sldId id="326" r:id="rId38"/>
    <p:sldId id="327" r:id="rId39"/>
    <p:sldId id="330" r:id="rId40"/>
    <p:sldId id="333" r:id="rId41"/>
    <p:sldId id="332" r:id="rId42"/>
    <p:sldId id="329" r:id="rId43"/>
    <p:sldId id="334" r:id="rId44"/>
    <p:sldId id="258" r:id="rId45"/>
    <p:sldId id="264" r:id="rId46"/>
    <p:sldId id="338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277" r:id="rId56"/>
    <p:sldId id="276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</p:sldIdLst>
  <p:sldSz cx="12192000" cy="6858000"/>
  <p:notesSz cx="6858000" cy="9144000"/>
  <p:embeddedFontLst>
    <p:embeddedFont>
      <p:font typeface="KoPubWorld돋움체 Bold" panose="020B0600000101010101" charset="-127"/>
      <p:bold r:id="rId68"/>
    </p:embeddedFont>
    <p:embeddedFont>
      <p:font typeface="KoPubWorld돋움체 Light" panose="020B0600000101010101" charset="-127"/>
      <p:regular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HY신명조" panose="02030600000101010101" pitchFamily="18" charset="-127"/>
      <p:regular r:id="rId74"/>
    </p:embeddedFont>
    <p:embeddedFont>
      <p:font typeface="HY얕은샘물M" panose="02030600000101010101" pitchFamily="18" charset="-127"/>
      <p:regular r:id="rId75"/>
    </p:embeddedFont>
    <p:embeddedFont>
      <p:font typeface="나눔고딕 ExtraBold" panose="020D0904000000000000" pitchFamily="50" charset="-127"/>
      <p:bold r:id="rId76"/>
    </p:embeddedFont>
    <p:embeddedFont>
      <p:font typeface="맑은 고딕" panose="020B0503020000020004" pitchFamily="50" charset="-127"/>
      <p:regular r:id="rId77"/>
      <p:bold r:id="rId78"/>
    </p:embeddedFont>
    <p:embeddedFont>
      <p:font typeface="맑은 고딕 Semilight" panose="020B0502040204020203" pitchFamily="50" charset="-127"/>
      <p:regular r:id="rId7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미진 최" initials="미최" lastIdx="1" clrIdx="0">
    <p:extLst>
      <p:ext uri="{19B8F6BF-5375-455C-9EA6-DF929625EA0E}">
        <p15:presenceInfo xmlns:p15="http://schemas.microsoft.com/office/powerpoint/2012/main" userId="9da3bf53e9bcc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EFE2"/>
    <a:srgbClr val="FDEDF0"/>
    <a:srgbClr val="36D2CE"/>
    <a:srgbClr val="64D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1" autoAdjust="0"/>
    <p:restoredTop sz="85000" autoAdjust="0"/>
  </p:normalViewPr>
  <p:slideViewPr>
    <p:cSldViewPr snapToGrid="0">
      <p:cViewPr>
        <p:scale>
          <a:sx n="78" d="100"/>
          <a:sy n="78" d="100"/>
        </p:scale>
        <p:origin x="653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font" Target="fonts/font1.fntdata"/><Relationship Id="rId84" Type="http://schemas.openxmlformats.org/officeDocument/2006/relationships/tableStyles" Target="tableStyle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font" Target="fonts/font7.fntdata"/><Relationship Id="rId79" Type="http://schemas.openxmlformats.org/officeDocument/2006/relationships/font" Target="fonts/font12.fntdata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5.fntdata"/><Relationship Id="rId80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font" Target="fonts/font6.fntdata"/><Relationship Id="rId78" Type="http://schemas.openxmlformats.org/officeDocument/2006/relationships/font" Target="fonts/font11.fntdata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font" Target="fonts/font9.fntdata"/><Relationship Id="rId7" Type="http://schemas.openxmlformats.org/officeDocument/2006/relationships/slide" Target="slides/slide4.xml"/><Relationship Id="rId71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명목GDP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2021년</c:v>
                </c:pt>
                <c:pt idx="1">
                  <c:v>2022년</c:v>
                </c:pt>
                <c:pt idx="2">
                  <c:v>2022년 2분기</c:v>
                </c:pt>
                <c:pt idx="3">
                  <c:v>2022년 3분기</c:v>
                </c:pt>
                <c:pt idx="4">
                  <c:v>2022년 4분기</c:v>
                </c:pt>
                <c:pt idx="5">
                  <c:v>2023년 1분기</c:v>
                </c:pt>
                <c:pt idx="6">
                  <c:v>2023년 2분기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550.1</c:v>
                </c:pt>
                <c:pt idx="1">
                  <c:v>557.20000000000005</c:v>
                </c:pt>
                <c:pt idx="2">
                  <c:v>559.4</c:v>
                </c:pt>
                <c:pt idx="3">
                  <c:v>554.70000000000005</c:v>
                </c:pt>
                <c:pt idx="4">
                  <c:v>561.29999999999995</c:v>
                </c:pt>
                <c:pt idx="5">
                  <c:v>574.20000000000005</c:v>
                </c:pt>
                <c:pt idx="6">
                  <c:v>590.70000000000005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1-4A20-B746-3EA407B7B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601007"/>
        <c:axId val="253387807"/>
      </c:barChart>
      <c:catAx>
        <c:axId val="24960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53387807"/>
        <c:crosses val="autoZero"/>
        <c:auto val="1"/>
        <c:lblAlgn val="ctr"/>
        <c:lblOffset val="100"/>
        <c:noMultiLvlLbl val="0"/>
      </c:catAx>
      <c:valAx>
        <c:axId val="253387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49601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3ED06-BE82-4552-910F-49061AF7D9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6928735-2EBC-4449-BEE1-4A2BA42A68E6}">
      <dgm:prSet phldrT="[텍스트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b="1" dirty="0">
              <a:solidFill>
                <a:srgbClr val="0070C0"/>
              </a:solidFill>
            </a:rPr>
            <a:t>23.1</a:t>
          </a:r>
          <a:r>
            <a:rPr lang="ko-KR" altLang="en-US" b="1" dirty="0">
              <a:solidFill>
                <a:srgbClr val="0070C0"/>
              </a:solidFill>
            </a:rPr>
            <a:t>월</a:t>
          </a:r>
          <a:endParaRPr lang="en-US" altLang="ko-KR" b="1" dirty="0">
            <a:solidFill>
              <a:srgbClr val="0070C0"/>
            </a:solidFill>
          </a:endParaRPr>
        </a:p>
        <a:p>
          <a:pPr latinLnBrk="1"/>
          <a:r>
            <a:rPr lang="en-US" altLang="ko-KR" dirty="0">
              <a:solidFill>
                <a:schemeClr val="tx1"/>
              </a:solidFill>
            </a:rPr>
            <a:t>5.0%</a:t>
          </a:r>
        </a:p>
      </dgm:t>
    </dgm:pt>
    <dgm:pt modelId="{178C1E6E-A135-461F-9949-49116C1FDFC9}" type="parTrans" cxnId="{D726EF04-DBC5-4DD7-9AF9-D510E105F6D5}">
      <dgm:prSet/>
      <dgm:spPr/>
      <dgm:t>
        <a:bodyPr/>
        <a:lstStyle/>
        <a:p>
          <a:pPr latinLnBrk="1"/>
          <a:endParaRPr lang="ko-KR" altLang="en-US"/>
        </a:p>
      </dgm:t>
    </dgm:pt>
    <dgm:pt modelId="{381A4B94-2134-48F2-8FC4-05A2B1D24684}" type="sibTrans" cxnId="{D726EF04-DBC5-4DD7-9AF9-D510E105F6D5}">
      <dgm:prSet/>
      <dgm:spPr/>
      <dgm:t>
        <a:bodyPr/>
        <a:lstStyle/>
        <a:p>
          <a:pPr latinLnBrk="1"/>
          <a:endParaRPr lang="ko-KR" altLang="en-US"/>
        </a:p>
      </dgm:t>
    </dgm:pt>
    <dgm:pt modelId="{EB8A7C9D-A350-4F8E-8E21-0847FAF02967}">
      <dgm:prSet phldrT="[텍스트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b="1" dirty="0">
              <a:solidFill>
                <a:srgbClr val="0070C0"/>
              </a:solidFill>
            </a:rPr>
            <a:t>2</a:t>
          </a:r>
          <a:r>
            <a:rPr lang="ko-KR" altLang="en-US" b="1" dirty="0">
              <a:solidFill>
                <a:srgbClr val="0070C0"/>
              </a:solidFill>
            </a:rPr>
            <a:t>월</a:t>
          </a:r>
          <a:endParaRPr lang="en-US" altLang="ko-KR" b="1" dirty="0">
            <a:solidFill>
              <a:srgbClr val="0070C0"/>
            </a:solidFill>
          </a:endParaRPr>
        </a:p>
        <a:p>
          <a:pPr latinLnBrk="1"/>
          <a:r>
            <a:rPr lang="en-US" altLang="ko-KR" dirty="0">
              <a:solidFill>
                <a:schemeClr val="tx1"/>
              </a:solidFill>
            </a:rPr>
            <a:t>7.3%</a:t>
          </a:r>
          <a:endParaRPr lang="ko-KR" altLang="en-US" dirty="0">
            <a:solidFill>
              <a:schemeClr val="tx1"/>
            </a:solidFill>
          </a:endParaRPr>
        </a:p>
      </dgm:t>
    </dgm:pt>
    <dgm:pt modelId="{45B97C52-53A8-4969-B567-18BEC469349F}" type="parTrans" cxnId="{253B4712-D5DC-409C-8085-127B778CF819}">
      <dgm:prSet/>
      <dgm:spPr/>
      <dgm:t>
        <a:bodyPr/>
        <a:lstStyle/>
        <a:p>
          <a:pPr latinLnBrk="1"/>
          <a:endParaRPr lang="ko-KR" altLang="en-US"/>
        </a:p>
      </dgm:t>
    </dgm:pt>
    <dgm:pt modelId="{05E48F72-B66A-450B-8E8B-7B714A808CB1}" type="sibTrans" cxnId="{253B4712-D5DC-409C-8085-127B778CF819}">
      <dgm:prSet/>
      <dgm:spPr/>
      <dgm:t>
        <a:bodyPr/>
        <a:lstStyle/>
        <a:p>
          <a:pPr latinLnBrk="1"/>
          <a:endParaRPr lang="ko-KR" altLang="en-US"/>
        </a:p>
      </dgm:t>
    </dgm:pt>
    <dgm:pt modelId="{63266C67-6BD8-4B24-A450-6EAD4708D05D}">
      <dgm:prSet phldrT="[텍스트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b="1" dirty="0">
              <a:solidFill>
                <a:srgbClr val="0070C0"/>
              </a:solidFill>
            </a:rPr>
            <a:t>3</a:t>
          </a:r>
          <a:r>
            <a:rPr lang="ko-KR" altLang="en-US" b="1" dirty="0">
              <a:solidFill>
                <a:srgbClr val="0070C0"/>
              </a:solidFill>
            </a:rPr>
            <a:t>월</a:t>
          </a:r>
          <a:endParaRPr lang="en-US" altLang="ko-KR" b="1" dirty="0">
            <a:solidFill>
              <a:srgbClr val="0070C0"/>
            </a:solidFill>
          </a:endParaRPr>
        </a:p>
        <a:p>
          <a:pPr latinLnBrk="1"/>
          <a:r>
            <a:rPr lang="en-US" altLang="ko-KR" dirty="0">
              <a:solidFill>
                <a:schemeClr val="tx1"/>
              </a:solidFill>
            </a:rPr>
            <a:t>7.9%</a:t>
          </a:r>
          <a:endParaRPr lang="ko-KR" altLang="en-US" dirty="0">
            <a:solidFill>
              <a:schemeClr val="tx1"/>
            </a:solidFill>
          </a:endParaRPr>
        </a:p>
      </dgm:t>
    </dgm:pt>
    <dgm:pt modelId="{4FCE47DB-624C-472C-9821-B7449D3214A4}" type="parTrans" cxnId="{807AE9D8-3182-4B38-94FB-B18F1B1A54BF}">
      <dgm:prSet/>
      <dgm:spPr/>
      <dgm:t>
        <a:bodyPr/>
        <a:lstStyle/>
        <a:p>
          <a:pPr latinLnBrk="1"/>
          <a:endParaRPr lang="ko-KR" altLang="en-US"/>
        </a:p>
      </dgm:t>
    </dgm:pt>
    <dgm:pt modelId="{DD6DB888-6B86-4454-BC84-8AC5D3B29484}" type="sibTrans" cxnId="{807AE9D8-3182-4B38-94FB-B18F1B1A54BF}">
      <dgm:prSet/>
      <dgm:spPr/>
      <dgm:t>
        <a:bodyPr/>
        <a:lstStyle/>
        <a:p>
          <a:pPr latinLnBrk="1"/>
          <a:endParaRPr lang="ko-KR" altLang="en-US"/>
        </a:p>
      </dgm:t>
    </dgm:pt>
    <dgm:pt modelId="{66558C2A-1229-4C20-A8D8-E83ABBCF5D31}" type="pres">
      <dgm:prSet presAssocID="{6803ED06-BE82-4552-910F-49061AF7D936}" presName="Name0" presStyleCnt="0">
        <dgm:presLayoutVars>
          <dgm:dir/>
          <dgm:animLvl val="lvl"/>
          <dgm:resizeHandles val="exact"/>
        </dgm:presLayoutVars>
      </dgm:prSet>
      <dgm:spPr/>
    </dgm:pt>
    <dgm:pt modelId="{5146436A-0DA1-45B4-BA4B-041E405BAF06}" type="pres">
      <dgm:prSet presAssocID="{36928735-2EBC-4449-BEE1-4A2BA42A68E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6F139A4-4B84-483F-9AC5-B357ECE807EA}" type="pres">
      <dgm:prSet presAssocID="{381A4B94-2134-48F2-8FC4-05A2B1D24684}" presName="parTxOnlySpace" presStyleCnt="0"/>
      <dgm:spPr/>
    </dgm:pt>
    <dgm:pt modelId="{5F889EF5-9209-4132-AB3E-8AE13A7E62E3}" type="pres">
      <dgm:prSet presAssocID="{EB8A7C9D-A350-4F8E-8E21-0847FAF0296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7B38605-D66A-4C71-923A-3AF68E473A9D}" type="pres">
      <dgm:prSet presAssocID="{05E48F72-B66A-450B-8E8B-7B714A808CB1}" presName="parTxOnlySpace" presStyleCnt="0"/>
      <dgm:spPr/>
    </dgm:pt>
    <dgm:pt modelId="{DBE01002-F99A-4117-8A17-D5EF4DFDF84B}" type="pres">
      <dgm:prSet presAssocID="{63266C67-6BD8-4B24-A450-6EAD4708D05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726EF04-DBC5-4DD7-9AF9-D510E105F6D5}" srcId="{6803ED06-BE82-4552-910F-49061AF7D936}" destId="{36928735-2EBC-4449-BEE1-4A2BA42A68E6}" srcOrd="0" destOrd="0" parTransId="{178C1E6E-A135-461F-9949-49116C1FDFC9}" sibTransId="{381A4B94-2134-48F2-8FC4-05A2B1D24684}"/>
    <dgm:cxn modelId="{7E6E760B-D047-4CDD-BB29-A6110FF37C83}" type="presOf" srcId="{63266C67-6BD8-4B24-A450-6EAD4708D05D}" destId="{DBE01002-F99A-4117-8A17-D5EF4DFDF84B}" srcOrd="0" destOrd="0" presId="urn:microsoft.com/office/officeart/2005/8/layout/chevron1"/>
    <dgm:cxn modelId="{253B4712-D5DC-409C-8085-127B778CF819}" srcId="{6803ED06-BE82-4552-910F-49061AF7D936}" destId="{EB8A7C9D-A350-4F8E-8E21-0847FAF02967}" srcOrd="1" destOrd="0" parTransId="{45B97C52-53A8-4969-B567-18BEC469349F}" sibTransId="{05E48F72-B66A-450B-8E8B-7B714A808CB1}"/>
    <dgm:cxn modelId="{3EA2B740-006E-4034-9BF5-F85EA40E2BFE}" type="presOf" srcId="{EB8A7C9D-A350-4F8E-8E21-0847FAF02967}" destId="{5F889EF5-9209-4132-AB3E-8AE13A7E62E3}" srcOrd="0" destOrd="0" presId="urn:microsoft.com/office/officeart/2005/8/layout/chevron1"/>
    <dgm:cxn modelId="{246A869F-79FC-4B83-A1A7-5795214D00B6}" type="presOf" srcId="{36928735-2EBC-4449-BEE1-4A2BA42A68E6}" destId="{5146436A-0DA1-45B4-BA4B-041E405BAF06}" srcOrd="0" destOrd="0" presId="urn:microsoft.com/office/officeart/2005/8/layout/chevron1"/>
    <dgm:cxn modelId="{997C1AB8-E25E-4D1C-9FA4-47440562F256}" type="presOf" srcId="{6803ED06-BE82-4552-910F-49061AF7D936}" destId="{66558C2A-1229-4C20-A8D8-E83ABBCF5D31}" srcOrd="0" destOrd="0" presId="urn:microsoft.com/office/officeart/2005/8/layout/chevron1"/>
    <dgm:cxn modelId="{807AE9D8-3182-4B38-94FB-B18F1B1A54BF}" srcId="{6803ED06-BE82-4552-910F-49061AF7D936}" destId="{63266C67-6BD8-4B24-A450-6EAD4708D05D}" srcOrd="2" destOrd="0" parTransId="{4FCE47DB-624C-472C-9821-B7449D3214A4}" sibTransId="{DD6DB888-6B86-4454-BC84-8AC5D3B29484}"/>
    <dgm:cxn modelId="{E8BF85E1-6175-494B-BE33-AE31B43F79EC}" type="presParOf" srcId="{66558C2A-1229-4C20-A8D8-E83ABBCF5D31}" destId="{5146436A-0DA1-45B4-BA4B-041E405BAF06}" srcOrd="0" destOrd="0" presId="urn:microsoft.com/office/officeart/2005/8/layout/chevron1"/>
    <dgm:cxn modelId="{424B17C2-0AD3-497D-99C3-3C94D097B3A7}" type="presParOf" srcId="{66558C2A-1229-4C20-A8D8-E83ABBCF5D31}" destId="{56F139A4-4B84-483F-9AC5-B357ECE807EA}" srcOrd="1" destOrd="0" presId="urn:microsoft.com/office/officeart/2005/8/layout/chevron1"/>
    <dgm:cxn modelId="{9F0C565E-9C2C-4A0C-87AB-ED97096F3AB4}" type="presParOf" srcId="{66558C2A-1229-4C20-A8D8-E83ABBCF5D31}" destId="{5F889EF5-9209-4132-AB3E-8AE13A7E62E3}" srcOrd="2" destOrd="0" presId="urn:microsoft.com/office/officeart/2005/8/layout/chevron1"/>
    <dgm:cxn modelId="{F7740E65-1797-40EF-BFBC-8F8BD7531676}" type="presParOf" srcId="{66558C2A-1229-4C20-A8D8-E83ABBCF5D31}" destId="{E7B38605-D66A-4C71-923A-3AF68E473A9D}" srcOrd="3" destOrd="0" presId="urn:microsoft.com/office/officeart/2005/8/layout/chevron1"/>
    <dgm:cxn modelId="{FB956AE2-7A30-417C-86EF-E6B05710AFBD}" type="presParOf" srcId="{66558C2A-1229-4C20-A8D8-E83ABBCF5D31}" destId="{DBE01002-F99A-4117-8A17-D5EF4DFDF84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03ED06-BE82-4552-910F-49061AF7D9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6928735-2EBC-4449-BEE1-4A2BA42A68E6}">
      <dgm:prSet phldrT="[텍스트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sz="1800" b="1" dirty="0">
              <a:solidFill>
                <a:srgbClr val="0070C0"/>
              </a:solidFill>
            </a:rPr>
            <a:t>23.1</a:t>
          </a:r>
          <a:r>
            <a:rPr lang="ko-KR" altLang="en-US" sz="1800" b="1" dirty="0">
              <a:solidFill>
                <a:srgbClr val="0070C0"/>
              </a:solidFill>
            </a:rPr>
            <a:t>월</a:t>
          </a:r>
          <a:endParaRPr lang="en-US" altLang="ko-KR" sz="1800" b="1" dirty="0">
            <a:solidFill>
              <a:srgbClr val="0070C0"/>
            </a:solidFill>
          </a:endParaRPr>
        </a:p>
        <a:p>
          <a:pPr latinLnBrk="1"/>
          <a:r>
            <a:rPr lang="en-US" altLang="ko-KR" sz="1600" dirty="0">
              <a:solidFill>
                <a:schemeClr val="tx1"/>
              </a:solidFill>
            </a:rPr>
            <a:t>1.9%</a:t>
          </a:r>
        </a:p>
      </dgm:t>
    </dgm:pt>
    <dgm:pt modelId="{178C1E6E-A135-461F-9949-49116C1FDFC9}" type="parTrans" cxnId="{D726EF04-DBC5-4DD7-9AF9-D510E105F6D5}">
      <dgm:prSet/>
      <dgm:spPr/>
      <dgm:t>
        <a:bodyPr/>
        <a:lstStyle/>
        <a:p>
          <a:pPr latinLnBrk="1"/>
          <a:endParaRPr lang="ko-KR" altLang="en-US"/>
        </a:p>
      </dgm:t>
    </dgm:pt>
    <dgm:pt modelId="{381A4B94-2134-48F2-8FC4-05A2B1D24684}" type="sibTrans" cxnId="{D726EF04-DBC5-4DD7-9AF9-D510E105F6D5}">
      <dgm:prSet/>
      <dgm:spPr/>
      <dgm:t>
        <a:bodyPr/>
        <a:lstStyle/>
        <a:p>
          <a:pPr latinLnBrk="1"/>
          <a:endParaRPr lang="ko-KR" altLang="en-US"/>
        </a:p>
      </dgm:t>
    </dgm:pt>
    <dgm:pt modelId="{EB8A7C9D-A350-4F8E-8E21-0847FAF02967}">
      <dgm:prSet phldrT="[텍스트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sz="1800" b="1" dirty="0">
              <a:solidFill>
                <a:srgbClr val="0070C0"/>
              </a:solidFill>
            </a:rPr>
            <a:t>2</a:t>
          </a:r>
          <a:r>
            <a:rPr lang="ko-KR" altLang="en-US" sz="1800" b="1" dirty="0">
              <a:solidFill>
                <a:srgbClr val="0070C0"/>
              </a:solidFill>
            </a:rPr>
            <a:t>월</a:t>
          </a:r>
          <a:endParaRPr lang="en-US" altLang="ko-KR" sz="1800" b="1" dirty="0">
            <a:solidFill>
              <a:srgbClr val="0070C0"/>
            </a:solidFill>
          </a:endParaRPr>
        </a:p>
        <a:p>
          <a:pPr latinLnBrk="1"/>
          <a:r>
            <a:rPr lang="en-US" altLang="ko-KR" sz="1600" dirty="0">
              <a:solidFill>
                <a:schemeClr val="tx1"/>
              </a:solidFill>
            </a:rPr>
            <a:t>1.6%</a:t>
          </a:r>
        </a:p>
      </dgm:t>
    </dgm:pt>
    <dgm:pt modelId="{45B97C52-53A8-4969-B567-18BEC469349F}" type="parTrans" cxnId="{253B4712-D5DC-409C-8085-127B778CF819}">
      <dgm:prSet/>
      <dgm:spPr/>
      <dgm:t>
        <a:bodyPr/>
        <a:lstStyle/>
        <a:p>
          <a:pPr latinLnBrk="1"/>
          <a:endParaRPr lang="ko-KR" altLang="en-US"/>
        </a:p>
      </dgm:t>
    </dgm:pt>
    <dgm:pt modelId="{05E48F72-B66A-450B-8E8B-7B714A808CB1}" type="sibTrans" cxnId="{253B4712-D5DC-409C-8085-127B778CF819}">
      <dgm:prSet/>
      <dgm:spPr/>
      <dgm:t>
        <a:bodyPr/>
        <a:lstStyle/>
        <a:p>
          <a:pPr latinLnBrk="1"/>
          <a:endParaRPr lang="ko-KR" altLang="en-US"/>
        </a:p>
      </dgm:t>
    </dgm:pt>
    <dgm:pt modelId="{63266C67-6BD8-4B24-A450-6EAD4708D05D}">
      <dgm:prSet phldrT="[텍스트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sz="1800" b="1" dirty="0">
              <a:solidFill>
                <a:srgbClr val="0070C0"/>
              </a:solidFill>
            </a:rPr>
            <a:t>3</a:t>
          </a:r>
          <a:r>
            <a:rPr lang="ko-KR" altLang="en-US" sz="1800" b="1" dirty="0">
              <a:solidFill>
                <a:srgbClr val="0070C0"/>
              </a:solidFill>
            </a:rPr>
            <a:t>월</a:t>
          </a:r>
          <a:endParaRPr lang="en-US" altLang="ko-KR" sz="1800" b="1" dirty="0">
            <a:solidFill>
              <a:srgbClr val="0070C0"/>
            </a:solidFill>
          </a:endParaRPr>
        </a:p>
        <a:p>
          <a:pPr latinLnBrk="1"/>
          <a:r>
            <a:rPr lang="en-US" altLang="ko-KR" sz="1600" dirty="0">
              <a:solidFill>
                <a:schemeClr val="tx1"/>
              </a:solidFill>
            </a:rPr>
            <a:t>-5.5%</a:t>
          </a:r>
        </a:p>
      </dgm:t>
    </dgm:pt>
    <dgm:pt modelId="{4FCE47DB-624C-472C-9821-B7449D3214A4}" type="parTrans" cxnId="{807AE9D8-3182-4B38-94FB-B18F1B1A54BF}">
      <dgm:prSet/>
      <dgm:spPr/>
      <dgm:t>
        <a:bodyPr/>
        <a:lstStyle/>
        <a:p>
          <a:pPr latinLnBrk="1"/>
          <a:endParaRPr lang="ko-KR" altLang="en-US"/>
        </a:p>
      </dgm:t>
    </dgm:pt>
    <dgm:pt modelId="{DD6DB888-6B86-4454-BC84-8AC5D3B29484}" type="sibTrans" cxnId="{807AE9D8-3182-4B38-94FB-B18F1B1A54BF}">
      <dgm:prSet/>
      <dgm:spPr/>
      <dgm:t>
        <a:bodyPr/>
        <a:lstStyle/>
        <a:p>
          <a:pPr latinLnBrk="1"/>
          <a:endParaRPr lang="ko-KR" altLang="en-US"/>
        </a:p>
      </dgm:t>
    </dgm:pt>
    <dgm:pt modelId="{66558C2A-1229-4C20-A8D8-E83ABBCF5D31}" type="pres">
      <dgm:prSet presAssocID="{6803ED06-BE82-4552-910F-49061AF7D936}" presName="Name0" presStyleCnt="0">
        <dgm:presLayoutVars>
          <dgm:dir/>
          <dgm:animLvl val="lvl"/>
          <dgm:resizeHandles val="exact"/>
        </dgm:presLayoutVars>
      </dgm:prSet>
      <dgm:spPr/>
    </dgm:pt>
    <dgm:pt modelId="{5146436A-0DA1-45B4-BA4B-041E405BAF06}" type="pres">
      <dgm:prSet presAssocID="{36928735-2EBC-4449-BEE1-4A2BA42A68E6}" presName="parTxOnly" presStyleLbl="node1" presStyleIdx="0" presStyleCnt="3" custScaleY="131520">
        <dgm:presLayoutVars>
          <dgm:chMax val="0"/>
          <dgm:chPref val="0"/>
          <dgm:bulletEnabled val="1"/>
        </dgm:presLayoutVars>
      </dgm:prSet>
      <dgm:spPr/>
    </dgm:pt>
    <dgm:pt modelId="{56F139A4-4B84-483F-9AC5-B357ECE807EA}" type="pres">
      <dgm:prSet presAssocID="{381A4B94-2134-48F2-8FC4-05A2B1D24684}" presName="parTxOnlySpace" presStyleCnt="0"/>
      <dgm:spPr/>
    </dgm:pt>
    <dgm:pt modelId="{5F889EF5-9209-4132-AB3E-8AE13A7E62E3}" type="pres">
      <dgm:prSet presAssocID="{EB8A7C9D-A350-4F8E-8E21-0847FAF02967}" presName="parTxOnly" presStyleLbl="node1" presStyleIdx="1" presStyleCnt="3" custScaleY="120577">
        <dgm:presLayoutVars>
          <dgm:chMax val="0"/>
          <dgm:chPref val="0"/>
          <dgm:bulletEnabled val="1"/>
        </dgm:presLayoutVars>
      </dgm:prSet>
      <dgm:spPr/>
    </dgm:pt>
    <dgm:pt modelId="{E7B38605-D66A-4C71-923A-3AF68E473A9D}" type="pres">
      <dgm:prSet presAssocID="{05E48F72-B66A-450B-8E8B-7B714A808CB1}" presName="parTxOnlySpace" presStyleCnt="0"/>
      <dgm:spPr/>
    </dgm:pt>
    <dgm:pt modelId="{DBE01002-F99A-4117-8A17-D5EF4DFDF84B}" type="pres">
      <dgm:prSet presAssocID="{63266C67-6BD8-4B24-A450-6EAD4708D05D}" presName="parTxOnly" presStyleLbl="node1" presStyleIdx="2" presStyleCnt="3" custScaleY="122114">
        <dgm:presLayoutVars>
          <dgm:chMax val="0"/>
          <dgm:chPref val="0"/>
          <dgm:bulletEnabled val="1"/>
        </dgm:presLayoutVars>
      </dgm:prSet>
      <dgm:spPr/>
    </dgm:pt>
  </dgm:ptLst>
  <dgm:cxnLst>
    <dgm:cxn modelId="{D726EF04-DBC5-4DD7-9AF9-D510E105F6D5}" srcId="{6803ED06-BE82-4552-910F-49061AF7D936}" destId="{36928735-2EBC-4449-BEE1-4A2BA42A68E6}" srcOrd="0" destOrd="0" parTransId="{178C1E6E-A135-461F-9949-49116C1FDFC9}" sibTransId="{381A4B94-2134-48F2-8FC4-05A2B1D24684}"/>
    <dgm:cxn modelId="{7E6E760B-D047-4CDD-BB29-A6110FF37C83}" type="presOf" srcId="{63266C67-6BD8-4B24-A450-6EAD4708D05D}" destId="{DBE01002-F99A-4117-8A17-D5EF4DFDF84B}" srcOrd="0" destOrd="0" presId="urn:microsoft.com/office/officeart/2005/8/layout/chevron1"/>
    <dgm:cxn modelId="{253B4712-D5DC-409C-8085-127B778CF819}" srcId="{6803ED06-BE82-4552-910F-49061AF7D936}" destId="{EB8A7C9D-A350-4F8E-8E21-0847FAF02967}" srcOrd="1" destOrd="0" parTransId="{45B97C52-53A8-4969-B567-18BEC469349F}" sibTransId="{05E48F72-B66A-450B-8E8B-7B714A808CB1}"/>
    <dgm:cxn modelId="{3EA2B740-006E-4034-9BF5-F85EA40E2BFE}" type="presOf" srcId="{EB8A7C9D-A350-4F8E-8E21-0847FAF02967}" destId="{5F889EF5-9209-4132-AB3E-8AE13A7E62E3}" srcOrd="0" destOrd="0" presId="urn:microsoft.com/office/officeart/2005/8/layout/chevron1"/>
    <dgm:cxn modelId="{246A869F-79FC-4B83-A1A7-5795214D00B6}" type="presOf" srcId="{36928735-2EBC-4449-BEE1-4A2BA42A68E6}" destId="{5146436A-0DA1-45B4-BA4B-041E405BAF06}" srcOrd="0" destOrd="0" presId="urn:microsoft.com/office/officeart/2005/8/layout/chevron1"/>
    <dgm:cxn modelId="{997C1AB8-E25E-4D1C-9FA4-47440562F256}" type="presOf" srcId="{6803ED06-BE82-4552-910F-49061AF7D936}" destId="{66558C2A-1229-4C20-A8D8-E83ABBCF5D31}" srcOrd="0" destOrd="0" presId="urn:microsoft.com/office/officeart/2005/8/layout/chevron1"/>
    <dgm:cxn modelId="{807AE9D8-3182-4B38-94FB-B18F1B1A54BF}" srcId="{6803ED06-BE82-4552-910F-49061AF7D936}" destId="{63266C67-6BD8-4B24-A450-6EAD4708D05D}" srcOrd="2" destOrd="0" parTransId="{4FCE47DB-624C-472C-9821-B7449D3214A4}" sibTransId="{DD6DB888-6B86-4454-BC84-8AC5D3B29484}"/>
    <dgm:cxn modelId="{E8BF85E1-6175-494B-BE33-AE31B43F79EC}" type="presParOf" srcId="{66558C2A-1229-4C20-A8D8-E83ABBCF5D31}" destId="{5146436A-0DA1-45B4-BA4B-041E405BAF06}" srcOrd="0" destOrd="0" presId="urn:microsoft.com/office/officeart/2005/8/layout/chevron1"/>
    <dgm:cxn modelId="{424B17C2-0AD3-497D-99C3-3C94D097B3A7}" type="presParOf" srcId="{66558C2A-1229-4C20-A8D8-E83ABBCF5D31}" destId="{56F139A4-4B84-483F-9AC5-B357ECE807EA}" srcOrd="1" destOrd="0" presId="urn:microsoft.com/office/officeart/2005/8/layout/chevron1"/>
    <dgm:cxn modelId="{9F0C565E-9C2C-4A0C-87AB-ED97096F3AB4}" type="presParOf" srcId="{66558C2A-1229-4C20-A8D8-E83ABBCF5D31}" destId="{5F889EF5-9209-4132-AB3E-8AE13A7E62E3}" srcOrd="2" destOrd="0" presId="urn:microsoft.com/office/officeart/2005/8/layout/chevron1"/>
    <dgm:cxn modelId="{F7740E65-1797-40EF-BFBC-8F8BD7531676}" type="presParOf" srcId="{66558C2A-1229-4C20-A8D8-E83ABBCF5D31}" destId="{E7B38605-D66A-4C71-923A-3AF68E473A9D}" srcOrd="3" destOrd="0" presId="urn:microsoft.com/office/officeart/2005/8/layout/chevron1"/>
    <dgm:cxn modelId="{FB956AE2-7A30-417C-86EF-E6B05710AFBD}" type="presParOf" srcId="{66558C2A-1229-4C20-A8D8-E83ABBCF5D31}" destId="{DBE01002-F99A-4117-8A17-D5EF4DFDF84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802F7A-CD16-4FDE-B818-8B7BBF13AB5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B0D1A13-0ACC-4725-896C-538A906DC088}">
      <dgm:prSet phldrT="[텍스트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sz="2400" dirty="0">
              <a:solidFill>
                <a:schemeClr val="tx1"/>
              </a:solidFill>
            </a:rPr>
            <a:t>6.8%</a:t>
          </a:r>
          <a:endParaRPr lang="ko-KR" altLang="en-US" sz="2400" dirty="0">
            <a:solidFill>
              <a:schemeClr val="tx1"/>
            </a:solidFill>
          </a:endParaRPr>
        </a:p>
      </dgm:t>
    </dgm:pt>
    <dgm:pt modelId="{DAAD267E-C222-499F-9357-98537C9F5FBB}" type="parTrans" cxnId="{87113E69-2C44-41F1-A4E6-42DE6277CEB1}">
      <dgm:prSet/>
      <dgm:spPr/>
      <dgm:t>
        <a:bodyPr/>
        <a:lstStyle/>
        <a:p>
          <a:pPr latinLnBrk="1"/>
          <a:endParaRPr lang="ko-KR" altLang="en-US"/>
        </a:p>
      </dgm:t>
    </dgm:pt>
    <dgm:pt modelId="{B7F0767E-6B4B-4428-9DEE-B7BF2B091980}" type="sibTrans" cxnId="{87113E69-2C44-41F1-A4E6-42DE6277CEB1}">
      <dgm:prSet/>
      <dgm:spPr>
        <a:solidFill>
          <a:srgbClr val="00B0F0"/>
        </a:solidFill>
      </dgm:spPr>
      <dgm:t>
        <a:bodyPr/>
        <a:lstStyle/>
        <a:p>
          <a:pPr latinLnBrk="1"/>
          <a:endParaRPr lang="ko-KR" altLang="en-US"/>
        </a:p>
      </dgm:t>
    </dgm:pt>
    <dgm:pt modelId="{E388A412-F654-4ECB-9F8B-B7C2179F0D33}">
      <dgm:prSet phldrT="[텍스트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latinLnBrk="1"/>
          <a:r>
            <a:rPr lang="en-US" altLang="ko-KR" sz="2400" dirty="0">
              <a:solidFill>
                <a:schemeClr val="tx1"/>
              </a:solidFill>
            </a:rPr>
            <a:t>8.4%</a:t>
          </a:r>
          <a:endParaRPr lang="ko-KR" altLang="en-US" sz="2400" dirty="0">
            <a:solidFill>
              <a:schemeClr val="tx1"/>
            </a:solidFill>
          </a:endParaRPr>
        </a:p>
      </dgm:t>
    </dgm:pt>
    <dgm:pt modelId="{5006026E-C6CB-4DE4-AEEE-585E9719DBFF}" type="parTrans" cxnId="{C07C7CCA-8C46-46D4-8589-34812BAEF16F}">
      <dgm:prSet/>
      <dgm:spPr/>
      <dgm:t>
        <a:bodyPr/>
        <a:lstStyle/>
        <a:p>
          <a:pPr latinLnBrk="1"/>
          <a:endParaRPr lang="ko-KR" altLang="en-US"/>
        </a:p>
      </dgm:t>
    </dgm:pt>
    <dgm:pt modelId="{F0A9A78C-8EB6-45E5-B739-3DAA75D5DB96}" type="sibTrans" cxnId="{C07C7CCA-8C46-46D4-8589-34812BAEF16F}">
      <dgm:prSet/>
      <dgm:spPr>
        <a:solidFill>
          <a:srgbClr val="00B0F0"/>
        </a:solidFill>
      </dgm:spPr>
      <dgm:t>
        <a:bodyPr/>
        <a:lstStyle/>
        <a:p>
          <a:pPr latinLnBrk="1"/>
          <a:endParaRPr lang="ko-KR" altLang="en-US"/>
        </a:p>
      </dgm:t>
    </dgm:pt>
    <dgm:pt modelId="{2B04497B-C1A1-487E-B03C-1F6E82CEA199}">
      <dgm:prSet phldrT="[텍스트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sz="2400" dirty="0">
              <a:solidFill>
                <a:schemeClr val="tx1"/>
              </a:solidFill>
            </a:rPr>
            <a:t>6.8%</a:t>
          </a:r>
          <a:endParaRPr lang="ko-KR" altLang="en-US" sz="2400" dirty="0">
            <a:solidFill>
              <a:schemeClr val="tx1"/>
            </a:solidFill>
          </a:endParaRPr>
        </a:p>
      </dgm:t>
    </dgm:pt>
    <dgm:pt modelId="{C9F98E38-439D-4DBF-8358-0DF85E56DC35}" type="parTrans" cxnId="{A292D125-D09C-416F-92FF-7241868E255D}">
      <dgm:prSet/>
      <dgm:spPr/>
      <dgm:t>
        <a:bodyPr/>
        <a:lstStyle/>
        <a:p>
          <a:pPr latinLnBrk="1"/>
          <a:endParaRPr lang="ko-KR" altLang="en-US"/>
        </a:p>
      </dgm:t>
    </dgm:pt>
    <dgm:pt modelId="{9E462252-9DDD-4DB6-A7B8-E171204F4B31}" type="sibTrans" cxnId="{A292D125-D09C-416F-92FF-7241868E255D}">
      <dgm:prSet/>
      <dgm:spPr/>
      <dgm:t>
        <a:bodyPr/>
        <a:lstStyle/>
        <a:p>
          <a:pPr latinLnBrk="1"/>
          <a:endParaRPr lang="ko-KR" altLang="en-US"/>
        </a:p>
      </dgm:t>
    </dgm:pt>
    <dgm:pt modelId="{1812D77E-2CCB-4EC5-9F6B-2D7CE1DAD90E}" type="pres">
      <dgm:prSet presAssocID="{6A802F7A-CD16-4FDE-B818-8B7BBF13AB53}" presName="Name0" presStyleCnt="0">
        <dgm:presLayoutVars>
          <dgm:dir/>
          <dgm:resizeHandles val="exact"/>
        </dgm:presLayoutVars>
      </dgm:prSet>
      <dgm:spPr/>
    </dgm:pt>
    <dgm:pt modelId="{24C73774-7CD0-49FE-886A-3584E994841E}" type="pres">
      <dgm:prSet presAssocID="{5B0D1A13-0ACC-4725-896C-538A906DC088}" presName="node" presStyleLbl="node1" presStyleIdx="0" presStyleCnt="3">
        <dgm:presLayoutVars>
          <dgm:bulletEnabled val="1"/>
        </dgm:presLayoutVars>
      </dgm:prSet>
      <dgm:spPr/>
    </dgm:pt>
    <dgm:pt modelId="{AE42313D-F556-4F83-AE7C-CA7612B27FC2}" type="pres">
      <dgm:prSet presAssocID="{B7F0767E-6B4B-4428-9DEE-B7BF2B091980}" presName="sibTrans" presStyleLbl="sibTrans2D1" presStyleIdx="0" presStyleCnt="2"/>
      <dgm:spPr/>
    </dgm:pt>
    <dgm:pt modelId="{0A4EA88F-C307-4B1B-ADE4-DB50C3C6ACCF}" type="pres">
      <dgm:prSet presAssocID="{B7F0767E-6B4B-4428-9DEE-B7BF2B091980}" presName="connectorText" presStyleLbl="sibTrans2D1" presStyleIdx="0" presStyleCnt="2"/>
      <dgm:spPr/>
    </dgm:pt>
    <dgm:pt modelId="{A327EBB6-08E5-4C68-B934-F0CB25E924A6}" type="pres">
      <dgm:prSet presAssocID="{E388A412-F654-4ECB-9F8B-B7C2179F0D33}" presName="node" presStyleLbl="node1" presStyleIdx="1" presStyleCnt="3">
        <dgm:presLayoutVars>
          <dgm:bulletEnabled val="1"/>
        </dgm:presLayoutVars>
      </dgm:prSet>
      <dgm:spPr/>
    </dgm:pt>
    <dgm:pt modelId="{A10CF8DC-1838-47BB-9005-2C3CD49FA588}" type="pres">
      <dgm:prSet presAssocID="{F0A9A78C-8EB6-45E5-B739-3DAA75D5DB96}" presName="sibTrans" presStyleLbl="sibTrans2D1" presStyleIdx="1" presStyleCnt="2"/>
      <dgm:spPr/>
    </dgm:pt>
    <dgm:pt modelId="{58CFB416-D2DE-4E4B-8748-1D63405416F1}" type="pres">
      <dgm:prSet presAssocID="{F0A9A78C-8EB6-45E5-B739-3DAA75D5DB96}" presName="connectorText" presStyleLbl="sibTrans2D1" presStyleIdx="1" presStyleCnt="2"/>
      <dgm:spPr/>
    </dgm:pt>
    <dgm:pt modelId="{2E44713F-DC4F-4E70-8E58-B6D9579F6654}" type="pres">
      <dgm:prSet presAssocID="{2B04497B-C1A1-487E-B03C-1F6E82CEA199}" presName="node" presStyleLbl="node1" presStyleIdx="2" presStyleCnt="3">
        <dgm:presLayoutVars>
          <dgm:bulletEnabled val="1"/>
        </dgm:presLayoutVars>
      </dgm:prSet>
      <dgm:spPr/>
    </dgm:pt>
  </dgm:ptLst>
  <dgm:cxnLst>
    <dgm:cxn modelId="{DC0C450A-7F91-4848-AE1C-881FF177FC33}" type="presOf" srcId="{6A802F7A-CD16-4FDE-B818-8B7BBF13AB53}" destId="{1812D77E-2CCB-4EC5-9F6B-2D7CE1DAD90E}" srcOrd="0" destOrd="0" presId="urn:microsoft.com/office/officeart/2005/8/layout/process1"/>
    <dgm:cxn modelId="{A292D125-D09C-416F-92FF-7241868E255D}" srcId="{6A802F7A-CD16-4FDE-B818-8B7BBF13AB53}" destId="{2B04497B-C1A1-487E-B03C-1F6E82CEA199}" srcOrd="2" destOrd="0" parTransId="{C9F98E38-439D-4DBF-8358-0DF85E56DC35}" sibTransId="{9E462252-9DDD-4DB6-A7B8-E171204F4B31}"/>
    <dgm:cxn modelId="{47091C36-6BCE-44F1-9AA2-870BF204C705}" type="presOf" srcId="{B7F0767E-6B4B-4428-9DEE-B7BF2B091980}" destId="{0A4EA88F-C307-4B1B-ADE4-DB50C3C6ACCF}" srcOrd="1" destOrd="0" presId="urn:microsoft.com/office/officeart/2005/8/layout/process1"/>
    <dgm:cxn modelId="{19F6433A-3CBE-400B-BB08-D254B737A31E}" type="presOf" srcId="{2B04497B-C1A1-487E-B03C-1F6E82CEA199}" destId="{2E44713F-DC4F-4E70-8E58-B6D9579F6654}" srcOrd="0" destOrd="0" presId="urn:microsoft.com/office/officeart/2005/8/layout/process1"/>
    <dgm:cxn modelId="{87113E69-2C44-41F1-A4E6-42DE6277CEB1}" srcId="{6A802F7A-CD16-4FDE-B818-8B7BBF13AB53}" destId="{5B0D1A13-0ACC-4725-896C-538A906DC088}" srcOrd="0" destOrd="0" parTransId="{DAAD267E-C222-499F-9357-98537C9F5FBB}" sibTransId="{B7F0767E-6B4B-4428-9DEE-B7BF2B091980}"/>
    <dgm:cxn modelId="{2FDFB47B-FFB4-4CFE-9529-3532AE2DFFC7}" type="presOf" srcId="{5B0D1A13-0ACC-4725-896C-538A906DC088}" destId="{24C73774-7CD0-49FE-886A-3584E994841E}" srcOrd="0" destOrd="0" presId="urn:microsoft.com/office/officeart/2005/8/layout/process1"/>
    <dgm:cxn modelId="{2BCF127E-B47B-4F8B-B712-64201F2D980B}" type="presOf" srcId="{E388A412-F654-4ECB-9F8B-B7C2179F0D33}" destId="{A327EBB6-08E5-4C68-B934-F0CB25E924A6}" srcOrd="0" destOrd="0" presId="urn:microsoft.com/office/officeart/2005/8/layout/process1"/>
    <dgm:cxn modelId="{BCE7BA84-AAB0-4698-AB8A-168EAA87F1CE}" type="presOf" srcId="{F0A9A78C-8EB6-45E5-B739-3DAA75D5DB96}" destId="{58CFB416-D2DE-4E4B-8748-1D63405416F1}" srcOrd="1" destOrd="0" presId="urn:microsoft.com/office/officeart/2005/8/layout/process1"/>
    <dgm:cxn modelId="{1200E1A8-B9AD-4DDB-BE18-4C1AE308EAC2}" type="presOf" srcId="{F0A9A78C-8EB6-45E5-B739-3DAA75D5DB96}" destId="{A10CF8DC-1838-47BB-9005-2C3CD49FA588}" srcOrd="0" destOrd="0" presId="urn:microsoft.com/office/officeart/2005/8/layout/process1"/>
    <dgm:cxn modelId="{C07C7CCA-8C46-46D4-8589-34812BAEF16F}" srcId="{6A802F7A-CD16-4FDE-B818-8B7BBF13AB53}" destId="{E388A412-F654-4ECB-9F8B-B7C2179F0D33}" srcOrd="1" destOrd="0" parTransId="{5006026E-C6CB-4DE4-AEEE-585E9719DBFF}" sibTransId="{F0A9A78C-8EB6-45E5-B739-3DAA75D5DB96}"/>
    <dgm:cxn modelId="{6E62E6DE-808A-4FC3-9DEA-ABE14FC15A2B}" type="presOf" srcId="{B7F0767E-6B4B-4428-9DEE-B7BF2B091980}" destId="{AE42313D-F556-4F83-AE7C-CA7612B27FC2}" srcOrd="0" destOrd="0" presId="urn:microsoft.com/office/officeart/2005/8/layout/process1"/>
    <dgm:cxn modelId="{E3EDB595-4172-4784-99C4-5CD264FFF48A}" type="presParOf" srcId="{1812D77E-2CCB-4EC5-9F6B-2D7CE1DAD90E}" destId="{24C73774-7CD0-49FE-886A-3584E994841E}" srcOrd="0" destOrd="0" presId="urn:microsoft.com/office/officeart/2005/8/layout/process1"/>
    <dgm:cxn modelId="{0FFF9F9E-1CE8-4B7A-9C04-EE298A591638}" type="presParOf" srcId="{1812D77E-2CCB-4EC5-9F6B-2D7CE1DAD90E}" destId="{AE42313D-F556-4F83-AE7C-CA7612B27FC2}" srcOrd="1" destOrd="0" presId="urn:microsoft.com/office/officeart/2005/8/layout/process1"/>
    <dgm:cxn modelId="{989954E9-CB74-4822-99F5-688BD1AAB330}" type="presParOf" srcId="{AE42313D-F556-4F83-AE7C-CA7612B27FC2}" destId="{0A4EA88F-C307-4B1B-ADE4-DB50C3C6ACCF}" srcOrd="0" destOrd="0" presId="urn:microsoft.com/office/officeart/2005/8/layout/process1"/>
    <dgm:cxn modelId="{2FB459E0-5EA0-46AE-9EA6-8D6D49821822}" type="presParOf" srcId="{1812D77E-2CCB-4EC5-9F6B-2D7CE1DAD90E}" destId="{A327EBB6-08E5-4C68-B934-F0CB25E924A6}" srcOrd="2" destOrd="0" presId="urn:microsoft.com/office/officeart/2005/8/layout/process1"/>
    <dgm:cxn modelId="{04A3C4F4-3A99-49B8-ACCE-1D3A2E69A19A}" type="presParOf" srcId="{1812D77E-2CCB-4EC5-9F6B-2D7CE1DAD90E}" destId="{A10CF8DC-1838-47BB-9005-2C3CD49FA588}" srcOrd="3" destOrd="0" presId="urn:microsoft.com/office/officeart/2005/8/layout/process1"/>
    <dgm:cxn modelId="{D71DBC68-2B0D-4F14-BD23-E09596D68C6B}" type="presParOf" srcId="{A10CF8DC-1838-47BB-9005-2C3CD49FA588}" destId="{58CFB416-D2DE-4E4B-8748-1D63405416F1}" srcOrd="0" destOrd="0" presId="urn:microsoft.com/office/officeart/2005/8/layout/process1"/>
    <dgm:cxn modelId="{C1604076-6B0C-42A6-ABD6-C02250CFC4A8}" type="presParOf" srcId="{1812D77E-2CCB-4EC5-9F6B-2D7CE1DAD90E}" destId="{2E44713F-DC4F-4E70-8E58-B6D9579F665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03ED06-BE82-4552-910F-49061AF7D9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6928735-2EBC-4449-BEE1-4A2BA42A68E6}">
      <dgm:prSet phldrT="[텍스트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b="1" dirty="0">
              <a:solidFill>
                <a:srgbClr val="0070C0"/>
              </a:solidFill>
            </a:rPr>
            <a:t>23.1</a:t>
          </a:r>
          <a:r>
            <a:rPr lang="ko-KR" altLang="en-US" b="1" dirty="0">
              <a:solidFill>
                <a:srgbClr val="0070C0"/>
              </a:solidFill>
            </a:rPr>
            <a:t>월</a:t>
          </a:r>
          <a:endParaRPr lang="en-US" altLang="ko-KR" b="1" dirty="0">
            <a:solidFill>
              <a:srgbClr val="0070C0"/>
            </a:solidFill>
          </a:endParaRPr>
        </a:p>
        <a:p>
          <a:pPr latinLnBrk="1"/>
          <a:r>
            <a:rPr lang="en-US" altLang="ko-KR" dirty="0">
              <a:solidFill>
                <a:schemeClr val="tx1"/>
              </a:solidFill>
            </a:rPr>
            <a:t>3.5%</a:t>
          </a:r>
        </a:p>
      </dgm:t>
    </dgm:pt>
    <dgm:pt modelId="{178C1E6E-A135-461F-9949-49116C1FDFC9}" type="parTrans" cxnId="{D726EF04-DBC5-4DD7-9AF9-D510E105F6D5}">
      <dgm:prSet/>
      <dgm:spPr/>
      <dgm:t>
        <a:bodyPr/>
        <a:lstStyle/>
        <a:p>
          <a:pPr latinLnBrk="1"/>
          <a:endParaRPr lang="ko-KR" altLang="en-US"/>
        </a:p>
      </dgm:t>
    </dgm:pt>
    <dgm:pt modelId="{381A4B94-2134-48F2-8FC4-05A2B1D24684}" type="sibTrans" cxnId="{D726EF04-DBC5-4DD7-9AF9-D510E105F6D5}">
      <dgm:prSet/>
      <dgm:spPr/>
      <dgm:t>
        <a:bodyPr/>
        <a:lstStyle/>
        <a:p>
          <a:pPr latinLnBrk="1"/>
          <a:endParaRPr lang="ko-KR" altLang="en-US"/>
        </a:p>
      </dgm:t>
    </dgm:pt>
    <dgm:pt modelId="{EB8A7C9D-A350-4F8E-8E21-0847FAF02967}">
      <dgm:prSet phldrT="[텍스트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b="1" dirty="0">
              <a:solidFill>
                <a:srgbClr val="0070C0"/>
              </a:solidFill>
            </a:rPr>
            <a:t>2</a:t>
          </a:r>
          <a:r>
            <a:rPr lang="ko-KR" altLang="en-US" b="1" dirty="0">
              <a:solidFill>
                <a:srgbClr val="0070C0"/>
              </a:solidFill>
            </a:rPr>
            <a:t>월</a:t>
          </a:r>
          <a:endParaRPr lang="en-US" altLang="ko-KR" b="1" dirty="0">
            <a:solidFill>
              <a:srgbClr val="0070C0"/>
            </a:solidFill>
          </a:endParaRPr>
        </a:p>
        <a:p>
          <a:pPr latinLnBrk="1"/>
          <a:r>
            <a:rPr lang="en-US" altLang="ko-KR" dirty="0">
              <a:solidFill>
                <a:schemeClr val="tx1"/>
              </a:solidFill>
            </a:rPr>
            <a:t>6.5%</a:t>
          </a:r>
          <a:endParaRPr lang="ko-KR" altLang="en-US" dirty="0">
            <a:solidFill>
              <a:schemeClr val="tx1"/>
            </a:solidFill>
          </a:endParaRPr>
        </a:p>
      </dgm:t>
    </dgm:pt>
    <dgm:pt modelId="{45B97C52-53A8-4969-B567-18BEC469349F}" type="parTrans" cxnId="{253B4712-D5DC-409C-8085-127B778CF819}">
      <dgm:prSet/>
      <dgm:spPr/>
      <dgm:t>
        <a:bodyPr/>
        <a:lstStyle/>
        <a:p>
          <a:pPr latinLnBrk="1"/>
          <a:endParaRPr lang="ko-KR" altLang="en-US"/>
        </a:p>
      </dgm:t>
    </dgm:pt>
    <dgm:pt modelId="{05E48F72-B66A-450B-8E8B-7B714A808CB1}" type="sibTrans" cxnId="{253B4712-D5DC-409C-8085-127B778CF819}">
      <dgm:prSet/>
      <dgm:spPr/>
      <dgm:t>
        <a:bodyPr/>
        <a:lstStyle/>
        <a:p>
          <a:pPr latinLnBrk="1"/>
          <a:endParaRPr lang="ko-KR" altLang="en-US"/>
        </a:p>
      </dgm:t>
    </dgm:pt>
    <dgm:pt modelId="{63266C67-6BD8-4B24-A450-6EAD4708D05D}">
      <dgm:prSet phldrT="[텍스트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en-US" altLang="ko-KR" b="1" dirty="0">
              <a:solidFill>
                <a:srgbClr val="0070C0"/>
              </a:solidFill>
            </a:rPr>
            <a:t>3</a:t>
          </a:r>
          <a:r>
            <a:rPr lang="ko-KR" altLang="en-US" b="1" dirty="0">
              <a:solidFill>
                <a:srgbClr val="0070C0"/>
              </a:solidFill>
            </a:rPr>
            <a:t>월</a:t>
          </a:r>
          <a:endParaRPr lang="en-US" altLang="ko-KR" b="1" dirty="0">
            <a:solidFill>
              <a:srgbClr val="0070C0"/>
            </a:solidFill>
          </a:endParaRPr>
        </a:p>
        <a:p>
          <a:pPr latinLnBrk="1"/>
          <a:r>
            <a:rPr lang="en-US" altLang="ko-KR" dirty="0">
              <a:solidFill>
                <a:schemeClr val="tx1"/>
              </a:solidFill>
            </a:rPr>
            <a:t>4.3%</a:t>
          </a:r>
          <a:endParaRPr lang="ko-KR" altLang="en-US" dirty="0">
            <a:solidFill>
              <a:schemeClr val="tx1"/>
            </a:solidFill>
          </a:endParaRPr>
        </a:p>
      </dgm:t>
    </dgm:pt>
    <dgm:pt modelId="{4FCE47DB-624C-472C-9821-B7449D3214A4}" type="parTrans" cxnId="{807AE9D8-3182-4B38-94FB-B18F1B1A54BF}">
      <dgm:prSet/>
      <dgm:spPr/>
      <dgm:t>
        <a:bodyPr/>
        <a:lstStyle/>
        <a:p>
          <a:pPr latinLnBrk="1"/>
          <a:endParaRPr lang="ko-KR" altLang="en-US"/>
        </a:p>
      </dgm:t>
    </dgm:pt>
    <dgm:pt modelId="{DD6DB888-6B86-4454-BC84-8AC5D3B29484}" type="sibTrans" cxnId="{807AE9D8-3182-4B38-94FB-B18F1B1A54BF}">
      <dgm:prSet/>
      <dgm:spPr/>
      <dgm:t>
        <a:bodyPr/>
        <a:lstStyle/>
        <a:p>
          <a:pPr latinLnBrk="1"/>
          <a:endParaRPr lang="ko-KR" altLang="en-US"/>
        </a:p>
      </dgm:t>
    </dgm:pt>
    <dgm:pt modelId="{66558C2A-1229-4C20-A8D8-E83ABBCF5D31}" type="pres">
      <dgm:prSet presAssocID="{6803ED06-BE82-4552-910F-49061AF7D936}" presName="Name0" presStyleCnt="0">
        <dgm:presLayoutVars>
          <dgm:dir/>
          <dgm:animLvl val="lvl"/>
          <dgm:resizeHandles val="exact"/>
        </dgm:presLayoutVars>
      </dgm:prSet>
      <dgm:spPr/>
    </dgm:pt>
    <dgm:pt modelId="{5146436A-0DA1-45B4-BA4B-041E405BAF06}" type="pres">
      <dgm:prSet presAssocID="{36928735-2EBC-4449-BEE1-4A2BA42A68E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6F139A4-4B84-483F-9AC5-B357ECE807EA}" type="pres">
      <dgm:prSet presAssocID="{381A4B94-2134-48F2-8FC4-05A2B1D24684}" presName="parTxOnlySpace" presStyleCnt="0"/>
      <dgm:spPr/>
    </dgm:pt>
    <dgm:pt modelId="{5F889EF5-9209-4132-AB3E-8AE13A7E62E3}" type="pres">
      <dgm:prSet presAssocID="{EB8A7C9D-A350-4F8E-8E21-0847FAF0296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7B38605-D66A-4C71-923A-3AF68E473A9D}" type="pres">
      <dgm:prSet presAssocID="{05E48F72-B66A-450B-8E8B-7B714A808CB1}" presName="parTxOnlySpace" presStyleCnt="0"/>
      <dgm:spPr/>
    </dgm:pt>
    <dgm:pt modelId="{DBE01002-F99A-4117-8A17-D5EF4DFDF84B}" type="pres">
      <dgm:prSet presAssocID="{63266C67-6BD8-4B24-A450-6EAD4708D05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726EF04-DBC5-4DD7-9AF9-D510E105F6D5}" srcId="{6803ED06-BE82-4552-910F-49061AF7D936}" destId="{36928735-2EBC-4449-BEE1-4A2BA42A68E6}" srcOrd="0" destOrd="0" parTransId="{178C1E6E-A135-461F-9949-49116C1FDFC9}" sibTransId="{381A4B94-2134-48F2-8FC4-05A2B1D24684}"/>
    <dgm:cxn modelId="{7E6E760B-D047-4CDD-BB29-A6110FF37C83}" type="presOf" srcId="{63266C67-6BD8-4B24-A450-6EAD4708D05D}" destId="{DBE01002-F99A-4117-8A17-D5EF4DFDF84B}" srcOrd="0" destOrd="0" presId="urn:microsoft.com/office/officeart/2005/8/layout/chevron1"/>
    <dgm:cxn modelId="{253B4712-D5DC-409C-8085-127B778CF819}" srcId="{6803ED06-BE82-4552-910F-49061AF7D936}" destId="{EB8A7C9D-A350-4F8E-8E21-0847FAF02967}" srcOrd="1" destOrd="0" parTransId="{45B97C52-53A8-4969-B567-18BEC469349F}" sibTransId="{05E48F72-B66A-450B-8E8B-7B714A808CB1}"/>
    <dgm:cxn modelId="{3EA2B740-006E-4034-9BF5-F85EA40E2BFE}" type="presOf" srcId="{EB8A7C9D-A350-4F8E-8E21-0847FAF02967}" destId="{5F889EF5-9209-4132-AB3E-8AE13A7E62E3}" srcOrd="0" destOrd="0" presId="urn:microsoft.com/office/officeart/2005/8/layout/chevron1"/>
    <dgm:cxn modelId="{246A869F-79FC-4B83-A1A7-5795214D00B6}" type="presOf" srcId="{36928735-2EBC-4449-BEE1-4A2BA42A68E6}" destId="{5146436A-0DA1-45B4-BA4B-041E405BAF06}" srcOrd="0" destOrd="0" presId="urn:microsoft.com/office/officeart/2005/8/layout/chevron1"/>
    <dgm:cxn modelId="{997C1AB8-E25E-4D1C-9FA4-47440562F256}" type="presOf" srcId="{6803ED06-BE82-4552-910F-49061AF7D936}" destId="{66558C2A-1229-4C20-A8D8-E83ABBCF5D31}" srcOrd="0" destOrd="0" presId="urn:microsoft.com/office/officeart/2005/8/layout/chevron1"/>
    <dgm:cxn modelId="{807AE9D8-3182-4B38-94FB-B18F1B1A54BF}" srcId="{6803ED06-BE82-4552-910F-49061AF7D936}" destId="{63266C67-6BD8-4B24-A450-6EAD4708D05D}" srcOrd="2" destOrd="0" parTransId="{4FCE47DB-624C-472C-9821-B7449D3214A4}" sibTransId="{DD6DB888-6B86-4454-BC84-8AC5D3B29484}"/>
    <dgm:cxn modelId="{E8BF85E1-6175-494B-BE33-AE31B43F79EC}" type="presParOf" srcId="{66558C2A-1229-4C20-A8D8-E83ABBCF5D31}" destId="{5146436A-0DA1-45B4-BA4B-041E405BAF06}" srcOrd="0" destOrd="0" presId="urn:microsoft.com/office/officeart/2005/8/layout/chevron1"/>
    <dgm:cxn modelId="{424B17C2-0AD3-497D-99C3-3C94D097B3A7}" type="presParOf" srcId="{66558C2A-1229-4C20-A8D8-E83ABBCF5D31}" destId="{56F139A4-4B84-483F-9AC5-B357ECE807EA}" srcOrd="1" destOrd="0" presId="urn:microsoft.com/office/officeart/2005/8/layout/chevron1"/>
    <dgm:cxn modelId="{9F0C565E-9C2C-4A0C-87AB-ED97096F3AB4}" type="presParOf" srcId="{66558C2A-1229-4C20-A8D8-E83ABBCF5D31}" destId="{5F889EF5-9209-4132-AB3E-8AE13A7E62E3}" srcOrd="2" destOrd="0" presId="urn:microsoft.com/office/officeart/2005/8/layout/chevron1"/>
    <dgm:cxn modelId="{F7740E65-1797-40EF-BFBC-8F8BD7531676}" type="presParOf" srcId="{66558C2A-1229-4C20-A8D8-E83ABBCF5D31}" destId="{E7B38605-D66A-4C71-923A-3AF68E473A9D}" srcOrd="3" destOrd="0" presId="urn:microsoft.com/office/officeart/2005/8/layout/chevron1"/>
    <dgm:cxn modelId="{FB956AE2-7A30-417C-86EF-E6B05710AFBD}" type="presParOf" srcId="{66558C2A-1229-4C20-A8D8-E83ABBCF5D31}" destId="{DBE01002-F99A-4117-8A17-D5EF4DFDF84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EAE451-D6DD-4A90-AD8A-60A2C268FD3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084A242-1AA7-4D49-BD17-2D2EAAE6A298}">
      <dgm:prSet phldrT="[텍스트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ko-KR" altLang="en-US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장기금리는 </a:t>
          </a:r>
          <a:r>
            <a:rPr lang="en-US" altLang="ko-KR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7</a:t>
          </a:r>
          <a:r>
            <a:rPr lang="ko-KR" altLang="en-US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월 일본은행 </a:t>
          </a:r>
          <a:r>
            <a:rPr lang="en-US" altLang="ko-KR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YCC</a:t>
          </a:r>
          <a:r>
            <a:rPr lang="ko-KR" altLang="en-US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정책 수정으로 </a:t>
          </a:r>
          <a:r>
            <a:rPr lang="ko-KR" altLang="en-US" sz="2000" dirty="0" err="1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큰폭</a:t>
          </a:r>
          <a:r>
            <a:rPr lang="ko-KR" altLang="en-US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 상승함</a:t>
          </a:r>
        </a:p>
      </dgm:t>
    </dgm:pt>
    <dgm:pt modelId="{7D5056DB-53CA-49B0-B35B-220C73FAE5A0}" type="parTrans" cxnId="{71D81ED3-A3EB-41BB-8D59-9A92F9FD4399}">
      <dgm:prSet/>
      <dgm:spPr/>
      <dgm:t>
        <a:bodyPr/>
        <a:lstStyle/>
        <a:p>
          <a:pPr latinLnBrk="1"/>
          <a:endParaRPr lang="ko-KR" altLang="en-US"/>
        </a:p>
      </dgm:t>
    </dgm:pt>
    <dgm:pt modelId="{C6D3B54E-85CA-429B-9305-52300664602C}" type="sibTrans" cxnId="{71D81ED3-A3EB-41BB-8D59-9A92F9FD4399}">
      <dgm:prSet/>
      <dgm:spPr/>
      <dgm:t>
        <a:bodyPr/>
        <a:lstStyle/>
        <a:p>
          <a:pPr latinLnBrk="1"/>
          <a:endParaRPr lang="ko-KR" altLang="en-US"/>
        </a:p>
      </dgm:t>
    </dgm:pt>
    <dgm:pt modelId="{726FC8AF-5B79-41C3-BD43-B56333AA803A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HY얕은샘물M" panose="02030600000101010101" pitchFamily="18" charset="-127"/>
              <a:ea typeface="HY얕은샘물M" panose="02030600000101010101" pitchFamily="18" charset="-127"/>
            </a:rPr>
            <a:t>장기금리는 </a:t>
          </a:r>
          <a:r>
            <a:rPr lang="en-US" altLang="ko-KR" sz="1800" dirty="0">
              <a:latin typeface="HY얕은샘물M" panose="02030600000101010101" pitchFamily="18" charset="-127"/>
              <a:ea typeface="HY얕은샘물M" panose="02030600000101010101" pitchFamily="18" charset="-127"/>
            </a:rPr>
            <a:t>3</a:t>
          </a:r>
          <a:r>
            <a:rPr lang="ko-KR" altLang="en-US" sz="1800" dirty="0">
              <a:latin typeface="HY얕은샘물M" panose="02030600000101010101" pitchFamily="18" charset="-127"/>
              <a:ea typeface="HY얕은샘물M" panose="02030600000101010101" pitchFamily="18" charset="-127"/>
            </a:rPr>
            <a:t>월중 글로벌 금융불안 우려로 일시적으로 </a:t>
          </a:r>
          <a:r>
            <a:rPr lang="en-US" altLang="ko-KR" sz="1800" dirty="0">
              <a:latin typeface="HY얕은샘물M" panose="02030600000101010101" pitchFamily="18" charset="-127"/>
              <a:ea typeface="HY얕은샘물M" panose="02030600000101010101" pitchFamily="18" charset="-127"/>
            </a:rPr>
            <a:t>0.3%</a:t>
          </a:r>
          <a:r>
            <a:rPr lang="ko-KR" altLang="en-US" sz="1800" dirty="0">
              <a:latin typeface="HY얕은샘물M" panose="02030600000101010101" pitchFamily="18" charset="-127"/>
              <a:ea typeface="HY얕은샘물M" panose="02030600000101010101" pitchFamily="18" charset="-127"/>
            </a:rPr>
            <a:t>를 하회</a:t>
          </a:r>
        </a:p>
      </dgm:t>
    </dgm:pt>
    <dgm:pt modelId="{F30A199F-1624-4A19-8002-EF8225DD3829}" type="parTrans" cxnId="{04816C91-491F-4F5E-87A1-CB925F82CFDF}">
      <dgm:prSet/>
      <dgm:spPr/>
      <dgm:t>
        <a:bodyPr/>
        <a:lstStyle/>
        <a:p>
          <a:pPr latinLnBrk="1"/>
          <a:endParaRPr lang="ko-KR" altLang="en-US"/>
        </a:p>
      </dgm:t>
    </dgm:pt>
    <dgm:pt modelId="{4B68CF90-136C-47ED-887A-17A4F4EBE208}" type="sibTrans" cxnId="{04816C91-491F-4F5E-87A1-CB925F82CFDF}">
      <dgm:prSet/>
      <dgm:spPr/>
      <dgm:t>
        <a:bodyPr/>
        <a:lstStyle/>
        <a:p>
          <a:pPr latinLnBrk="1"/>
          <a:endParaRPr lang="ko-KR" altLang="en-US"/>
        </a:p>
      </dgm:t>
    </dgm:pt>
    <dgm:pt modelId="{5536E9F2-9AF5-4B7C-A09D-EA8176311C15}">
      <dgm:prSet phldrT="[텍스트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ko-KR" altLang="en-US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일본은행 완화정책 지속 기대</a:t>
          </a:r>
          <a:r>
            <a:rPr lang="en-US" altLang="ko-KR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+ YCC</a:t>
          </a:r>
          <a:r>
            <a:rPr lang="ko-KR" altLang="en-US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정책 수정 전망 등이 교차하면서 대체로 </a:t>
          </a:r>
          <a:r>
            <a:rPr lang="en-US" altLang="ko-KR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0.4%</a:t>
          </a:r>
          <a:r>
            <a:rPr lang="ko-KR" altLang="en-US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에서 등락함</a:t>
          </a:r>
        </a:p>
      </dgm:t>
    </dgm:pt>
    <dgm:pt modelId="{82E41373-F933-48C4-AA7B-53AA0E341671}" type="parTrans" cxnId="{4EF4D032-E62F-442F-AA82-C117E5D4F007}">
      <dgm:prSet/>
      <dgm:spPr/>
      <dgm:t>
        <a:bodyPr/>
        <a:lstStyle/>
        <a:p>
          <a:pPr latinLnBrk="1"/>
          <a:endParaRPr lang="ko-KR" altLang="en-US"/>
        </a:p>
      </dgm:t>
    </dgm:pt>
    <dgm:pt modelId="{4FA69252-6FDE-4756-B92F-9B709F3C3893}" type="sibTrans" cxnId="{4EF4D032-E62F-442F-AA82-C117E5D4F007}">
      <dgm:prSet/>
      <dgm:spPr/>
      <dgm:t>
        <a:bodyPr/>
        <a:lstStyle/>
        <a:p>
          <a:pPr latinLnBrk="1"/>
          <a:endParaRPr lang="ko-KR" altLang="en-US"/>
        </a:p>
      </dgm:t>
    </dgm:pt>
    <dgm:pt modelId="{328C68BA-4D42-4A5F-8378-B42A1BC6D97C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2FDA9363-084D-41FF-B9B6-517F4DF866CE}" type="parTrans" cxnId="{402EBC3F-39B3-431E-9983-FBDEF12813A8}">
      <dgm:prSet/>
      <dgm:spPr/>
      <dgm:t>
        <a:bodyPr/>
        <a:lstStyle/>
        <a:p>
          <a:pPr latinLnBrk="1"/>
          <a:endParaRPr lang="ko-KR" altLang="en-US"/>
        </a:p>
      </dgm:t>
    </dgm:pt>
    <dgm:pt modelId="{8EC086BD-949B-4759-8593-82627C3F43BE}" type="sibTrans" cxnId="{402EBC3F-39B3-431E-9983-FBDEF12813A8}">
      <dgm:prSet/>
      <dgm:spPr/>
      <dgm:t>
        <a:bodyPr/>
        <a:lstStyle/>
        <a:p>
          <a:pPr latinLnBrk="1"/>
          <a:endParaRPr lang="ko-KR" altLang="en-US"/>
        </a:p>
      </dgm:t>
    </dgm:pt>
    <dgm:pt modelId="{99CCFEA0-898F-4ADB-9DC8-3AE5A0D66BC1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8F580A93-6E8B-4846-891B-318753E62474}" type="parTrans" cxnId="{C9C95F22-FF7E-4841-892F-EAE45D5D6DC2}">
      <dgm:prSet/>
      <dgm:spPr/>
      <dgm:t>
        <a:bodyPr/>
        <a:lstStyle/>
        <a:p>
          <a:pPr latinLnBrk="1"/>
          <a:endParaRPr lang="ko-KR" altLang="en-US"/>
        </a:p>
      </dgm:t>
    </dgm:pt>
    <dgm:pt modelId="{CCCF1CC8-A9AD-4643-8E65-52D3759E8082}" type="sibTrans" cxnId="{C9C95F22-FF7E-4841-892F-EAE45D5D6DC2}">
      <dgm:prSet/>
      <dgm:spPr/>
      <dgm:t>
        <a:bodyPr/>
        <a:lstStyle/>
        <a:p>
          <a:pPr latinLnBrk="1"/>
          <a:endParaRPr lang="ko-KR" altLang="en-US"/>
        </a:p>
      </dgm:t>
    </dgm:pt>
    <dgm:pt modelId="{DF785718-C386-434E-999F-0AF08368D244}">
      <dgm:prSet phldrT="[텍스트]" custT="1"/>
      <dgm:spPr/>
      <dgm:t>
        <a:bodyPr/>
        <a:lstStyle/>
        <a:p>
          <a:pPr latinLnBrk="1"/>
          <a:r>
            <a: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rPr>
            <a:t>7</a:t>
          </a:r>
          <a:r>
            <a:rPr lang="ko-KR" altLang="en-US" sz="2000" dirty="0">
              <a:latin typeface="HY얕은샘물M" panose="02030600000101010101" pitchFamily="18" charset="-127"/>
              <a:ea typeface="HY얕은샘물M" panose="02030600000101010101" pitchFamily="18" charset="-127"/>
            </a:rPr>
            <a:t>월말 일본은행 금융정책회의 이후 큰 폭 상승하면서 </a:t>
          </a:r>
          <a:r>
            <a: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rPr>
            <a:t>2014</a:t>
          </a:r>
          <a:r>
            <a:rPr lang="ko-KR" altLang="en-US" sz="2000" dirty="0">
              <a:latin typeface="HY얕은샘물M" panose="02030600000101010101" pitchFamily="18" charset="-127"/>
              <a:ea typeface="HY얕은샘물M" panose="02030600000101010101" pitchFamily="18" charset="-127"/>
            </a:rPr>
            <a:t>년 </a:t>
          </a:r>
          <a:r>
            <a: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rPr>
            <a:t>6</a:t>
          </a:r>
          <a:r>
            <a:rPr lang="ko-KR" altLang="en-US" sz="2000" dirty="0">
              <a:latin typeface="HY얕은샘물M" panose="02030600000101010101" pitchFamily="18" charset="-127"/>
              <a:ea typeface="HY얕은샘물M" panose="02030600000101010101" pitchFamily="18" charset="-127"/>
            </a:rPr>
            <a:t>월 이후 최고치 </a:t>
          </a:r>
          <a:r>
            <a: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rPr>
            <a:t>0.612%</a:t>
          </a:r>
          <a:r>
            <a:rPr lang="ko-KR" altLang="en-US" sz="2000" dirty="0">
              <a:latin typeface="HY얕은샘물M" panose="02030600000101010101" pitchFamily="18" charset="-127"/>
              <a:ea typeface="HY얕은샘물M" panose="02030600000101010101" pitchFamily="18" charset="-127"/>
            </a:rPr>
            <a:t>를</a:t>
          </a:r>
          <a:r>
            <a: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rPr>
            <a:t> </a:t>
          </a:r>
          <a:r>
            <a:rPr lang="ko-KR" altLang="en-US" sz="2000" dirty="0">
              <a:latin typeface="HY얕은샘물M" panose="02030600000101010101" pitchFamily="18" charset="-127"/>
              <a:ea typeface="HY얕은샘물M" panose="02030600000101010101" pitchFamily="18" charset="-127"/>
            </a:rPr>
            <a:t>기록</a:t>
          </a:r>
        </a:p>
      </dgm:t>
    </dgm:pt>
    <dgm:pt modelId="{EDDE0BEB-3083-41E7-9358-0303EE954C3C}" type="parTrans" cxnId="{E633447B-77FC-408A-82A9-028E91A58439}">
      <dgm:prSet/>
      <dgm:spPr/>
      <dgm:t>
        <a:bodyPr/>
        <a:lstStyle/>
        <a:p>
          <a:pPr latinLnBrk="1"/>
          <a:endParaRPr lang="ko-KR" altLang="en-US"/>
        </a:p>
      </dgm:t>
    </dgm:pt>
    <dgm:pt modelId="{69BA245E-2A34-4945-A824-0F7A6D80F106}" type="sibTrans" cxnId="{E633447B-77FC-408A-82A9-028E91A58439}">
      <dgm:prSet/>
      <dgm:spPr/>
      <dgm:t>
        <a:bodyPr/>
        <a:lstStyle/>
        <a:p>
          <a:pPr latinLnBrk="1"/>
          <a:endParaRPr lang="ko-KR" altLang="en-US"/>
        </a:p>
      </dgm:t>
    </dgm:pt>
    <dgm:pt modelId="{6C527B17-11CB-43D0-8BD0-9E1FB475E69B}">
      <dgm:prSet phldrT="[텍스트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ko-KR" altLang="en-US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지난해 말 이후 </a:t>
          </a:r>
          <a:r>
            <a:rPr lang="en-US" altLang="ko-KR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10</a:t>
          </a:r>
          <a:r>
            <a:rPr lang="ko-KR" altLang="en-US" sz="2000" dirty="0" err="1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년물</a:t>
          </a:r>
          <a:r>
            <a:rPr lang="ko-KR" altLang="en-US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 금리는 상승한 반면 여타 </a:t>
          </a:r>
          <a:r>
            <a:rPr lang="ko-KR" altLang="en-US" sz="2000" dirty="0" err="1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기간물</a:t>
          </a:r>
          <a:r>
            <a:rPr lang="ko-KR" altLang="en-US" sz="20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 금리는 소폭 하락하면서 수익률곡선 왜곡현상이 해소됨</a:t>
          </a:r>
        </a:p>
      </dgm:t>
    </dgm:pt>
    <dgm:pt modelId="{25C0039A-227C-49DB-B42B-3EB6FC79D175}" type="parTrans" cxnId="{30E3D778-ABE8-445C-8ACF-EA17DBD65708}">
      <dgm:prSet/>
      <dgm:spPr/>
      <dgm:t>
        <a:bodyPr/>
        <a:lstStyle/>
        <a:p>
          <a:pPr latinLnBrk="1"/>
          <a:endParaRPr lang="ko-KR" altLang="en-US"/>
        </a:p>
      </dgm:t>
    </dgm:pt>
    <dgm:pt modelId="{A9DCAF61-30BD-4FA6-AB2D-526641E81B2B}" type="sibTrans" cxnId="{30E3D778-ABE8-445C-8ACF-EA17DBD65708}">
      <dgm:prSet/>
      <dgm:spPr/>
      <dgm:t>
        <a:bodyPr/>
        <a:lstStyle/>
        <a:p>
          <a:pPr latinLnBrk="1"/>
          <a:endParaRPr lang="ko-KR" altLang="en-US"/>
        </a:p>
      </dgm:t>
    </dgm:pt>
    <dgm:pt modelId="{27E3D9D2-F55B-4204-B18B-BEF4A0C88996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3258F992-FE00-488F-AAD1-0E03944FEAA8}" type="parTrans" cxnId="{68FCCF43-A443-4B6B-81D5-FFD61D2701FD}">
      <dgm:prSet/>
      <dgm:spPr/>
      <dgm:t>
        <a:bodyPr/>
        <a:lstStyle/>
        <a:p>
          <a:pPr latinLnBrk="1"/>
          <a:endParaRPr lang="ko-KR" altLang="en-US"/>
        </a:p>
      </dgm:t>
    </dgm:pt>
    <dgm:pt modelId="{25D9B1F0-1EE9-4BBE-8FD8-3591F731DB6F}" type="sibTrans" cxnId="{68FCCF43-A443-4B6B-81D5-FFD61D2701FD}">
      <dgm:prSet/>
      <dgm:spPr/>
      <dgm:t>
        <a:bodyPr/>
        <a:lstStyle/>
        <a:p>
          <a:pPr latinLnBrk="1"/>
          <a:endParaRPr lang="ko-KR" altLang="en-US"/>
        </a:p>
      </dgm:t>
    </dgm:pt>
    <dgm:pt modelId="{73216110-B29E-4F13-94C3-ACCD56986E37}" type="pres">
      <dgm:prSet presAssocID="{16EAE451-D6DD-4A90-AD8A-60A2C268FD38}" presName="outerComposite" presStyleCnt="0">
        <dgm:presLayoutVars>
          <dgm:chMax val="5"/>
          <dgm:dir/>
          <dgm:resizeHandles val="exact"/>
        </dgm:presLayoutVars>
      </dgm:prSet>
      <dgm:spPr/>
    </dgm:pt>
    <dgm:pt modelId="{D4BAC42A-2885-4089-BCCC-9BC950316B65}" type="pres">
      <dgm:prSet presAssocID="{16EAE451-D6DD-4A90-AD8A-60A2C268FD38}" presName="dummyMaxCanvas" presStyleCnt="0">
        <dgm:presLayoutVars/>
      </dgm:prSet>
      <dgm:spPr/>
    </dgm:pt>
    <dgm:pt modelId="{1BAF2DEA-14A8-4AC3-9DD9-FD8D09F215BB}" type="pres">
      <dgm:prSet presAssocID="{16EAE451-D6DD-4A90-AD8A-60A2C268FD38}" presName="FiveNodes_1" presStyleLbl="node1" presStyleIdx="0" presStyleCnt="5" custScaleX="108922" custLinFactNeighborX="-8464" custLinFactNeighborY="-86859">
        <dgm:presLayoutVars>
          <dgm:bulletEnabled val="1"/>
        </dgm:presLayoutVars>
      </dgm:prSet>
      <dgm:spPr/>
    </dgm:pt>
    <dgm:pt modelId="{03441816-C155-4F7A-9F07-131985425503}" type="pres">
      <dgm:prSet presAssocID="{16EAE451-D6DD-4A90-AD8A-60A2C268FD38}" presName="FiveNodes_2" presStyleLbl="node1" presStyleIdx="1" presStyleCnt="5">
        <dgm:presLayoutVars>
          <dgm:bulletEnabled val="1"/>
        </dgm:presLayoutVars>
      </dgm:prSet>
      <dgm:spPr/>
    </dgm:pt>
    <dgm:pt modelId="{57879531-DE07-4E9E-8F94-4875B62B5551}" type="pres">
      <dgm:prSet presAssocID="{16EAE451-D6DD-4A90-AD8A-60A2C268FD38}" presName="FiveNodes_3" presStyleLbl="node1" presStyleIdx="2" presStyleCnt="5" custScaleX="107854">
        <dgm:presLayoutVars>
          <dgm:bulletEnabled val="1"/>
        </dgm:presLayoutVars>
      </dgm:prSet>
      <dgm:spPr/>
    </dgm:pt>
    <dgm:pt modelId="{234A0274-2EBD-4DB3-A906-EDAF0D734013}" type="pres">
      <dgm:prSet presAssocID="{16EAE451-D6DD-4A90-AD8A-60A2C268FD38}" presName="FiveNodes_4" presStyleLbl="node1" presStyleIdx="3" presStyleCnt="5">
        <dgm:presLayoutVars>
          <dgm:bulletEnabled val="1"/>
        </dgm:presLayoutVars>
      </dgm:prSet>
      <dgm:spPr/>
    </dgm:pt>
    <dgm:pt modelId="{FF0B817C-D690-4937-B7F6-DB161EAAD9FA}" type="pres">
      <dgm:prSet presAssocID="{16EAE451-D6DD-4A90-AD8A-60A2C268FD38}" presName="FiveNodes_5" presStyleLbl="node1" presStyleIdx="4" presStyleCnt="5" custScaleX="119556" custLinFactNeighborX="13583" custLinFactNeighborY="10807">
        <dgm:presLayoutVars>
          <dgm:bulletEnabled val="1"/>
        </dgm:presLayoutVars>
      </dgm:prSet>
      <dgm:spPr/>
    </dgm:pt>
    <dgm:pt modelId="{3E7632FF-5F98-4FF6-9D56-C53662DEE561}" type="pres">
      <dgm:prSet presAssocID="{16EAE451-D6DD-4A90-AD8A-60A2C268FD38}" presName="FiveConn_1-2" presStyleLbl="fgAccFollowNode1" presStyleIdx="0" presStyleCnt="4">
        <dgm:presLayoutVars>
          <dgm:bulletEnabled val="1"/>
        </dgm:presLayoutVars>
      </dgm:prSet>
      <dgm:spPr/>
    </dgm:pt>
    <dgm:pt modelId="{F692A7E7-3EAA-4F1F-9F4A-F8A7445319A5}" type="pres">
      <dgm:prSet presAssocID="{16EAE451-D6DD-4A90-AD8A-60A2C268FD38}" presName="FiveConn_2-3" presStyleLbl="fgAccFollowNode1" presStyleIdx="1" presStyleCnt="4">
        <dgm:presLayoutVars>
          <dgm:bulletEnabled val="1"/>
        </dgm:presLayoutVars>
      </dgm:prSet>
      <dgm:spPr/>
    </dgm:pt>
    <dgm:pt modelId="{4857D7D2-964B-408D-83A1-E444CBB4FD8F}" type="pres">
      <dgm:prSet presAssocID="{16EAE451-D6DD-4A90-AD8A-60A2C268FD38}" presName="FiveConn_3-4" presStyleLbl="fgAccFollowNode1" presStyleIdx="2" presStyleCnt="4">
        <dgm:presLayoutVars>
          <dgm:bulletEnabled val="1"/>
        </dgm:presLayoutVars>
      </dgm:prSet>
      <dgm:spPr/>
    </dgm:pt>
    <dgm:pt modelId="{DA62532B-E34A-4142-89E1-4B5446277336}" type="pres">
      <dgm:prSet presAssocID="{16EAE451-D6DD-4A90-AD8A-60A2C268FD38}" presName="FiveConn_4-5" presStyleLbl="fgAccFollowNode1" presStyleIdx="3" presStyleCnt="4">
        <dgm:presLayoutVars>
          <dgm:bulletEnabled val="1"/>
        </dgm:presLayoutVars>
      </dgm:prSet>
      <dgm:spPr/>
    </dgm:pt>
    <dgm:pt modelId="{51763B16-45CF-4C2F-B5D8-05ABB0C30600}" type="pres">
      <dgm:prSet presAssocID="{16EAE451-D6DD-4A90-AD8A-60A2C268FD38}" presName="FiveNodes_1_text" presStyleLbl="node1" presStyleIdx="4" presStyleCnt="5">
        <dgm:presLayoutVars>
          <dgm:bulletEnabled val="1"/>
        </dgm:presLayoutVars>
      </dgm:prSet>
      <dgm:spPr/>
    </dgm:pt>
    <dgm:pt modelId="{B52D3CBA-3794-4B34-BAB5-FC2C200C2283}" type="pres">
      <dgm:prSet presAssocID="{16EAE451-D6DD-4A90-AD8A-60A2C268FD38}" presName="FiveNodes_2_text" presStyleLbl="node1" presStyleIdx="4" presStyleCnt="5">
        <dgm:presLayoutVars>
          <dgm:bulletEnabled val="1"/>
        </dgm:presLayoutVars>
      </dgm:prSet>
      <dgm:spPr/>
    </dgm:pt>
    <dgm:pt modelId="{DB5DB99A-DB19-4EE9-BF34-D9D1E6A65398}" type="pres">
      <dgm:prSet presAssocID="{16EAE451-D6DD-4A90-AD8A-60A2C268FD38}" presName="FiveNodes_3_text" presStyleLbl="node1" presStyleIdx="4" presStyleCnt="5">
        <dgm:presLayoutVars>
          <dgm:bulletEnabled val="1"/>
        </dgm:presLayoutVars>
      </dgm:prSet>
      <dgm:spPr/>
    </dgm:pt>
    <dgm:pt modelId="{1240C84D-A71D-4E85-89DE-7CFBD004E002}" type="pres">
      <dgm:prSet presAssocID="{16EAE451-D6DD-4A90-AD8A-60A2C268FD38}" presName="FiveNodes_4_text" presStyleLbl="node1" presStyleIdx="4" presStyleCnt="5">
        <dgm:presLayoutVars>
          <dgm:bulletEnabled val="1"/>
        </dgm:presLayoutVars>
      </dgm:prSet>
      <dgm:spPr/>
    </dgm:pt>
    <dgm:pt modelId="{83A97430-2CAA-479C-B16B-82039B8F154C}" type="pres">
      <dgm:prSet presAssocID="{16EAE451-D6DD-4A90-AD8A-60A2C268FD3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CA12708-EE79-42C2-AC37-83C137162DD0}" type="presOf" srcId="{6C527B17-11CB-43D0-8BD0-9E1FB475E69B}" destId="{FF0B817C-D690-4937-B7F6-DB161EAAD9FA}" srcOrd="0" destOrd="0" presId="urn:microsoft.com/office/officeart/2005/8/layout/vProcess5"/>
    <dgm:cxn modelId="{0C5F5C16-C5CC-4EC3-AF39-0AE7F031BF62}" type="presOf" srcId="{5536E9F2-9AF5-4B7C-A09D-EA8176311C15}" destId="{DB5DB99A-DB19-4EE9-BF34-D9D1E6A65398}" srcOrd="1" destOrd="0" presId="urn:microsoft.com/office/officeart/2005/8/layout/vProcess5"/>
    <dgm:cxn modelId="{C107A51F-DF97-46EC-B811-7626DAEBAD4D}" type="presOf" srcId="{4FA69252-6FDE-4756-B92F-9B709F3C3893}" destId="{4857D7D2-964B-408D-83A1-E444CBB4FD8F}" srcOrd="0" destOrd="0" presId="urn:microsoft.com/office/officeart/2005/8/layout/vProcess5"/>
    <dgm:cxn modelId="{C9C95F22-FF7E-4841-892F-EAE45D5D6DC2}" srcId="{16EAE451-D6DD-4A90-AD8A-60A2C268FD38}" destId="{99CCFEA0-898F-4ADB-9DC8-3AE5A0D66BC1}" srcOrd="6" destOrd="0" parTransId="{8F580A93-6E8B-4846-891B-318753E62474}" sibTransId="{CCCF1CC8-A9AD-4643-8E65-52D3759E8082}"/>
    <dgm:cxn modelId="{4EF4D032-E62F-442F-AA82-C117E5D4F007}" srcId="{16EAE451-D6DD-4A90-AD8A-60A2C268FD38}" destId="{5536E9F2-9AF5-4B7C-A09D-EA8176311C15}" srcOrd="2" destOrd="0" parTransId="{82E41373-F933-48C4-AA7B-53AA0E341671}" sibTransId="{4FA69252-6FDE-4756-B92F-9B709F3C3893}"/>
    <dgm:cxn modelId="{402EBC3F-39B3-431E-9983-FBDEF12813A8}" srcId="{16EAE451-D6DD-4A90-AD8A-60A2C268FD38}" destId="{328C68BA-4D42-4A5F-8378-B42A1BC6D97C}" srcOrd="7" destOrd="0" parTransId="{2FDA9363-084D-41FF-B9B6-517F4DF866CE}" sibTransId="{8EC086BD-949B-4759-8593-82627C3F43BE}"/>
    <dgm:cxn modelId="{4E372C61-E98F-423E-9AC3-BADDF53AE2E2}" type="presOf" srcId="{7084A242-1AA7-4D49-BD17-2D2EAAE6A298}" destId="{1BAF2DEA-14A8-4AC3-9DD9-FD8D09F215BB}" srcOrd="0" destOrd="0" presId="urn:microsoft.com/office/officeart/2005/8/layout/vProcess5"/>
    <dgm:cxn modelId="{EF1AB662-267E-4D00-836A-A701939738B5}" type="presOf" srcId="{69BA245E-2A34-4945-A824-0F7A6D80F106}" destId="{DA62532B-E34A-4142-89E1-4B5446277336}" srcOrd="0" destOrd="0" presId="urn:microsoft.com/office/officeart/2005/8/layout/vProcess5"/>
    <dgm:cxn modelId="{68FCCF43-A443-4B6B-81D5-FFD61D2701FD}" srcId="{16EAE451-D6DD-4A90-AD8A-60A2C268FD38}" destId="{27E3D9D2-F55B-4204-B18B-BEF4A0C88996}" srcOrd="5" destOrd="0" parTransId="{3258F992-FE00-488F-AAD1-0E03944FEAA8}" sibTransId="{25D9B1F0-1EE9-4BBE-8FD8-3591F731DB6F}"/>
    <dgm:cxn modelId="{DB730F70-504A-426A-A80C-E9F6E56D94F8}" type="presOf" srcId="{6C527B17-11CB-43D0-8BD0-9E1FB475E69B}" destId="{83A97430-2CAA-479C-B16B-82039B8F154C}" srcOrd="1" destOrd="0" presId="urn:microsoft.com/office/officeart/2005/8/layout/vProcess5"/>
    <dgm:cxn modelId="{30E3D778-ABE8-445C-8ACF-EA17DBD65708}" srcId="{16EAE451-D6DD-4A90-AD8A-60A2C268FD38}" destId="{6C527B17-11CB-43D0-8BD0-9E1FB475E69B}" srcOrd="4" destOrd="0" parTransId="{25C0039A-227C-49DB-B42B-3EB6FC79D175}" sibTransId="{A9DCAF61-30BD-4FA6-AB2D-526641E81B2B}"/>
    <dgm:cxn modelId="{E633447B-77FC-408A-82A9-028E91A58439}" srcId="{16EAE451-D6DD-4A90-AD8A-60A2C268FD38}" destId="{DF785718-C386-434E-999F-0AF08368D244}" srcOrd="3" destOrd="0" parTransId="{EDDE0BEB-3083-41E7-9358-0303EE954C3C}" sibTransId="{69BA245E-2A34-4945-A824-0F7A6D80F106}"/>
    <dgm:cxn modelId="{3B5C7686-8890-4DD0-A0FB-5B3C2F0A05CB}" type="presOf" srcId="{5536E9F2-9AF5-4B7C-A09D-EA8176311C15}" destId="{57879531-DE07-4E9E-8F94-4875B62B5551}" srcOrd="0" destOrd="0" presId="urn:microsoft.com/office/officeart/2005/8/layout/vProcess5"/>
    <dgm:cxn modelId="{04816C91-491F-4F5E-87A1-CB925F82CFDF}" srcId="{16EAE451-D6DD-4A90-AD8A-60A2C268FD38}" destId="{726FC8AF-5B79-41C3-BD43-B56333AA803A}" srcOrd="1" destOrd="0" parTransId="{F30A199F-1624-4A19-8002-EF8225DD3829}" sibTransId="{4B68CF90-136C-47ED-887A-17A4F4EBE208}"/>
    <dgm:cxn modelId="{FD585691-A796-40F8-8322-115DECC35F02}" type="presOf" srcId="{C6D3B54E-85CA-429B-9305-52300664602C}" destId="{3E7632FF-5F98-4FF6-9D56-C53662DEE561}" srcOrd="0" destOrd="0" presId="urn:microsoft.com/office/officeart/2005/8/layout/vProcess5"/>
    <dgm:cxn modelId="{8CAEE691-5FDD-4DB3-9A73-5605FE674466}" type="presOf" srcId="{DF785718-C386-434E-999F-0AF08368D244}" destId="{1240C84D-A71D-4E85-89DE-7CFBD004E002}" srcOrd="1" destOrd="0" presId="urn:microsoft.com/office/officeart/2005/8/layout/vProcess5"/>
    <dgm:cxn modelId="{E816B2B6-DF68-44AF-9684-1D53BF7FBC06}" type="presOf" srcId="{726FC8AF-5B79-41C3-BD43-B56333AA803A}" destId="{03441816-C155-4F7A-9F07-131985425503}" srcOrd="0" destOrd="0" presId="urn:microsoft.com/office/officeart/2005/8/layout/vProcess5"/>
    <dgm:cxn modelId="{F81083BF-4210-42F8-A363-11075A6B54F1}" type="presOf" srcId="{DF785718-C386-434E-999F-0AF08368D244}" destId="{234A0274-2EBD-4DB3-A906-EDAF0D734013}" srcOrd="0" destOrd="0" presId="urn:microsoft.com/office/officeart/2005/8/layout/vProcess5"/>
    <dgm:cxn modelId="{893074D0-D47F-40D1-8C04-3286206E1879}" type="presOf" srcId="{726FC8AF-5B79-41C3-BD43-B56333AA803A}" destId="{B52D3CBA-3794-4B34-BAB5-FC2C200C2283}" srcOrd="1" destOrd="0" presId="urn:microsoft.com/office/officeart/2005/8/layout/vProcess5"/>
    <dgm:cxn modelId="{71D81ED3-A3EB-41BB-8D59-9A92F9FD4399}" srcId="{16EAE451-D6DD-4A90-AD8A-60A2C268FD38}" destId="{7084A242-1AA7-4D49-BD17-2D2EAAE6A298}" srcOrd="0" destOrd="0" parTransId="{7D5056DB-53CA-49B0-B35B-220C73FAE5A0}" sibTransId="{C6D3B54E-85CA-429B-9305-52300664602C}"/>
    <dgm:cxn modelId="{2A164BE0-DDA0-427D-9BD7-A719FFB40C47}" type="presOf" srcId="{4B68CF90-136C-47ED-887A-17A4F4EBE208}" destId="{F692A7E7-3EAA-4F1F-9F4A-F8A7445319A5}" srcOrd="0" destOrd="0" presId="urn:microsoft.com/office/officeart/2005/8/layout/vProcess5"/>
    <dgm:cxn modelId="{E1E27BE3-44D2-4576-9463-4CBE8DFF1461}" type="presOf" srcId="{7084A242-1AA7-4D49-BD17-2D2EAAE6A298}" destId="{51763B16-45CF-4C2F-B5D8-05ABB0C30600}" srcOrd="1" destOrd="0" presId="urn:microsoft.com/office/officeart/2005/8/layout/vProcess5"/>
    <dgm:cxn modelId="{6D0BB1FC-FA51-4301-A6FC-B8081782EA53}" type="presOf" srcId="{16EAE451-D6DD-4A90-AD8A-60A2C268FD38}" destId="{73216110-B29E-4F13-94C3-ACCD56986E37}" srcOrd="0" destOrd="0" presId="urn:microsoft.com/office/officeart/2005/8/layout/vProcess5"/>
    <dgm:cxn modelId="{74420F92-ABC7-4D4D-965F-853724D52144}" type="presParOf" srcId="{73216110-B29E-4F13-94C3-ACCD56986E37}" destId="{D4BAC42A-2885-4089-BCCC-9BC950316B65}" srcOrd="0" destOrd="0" presId="urn:microsoft.com/office/officeart/2005/8/layout/vProcess5"/>
    <dgm:cxn modelId="{4C1E0405-C900-4369-A84B-FBED59C55C80}" type="presParOf" srcId="{73216110-B29E-4F13-94C3-ACCD56986E37}" destId="{1BAF2DEA-14A8-4AC3-9DD9-FD8D09F215BB}" srcOrd="1" destOrd="0" presId="urn:microsoft.com/office/officeart/2005/8/layout/vProcess5"/>
    <dgm:cxn modelId="{47A6B768-7D24-488C-8850-CD9B72428CB1}" type="presParOf" srcId="{73216110-B29E-4F13-94C3-ACCD56986E37}" destId="{03441816-C155-4F7A-9F07-131985425503}" srcOrd="2" destOrd="0" presId="urn:microsoft.com/office/officeart/2005/8/layout/vProcess5"/>
    <dgm:cxn modelId="{9ACCE63F-4ECF-4628-AC17-893B9B205B05}" type="presParOf" srcId="{73216110-B29E-4F13-94C3-ACCD56986E37}" destId="{57879531-DE07-4E9E-8F94-4875B62B5551}" srcOrd="3" destOrd="0" presId="urn:microsoft.com/office/officeart/2005/8/layout/vProcess5"/>
    <dgm:cxn modelId="{8C1BA114-EFB4-42F2-980D-0AF4468807FA}" type="presParOf" srcId="{73216110-B29E-4F13-94C3-ACCD56986E37}" destId="{234A0274-2EBD-4DB3-A906-EDAF0D734013}" srcOrd="4" destOrd="0" presId="urn:microsoft.com/office/officeart/2005/8/layout/vProcess5"/>
    <dgm:cxn modelId="{61BD1DE7-B2EA-4D72-BB42-0F2491E632FE}" type="presParOf" srcId="{73216110-B29E-4F13-94C3-ACCD56986E37}" destId="{FF0B817C-D690-4937-B7F6-DB161EAAD9FA}" srcOrd="5" destOrd="0" presId="urn:microsoft.com/office/officeart/2005/8/layout/vProcess5"/>
    <dgm:cxn modelId="{21474F3F-B880-467E-B6E0-393AF689E5DB}" type="presParOf" srcId="{73216110-B29E-4F13-94C3-ACCD56986E37}" destId="{3E7632FF-5F98-4FF6-9D56-C53662DEE561}" srcOrd="6" destOrd="0" presId="urn:microsoft.com/office/officeart/2005/8/layout/vProcess5"/>
    <dgm:cxn modelId="{BF3445C8-F632-4C73-9ABF-D7031968D2F2}" type="presParOf" srcId="{73216110-B29E-4F13-94C3-ACCD56986E37}" destId="{F692A7E7-3EAA-4F1F-9F4A-F8A7445319A5}" srcOrd="7" destOrd="0" presId="urn:microsoft.com/office/officeart/2005/8/layout/vProcess5"/>
    <dgm:cxn modelId="{3986848F-BAF0-40D2-9DF7-33319CECF256}" type="presParOf" srcId="{73216110-B29E-4F13-94C3-ACCD56986E37}" destId="{4857D7D2-964B-408D-83A1-E444CBB4FD8F}" srcOrd="8" destOrd="0" presId="urn:microsoft.com/office/officeart/2005/8/layout/vProcess5"/>
    <dgm:cxn modelId="{5F1BE71B-3F65-44E3-B2A7-BC7247BF7CBE}" type="presParOf" srcId="{73216110-B29E-4F13-94C3-ACCD56986E37}" destId="{DA62532B-E34A-4142-89E1-4B5446277336}" srcOrd="9" destOrd="0" presId="urn:microsoft.com/office/officeart/2005/8/layout/vProcess5"/>
    <dgm:cxn modelId="{2B7AF29F-0D5B-481B-9066-2AF937820F10}" type="presParOf" srcId="{73216110-B29E-4F13-94C3-ACCD56986E37}" destId="{51763B16-45CF-4C2F-B5D8-05ABB0C30600}" srcOrd="10" destOrd="0" presId="urn:microsoft.com/office/officeart/2005/8/layout/vProcess5"/>
    <dgm:cxn modelId="{6AF88408-448B-4117-AA68-2FC30BD37DB3}" type="presParOf" srcId="{73216110-B29E-4F13-94C3-ACCD56986E37}" destId="{B52D3CBA-3794-4B34-BAB5-FC2C200C2283}" srcOrd="11" destOrd="0" presId="urn:microsoft.com/office/officeart/2005/8/layout/vProcess5"/>
    <dgm:cxn modelId="{17E7738F-5E4B-428B-A826-4357E0BE4EA9}" type="presParOf" srcId="{73216110-B29E-4F13-94C3-ACCD56986E37}" destId="{DB5DB99A-DB19-4EE9-BF34-D9D1E6A65398}" srcOrd="12" destOrd="0" presId="urn:microsoft.com/office/officeart/2005/8/layout/vProcess5"/>
    <dgm:cxn modelId="{9395D4D9-F8E8-4A30-8B79-8EF163AB4FD3}" type="presParOf" srcId="{73216110-B29E-4F13-94C3-ACCD56986E37}" destId="{1240C84D-A71D-4E85-89DE-7CFBD004E002}" srcOrd="13" destOrd="0" presId="urn:microsoft.com/office/officeart/2005/8/layout/vProcess5"/>
    <dgm:cxn modelId="{C1B771E9-277B-4056-A84D-A350EBB400AB}" type="presParOf" srcId="{73216110-B29E-4F13-94C3-ACCD56986E37}" destId="{83A97430-2CAA-479C-B16B-82039B8F154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396898-97DF-4790-9D5E-8DBD31232F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E5851A-C2F8-429D-9E0F-E8E5BE971BDF}">
      <dgm:prSet/>
      <dgm:spPr/>
      <dgm:t>
        <a:bodyPr/>
        <a:lstStyle/>
        <a:p>
          <a:r>
            <a:rPr lang="ko-KR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아베노믹스</a:t>
          </a:r>
          <a:r>
            <a:rPr 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사업</a:t>
          </a:r>
          <a:endParaRPr 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9684F3D1-A1EF-4418-8542-D96AC8E99E57}" type="parTrans" cxnId="{C2988DDC-8E09-424F-8B9D-E915B542779F}">
      <dgm:prSet/>
      <dgm:spPr/>
      <dgm:t>
        <a:bodyPr/>
        <a:lstStyle/>
        <a:p>
          <a:endParaRPr lang="en-US"/>
        </a:p>
      </dgm:t>
    </dgm:pt>
    <dgm:pt modelId="{7995FACA-1332-414C-A4E3-9F6E804BB0C4}" type="sibTrans" cxnId="{C2988DDC-8E09-424F-8B9D-E915B542779F}">
      <dgm:prSet/>
      <dgm:spPr/>
      <dgm:t>
        <a:bodyPr/>
        <a:lstStyle/>
        <a:p>
          <a:endParaRPr lang="en-US"/>
        </a:p>
      </dgm:t>
    </dgm:pt>
    <dgm:pt modelId="{CECB7C84-BE9A-4A0B-B94D-9755C08A40E5}">
      <dgm:prSet/>
      <dgm:spPr/>
      <dgm:t>
        <a:bodyPr/>
        <a:lstStyle/>
        <a:p>
          <a:r>
            <a: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일본의 엔저현상</a:t>
          </a:r>
          <a:endParaRPr 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05B0FE1B-E354-4408-977D-5CAA9513785B}" type="parTrans" cxnId="{260F5323-BCF0-447A-A0E3-06A2624637D5}">
      <dgm:prSet/>
      <dgm:spPr/>
      <dgm:t>
        <a:bodyPr/>
        <a:lstStyle/>
        <a:p>
          <a:endParaRPr lang="en-US"/>
        </a:p>
      </dgm:t>
    </dgm:pt>
    <dgm:pt modelId="{9A50C149-D084-47A0-80B1-42165C98335F}" type="sibTrans" cxnId="{260F5323-BCF0-447A-A0E3-06A2624637D5}">
      <dgm:prSet/>
      <dgm:spPr/>
      <dgm:t>
        <a:bodyPr/>
        <a:lstStyle/>
        <a:p>
          <a:endParaRPr lang="en-US"/>
        </a:p>
      </dgm:t>
    </dgm:pt>
    <dgm:pt modelId="{986D27E4-3B2E-4C29-BCA8-DDD0D7CA7FE5}">
      <dgm:prSet/>
      <dgm:spPr/>
      <dgm:t>
        <a:bodyPr/>
        <a:lstStyle/>
        <a:p>
          <a:r>
            <a: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현재 일본의 경제정책</a:t>
          </a:r>
          <a:endParaRPr 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B282A41B-1329-4C5F-9F77-7B88F0EF1CD9}" type="parTrans" cxnId="{6ADA544B-80C4-434E-B40D-17859CB2BB43}">
      <dgm:prSet/>
      <dgm:spPr/>
      <dgm:t>
        <a:bodyPr/>
        <a:lstStyle/>
        <a:p>
          <a:endParaRPr lang="en-US"/>
        </a:p>
      </dgm:t>
    </dgm:pt>
    <dgm:pt modelId="{3202FBAE-A5F4-4589-9835-B69ECECE499C}" type="sibTrans" cxnId="{6ADA544B-80C4-434E-B40D-17859CB2BB43}">
      <dgm:prSet/>
      <dgm:spPr/>
      <dgm:t>
        <a:bodyPr/>
        <a:lstStyle/>
        <a:p>
          <a:endParaRPr lang="en-US"/>
        </a:p>
      </dgm:t>
    </dgm:pt>
    <dgm:pt modelId="{A2F8AC58-CD2F-4CD5-923A-49D56982B24E}">
      <dgm:prSet/>
      <dgm:spPr/>
      <dgm:t>
        <a:bodyPr/>
        <a:lstStyle/>
        <a:p>
          <a:r>
            <a:rPr lang="ko-KR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앞으로의 전망</a:t>
          </a:r>
          <a:endParaRPr lang="en-US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gm:t>
    </dgm:pt>
    <dgm:pt modelId="{C29EC1F5-3D6C-43F3-A2BC-906467AB0DA8}" type="parTrans" cxnId="{47F4B694-399C-44DB-A1A5-445ECBEF261B}">
      <dgm:prSet/>
      <dgm:spPr/>
      <dgm:t>
        <a:bodyPr/>
        <a:lstStyle/>
        <a:p>
          <a:endParaRPr lang="en-US"/>
        </a:p>
      </dgm:t>
    </dgm:pt>
    <dgm:pt modelId="{9853A660-7B9E-402F-8BFA-765EA57120AB}" type="sibTrans" cxnId="{47F4B694-399C-44DB-A1A5-445ECBEF261B}">
      <dgm:prSet/>
      <dgm:spPr/>
      <dgm:t>
        <a:bodyPr/>
        <a:lstStyle/>
        <a:p>
          <a:endParaRPr lang="en-US"/>
        </a:p>
      </dgm:t>
    </dgm:pt>
    <dgm:pt modelId="{14ABC480-E18E-49F1-84A7-6871B877F272}" type="pres">
      <dgm:prSet presAssocID="{3E396898-97DF-4790-9D5E-8DBD31232F30}" presName="linear" presStyleCnt="0">
        <dgm:presLayoutVars>
          <dgm:animLvl val="lvl"/>
          <dgm:resizeHandles val="exact"/>
        </dgm:presLayoutVars>
      </dgm:prSet>
      <dgm:spPr/>
    </dgm:pt>
    <dgm:pt modelId="{C62B08B6-032F-4193-87C3-3CAFF27182F7}" type="pres">
      <dgm:prSet presAssocID="{B2E5851A-C2F8-429D-9E0F-E8E5BE971BD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684E37-5B23-4754-B2DC-FA8AEBE473F8}" type="pres">
      <dgm:prSet presAssocID="{7995FACA-1332-414C-A4E3-9F6E804BB0C4}" presName="spacer" presStyleCnt="0"/>
      <dgm:spPr/>
    </dgm:pt>
    <dgm:pt modelId="{20DF5038-4BF5-4792-AC34-177A0B06E9A8}" type="pres">
      <dgm:prSet presAssocID="{CECB7C84-BE9A-4A0B-B94D-9755C08A40E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82BCBAA-68EE-4C94-AB0C-B2C5AEBB9357}" type="pres">
      <dgm:prSet presAssocID="{9A50C149-D084-47A0-80B1-42165C98335F}" presName="spacer" presStyleCnt="0"/>
      <dgm:spPr/>
    </dgm:pt>
    <dgm:pt modelId="{DE3EBB1A-250F-41EB-AA3B-089ABF7D4E07}" type="pres">
      <dgm:prSet presAssocID="{986D27E4-3B2E-4C29-BCA8-DDD0D7CA7FE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0AF1D7A-4CA1-4479-967C-44783920DC80}" type="pres">
      <dgm:prSet presAssocID="{3202FBAE-A5F4-4589-9835-B69ECECE499C}" presName="spacer" presStyleCnt="0"/>
      <dgm:spPr/>
    </dgm:pt>
    <dgm:pt modelId="{200E74AD-A2A0-4AFC-BF48-C78E234DC737}" type="pres">
      <dgm:prSet presAssocID="{A2F8AC58-CD2F-4CD5-923A-49D56982B24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60F5323-BCF0-447A-A0E3-06A2624637D5}" srcId="{3E396898-97DF-4790-9D5E-8DBD31232F30}" destId="{CECB7C84-BE9A-4A0B-B94D-9755C08A40E5}" srcOrd="1" destOrd="0" parTransId="{05B0FE1B-E354-4408-977D-5CAA9513785B}" sibTransId="{9A50C149-D084-47A0-80B1-42165C98335F}"/>
    <dgm:cxn modelId="{A4A0C03D-B83A-444A-B83F-343F7DA7C311}" type="presOf" srcId="{B2E5851A-C2F8-429D-9E0F-E8E5BE971BDF}" destId="{C62B08B6-032F-4193-87C3-3CAFF27182F7}" srcOrd="0" destOrd="0" presId="urn:microsoft.com/office/officeart/2005/8/layout/vList2"/>
    <dgm:cxn modelId="{6ADA544B-80C4-434E-B40D-17859CB2BB43}" srcId="{3E396898-97DF-4790-9D5E-8DBD31232F30}" destId="{986D27E4-3B2E-4C29-BCA8-DDD0D7CA7FE5}" srcOrd="2" destOrd="0" parTransId="{B282A41B-1329-4C5F-9F77-7B88F0EF1CD9}" sibTransId="{3202FBAE-A5F4-4589-9835-B69ECECE499C}"/>
    <dgm:cxn modelId="{A7820093-B212-4ABD-A926-4411D448BADD}" type="presOf" srcId="{3E396898-97DF-4790-9D5E-8DBD31232F30}" destId="{14ABC480-E18E-49F1-84A7-6871B877F272}" srcOrd="0" destOrd="0" presId="urn:microsoft.com/office/officeart/2005/8/layout/vList2"/>
    <dgm:cxn modelId="{47F4B694-399C-44DB-A1A5-445ECBEF261B}" srcId="{3E396898-97DF-4790-9D5E-8DBD31232F30}" destId="{A2F8AC58-CD2F-4CD5-923A-49D56982B24E}" srcOrd="3" destOrd="0" parTransId="{C29EC1F5-3D6C-43F3-A2BC-906467AB0DA8}" sibTransId="{9853A660-7B9E-402F-8BFA-765EA57120AB}"/>
    <dgm:cxn modelId="{C1FFBF97-929F-49D3-B433-48687850F33E}" type="presOf" srcId="{986D27E4-3B2E-4C29-BCA8-DDD0D7CA7FE5}" destId="{DE3EBB1A-250F-41EB-AA3B-089ABF7D4E07}" srcOrd="0" destOrd="0" presId="urn:microsoft.com/office/officeart/2005/8/layout/vList2"/>
    <dgm:cxn modelId="{ADDE1EB7-AE65-4D8D-9485-96A719F844F2}" type="presOf" srcId="{CECB7C84-BE9A-4A0B-B94D-9755C08A40E5}" destId="{20DF5038-4BF5-4792-AC34-177A0B06E9A8}" srcOrd="0" destOrd="0" presId="urn:microsoft.com/office/officeart/2005/8/layout/vList2"/>
    <dgm:cxn modelId="{D04A13C6-EAE5-406E-866B-5414294F6E5D}" type="presOf" srcId="{A2F8AC58-CD2F-4CD5-923A-49D56982B24E}" destId="{200E74AD-A2A0-4AFC-BF48-C78E234DC737}" srcOrd="0" destOrd="0" presId="urn:microsoft.com/office/officeart/2005/8/layout/vList2"/>
    <dgm:cxn modelId="{C2988DDC-8E09-424F-8B9D-E915B542779F}" srcId="{3E396898-97DF-4790-9D5E-8DBD31232F30}" destId="{B2E5851A-C2F8-429D-9E0F-E8E5BE971BDF}" srcOrd="0" destOrd="0" parTransId="{9684F3D1-A1EF-4418-8542-D96AC8E99E57}" sibTransId="{7995FACA-1332-414C-A4E3-9F6E804BB0C4}"/>
    <dgm:cxn modelId="{9C3308E1-3041-4A87-85A9-08309FABF33B}" type="presParOf" srcId="{14ABC480-E18E-49F1-84A7-6871B877F272}" destId="{C62B08B6-032F-4193-87C3-3CAFF27182F7}" srcOrd="0" destOrd="0" presId="urn:microsoft.com/office/officeart/2005/8/layout/vList2"/>
    <dgm:cxn modelId="{71EA32EC-8882-411C-9B63-77B8B9B1FDF6}" type="presParOf" srcId="{14ABC480-E18E-49F1-84A7-6871B877F272}" destId="{DF684E37-5B23-4754-B2DC-FA8AEBE473F8}" srcOrd="1" destOrd="0" presId="urn:microsoft.com/office/officeart/2005/8/layout/vList2"/>
    <dgm:cxn modelId="{E03920EE-0D15-4234-B367-7AB7D389EAAD}" type="presParOf" srcId="{14ABC480-E18E-49F1-84A7-6871B877F272}" destId="{20DF5038-4BF5-4792-AC34-177A0B06E9A8}" srcOrd="2" destOrd="0" presId="urn:microsoft.com/office/officeart/2005/8/layout/vList2"/>
    <dgm:cxn modelId="{44A7BFAF-948A-4EAB-B0DC-3C35A57C1205}" type="presParOf" srcId="{14ABC480-E18E-49F1-84A7-6871B877F272}" destId="{582BCBAA-68EE-4C94-AB0C-B2C5AEBB9357}" srcOrd="3" destOrd="0" presId="urn:microsoft.com/office/officeart/2005/8/layout/vList2"/>
    <dgm:cxn modelId="{81853065-0AA2-4D5D-AA26-F58AA6F542B1}" type="presParOf" srcId="{14ABC480-E18E-49F1-84A7-6871B877F272}" destId="{DE3EBB1A-250F-41EB-AA3B-089ABF7D4E07}" srcOrd="4" destOrd="0" presId="urn:microsoft.com/office/officeart/2005/8/layout/vList2"/>
    <dgm:cxn modelId="{C682A119-F335-4DA8-B8E7-4DA8BC0B0212}" type="presParOf" srcId="{14ABC480-E18E-49F1-84A7-6871B877F272}" destId="{F0AF1D7A-4CA1-4479-967C-44783920DC80}" srcOrd="5" destOrd="0" presId="urn:microsoft.com/office/officeart/2005/8/layout/vList2"/>
    <dgm:cxn modelId="{3F33EDE3-2C82-495E-8A8C-D889FFDC4A46}" type="presParOf" srcId="{14ABC480-E18E-49F1-84A7-6871B877F272}" destId="{200E74AD-A2A0-4AFC-BF48-C78E234DC73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6436A-0DA1-45B4-BA4B-041E405BAF06}">
      <dsp:nvSpPr>
        <dsp:cNvPr id="0" name=""/>
        <dsp:cNvSpPr/>
      </dsp:nvSpPr>
      <dsp:spPr>
        <a:xfrm>
          <a:off x="1875" y="724038"/>
          <a:ext cx="2285285" cy="914114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>
              <a:solidFill>
                <a:srgbClr val="0070C0"/>
              </a:solidFill>
            </a:rPr>
            <a:t>23.1</a:t>
          </a:r>
          <a:r>
            <a:rPr lang="ko-KR" altLang="en-US" sz="1800" b="1" kern="1200" dirty="0">
              <a:solidFill>
                <a:srgbClr val="0070C0"/>
              </a:solidFill>
            </a:rPr>
            <a:t>월</a:t>
          </a:r>
          <a:endParaRPr lang="en-US" altLang="ko-KR" sz="1800" b="1" kern="1200" dirty="0">
            <a:solidFill>
              <a:srgbClr val="0070C0"/>
            </a:solidFill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solidFill>
                <a:schemeClr val="tx1"/>
              </a:solidFill>
            </a:rPr>
            <a:t>5.0%</a:t>
          </a:r>
        </a:p>
      </dsp:txBody>
      <dsp:txXfrm>
        <a:off x="458932" y="724038"/>
        <a:ext cx="1371171" cy="914114"/>
      </dsp:txXfrm>
    </dsp:sp>
    <dsp:sp modelId="{5F889EF5-9209-4132-AB3E-8AE13A7E62E3}">
      <dsp:nvSpPr>
        <dsp:cNvPr id="0" name=""/>
        <dsp:cNvSpPr/>
      </dsp:nvSpPr>
      <dsp:spPr>
        <a:xfrm>
          <a:off x="2058633" y="724038"/>
          <a:ext cx="2285285" cy="914114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>
              <a:solidFill>
                <a:srgbClr val="0070C0"/>
              </a:solidFill>
            </a:rPr>
            <a:t>2</a:t>
          </a:r>
          <a:r>
            <a:rPr lang="ko-KR" altLang="en-US" sz="1800" b="1" kern="1200" dirty="0">
              <a:solidFill>
                <a:srgbClr val="0070C0"/>
              </a:solidFill>
            </a:rPr>
            <a:t>월</a:t>
          </a:r>
          <a:endParaRPr lang="en-US" altLang="ko-KR" sz="1800" b="1" kern="1200" dirty="0">
            <a:solidFill>
              <a:srgbClr val="0070C0"/>
            </a:solidFill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solidFill>
                <a:schemeClr val="tx1"/>
              </a:solidFill>
            </a:rPr>
            <a:t>7.3%</a:t>
          </a:r>
          <a:endParaRPr lang="ko-KR" altLang="en-US" sz="1800" kern="1200" dirty="0">
            <a:solidFill>
              <a:schemeClr val="tx1"/>
            </a:solidFill>
          </a:endParaRPr>
        </a:p>
      </dsp:txBody>
      <dsp:txXfrm>
        <a:off x="2515690" y="724038"/>
        <a:ext cx="1371171" cy="914114"/>
      </dsp:txXfrm>
    </dsp:sp>
    <dsp:sp modelId="{DBE01002-F99A-4117-8A17-D5EF4DFDF84B}">
      <dsp:nvSpPr>
        <dsp:cNvPr id="0" name=""/>
        <dsp:cNvSpPr/>
      </dsp:nvSpPr>
      <dsp:spPr>
        <a:xfrm>
          <a:off x="4115390" y="724038"/>
          <a:ext cx="2285285" cy="914114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>
              <a:solidFill>
                <a:srgbClr val="0070C0"/>
              </a:solidFill>
            </a:rPr>
            <a:t>3</a:t>
          </a:r>
          <a:r>
            <a:rPr lang="ko-KR" altLang="en-US" sz="1800" b="1" kern="1200" dirty="0">
              <a:solidFill>
                <a:srgbClr val="0070C0"/>
              </a:solidFill>
            </a:rPr>
            <a:t>월</a:t>
          </a:r>
          <a:endParaRPr lang="en-US" altLang="ko-KR" sz="1800" b="1" kern="1200" dirty="0">
            <a:solidFill>
              <a:srgbClr val="0070C0"/>
            </a:solidFill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solidFill>
                <a:schemeClr val="tx1"/>
              </a:solidFill>
            </a:rPr>
            <a:t>7.9%</a:t>
          </a:r>
          <a:endParaRPr lang="ko-KR" altLang="en-US" sz="1800" kern="1200" dirty="0">
            <a:solidFill>
              <a:schemeClr val="tx1"/>
            </a:solidFill>
          </a:endParaRPr>
        </a:p>
      </dsp:txBody>
      <dsp:txXfrm>
        <a:off x="4572447" y="724038"/>
        <a:ext cx="1371171" cy="914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6436A-0DA1-45B4-BA4B-041E405BAF06}">
      <dsp:nvSpPr>
        <dsp:cNvPr id="0" name=""/>
        <dsp:cNvSpPr/>
      </dsp:nvSpPr>
      <dsp:spPr>
        <a:xfrm>
          <a:off x="1875" y="306940"/>
          <a:ext cx="2285285" cy="1202243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>
              <a:solidFill>
                <a:srgbClr val="0070C0"/>
              </a:solidFill>
            </a:rPr>
            <a:t>23.1</a:t>
          </a:r>
          <a:r>
            <a:rPr lang="ko-KR" altLang="en-US" sz="1800" b="1" kern="1200" dirty="0">
              <a:solidFill>
                <a:srgbClr val="0070C0"/>
              </a:solidFill>
            </a:rPr>
            <a:t>월</a:t>
          </a:r>
          <a:endParaRPr lang="en-US" altLang="ko-KR" sz="1800" b="1" kern="1200" dirty="0">
            <a:solidFill>
              <a:srgbClr val="0070C0"/>
            </a:solidFill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</a:rPr>
            <a:t>1.9%</a:t>
          </a:r>
        </a:p>
      </dsp:txBody>
      <dsp:txXfrm>
        <a:off x="602997" y="306940"/>
        <a:ext cx="1083042" cy="1202243"/>
      </dsp:txXfrm>
    </dsp:sp>
    <dsp:sp modelId="{5F889EF5-9209-4132-AB3E-8AE13A7E62E3}">
      <dsp:nvSpPr>
        <dsp:cNvPr id="0" name=""/>
        <dsp:cNvSpPr/>
      </dsp:nvSpPr>
      <dsp:spPr>
        <a:xfrm>
          <a:off x="2058633" y="356956"/>
          <a:ext cx="2285285" cy="1102211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>
              <a:solidFill>
                <a:srgbClr val="0070C0"/>
              </a:solidFill>
            </a:rPr>
            <a:t>2</a:t>
          </a:r>
          <a:r>
            <a:rPr lang="ko-KR" altLang="en-US" sz="1800" b="1" kern="1200" dirty="0">
              <a:solidFill>
                <a:srgbClr val="0070C0"/>
              </a:solidFill>
            </a:rPr>
            <a:t>월</a:t>
          </a:r>
          <a:endParaRPr lang="en-US" altLang="ko-KR" sz="1800" b="1" kern="1200" dirty="0">
            <a:solidFill>
              <a:srgbClr val="0070C0"/>
            </a:solidFill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</a:rPr>
            <a:t>1.6%</a:t>
          </a:r>
        </a:p>
      </dsp:txBody>
      <dsp:txXfrm>
        <a:off x="2609739" y="356956"/>
        <a:ext cx="1183074" cy="1102211"/>
      </dsp:txXfrm>
    </dsp:sp>
    <dsp:sp modelId="{DBE01002-F99A-4117-8A17-D5EF4DFDF84B}">
      <dsp:nvSpPr>
        <dsp:cNvPr id="0" name=""/>
        <dsp:cNvSpPr/>
      </dsp:nvSpPr>
      <dsp:spPr>
        <a:xfrm>
          <a:off x="4115390" y="349931"/>
          <a:ext cx="2285285" cy="1116261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>
              <a:solidFill>
                <a:srgbClr val="0070C0"/>
              </a:solidFill>
            </a:rPr>
            <a:t>3</a:t>
          </a:r>
          <a:r>
            <a:rPr lang="ko-KR" altLang="en-US" sz="1800" b="1" kern="1200" dirty="0">
              <a:solidFill>
                <a:srgbClr val="0070C0"/>
              </a:solidFill>
            </a:rPr>
            <a:t>월</a:t>
          </a:r>
          <a:endParaRPr lang="en-US" altLang="ko-KR" sz="1800" b="1" kern="1200" dirty="0">
            <a:solidFill>
              <a:srgbClr val="0070C0"/>
            </a:solidFill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</a:rPr>
            <a:t>-5.5%</a:t>
          </a:r>
        </a:p>
      </dsp:txBody>
      <dsp:txXfrm>
        <a:off x="4673521" y="349931"/>
        <a:ext cx="1169024" cy="1116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73774-7CD0-49FE-886A-3584E994841E}">
      <dsp:nvSpPr>
        <dsp:cNvPr id="0" name=""/>
        <dsp:cNvSpPr/>
      </dsp:nvSpPr>
      <dsp:spPr>
        <a:xfrm>
          <a:off x="4858" y="1236341"/>
          <a:ext cx="1452065" cy="87123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kern="1200" dirty="0">
              <a:solidFill>
                <a:schemeClr val="tx1"/>
              </a:solidFill>
            </a:rPr>
            <a:t>6.8%</a:t>
          </a:r>
          <a:endParaRPr lang="ko-KR" altLang="en-US" sz="2400" kern="1200" dirty="0">
            <a:solidFill>
              <a:schemeClr val="tx1"/>
            </a:solidFill>
          </a:endParaRPr>
        </a:p>
      </dsp:txBody>
      <dsp:txXfrm>
        <a:off x="30376" y="1261859"/>
        <a:ext cx="1401029" cy="820203"/>
      </dsp:txXfrm>
    </dsp:sp>
    <dsp:sp modelId="{AE42313D-F556-4F83-AE7C-CA7612B27FC2}">
      <dsp:nvSpPr>
        <dsp:cNvPr id="0" name=""/>
        <dsp:cNvSpPr/>
      </dsp:nvSpPr>
      <dsp:spPr>
        <a:xfrm>
          <a:off x="1602130" y="1491904"/>
          <a:ext cx="307837" cy="360112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000" kern="1200"/>
        </a:p>
      </dsp:txBody>
      <dsp:txXfrm>
        <a:off x="1602130" y="1563926"/>
        <a:ext cx="215486" cy="216068"/>
      </dsp:txXfrm>
    </dsp:sp>
    <dsp:sp modelId="{A327EBB6-08E5-4C68-B934-F0CB25E924A6}">
      <dsp:nvSpPr>
        <dsp:cNvPr id="0" name=""/>
        <dsp:cNvSpPr/>
      </dsp:nvSpPr>
      <dsp:spPr>
        <a:xfrm>
          <a:off x="2037750" y="1236341"/>
          <a:ext cx="1452065" cy="87123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kern="1200" dirty="0">
              <a:solidFill>
                <a:schemeClr val="tx1"/>
              </a:solidFill>
            </a:rPr>
            <a:t>8.4%</a:t>
          </a:r>
          <a:endParaRPr lang="ko-KR" altLang="en-US" sz="2400" kern="1200" dirty="0">
            <a:solidFill>
              <a:schemeClr val="tx1"/>
            </a:solidFill>
          </a:endParaRPr>
        </a:p>
      </dsp:txBody>
      <dsp:txXfrm>
        <a:off x="2063268" y="1261859"/>
        <a:ext cx="1401029" cy="820203"/>
      </dsp:txXfrm>
    </dsp:sp>
    <dsp:sp modelId="{A10CF8DC-1838-47BB-9005-2C3CD49FA588}">
      <dsp:nvSpPr>
        <dsp:cNvPr id="0" name=""/>
        <dsp:cNvSpPr/>
      </dsp:nvSpPr>
      <dsp:spPr>
        <a:xfrm>
          <a:off x="3635022" y="1491904"/>
          <a:ext cx="307837" cy="360112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000" kern="1200"/>
        </a:p>
      </dsp:txBody>
      <dsp:txXfrm>
        <a:off x="3635022" y="1563926"/>
        <a:ext cx="215486" cy="216068"/>
      </dsp:txXfrm>
    </dsp:sp>
    <dsp:sp modelId="{2E44713F-DC4F-4E70-8E58-B6D9579F6654}">
      <dsp:nvSpPr>
        <dsp:cNvPr id="0" name=""/>
        <dsp:cNvSpPr/>
      </dsp:nvSpPr>
      <dsp:spPr>
        <a:xfrm>
          <a:off x="4070642" y="1236341"/>
          <a:ext cx="1452065" cy="87123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kern="1200" dirty="0">
              <a:solidFill>
                <a:schemeClr val="tx1"/>
              </a:solidFill>
            </a:rPr>
            <a:t>6.8%</a:t>
          </a:r>
          <a:endParaRPr lang="ko-KR" altLang="en-US" sz="2400" kern="1200" dirty="0">
            <a:solidFill>
              <a:schemeClr val="tx1"/>
            </a:solidFill>
          </a:endParaRPr>
        </a:p>
      </dsp:txBody>
      <dsp:txXfrm>
        <a:off x="4096160" y="1261859"/>
        <a:ext cx="1401029" cy="8202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6436A-0DA1-45B4-BA4B-041E405BAF06}">
      <dsp:nvSpPr>
        <dsp:cNvPr id="0" name=""/>
        <dsp:cNvSpPr/>
      </dsp:nvSpPr>
      <dsp:spPr>
        <a:xfrm>
          <a:off x="2069" y="676720"/>
          <a:ext cx="2521875" cy="1008750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>
              <a:solidFill>
                <a:srgbClr val="0070C0"/>
              </a:solidFill>
            </a:rPr>
            <a:t>23.1</a:t>
          </a:r>
          <a:r>
            <a:rPr lang="ko-KR" altLang="en-US" sz="2000" b="1" kern="1200" dirty="0">
              <a:solidFill>
                <a:srgbClr val="0070C0"/>
              </a:solidFill>
            </a:rPr>
            <a:t>월</a:t>
          </a:r>
          <a:endParaRPr lang="en-US" altLang="ko-KR" sz="2000" b="1" kern="1200" dirty="0">
            <a:solidFill>
              <a:srgbClr val="0070C0"/>
            </a:solidFill>
          </a:endParaRPr>
        </a:p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solidFill>
                <a:schemeClr val="tx1"/>
              </a:solidFill>
            </a:rPr>
            <a:t>3.5%</a:t>
          </a:r>
        </a:p>
      </dsp:txBody>
      <dsp:txXfrm>
        <a:off x="506444" y="676720"/>
        <a:ext cx="1513125" cy="1008750"/>
      </dsp:txXfrm>
    </dsp:sp>
    <dsp:sp modelId="{5F889EF5-9209-4132-AB3E-8AE13A7E62E3}">
      <dsp:nvSpPr>
        <dsp:cNvPr id="0" name=""/>
        <dsp:cNvSpPr/>
      </dsp:nvSpPr>
      <dsp:spPr>
        <a:xfrm>
          <a:off x="2271757" y="676720"/>
          <a:ext cx="2521875" cy="1008750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>
              <a:solidFill>
                <a:srgbClr val="0070C0"/>
              </a:solidFill>
            </a:rPr>
            <a:t>2</a:t>
          </a:r>
          <a:r>
            <a:rPr lang="ko-KR" altLang="en-US" sz="2000" b="1" kern="1200" dirty="0">
              <a:solidFill>
                <a:srgbClr val="0070C0"/>
              </a:solidFill>
            </a:rPr>
            <a:t>월</a:t>
          </a:r>
          <a:endParaRPr lang="en-US" altLang="ko-KR" sz="2000" b="1" kern="1200" dirty="0">
            <a:solidFill>
              <a:srgbClr val="0070C0"/>
            </a:solidFill>
          </a:endParaRPr>
        </a:p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solidFill>
                <a:schemeClr val="tx1"/>
              </a:solidFill>
            </a:rPr>
            <a:t>6.5%</a:t>
          </a:r>
          <a:endParaRPr lang="ko-KR" altLang="en-US" sz="2000" kern="1200" dirty="0">
            <a:solidFill>
              <a:schemeClr val="tx1"/>
            </a:solidFill>
          </a:endParaRPr>
        </a:p>
      </dsp:txBody>
      <dsp:txXfrm>
        <a:off x="2776132" y="676720"/>
        <a:ext cx="1513125" cy="1008750"/>
      </dsp:txXfrm>
    </dsp:sp>
    <dsp:sp modelId="{DBE01002-F99A-4117-8A17-D5EF4DFDF84B}">
      <dsp:nvSpPr>
        <dsp:cNvPr id="0" name=""/>
        <dsp:cNvSpPr/>
      </dsp:nvSpPr>
      <dsp:spPr>
        <a:xfrm>
          <a:off x="4541445" y="676720"/>
          <a:ext cx="2521875" cy="1008750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b="1" kern="1200" dirty="0">
              <a:solidFill>
                <a:srgbClr val="0070C0"/>
              </a:solidFill>
            </a:rPr>
            <a:t>3</a:t>
          </a:r>
          <a:r>
            <a:rPr lang="ko-KR" altLang="en-US" sz="2000" b="1" kern="1200" dirty="0">
              <a:solidFill>
                <a:srgbClr val="0070C0"/>
              </a:solidFill>
            </a:rPr>
            <a:t>월</a:t>
          </a:r>
          <a:endParaRPr lang="en-US" altLang="ko-KR" sz="2000" b="1" kern="1200" dirty="0">
            <a:solidFill>
              <a:srgbClr val="0070C0"/>
            </a:solidFill>
          </a:endParaRPr>
        </a:p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solidFill>
                <a:schemeClr val="tx1"/>
              </a:solidFill>
            </a:rPr>
            <a:t>4.3%</a:t>
          </a:r>
          <a:endParaRPr lang="ko-KR" altLang="en-US" sz="2000" kern="1200" dirty="0">
            <a:solidFill>
              <a:schemeClr val="tx1"/>
            </a:solidFill>
          </a:endParaRPr>
        </a:p>
      </dsp:txBody>
      <dsp:txXfrm>
        <a:off x="5045820" y="676720"/>
        <a:ext cx="1513125" cy="10087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F2DEA-14A8-4AC3-9DD9-FD8D09F215BB}">
      <dsp:nvSpPr>
        <dsp:cNvPr id="0" name=""/>
        <dsp:cNvSpPr/>
      </dsp:nvSpPr>
      <dsp:spPr>
        <a:xfrm>
          <a:off x="-563598" y="0"/>
          <a:ext cx="8622557" cy="95535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장기금리는 </a:t>
          </a:r>
          <a:r>
            <a:rPr lang="en-US" altLang="ko-KR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7</a:t>
          </a:r>
          <a:r>
            <a:rPr lang="ko-KR" altLang="en-US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월 일본은행 </a:t>
          </a:r>
          <a:r>
            <a:rPr lang="en-US" altLang="ko-KR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YCC</a:t>
          </a:r>
          <a:r>
            <a:rPr lang="ko-KR" altLang="en-US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정책 수정으로 </a:t>
          </a:r>
          <a:r>
            <a:rPr lang="ko-KR" altLang="en-US" sz="2000" kern="1200" dirty="0" err="1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큰폭</a:t>
          </a:r>
          <a:r>
            <a:rPr lang="ko-KR" altLang="en-US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 상승함</a:t>
          </a:r>
        </a:p>
      </dsp:txBody>
      <dsp:txXfrm>
        <a:off x="-535617" y="27981"/>
        <a:ext cx="7382920" cy="899395"/>
      </dsp:txXfrm>
    </dsp:sp>
    <dsp:sp modelId="{03441816-C155-4F7A-9F07-131985425503}">
      <dsp:nvSpPr>
        <dsp:cNvPr id="0" name=""/>
        <dsp:cNvSpPr/>
      </dsp:nvSpPr>
      <dsp:spPr>
        <a:xfrm>
          <a:off x="380695" y="1088045"/>
          <a:ext cx="7916268" cy="955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장기금리는 </a:t>
          </a:r>
          <a:r>
            <a:rPr lang="en-US" altLang="ko-KR" sz="18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3</a:t>
          </a:r>
          <a:r>
            <a:rPr lang="ko-KR" altLang="en-US" sz="18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월중 글로벌 금융불안 우려로 일시적으로 </a:t>
          </a:r>
          <a:r>
            <a:rPr lang="en-US" altLang="ko-KR" sz="18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0.3%</a:t>
          </a:r>
          <a:r>
            <a:rPr lang="ko-KR" altLang="en-US" sz="18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를 하회</a:t>
          </a:r>
        </a:p>
      </dsp:txBody>
      <dsp:txXfrm>
        <a:off x="408676" y="1116026"/>
        <a:ext cx="6648174" cy="899395"/>
      </dsp:txXfrm>
    </dsp:sp>
    <dsp:sp modelId="{57879531-DE07-4E9E-8F94-4875B62B5551}">
      <dsp:nvSpPr>
        <dsp:cNvPr id="0" name=""/>
        <dsp:cNvSpPr/>
      </dsp:nvSpPr>
      <dsp:spPr>
        <a:xfrm>
          <a:off x="660973" y="2176090"/>
          <a:ext cx="8538012" cy="95535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일본은행 완화정책 지속 기대</a:t>
          </a:r>
          <a:r>
            <a:rPr lang="en-US" altLang="ko-KR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+ YCC</a:t>
          </a:r>
          <a:r>
            <a:rPr lang="ko-KR" altLang="en-US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정책 수정 전망 등이 교차하면서 대체로 </a:t>
          </a:r>
          <a:r>
            <a:rPr lang="en-US" altLang="ko-KR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0.4%</a:t>
          </a:r>
          <a:r>
            <a:rPr lang="ko-KR" altLang="en-US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에서 등락함</a:t>
          </a:r>
        </a:p>
      </dsp:txBody>
      <dsp:txXfrm>
        <a:off x="688954" y="2204071"/>
        <a:ext cx="7174717" cy="899395"/>
      </dsp:txXfrm>
    </dsp:sp>
    <dsp:sp modelId="{234A0274-2EBD-4DB3-A906-EDAF0D734013}">
      <dsp:nvSpPr>
        <dsp:cNvPr id="0" name=""/>
        <dsp:cNvSpPr/>
      </dsp:nvSpPr>
      <dsp:spPr>
        <a:xfrm>
          <a:off x="1562995" y="3264136"/>
          <a:ext cx="7916268" cy="955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7</a:t>
          </a:r>
          <a:r>
            <a:rPr lang="ko-KR" altLang="en-US" sz="20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월말 일본은행 금융정책회의 이후 큰 폭 상승하면서 </a:t>
          </a:r>
          <a:r>
            <a:rPr lang="en-US" altLang="ko-KR" sz="20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2014</a:t>
          </a:r>
          <a:r>
            <a:rPr lang="ko-KR" altLang="en-US" sz="20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년 </a:t>
          </a:r>
          <a:r>
            <a:rPr lang="en-US" altLang="ko-KR" sz="20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6</a:t>
          </a:r>
          <a:r>
            <a:rPr lang="ko-KR" altLang="en-US" sz="20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월 이후 최고치 </a:t>
          </a:r>
          <a:r>
            <a:rPr lang="en-US" altLang="ko-KR" sz="20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0.612%</a:t>
          </a:r>
          <a:r>
            <a:rPr lang="ko-KR" altLang="en-US" sz="20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를</a:t>
          </a:r>
          <a:r>
            <a:rPr lang="en-US" altLang="ko-KR" sz="20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 </a:t>
          </a:r>
          <a:r>
            <a:rPr lang="ko-KR" altLang="en-US" sz="2000" kern="1200" dirty="0">
              <a:latin typeface="HY얕은샘물M" panose="02030600000101010101" pitchFamily="18" charset="-127"/>
              <a:ea typeface="HY얕은샘물M" panose="02030600000101010101" pitchFamily="18" charset="-127"/>
            </a:rPr>
            <a:t>기록</a:t>
          </a:r>
        </a:p>
      </dsp:txBody>
      <dsp:txXfrm>
        <a:off x="1590976" y="3292117"/>
        <a:ext cx="6648174" cy="899395"/>
      </dsp:txXfrm>
    </dsp:sp>
    <dsp:sp modelId="{FF0B817C-D690-4937-B7F6-DB161EAAD9FA}">
      <dsp:nvSpPr>
        <dsp:cNvPr id="0" name=""/>
        <dsp:cNvSpPr/>
      </dsp:nvSpPr>
      <dsp:spPr>
        <a:xfrm>
          <a:off x="1380092" y="4352181"/>
          <a:ext cx="9464373" cy="95535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지난해 말 이후 </a:t>
          </a:r>
          <a:r>
            <a:rPr lang="en-US" altLang="ko-KR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10</a:t>
          </a:r>
          <a:r>
            <a:rPr lang="ko-KR" altLang="en-US" sz="2000" kern="1200" dirty="0" err="1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년물</a:t>
          </a:r>
          <a:r>
            <a:rPr lang="ko-KR" altLang="en-US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 금리는 상승한 반면 여타 </a:t>
          </a:r>
          <a:r>
            <a:rPr lang="ko-KR" altLang="en-US" sz="2000" kern="1200" dirty="0" err="1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기간물</a:t>
          </a:r>
          <a:r>
            <a:rPr lang="ko-KR" altLang="en-US" sz="2000" kern="1200" dirty="0">
              <a:solidFill>
                <a:schemeClr val="tx1"/>
              </a:solidFill>
              <a:latin typeface="HY얕은샘물M" panose="02030600000101010101" pitchFamily="18" charset="-127"/>
              <a:ea typeface="HY얕은샘물M" panose="02030600000101010101" pitchFamily="18" charset="-127"/>
            </a:rPr>
            <a:t> 금리는 소폭 하락하면서 수익률곡선 왜곡현상이 해소됨</a:t>
          </a:r>
        </a:p>
      </dsp:txBody>
      <dsp:txXfrm>
        <a:off x="1408073" y="4380162"/>
        <a:ext cx="7959235" cy="899395"/>
      </dsp:txXfrm>
    </dsp:sp>
    <dsp:sp modelId="{3E7632FF-5F98-4FF6-9D56-C53662DEE561}">
      <dsp:nvSpPr>
        <dsp:cNvPr id="0" name=""/>
        <dsp:cNvSpPr/>
      </dsp:nvSpPr>
      <dsp:spPr>
        <a:xfrm>
          <a:off x="7084832" y="697941"/>
          <a:ext cx="620982" cy="6209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000" kern="1200"/>
        </a:p>
      </dsp:txBody>
      <dsp:txXfrm>
        <a:off x="7224553" y="697941"/>
        <a:ext cx="341540" cy="467289"/>
      </dsp:txXfrm>
    </dsp:sp>
    <dsp:sp modelId="{F692A7E7-3EAA-4F1F-9F4A-F8A7445319A5}">
      <dsp:nvSpPr>
        <dsp:cNvPr id="0" name=""/>
        <dsp:cNvSpPr/>
      </dsp:nvSpPr>
      <dsp:spPr>
        <a:xfrm>
          <a:off x="7675982" y="1785986"/>
          <a:ext cx="620982" cy="6209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000" kern="1200"/>
        </a:p>
      </dsp:txBody>
      <dsp:txXfrm>
        <a:off x="7815703" y="1785986"/>
        <a:ext cx="341540" cy="467289"/>
      </dsp:txXfrm>
    </dsp:sp>
    <dsp:sp modelId="{4857D7D2-964B-408D-83A1-E444CBB4FD8F}">
      <dsp:nvSpPr>
        <dsp:cNvPr id="0" name=""/>
        <dsp:cNvSpPr/>
      </dsp:nvSpPr>
      <dsp:spPr>
        <a:xfrm>
          <a:off x="8267132" y="2858109"/>
          <a:ext cx="620982" cy="6209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000" kern="1200"/>
        </a:p>
      </dsp:txBody>
      <dsp:txXfrm>
        <a:off x="8406853" y="2858109"/>
        <a:ext cx="341540" cy="467289"/>
      </dsp:txXfrm>
    </dsp:sp>
    <dsp:sp modelId="{DA62532B-E34A-4142-89E1-4B5446277336}">
      <dsp:nvSpPr>
        <dsp:cNvPr id="0" name=""/>
        <dsp:cNvSpPr/>
      </dsp:nvSpPr>
      <dsp:spPr>
        <a:xfrm>
          <a:off x="8858282" y="3956770"/>
          <a:ext cx="620982" cy="6209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000" kern="1200"/>
        </a:p>
      </dsp:txBody>
      <dsp:txXfrm>
        <a:off x="8998003" y="3956770"/>
        <a:ext cx="341540" cy="4672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B08B6-032F-4193-87C3-3CAFF27182F7}">
      <dsp:nvSpPr>
        <dsp:cNvPr id="0" name=""/>
        <dsp:cNvSpPr/>
      </dsp:nvSpPr>
      <dsp:spPr>
        <a:xfrm>
          <a:off x="0" y="53025"/>
          <a:ext cx="9621077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500" kern="1200" dirty="0" err="1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아베노믹스</a:t>
          </a:r>
          <a:r>
            <a:rPr lang="ko-KR" sz="35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 사업</a:t>
          </a:r>
          <a:endParaRPr lang="en-US" sz="35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47976" y="101001"/>
        <a:ext cx="9525125" cy="886847"/>
      </dsp:txXfrm>
    </dsp:sp>
    <dsp:sp modelId="{20DF5038-4BF5-4792-AC34-177A0B06E9A8}">
      <dsp:nvSpPr>
        <dsp:cNvPr id="0" name=""/>
        <dsp:cNvSpPr/>
      </dsp:nvSpPr>
      <dsp:spPr>
        <a:xfrm>
          <a:off x="0" y="1136625"/>
          <a:ext cx="9621077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5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일본의 엔저현상</a:t>
          </a:r>
          <a:endParaRPr lang="en-US" sz="35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47976" y="1184601"/>
        <a:ext cx="9525125" cy="886847"/>
      </dsp:txXfrm>
    </dsp:sp>
    <dsp:sp modelId="{DE3EBB1A-250F-41EB-AA3B-089ABF7D4E07}">
      <dsp:nvSpPr>
        <dsp:cNvPr id="0" name=""/>
        <dsp:cNvSpPr/>
      </dsp:nvSpPr>
      <dsp:spPr>
        <a:xfrm>
          <a:off x="0" y="2220225"/>
          <a:ext cx="9621077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5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현재 일본의 경제정책</a:t>
          </a:r>
          <a:endParaRPr lang="en-US" sz="35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47976" y="2268201"/>
        <a:ext cx="9525125" cy="886847"/>
      </dsp:txXfrm>
    </dsp:sp>
    <dsp:sp modelId="{200E74AD-A2A0-4AFC-BF48-C78E234DC737}">
      <dsp:nvSpPr>
        <dsp:cNvPr id="0" name=""/>
        <dsp:cNvSpPr/>
      </dsp:nvSpPr>
      <dsp:spPr>
        <a:xfrm>
          <a:off x="0" y="3303824"/>
          <a:ext cx="9621077" cy="982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500" kern="1200" dirty="0">
              <a:latin typeface="나눔고딕 ExtraBold" panose="020D0904000000000000" pitchFamily="50" charset="-127"/>
              <a:ea typeface="나눔고딕 ExtraBold" panose="020D0904000000000000" pitchFamily="50" charset="-127"/>
            </a:rPr>
            <a:t>앞으로의 전망</a:t>
          </a:r>
          <a:endParaRPr lang="en-US" sz="3500" kern="1200" dirty="0">
            <a:latin typeface="나눔고딕 ExtraBold" panose="020D0904000000000000" pitchFamily="50" charset="-127"/>
            <a:ea typeface="나눔고딕 ExtraBold" panose="020D0904000000000000" pitchFamily="50" charset="-127"/>
          </a:endParaRPr>
        </a:p>
      </dsp:txBody>
      <dsp:txXfrm>
        <a:off x="47976" y="3351800"/>
        <a:ext cx="9525125" cy="886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F90D2-6114-4D80-82CA-9C39FDE25CD6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03CCB-3373-4453-8628-7287A1978F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706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0079F7-1BDE-401F-901E-02A90F9D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4A9B5BF-FBB6-4901-84EE-838A7C801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4DFFE3-0837-4762-B229-764CCCFF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E6BB08-C6CD-4B68-A95A-C0471BC5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DE8E12-A20E-43EB-9214-88A9924A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345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E867D3-5430-410D-8400-111FBF3A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93EBFBC-819C-4B27-88D4-D19F31499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4A9D9D-6BCC-4978-B561-0F1AB8B6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CCF1A1-AFB2-4C48-BD45-BD42F5AC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43E432-C59B-4658-9D89-286CE953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96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9845BC2-0329-46A5-BB1C-7A5416F4B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4A021D2-C485-4A4D-8E5A-4ACEFC5EF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7780D5-259F-47F0-88D5-E3ADEC05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428820-F01C-4E5C-89EB-A9762BC3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ADB37B-7CEC-4447-81E4-DD3A6DED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190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48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17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2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62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73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70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7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C89C7-27CD-4A97-90B7-4DD77F72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D3DC1C-D131-4061-8930-FFA615993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13BD02-7BA8-4BBC-AA38-71F37212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4464A4-6D4C-4C1A-9EC4-C77AE47B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B3F6AB-1EEC-4010-A945-A2E032D1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523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39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45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87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1FA190-D6BC-3F76-8C8D-051EB300C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787C0D4-588B-088A-6F27-582A856D6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BD23C6-0848-763C-DAE7-C8787088F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0F761D5-2E02-EA99-92BF-00230E91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B54600-22C9-8D82-737B-C05B5201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645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5C84D4-41DE-B5CD-BEAD-13401686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B763D0-0279-EEBB-4515-9BC6913C9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1ED5CA-0A1E-4D03-71B9-9CE4A03C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E4DEB1-21F5-AB11-47C6-EE48B2DB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307B00-8A36-5EB5-7BF5-E0CA7408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5877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2C519A-54D2-7239-108F-AC04C6B6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B80C29D-93E9-E499-6909-A8F7BF619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28416D-A935-8339-FC56-606AEAD63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48F4E7-948C-10CF-7F20-89D735DB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66E822-C5A7-0E5F-1D90-5E37F81F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4377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EC588D-9502-BA6C-08DF-9A9AC597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632200-2C8B-C5A3-A366-8EBFE2952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CE5E5DE-BBFE-0B67-D6F9-C6178E8B7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5B91D1E-8F41-58AB-1412-F3C703638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D40916-94FA-E7B0-6FE0-06F40EAC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8AFCB71-D3E2-7AA7-890D-30C12227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6953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81021B-EEA4-9074-E1EB-824B2A44B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92CC2A-7720-4648-B42C-220449DF3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A7CBBD7-15E7-0D79-6242-A6EBD6E9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0B663F5-D1C2-E32C-FBBB-91D1F2E42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7323574-3E7E-60BD-5EFB-6AC7A20BD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F90DEC8-C0FC-F790-9FC7-C39F37D6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8C3A9C2-F257-2C35-C960-B2EE5D09B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E006D82-38E1-2C97-D593-36873B76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7684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8D1439-0EC9-530B-5423-3A3F3963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7B08A2F-2DE2-E8C7-0869-993BFF8C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2DA8784-BD4D-2044-B35F-D56ABA7D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220AA06-2085-85C4-66B8-DFDDD9F5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3594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E453197-73DF-2D1D-F00F-61E3985E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6DF0E66-DCD1-8690-F24C-814F99B7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D847F2-E524-8D6E-C60A-81403955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794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B1D198-6537-4C0D-8D26-7A483A19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7E50832-AFA7-4B94-8D03-2DF06D403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9E9AD6-C40C-4012-A493-9AF95255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4E0D95-BDD7-48DB-B4BC-1D3D8C68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ABFA3E-BED5-4DF4-AB05-A59C05A73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553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07BAE3-4D6B-4471-22DF-AB8256DD8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727F54-CF7E-DD66-5E07-0C379F1F0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61DD391-8B5C-A561-6E9C-0B0CB6EA2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7989DFB-BCF5-368C-E379-2BF839F91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6988AA-A2E5-8A14-7C57-F9DA1D15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FC42AF9-64C6-AF0C-B1A1-07B6E7B6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473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B3C319-DD1A-5BFE-9FAC-79EBB61B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F312D45-77C4-1F40-0DA8-93020E11B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FBFC659-DC2B-BFAC-1752-799C2EFDE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7D9EDE4-FD57-5DE9-55B3-DB6BCDB81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574122-67AD-F24B-4E2D-1B62043B2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2008F6-84D3-2628-4166-49663402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34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2ACD9D-92CF-EFE7-8631-C04BEB40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49A7F93-E91F-C743-956E-9B9695CE3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1229F87-EE95-C692-E08E-D567C91D8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A93118-6A58-FE81-517C-4B36176D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05F00B-F8B0-A555-696F-B2A85AFD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1262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AE14F2F-8E04-6957-0B25-8DB23EA4B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BE6B7D5-E521-F2E6-8AF7-BF1912113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7E4554-60D7-14E8-8304-68CBA39C1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1512-0C01-43E1-B75A-91AF32D89D4C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EB3C6F-560E-FE9A-2C74-460007B8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6FC310-101E-9DD1-6070-414221CD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88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B7CF12-E197-4FDA-A488-25804059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20D48C-6396-48E3-AAEA-86F028FEE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2A53D2-7AFC-4DDA-A83E-59DBFA1FB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767CE4-0D16-40CD-A0FE-6BE7FDD3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5EA0EAF-A65C-499C-B6EE-A8B897C5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B09D08-940C-491B-9A4E-2E5B4ECE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16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7C6B6D-51B0-461F-91B1-D54732EA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409FFA-E886-417E-BB8C-9DD5BFE48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7E042C-4BC5-4DA8-B66A-381A0422E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D206237-DC12-499B-89C2-3DCAEF6FA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4D1F9D6-A934-4B3E-ABB6-519C4F5D1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461EA77-3E1C-440A-B465-759737FF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57B1BF4-7D23-4FD7-ADA4-CF075E4B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3F3A825-A101-4B66-84D9-2B71404E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8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11E278-F75D-4660-9D08-0D3E0FE0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108FB9F-22CF-4F1C-B7E4-41201529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3753459-8735-432A-A77F-655AC95E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1E6F224-6E76-44B8-AECB-13DF5B7D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3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17824F4-6A1C-4395-8C7D-51776DE3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58D92FB-714B-4526-B6F1-CFEFF713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CDFFFF-6B78-492F-804D-9DE2DC6B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67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489EA7-983F-4230-90A7-9085374E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5C8B69-658D-4532-87C4-98C2FEC8D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FA0CA3-3DCF-4A98-B87D-00C628D4D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74F306-CCC9-49A0-9BFB-CBF87DF81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16356C-9E73-4E64-9EB1-3990F9DD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9D31894-02AA-4561-96F6-E6F6C0E3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68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3E7A0D-BB4D-432E-88A7-72A8B8FD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BBCEC50-41F9-470E-B94D-FF1B7038F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9589834-27AD-430A-B41D-BA680E602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A17B97-91FE-4EF2-9699-D8F66FD8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1A2CC-AD33-4BEB-BEDF-7117FCB0AF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E1E57C-0C84-45F3-A201-5E0715E6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44D6F3-878A-48C0-9D2C-E2E8891A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84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9D68312-D8C0-4AB8-AD63-279CDB62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E1D770D-F22B-4D8D-86E5-378840FD8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8EA0C6-F6DF-4FD8-8E68-EC42C947E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A2CC-AD33-4BEB-BEDF-7117FCB0AF3A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EB42F0-8675-4D0B-918D-F44560B8C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B4EEFF-1B8A-4E4B-ABD3-DD5B98FDF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B6F26-7B99-433C-A969-9457AF99F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77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�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�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C2581D7-3B1A-5E90-026C-F079F50C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A1FF39-117A-EAEE-545D-FD2E32B3A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DF9F00-2F16-1569-13BC-65637CAFF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1512-0C01-43E1-B75A-91AF32D89D4C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23132E-372F-D8C3-F8A8-ED5647200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200846-0E50-3AD5-1DC2-107CF3D5B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4DBD-D26E-4CBA-9C2B-F1807575A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77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2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3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2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3.png"/><Relationship Id="rId9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2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3.png"/><Relationship Id="rId9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2.png"/><Relationship Id="rId7" Type="http://schemas.openxmlformats.org/officeDocument/2006/relationships/image" Target="../media/image10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3.png"/><Relationship Id="rId9" Type="http://schemas.openxmlformats.org/officeDocument/2006/relationships/image" Target="../media/image10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2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3.png"/><Relationship Id="rId9" Type="http://schemas.openxmlformats.org/officeDocument/2006/relationships/image" Target="../media/image1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2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3.png"/><Relationship Id="rId9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2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3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2.png"/><Relationship Id="rId7" Type="http://schemas.openxmlformats.org/officeDocument/2006/relationships/image" Target="../media/image1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10" Type="http://schemas.openxmlformats.org/officeDocument/2006/relationships/image" Target="../media/image140.png"/><Relationship Id="rId4" Type="http://schemas.openxmlformats.org/officeDocument/2006/relationships/image" Target="../media/image3.png"/><Relationship Id="rId9" Type="http://schemas.openxmlformats.org/officeDocument/2006/relationships/image" Target="../media/image1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3" Type="http://schemas.openxmlformats.org/officeDocument/2006/relationships/image" Target="../media/image2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3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3" Type="http://schemas.openxmlformats.org/officeDocument/2006/relationships/image" Target="../media/image2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3.png"/><Relationship Id="rId9" Type="http://schemas.openxmlformats.org/officeDocument/2006/relationships/image" Target="../media/image1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rF7Xn5s-YfY?si=LPFO-5ByVXvu8yUu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ownloads\(&#235;&#182;&#153;&#236;&#158;&#132;)%20&#236;&#157;&#188;&#235;&#179;&#184;&#234;&#178;&#189;&#236;&#160;&#156;%20&#236;&#163;&#188;&#234;&#176;&#132;&#235;&#143;&#153;&#237;&#150;&#165;(2.15-2.21).pdf" TargetMode="External"/><Relationship Id="rId2" Type="http://schemas.openxmlformats.org/officeDocument/2006/relationships/hyperlink" Target="https://www.kjc.or.kr/jpinfo/weekly_view.jsp?week_idx=546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C:\Users\user\Downloads\&#236;&#155;&#148;&#234;&#176;&#132;%20Japan%20Insight%2023&#235;&#133;&#132;9&#236;&#155;&#148;&#237;&#152;&#184;_&#236;&#181;&#156;&#236;&#162;&#133;.pd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76.svg"/><Relationship Id="rId7" Type="http://schemas.openxmlformats.org/officeDocument/2006/relationships/diagramLayout" Target="../diagrams/layout6.xml"/><Relationship Id="rId12" Type="http://schemas.openxmlformats.org/officeDocument/2006/relationships/image" Target="../media/image180.sv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4.xml"/><Relationship Id="rId6" Type="http://schemas.openxmlformats.org/officeDocument/2006/relationships/diagramData" Target="../diagrams/data6.xml"/><Relationship Id="rId11" Type="http://schemas.openxmlformats.org/officeDocument/2006/relationships/image" Target="../media/image179.png"/><Relationship Id="rId5" Type="http://schemas.openxmlformats.org/officeDocument/2006/relationships/image" Target="../media/image178.svg"/><Relationship Id="rId10" Type="http://schemas.microsoft.com/office/2007/relationships/diagramDrawing" Target="../diagrams/drawing6.xml"/><Relationship Id="rId4" Type="http://schemas.openxmlformats.org/officeDocument/2006/relationships/image" Target="../media/image177.png"/><Relationship Id="rId9" Type="http://schemas.openxmlformats.org/officeDocument/2006/relationships/diagramColors" Target="../diagrams/colors6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sv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8.svg"/><Relationship Id="rId4" Type="http://schemas.openxmlformats.org/officeDocument/2006/relationships/image" Target="../media/image17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sv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8.svg"/><Relationship Id="rId4" Type="http://schemas.openxmlformats.org/officeDocument/2006/relationships/image" Target="../media/image17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sv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2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sv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8.svg"/><Relationship Id="rId4" Type="http://schemas.openxmlformats.org/officeDocument/2006/relationships/image" Target="../media/image17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sv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8.svg"/><Relationship Id="rId4" Type="http://schemas.openxmlformats.org/officeDocument/2006/relationships/image" Target="../media/image177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sv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sv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8.svg"/><Relationship Id="rId4" Type="http://schemas.openxmlformats.org/officeDocument/2006/relationships/image" Target="../media/image17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sv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8.svg"/><Relationship Id="rId4" Type="http://schemas.openxmlformats.org/officeDocument/2006/relationships/image" Target="../media/image17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3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.png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3.png"/><Relationship Id="rId9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95964" y="3085670"/>
            <a:ext cx="11998549" cy="9524"/>
            <a:chOff x="143945" y="4628505"/>
            <a:chExt cx="17997824" cy="1428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945" y="4628505"/>
              <a:ext cx="17997824" cy="1428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5964" y="4028497"/>
            <a:ext cx="11998549" cy="9524"/>
            <a:chOff x="143945" y="6042745"/>
            <a:chExt cx="17997824" cy="14286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945" y="6042745"/>
              <a:ext cx="17997824" cy="14286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2235" y="1885524"/>
            <a:ext cx="7639271" cy="3041423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46103" y="5699074"/>
            <a:ext cx="3605455" cy="517982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1881" y="1597767"/>
            <a:ext cx="5996361" cy="619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777235" y="2278060"/>
            <a:ext cx="4114286" cy="3025210"/>
            <a:chOff x="1165852" y="3417090"/>
            <a:chExt cx="6171429" cy="453781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5852" y="3417090"/>
              <a:ext cx="6171429" cy="453781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6929" y="369240"/>
            <a:ext cx="4813589" cy="103007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72806" y="1254973"/>
            <a:ext cx="1825837" cy="88386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4051" y="1345279"/>
            <a:ext cx="2253011" cy="697576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6997" y="2179755"/>
            <a:ext cx="3255792" cy="697576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6997" y="2842713"/>
            <a:ext cx="3200433" cy="69757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6997" y="3471214"/>
            <a:ext cx="2503823" cy="697576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6997" y="4098837"/>
            <a:ext cx="4402547" cy="697576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6997" y="4717415"/>
            <a:ext cx="2902814" cy="697576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06997" y="5370923"/>
            <a:ext cx="3202859" cy="69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880839" y="1808958"/>
            <a:ext cx="3766524" cy="4114286"/>
            <a:chOff x="1321258" y="2713437"/>
            <a:chExt cx="5649786" cy="617142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1258" y="2713437"/>
              <a:ext cx="5649786" cy="6171429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7634" y="369240"/>
            <a:ext cx="4583170" cy="103007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82646" y="1489356"/>
            <a:ext cx="2199469" cy="825869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03505" y="1534769"/>
            <a:ext cx="1192941" cy="697576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97886" y="2390977"/>
            <a:ext cx="3116985" cy="697576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97886" y="3069022"/>
            <a:ext cx="3849347" cy="69757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20804" y="3743985"/>
            <a:ext cx="3501773" cy="697576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97886" y="4441561"/>
            <a:ext cx="3732046" cy="69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955022" y="2385359"/>
            <a:ext cx="4114286" cy="2086426"/>
            <a:chOff x="1432532" y="3578038"/>
            <a:chExt cx="6171429" cy="312963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2532" y="3578038"/>
              <a:ext cx="6171429" cy="3129639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3983" y="369240"/>
            <a:ext cx="4665900" cy="103007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04603" y="1854622"/>
            <a:ext cx="2765805" cy="825869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01028" y="1935282"/>
            <a:ext cx="2253189" cy="697576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19841" y="2707809"/>
            <a:ext cx="2100490" cy="697576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19841" y="3330267"/>
            <a:ext cx="2733913" cy="69757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19841" y="4021714"/>
            <a:ext cx="6305735" cy="697576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19841" y="4675225"/>
            <a:ext cx="3132890" cy="697576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19841" y="5268387"/>
            <a:ext cx="3002097" cy="69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364871" y="2325338"/>
            <a:ext cx="4708858" cy="2974290"/>
            <a:chOff x="547306" y="3488006"/>
            <a:chExt cx="7063287" cy="446143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306" y="3488006"/>
              <a:ext cx="7063287" cy="446143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97844" y="292222"/>
            <a:ext cx="4303328" cy="125935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18546" y="2223225"/>
            <a:ext cx="5698973" cy="74266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18546" y="2955790"/>
            <a:ext cx="2402833" cy="742668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18547" y="3710368"/>
            <a:ext cx="2516179" cy="742668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18546" y="4378489"/>
            <a:ext cx="3283436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658557" y="2342012"/>
            <a:ext cx="4859419" cy="2637970"/>
            <a:chOff x="987836" y="3513017"/>
            <a:chExt cx="7289128" cy="395695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7836" y="3513017"/>
              <a:ext cx="7289128" cy="395695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1284" y="369240"/>
            <a:ext cx="4342783" cy="103007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7664" y="1638691"/>
            <a:ext cx="1549018" cy="871164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01410" y="1713911"/>
            <a:ext cx="3850109" cy="697576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62901" y="2511676"/>
            <a:ext cx="3091595" cy="697576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62901" y="3154381"/>
            <a:ext cx="3230395" cy="69757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62902" y="3728654"/>
            <a:ext cx="4516154" cy="997621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62902" y="4705790"/>
            <a:ext cx="4761823" cy="697576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62902" y="5314038"/>
            <a:ext cx="3703690" cy="69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114192" y="2279786"/>
            <a:ext cx="4114286" cy="2810538"/>
            <a:chOff x="1671287" y="3419678"/>
            <a:chExt cx="6171429" cy="421580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1287" y="3419678"/>
              <a:ext cx="6171429" cy="4215807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7634" y="369240"/>
            <a:ext cx="4234649" cy="103007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0260" y="1336948"/>
            <a:ext cx="2379469" cy="88386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15498" y="2181480"/>
            <a:ext cx="4656077" cy="997621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15498" y="3154383"/>
            <a:ext cx="2870135" cy="697576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15498" y="3757469"/>
            <a:ext cx="3449576" cy="69757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15498" y="4423867"/>
            <a:ext cx="2257652" cy="697576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15498" y="4992018"/>
            <a:ext cx="2778357" cy="69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366549" y="1860598"/>
            <a:ext cx="2664169" cy="4114286"/>
            <a:chOff x="2049823" y="2790896"/>
            <a:chExt cx="3996253" cy="617142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9823" y="2790896"/>
              <a:ext cx="3996253" cy="6171429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9039" y="2370508"/>
            <a:ext cx="1877471" cy="822875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6703" y="1571427"/>
            <a:ext cx="1619211" cy="65163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3983" y="369240"/>
            <a:ext cx="4317386" cy="1030072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69010" y="1475936"/>
            <a:ext cx="1825837" cy="877513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84248" y="2424433"/>
            <a:ext cx="2861513" cy="69757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47213" y="3094031"/>
            <a:ext cx="3213131" cy="697576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13853" y="1586406"/>
            <a:ext cx="4092700" cy="697576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47213" y="3819435"/>
            <a:ext cx="2902814" cy="697576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47213" y="4568635"/>
            <a:ext cx="3132890" cy="697576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47213" y="5282495"/>
            <a:ext cx="4573595" cy="997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704302" y="2371866"/>
            <a:ext cx="4519706" cy="2963085"/>
            <a:chOff x="1056453" y="3557798"/>
            <a:chExt cx="6779559" cy="444462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6453" y="3557798"/>
              <a:ext cx="6779559" cy="4444628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8264" y="326356"/>
            <a:ext cx="4224205" cy="127205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7118" y="3112890"/>
            <a:ext cx="2331290" cy="738465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87118" y="2291797"/>
            <a:ext cx="5698973" cy="742668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87118" y="3881505"/>
            <a:ext cx="2503239" cy="742668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87118" y="4659523"/>
            <a:ext cx="3370179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728713" y="2380335"/>
            <a:ext cx="4720497" cy="2467859"/>
            <a:chOff x="1093069" y="3570502"/>
            <a:chExt cx="7080746" cy="370178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3069" y="3570502"/>
              <a:ext cx="7080746" cy="3701788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6163" y="263629"/>
            <a:ext cx="4813589" cy="103007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0260" y="1336946"/>
            <a:ext cx="1549018" cy="88386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1568" y="1432330"/>
            <a:ext cx="2783322" cy="697576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2107" y="2282031"/>
            <a:ext cx="4733544" cy="697576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2108" y="2978501"/>
            <a:ext cx="3091589" cy="69757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2107" y="3666831"/>
            <a:ext cx="2765659" cy="697576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12108" y="4337771"/>
            <a:ext cx="2683805" cy="697576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12108" y="4986520"/>
            <a:ext cx="3966649" cy="697576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12108" y="5655117"/>
            <a:ext cx="3966649" cy="69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746229" y="2183037"/>
            <a:ext cx="4114286" cy="3245431"/>
            <a:chOff x="1119343" y="3274555"/>
            <a:chExt cx="6171429" cy="486814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9343" y="3274555"/>
              <a:ext cx="6171429" cy="4868146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78" y="339065"/>
            <a:ext cx="4735589" cy="103007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21810" y="1602324"/>
            <a:ext cx="1549018" cy="88386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99632" y="1732964"/>
            <a:ext cx="3632154" cy="697576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37048" y="2480622"/>
            <a:ext cx="2952789" cy="697576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37048" y="3154381"/>
            <a:ext cx="3225830" cy="69757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37047" y="3767797"/>
            <a:ext cx="6440452" cy="697576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37048" y="4491981"/>
            <a:ext cx="2936706" cy="697576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37048" y="5154279"/>
            <a:ext cx="3258065" cy="69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2625042" y="1724297"/>
            <a:ext cx="4128365" cy="549913"/>
            <a:chOff x="3937563" y="2586445"/>
            <a:chExt cx="6192548" cy="82487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7563" y="2586445"/>
              <a:ext cx="6192548" cy="82487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061198" y="1724297"/>
            <a:ext cx="1820689" cy="549913"/>
            <a:chOff x="9091796" y="2586445"/>
            <a:chExt cx="2731034" cy="824870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91796" y="2586445"/>
              <a:ext cx="2731034" cy="82487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625042" y="2632184"/>
            <a:ext cx="4346500" cy="549913"/>
            <a:chOff x="3937563" y="3948276"/>
            <a:chExt cx="6519750" cy="82487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37563" y="3948276"/>
              <a:ext cx="6519750" cy="82487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6529140" y="2632184"/>
            <a:ext cx="1820689" cy="549913"/>
            <a:chOff x="9793709" y="3948276"/>
            <a:chExt cx="2731034" cy="82487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93709" y="3948276"/>
              <a:ext cx="2731034" cy="824870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625042" y="3540071"/>
            <a:ext cx="4745870" cy="549913"/>
            <a:chOff x="3937563" y="5310106"/>
            <a:chExt cx="7118805" cy="824870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37563" y="5310106"/>
              <a:ext cx="7118805" cy="82487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6902971" y="3540071"/>
            <a:ext cx="1820689" cy="549913"/>
            <a:chOff x="10354456" y="5310106"/>
            <a:chExt cx="2731034" cy="824870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54456" y="5310106"/>
              <a:ext cx="2731034" cy="82487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2625042" y="4447958"/>
            <a:ext cx="5188273" cy="549913"/>
            <a:chOff x="3937563" y="6671937"/>
            <a:chExt cx="7782410" cy="824870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37563" y="6671937"/>
              <a:ext cx="7782410" cy="824870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7370913" y="4447958"/>
            <a:ext cx="1820689" cy="549913"/>
            <a:chOff x="11056369" y="6671937"/>
            <a:chExt cx="2731034" cy="824870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56369" y="6671937"/>
              <a:ext cx="2731034" cy="824870"/>
            </a:xfrm>
            <a:prstGeom prst="rect">
              <a:avLst/>
            </a:prstGeom>
          </p:spPr>
        </p:pic>
      </p:grpSp>
      <p:pic>
        <p:nvPicPr>
          <p:cNvPr id="50" name="Object 4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00402" y="548405"/>
            <a:ext cx="3633087" cy="1048903"/>
          </a:xfrm>
          <a:prstGeom prst="rect">
            <a:avLst/>
          </a:prstGeom>
        </p:spPr>
      </p:pic>
      <p:pic>
        <p:nvPicPr>
          <p:cNvPr id="51" name="Object 5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69226" y="1726693"/>
            <a:ext cx="1053725" cy="707655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069224" y="2636804"/>
            <a:ext cx="1053605" cy="703211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69224" y="3544691"/>
            <a:ext cx="1053605" cy="703211"/>
          </a:xfrm>
          <a:prstGeom prst="rect">
            <a:avLst/>
          </a:prstGeom>
        </p:spPr>
      </p:pic>
      <p:pic>
        <p:nvPicPr>
          <p:cNvPr id="54" name="Object 5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069224" y="4452577"/>
            <a:ext cx="1053605" cy="703211"/>
          </a:xfrm>
          <a:prstGeom prst="rect">
            <a:avLst/>
          </a:prstGeom>
        </p:spPr>
      </p:pic>
      <p:pic>
        <p:nvPicPr>
          <p:cNvPr id="56" name="Object 5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95622" y="1726694"/>
            <a:ext cx="820874" cy="711167"/>
          </a:xfrm>
          <a:prstGeom prst="rect">
            <a:avLst/>
          </a:prstGeom>
        </p:spPr>
      </p:pic>
      <p:pic>
        <p:nvPicPr>
          <p:cNvPr id="57" name="Object 5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349399" y="2634580"/>
            <a:ext cx="1068684" cy="711167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707240" y="3542465"/>
            <a:ext cx="820874" cy="711167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166732" y="4402530"/>
            <a:ext cx="1157249" cy="716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2739" y="2470876"/>
            <a:ext cx="8355372" cy="22247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D9D9645-2F2B-4BB1-B5BA-17C241E6CFC2}"/>
              </a:ext>
            </a:extLst>
          </p:cNvPr>
          <p:cNvSpPr/>
          <p:nvPr/>
        </p:nvSpPr>
        <p:spPr>
          <a:xfrm>
            <a:off x="0" y="0"/>
            <a:ext cx="12213771" cy="298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BD5C53C-9B19-415C-B6B8-94AEDDE075AC}"/>
              </a:ext>
            </a:extLst>
          </p:cNvPr>
          <p:cNvSpPr/>
          <p:nvPr/>
        </p:nvSpPr>
        <p:spPr>
          <a:xfrm>
            <a:off x="0" y="6559420"/>
            <a:ext cx="12213771" cy="298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4F941-B1A5-42ED-AD78-B0F57A275C9B}"/>
              </a:ext>
            </a:extLst>
          </p:cNvPr>
          <p:cNvSpPr txBox="1"/>
          <p:nvPr/>
        </p:nvSpPr>
        <p:spPr>
          <a:xfrm>
            <a:off x="2798463" y="2922628"/>
            <a:ext cx="29658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일본 경제의 현황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44B66E7-8E1B-4C68-8620-D941855A8802}"/>
              </a:ext>
            </a:extLst>
          </p:cNvPr>
          <p:cNvSpPr/>
          <p:nvPr/>
        </p:nvSpPr>
        <p:spPr>
          <a:xfrm>
            <a:off x="9239792" y="5733664"/>
            <a:ext cx="2952208" cy="3493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5E264B1-003B-F888-33FC-FEACDF5A3DB0}"/>
              </a:ext>
            </a:extLst>
          </p:cNvPr>
          <p:cNvSpPr/>
          <p:nvPr/>
        </p:nvSpPr>
        <p:spPr>
          <a:xfrm>
            <a:off x="8905461" y="5114999"/>
            <a:ext cx="3286539" cy="3978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D863F-AA1F-998D-FF21-68A44987E5A6}"/>
              </a:ext>
            </a:extLst>
          </p:cNvPr>
          <p:cNvSpPr txBox="1"/>
          <p:nvPr/>
        </p:nvSpPr>
        <p:spPr>
          <a:xfrm>
            <a:off x="9912641" y="5095349"/>
            <a:ext cx="160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일본정치와 경제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72DA6-4E57-EA18-7A0A-41F375E71310}"/>
              </a:ext>
            </a:extLst>
          </p:cNvPr>
          <p:cNvSpPr txBox="1"/>
          <p:nvPr/>
        </p:nvSpPr>
        <p:spPr>
          <a:xfrm>
            <a:off x="10025284" y="5700242"/>
            <a:ext cx="160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22101449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최미진</a:t>
            </a:r>
          </a:p>
        </p:txBody>
      </p:sp>
    </p:spTree>
    <p:extLst>
      <p:ext uri="{BB962C8B-B14F-4D97-AF65-F5344CB8AC3E}">
        <p14:creationId xmlns:p14="http://schemas.microsoft.com/office/powerpoint/2010/main" val="2804073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3BD5C53C-9B19-415C-B6B8-94AEDDE075AC}"/>
              </a:ext>
            </a:extLst>
          </p:cNvPr>
          <p:cNvSpPr/>
          <p:nvPr/>
        </p:nvSpPr>
        <p:spPr>
          <a:xfrm>
            <a:off x="0" y="0"/>
            <a:ext cx="12213771" cy="8609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F2EBF-4938-45B7-8EE5-0FCC9BC096A7}"/>
              </a:ext>
            </a:extLst>
          </p:cNvPr>
          <p:cNvSpPr txBox="1"/>
          <p:nvPr/>
        </p:nvSpPr>
        <p:spPr>
          <a:xfrm>
            <a:off x="5185123" y="168856"/>
            <a:ext cx="314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6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목차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793B6E9-C890-4D5A-A71D-291AA2FC09FB}"/>
              </a:ext>
            </a:extLst>
          </p:cNvPr>
          <p:cNvGrpSpPr/>
          <p:nvPr/>
        </p:nvGrpSpPr>
        <p:grpSpPr>
          <a:xfrm>
            <a:off x="1399332" y="1998797"/>
            <a:ext cx="3615751" cy="830997"/>
            <a:chOff x="3416652" y="2735565"/>
            <a:chExt cx="2425524" cy="83099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84F941-B1A5-42ED-AD78-B0F57A275C9B}"/>
                </a:ext>
              </a:extLst>
            </p:cNvPr>
            <p:cNvSpPr txBox="1"/>
            <p:nvPr/>
          </p:nvSpPr>
          <p:spPr>
            <a:xfrm>
              <a:off x="3416652" y="2735565"/>
              <a:ext cx="5884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E13764-1EF0-4A6F-8554-79E11A74BCAB}"/>
                </a:ext>
              </a:extLst>
            </p:cNvPr>
            <p:cNvSpPr txBox="1"/>
            <p:nvPr/>
          </p:nvSpPr>
          <p:spPr>
            <a:xfrm>
              <a:off x="4182024" y="2812510"/>
              <a:ext cx="16601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000" dirty="0">
                  <a:solidFill>
                    <a:srgbClr val="0070C0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일본 경제 동향</a:t>
              </a:r>
              <a:endParaRPr lang="en-US" altLang="ko-KR" sz="30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62F5E0A-F6D6-4F50-CBD2-854B609F1605}"/>
              </a:ext>
            </a:extLst>
          </p:cNvPr>
          <p:cNvSpPr txBox="1"/>
          <p:nvPr/>
        </p:nvSpPr>
        <p:spPr>
          <a:xfrm>
            <a:off x="2441028" y="3059720"/>
            <a:ext cx="2474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- 2023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년 </a:t>
            </a:r>
            <a:r>
              <a:rPr lang="ko-KR" altLang="en-US" sz="24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상반기</a:t>
            </a:r>
            <a:endParaRPr lang="en-US" altLang="ko-KR" sz="2400" dirty="0">
              <a:solidFill>
                <a:srgbClr val="FF0000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-</a:t>
            </a:r>
            <a:r>
              <a:rPr lang="en-US" altLang="ko-KR" dirty="0">
                <a:solidFill>
                  <a:schemeClr val="accent4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실물경제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-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금융시장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노동시장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7EAE41-BC22-DF3A-BB14-473A9394BC6D}"/>
              </a:ext>
            </a:extLst>
          </p:cNvPr>
          <p:cNvSpPr txBox="1"/>
          <p:nvPr/>
        </p:nvSpPr>
        <p:spPr>
          <a:xfrm>
            <a:off x="2441028" y="4377108"/>
            <a:ext cx="45658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-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물가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C815F-7720-8A44-6C81-67A3F8A7CBA1}"/>
              </a:ext>
            </a:extLst>
          </p:cNvPr>
          <p:cNvSpPr txBox="1"/>
          <p:nvPr/>
        </p:nvSpPr>
        <p:spPr>
          <a:xfrm>
            <a:off x="5277089" y="3499945"/>
            <a:ext cx="45658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solidFill>
                <a:schemeClr val="accent2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일본 경제지표</a:t>
            </a:r>
            <a:endParaRPr lang="en-US" altLang="ko-KR" dirty="0">
              <a:solidFill>
                <a:srgbClr val="0070C0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endParaRPr lang="en-US" altLang="ko-KR" dirty="0">
              <a:solidFill>
                <a:srgbClr val="0070C0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일본경제</a:t>
            </a:r>
            <a:r>
              <a:rPr lang="en-US" altLang="ko-KR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, </a:t>
            </a:r>
            <a:r>
              <a:rPr lang="ko-KR" altLang="en-US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물가 압력의 예상외 장기화의 향방</a:t>
            </a:r>
            <a:endParaRPr lang="en-US" altLang="ko-KR" dirty="0">
              <a:solidFill>
                <a:srgbClr val="0070C0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dirty="0">
              <a:solidFill>
                <a:srgbClr val="0070C0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2023 </a:t>
            </a:r>
            <a:r>
              <a:rPr lang="ko-KR" altLang="en-US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하반기 일본경제 전망</a:t>
            </a:r>
            <a:endParaRPr lang="en-US" altLang="ko-KR" dirty="0">
              <a:solidFill>
                <a:srgbClr val="0070C0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endParaRPr lang="en-US" altLang="ko-KR" dirty="0">
              <a:solidFill>
                <a:srgbClr val="0070C0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286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EBD59-CEA2-4FDF-A254-37953428C235}"/>
              </a:ext>
            </a:extLst>
          </p:cNvPr>
          <p:cNvSpPr/>
          <p:nvPr/>
        </p:nvSpPr>
        <p:spPr>
          <a:xfrm>
            <a:off x="23871" y="1623508"/>
            <a:ext cx="12247660" cy="53444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14800" y="969840"/>
            <a:ext cx="11077200" cy="1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9E1CB4-4FBC-6FE5-893E-ADE3FB8C9C40}"/>
              </a:ext>
            </a:extLst>
          </p:cNvPr>
          <p:cNvSpPr txBox="1"/>
          <p:nvPr/>
        </p:nvSpPr>
        <p:spPr>
          <a:xfrm>
            <a:off x="23871" y="1097334"/>
            <a:ext cx="453030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실물경제 동향</a:t>
            </a:r>
          </a:p>
        </p:txBody>
      </p:sp>
      <p:grpSp>
        <p:nvGrpSpPr>
          <p:cNvPr id="17" name="Google Shape;15326;p68">
            <a:extLst>
              <a:ext uri="{FF2B5EF4-FFF2-40B4-BE49-F238E27FC236}">
                <a16:creationId xmlns:a16="http://schemas.microsoft.com/office/drawing/2014/main" id="{A41D7FC8-D551-77B6-F6FF-A3C7F74C5FC8}"/>
              </a:ext>
            </a:extLst>
          </p:cNvPr>
          <p:cNvGrpSpPr/>
          <p:nvPr/>
        </p:nvGrpSpPr>
        <p:grpSpPr>
          <a:xfrm>
            <a:off x="10831087" y="96043"/>
            <a:ext cx="1086701" cy="799429"/>
            <a:chOff x="2183288" y="3555572"/>
            <a:chExt cx="1136241" cy="835873"/>
          </a:xfrm>
        </p:grpSpPr>
        <p:sp>
          <p:nvSpPr>
            <p:cNvPr id="18" name="Google Shape;15327;p68">
              <a:extLst>
                <a:ext uri="{FF2B5EF4-FFF2-40B4-BE49-F238E27FC236}">
                  <a16:creationId xmlns:a16="http://schemas.microsoft.com/office/drawing/2014/main" id="{A457B905-A63F-FD75-3321-711E3141E251}"/>
                </a:ext>
              </a:extLst>
            </p:cNvPr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5328;p68">
              <a:extLst>
                <a:ext uri="{FF2B5EF4-FFF2-40B4-BE49-F238E27FC236}">
                  <a16:creationId xmlns:a16="http://schemas.microsoft.com/office/drawing/2014/main" id="{1454CB5A-3448-F28A-D575-CA195DF60569}"/>
                </a:ext>
              </a:extLst>
            </p:cNvPr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40" name="Google Shape;15329;p68">
                <a:extLst>
                  <a:ext uri="{FF2B5EF4-FFF2-40B4-BE49-F238E27FC236}">
                    <a16:creationId xmlns:a16="http://schemas.microsoft.com/office/drawing/2014/main" id="{102E08C2-89AC-5FA2-0904-CD87F475C08B}"/>
                  </a:ext>
                </a:extLst>
              </p:cNvPr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5330;p68">
                <a:extLst>
                  <a:ext uri="{FF2B5EF4-FFF2-40B4-BE49-F238E27FC236}">
                    <a16:creationId xmlns:a16="http://schemas.microsoft.com/office/drawing/2014/main" id="{DEF44DD2-E8D1-1EA0-6020-0796F4FD3D1C}"/>
                  </a:ext>
                </a:extLst>
              </p:cNvPr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5331;p68">
                <a:extLst>
                  <a:ext uri="{FF2B5EF4-FFF2-40B4-BE49-F238E27FC236}">
                    <a16:creationId xmlns:a16="http://schemas.microsoft.com/office/drawing/2014/main" id="{F6B1C4F1-21A4-5DA3-25AF-B6479D1F4CA9}"/>
                  </a:ext>
                </a:extLst>
              </p:cNvPr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5332;p68">
                <a:extLst>
                  <a:ext uri="{FF2B5EF4-FFF2-40B4-BE49-F238E27FC236}">
                    <a16:creationId xmlns:a16="http://schemas.microsoft.com/office/drawing/2014/main" id="{E32BDDB8-FEEE-13D3-8DA3-5715C6F77E4D}"/>
                  </a:ext>
                </a:extLst>
              </p:cNvPr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5333;p68">
                <a:extLst>
                  <a:ext uri="{FF2B5EF4-FFF2-40B4-BE49-F238E27FC236}">
                    <a16:creationId xmlns:a16="http://schemas.microsoft.com/office/drawing/2014/main" id="{3660A1BA-7F90-514F-3F26-32CDF7320200}"/>
                  </a:ext>
                </a:extLst>
              </p:cNvPr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5334;p68">
                <a:extLst>
                  <a:ext uri="{FF2B5EF4-FFF2-40B4-BE49-F238E27FC236}">
                    <a16:creationId xmlns:a16="http://schemas.microsoft.com/office/drawing/2014/main" id="{F95F6C01-563A-0EAD-9074-CCA975FF05B8}"/>
                  </a:ext>
                </a:extLst>
              </p:cNvPr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15335;p68">
              <a:extLst>
                <a:ext uri="{FF2B5EF4-FFF2-40B4-BE49-F238E27FC236}">
                  <a16:creationId xmlns:a16="http://schemas.microsoft.com/office/drawing/2014/main" id="{DA9913D8-9D39-E2C9-C924-BFEC9B6E8A67}"/>
                </a:ext>
              </a:extLst>
            </p:cNvPr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" name="Google Shape;15336;p68">
              <a:extLst>
                <a:ext uri="{FF2B5EF4-FFF2-40B4-BE49-F238E27FC236}">
                  <a16:creationId xmlns:a16="http://schemas.microsoft.com/office/drawing/2014/main" id="{C319C944-E125-7F27-26C1-FBB7832F45DC}"/>
                </a:ext>
              </a:extLst>
            </p:cNvPr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6" name="Google Shape;15337;p68">
              <a:extLst>
                <a:ext uri="{FF2B5EF4-FFF2-40B4-BE49-F238E27FC236}">
                  <a16:creationId xmlns:a16="http://schemas.microsoft.com/office/drawing/2014/main" id="{7C57AE78-5F0F-8458-9199-BD2AB1D176D4}"/>
                </a:ext>
              </a:extLst>
            </p:cNvPr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35" name="Google Shape;15338;p68">
                <a:extLst>
                  <a:ext uri="{FF2B5EF4-FFF2-40B4-BE49-F238E27FC236}">
                    <a16:creationId xmlns:a16="http://schemas.microsoft.com/office/drawing/2014/main" id="{34B13AAF-6FC3-B86E-DB56-6F0347DFD04E}"/>
                  </a:ext>
                </a:extLst>
              </p:cNvPr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39" name="Google Shape;15339;p68">
                <a:extLst>
                  <a:ext uri="{FF2B5EF4-FFF2-40B4-BE49-F238E27FC236}">
                    <a16:creationId xmlns:a16="http://schemas.microsoft.com/office/drawing/2014/main" id="{01CD5289-55B0-BB06-3003-98966320082C}"/>
                  </a:ext>
                </a:extLst>
              </p:cNvPr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15340;p68">
              <a:extLst>
                <a:ext uri="{FF2B5EF4-FFF2-40B4-BE49-F238E27FC236}">
                  <a16:creationId xmlns:a16="http://schemas.microsoft.com/office/drawing/2014/main" id="{99FEEBF5-5172-4806-1FA3-8B7D43381BEE}"/>
                </a:ext>
              </a:extLst>
            </p:cNvPr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33" name="Google Shape;15341;p68">
                <a:extLst>
                  <a:ext uri="{FF2B5EF4-FFF2-40B4-BE49-F238E27FC236}">
                    <a16:creationId xmlns:a16="http://schemas.microsoft.com/office/drawing/2014/main" id="{2E691BB7-97BE-B9B5-ED3D-C0B569581EB1}"/>
                  </a:ext>
                </a:extLst>
              </p:cNvPr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34" name="Google Shape;15342;p68">
                <a:extLst>
                  <a:ext uri="{FF2B5EF4-FFF2-40B4-BE49-F238E27FC236}">
                    <a16:creationId xmlns:a16="http://schemas.microsoft.com/office/drawing/2014/main" id="{B7537264-1ACA-6975-D2ED-F4C57CB6C5A2}"/>
                  </a:ext>
                </a:extLst>
              </p:cNvPr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15343;p68">
              <a:extLst>
                <a:ext uri="{FF2B5EF4-FFF2-40B4-BE49-F238E27FC236}">
                  <a16:creationId xmlns:a16="http://schemas.microsoft.com/office/drawing/2014/main" id="{05DD73F0-B726-D2A0-CAD5-CDBC53CD5A0E}"/>
                </a:ext>
              </a:extLst>
            </p:cNvPr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" name="Google Shape;15344;p68">
              <a:extLst>
                <a:ext uri="{FF2B5EF4-FFF2-40B4-BE49-F238E27FC236}">
                  <a16:creationId xmlns:a16="http://schemas.microsoft.com/office/drawing/2014/main" id="{C966C1B5-EBFC-0B03-04D6-E907A5E96287}"/>
                </a:ext>
              </a:extLst>
            </p:cNvPr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30" name="Google Shape;15345;p68">
              <a:extLst>
                <a:ext uri="{FF2B5EF4-FFF2-40B4-BE49-F238E27FC236}">
                  <a16:creationId xmlns:a16="http://schemas.microsoft.com/office/drawing/2014/main" id="{9FEB6C3F-C376-E6B0-B6F8-3C725635AB7E}"/>
                </a:ext>
              </a:extLst>
            </p:cNvPr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31" name="Google Shape;15346;p68">
                <a:extLst>
                  <a:ext uri="{FF2B5EF4-FFF2-40B4-BE49-F238E27FC236}">
                    <a16:creationId xmlns:a16="http://schemas.microsoft.com/office/drawing/2014/main" id="{81774CEE-E42B-71E3-2B30-E463B3C67545}"/>
                  </a:ext>
                </a:extLst>
              </p:cNvPr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2" name="Google Shape;15347;p68">
                <a:extLst>
                  <a:ext uri="{FF2B5EF4-FFF2-40B4-BE49-F238E27FC236}">
                    <a16:creationId xmlns:a16="http://schemas.microsoft.com/office/drawing/2014/main" id="{4201E581-1706-D465-2E2C-1C2D93AF6B1D}"/>
                  </a:ext>
                </a:extLst>
              </p:cNvPr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44AA75F-6367-BC4A-A0FC-EB93F2A95DD9}"/>
              </a:ext>
            </a:extLst>
          </p:cNvPr>
          <p:cNvSpPr txBox="1"/>
          <p:nvPr/>
        </p:nvSpPr>
        <p:spPr>
          <a:xfrm>
            <a:off x="5354725" y="222224"/>
            <a:ext cx="6150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일본 상반기 경제동향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9DF47E-A968-7478-3DB8-713745F416DF}"/>
              </a:ext>
            </a:extLst>
          </p:cNvPr>
          <p:cNvSpPr txBox="1"/>
          <p:nvPr/>
        </p:nvSpPr>
        <p:spPr>
          <a:xfrm>
            <a:off x="275332" y="4673324"/>
            <a:ext cx="10158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실질소비동향 지수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2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개월 연속 감소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실질소비활동지수도 감소 전환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ko-KR" altLang="en-US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graphicFrame>
        <p:nvGraphicFramePr>
          <p:cNvPr id="16" name="다이어그램 15">
            <a:extLst>
              <a:ext uri="{FF2B5EF4-FFF2-40B4-BE49-F238E27FC236}">
                <a16:creationId xmlns:a16="http://schemas.microsoft.com/office/drawing/2014/main" id="{76F95B98-3B38-D69F-3DD4-BE41652BD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478167"/>
              </p:ext>
            </p:extLst>
          </p:nvPr>
        </p:nvGraphicFramePr>
        <p:xfrm>
          <a:off x="3450209" y="1347356"/>
          <a:ext cx="6402552" cy="2362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2006D86-786B-060F-6227-84575571D72F}"/>
              </a:ext>
            </a:extLst>
          </p:cNvPr>
          <p:cNvSpPr txBox="1"/>
          <p:nvPr/>
        </p:nvSpPr>
        <p:spPr>
          <a:xfrm>
            <a:off x="257423" y="2206682"/>
            <a:ext cx="901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소매판매액</a:t>
            </a:r>
            <a:r>
              <a:rPr lang="ko-KR" altLang="en-US" sz="2400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13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개월 연속 증가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8BD2B272-A641-2F22-CD15-73343857D2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3305" y="3902387"/>
            <a:ext cx="4539520" cy="27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39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EBD59-CEA2-4FDF-A254-37953428C235}"/>
              </a:ext>
            </a:extLst>
          </p:cNvPr>
          <p:cNvSpPr/>
          <p:nvPr/>
        </p:nvSpPr>
        <p:spPr>
          <a:xfrm>
            <a:off x="23871" y="1623508"/>
            <a:ext cx="12247660" cy="53444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14800" y="969840"/>
            <a:ext cx="11077200" cy="1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9E1CB4-4FBC-6FE5-893E-ADE3FB8C9C40}"/>
              </a:ext>
            </a:extLst>
          </p:cNvPr>
          <p:cNvSpPr txBox="1"/>
          <p:nvPr/>
        </p:nvSpPr>
        <p:spPr>
          <a:xfrm>
            <a:off x="23871" y="1097334"/>
            <a:ext cx="453030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설비투자 감소</a:t>
            </a:r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건설투자 증가</a:t>
            </a:r>
          </a:p>
        </p:txBody>
      </p:sp>
      <p:grpSp>
        <p:nvGrpSpPr>
          <p:cNvPr id="17" name="Google Shape;15326;p68">
            <a:extLst>
              <a:ext uri="{FF2B5EF4-FFF2-40B4-BE49-F238E27FC236}">
                <a16:creationId xmlns:a16="http://schemas.microsoft.com/office/drawing/2014/main" id="{A41D7FC8-D551-77B6-F6FF-A3C7F74C5FC8}"/>
              </a:ext>
            </a:extLst>
          </p:cNvPr>
          <p:cNvGrpSpPr/>
          <p:nvPr/>
        </p:nvGrpSpPr>
        <p:grpSpPr>
          <a:xfrm>
            <a:off x="10831087" y="96043"/>
            <a:ext cx="1086701" cy="799429"/>
            <a:chOff x="2183288" y="3555572"/>
            <a:chExt cx="1136241" cy="835873"/>
          </a:xfrm>
        </p:grpSpPr>
        <p:sp>
          <p:nvSpPr>
            <p:cNvPr id="18" name="Google Shape;15327;p68">
              <a:extLst>
                <a:ext uri="{FF2B5EF4-FFF2-40B4-BE49-F238E27FC236}">
                  <a16:creationId xmlns:a16="http://schemas.microsoft.com/office/drawing/2014/main" id="{A457B905-A63F-FD75-3321-711E3141E251}"/>
                </a:ext>
              </a:extLst>
            </p:cNvPr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5328;p68">
              <a:extLst>
                <a:ext uri="{FF2B5EF4-FFF2-40B4-BE49-F238E27FC236}">
                  <a16:creationId xmlns:a16="http://schemas.microsoft.com/office/drawing/2014/main" id="{1454CB5A-3448-F28A-D575-CA195DF60569}"/>
                </a:ext>
              </a:extLst>
            </p:cNvPr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40" name="Google Shape;15329;p68">
                <a:extLst>
                  <a:ext uri="{FF2B5EF4-FFF2-40B4-BE49-F238E27FC236}">
                    <a16:creationId xmlns:a16="http://schemas.microsoft.com/office/drawing/2014/main" id="{102E08C2-89AC-5FA2-0904-CD87F475C08B}"/>
                  </a:ext>
                </a:extLst>
              </p:cNvPr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5330;p68">
                <a:extLst>
                  <a:ext uri="{FF2B5EF4-FFF2-40B4-BE49-F238E27FC236}">
                    <a16:creationId xmlns:a16="http://schemas.microsoft.com/office/drawing/2014/main" id="{DEF44DD2-E8D1-1EA0-6020-0796F4FD3D1C}"/>
                  </a:ext>
                </a:extLst>
              </p:cNvPr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5331;p68">
                <a:extLst>
                  <a:ext uri="{FF2B5EF4-FFF2-40B4-BE49-F238E27FC236}">
                    <a16:creationId xmlns:a16="http://schemas.microsoft.com/office/drawing/2014/main" id="{F6B1C4F1-21A4-5DA3-25AF-B6479D1F4CA9}"/>
                  </a:ext>
                </a:extLst>
              </p:cNvPr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5332;p68">
                <a:extLst>
                  <a:ext uri="{FF2B5EF4-FFF2-40B4-BE49-F238E27FC236}">
                    <a16:creationId xmlns:a16="http://schemas.microsoft.com/office/drawing/2014/main" id="{E32BDDB8-FEEE-13D3-8DA3-5715C6F77E4D}"/>
                  </a:ext>
                </a:extLst>
              </p:cNvPr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5333;p68">
                <a:extLst>
                  <a:ext uri="{FF2B5EF4-FFF2-40B4-BE49-F238E27FC236}">
                    <a16:creationId xmlns:a16="http://schemas.microsoft.com/office/drawing/2014/main" id="{3660A1BA-7F90-514F-3F26-32CDF7320200}"/>
                  </a:ext>
                </a:extLst>
              </p:cNvPr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5334;p68">
                <a:extLst>
                  <a:ext uri="{FF2B5EF4-FFF2-40B4-BE49-F238E27FC236}">
                    <a16:creationId xmlns:a16="http://schemas.microsoft.com/office/drawing/2014/main" id="{F95F6C01-563A-0EAD-9074-CCA975FF05B8}"/>
                  </a:ext>
                </a:extLst>
              </p:cNvPr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15335;p68">
              <a:extLst>
                <a:ext uri="{FF2B5EF4-FFF2-40B4-BE49-F238E27FC236}">
                  <a16:creationId xmlns:a16="http://schemas.microsoft.com/office/drawing/2014/main" id="{DA9913D8-9D39-E2C9-C924-BFEC9B6E8A67}"/>
                </a:ext>
              </a:extLst>
            </p:cNvPr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" name="Google Shape;15336;p68">
              <a:extLst>
                <a:ext uri="{FF2B5EF4-FFF2-40B4-BE49-F238E27FC236}">
                  <a16:creationId xmlns:a16="http://schemas.microsoft.com/office/drawing/2014/main" id="{C319C944-E125-7F27-26C1-FBB7832F45DC}"/>
                </a:ext>
              </a:extLst>
            </p:cNvPr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6" name="Google Shape;15337;p68">
              <a:extLst>
                <a:ext uri="{FF2B5EF4-FFF2-40B4-BE49-F238E27FC236}">
                  <a16:creationId xmlns:a16="http://schemas.microsoft.com/office/drawing/2014/main" id="{7C57AE78-5F0F-8458-9199-BD2AB1D176D4}"/>
                </a:ext>
              </a:extLst>
            </p:cNvPr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35" name="Google Shape;15338;p68">
                <a:extLst>
                  <a:ext uri="{FF2B5EF4-FFF2-40B4-BE49-F238E27FC236}">
                    <a16:creationId xmlns:a16="http://schemas.microsoft.com/office/drawing/2014/main" id="{34B13AAF-6FC3-B86E-DB56-6F0347DFD04E}"/>
                  </a:ext>
                </a:extLst>
              </p:cNvPr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39" name="Google Shape;15339;p68">
                <a:extLst>
                  <a:ext uri="{FF2B5EF4-FFF2-40B4-BE49-F238E27FC236}">
                    <a16:creationId xmlns:a16="http://schemas.microsoft.com/office/drawing/2014/main" id="{01CD5289-55B0-BB06-3003-98966320082C}"/>
                  </a:ext>
                </a:extLst>
              </p:cNvPr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15340;p68">
              <a:extLst>
                <a:ext uri="{FF2B5EF4-FFF2-40B4-BE49-F238E27FC236}">
                  <a16:creationId xmlns:a16="http://schemas.microsoft.com/office/drawing/2014/main" id="{99FEEBF5-5172-4806-1FA3-8B7D43381BEE}"/>
                </a:ext>
              </a:extLst>
            </p:cNvPr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33" name="Google Shape;15341;p68">
                <a:extLst>
                  <a:ext uri="{FF2B5EF4-FFF2-40B4-BE49-F238E27FC236}">
                    <a16:creationId xmlns:a16="http://schemas.microsoft.com/office/drawing/2014/main" id="{2E691BB7-97BE-B9B5-ED3D-C0B569581EB1}"/>
                  </a:ext>
                </a:extLst>
              </p:cNvPr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34" name="Google Shape;15342;p68">
                <a:extLst>
                  <a:ext uri="{FF2B5EF4-FFF2-40B4-BE49-F238E27FC236}">
                    <a16:creationId xmlns:a16="http://schemas.microsoft.com/office/drawing/2014/main" id="{B7537264-1ACA-6975-D2ED-F4C57CB6C5A2}"/>
                  </a:ext>
                </a:extLst>
              </p:cNvPr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15343;p68">
              <a:extLst>
                <a:ext uri="{FF2B5EF4-FFF2-40B4-BE49-F238E27FC236}">
                  <a16:creationId xmlns:a16="http://schemas.microsoft.com/office/drawing/2014/main" id="{05DD73F0-B726-D2A0-CAD5-CDBC53CD5A0E}"/>
                </a:ext>
              </a:extLst>
            </p:cNvPr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" name="Google Shape;15344;p68">
              <a:extLst>
                <a:ext uri="{FF2B5EF4-FFF2-40B4-BE49-F238E27FC236}">
                  <a16:creationId xmlns:a16="http://schemas.microsoft.com/office/drawing/2014/main" id="{C966C1B5-EBFC-0B03-04D6-E907A5E96287}"/>
                </a:ext>
              </a:extLst>
            </p:cNvPr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30" name="Google Shape;15345;p68">
              <a:extLst>
                <a:ext uri="{FF2B5EF4-FFF2-40B4-BE49-F238E27FC236}">
                  <a16:creationId xmlns:a16="http://schemas.microsoft.com/office/drawing/2014/main" id="{9FEB6C3F-C376-E6B0-B6F8-3C725635AB7E}"/>
                </a:ext>
              </a:extLst>
            </p:cNvPr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31" name="Google Shape;15346;p68">
                <a:extLst>
                  <a:ext uri="{FF2B5EF4-FFF2-40B4-BE49-F238E27FC236}">
                    <a16:creationId xmlns:a16="http://schemas.microsoft.com/office/drawing/2014/main" id="{81774CEE-E42B-71E3-2B30-E463B3C67545}"/>
                  </a:ext>
                </a:extLst>
              </p:cNvPr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2" name="Google Shape;15347;p68">
                <a:extLst>
                  <a:ext uri="{FF2B5EF4-FFF2-40B4-BE49-F238E27FC236}">
                    <a16:creationId xmlns:a16="http://schemas.microsoft.com/office/drawing/2014/main" id="{4201E581-1706-D465-2E2C-1C2D93AF6B1D}"/>
                  </a:ext>
                </a:extLst>
              </p:cNvPr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44AA75F-6367-BC4A-A0FC-EB93F2A95DD9}"/>
              </a:ext>
            </a:extLst>
          </p:cNvPr>
          <p:cNvSpPr txBox="1"/>
          <p:nvPr/>
        </p:nvSpPr>
        <p:spPr>
          <a:xfrm>
            <a:off x="5354725" y="222224"/>
            <a:ext cx="6150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일본 상반기 경제동향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9DF47E-A968-7478-3DB8-713745F416DF}"/>
              </a:ext>
            </a:extLst>
          </p:cNvPr>
          <p:cNvSpPr txBox="1"/>
          <p:nvPr/>
        </p:nvSpPr>
        <p:spPr>
          <a:xfrm>
            <a:off x="332477" y="3926700"/>
            <a:ext cx="10158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민간주택 착공건수는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개월 연속 감소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공공건설 기성액은 증가세 지속</a:t>
            </a:r>
          </a:p>
        </p:txBody>
      </p:sp>
      <p:graphicFrame>
        <p:nvGraphicFramePr>
          <p:cNvPr id="16" name="다이어그램 15">
            <a:extLst>
              <a:ext uri="{FF2B5EF4-FFF2-40B4-BE49-F238E27FC236}">
                <a16:creationId xmlns:a16="http://schemas.microsoft.com/office/drawing/2014/main" id="{76F95B98-3B38-D69F-3DD4-BE41652BD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841579"/>
              </p:ext>
            </p:extLst>
          </p:nvPr>
        </p:nvGraphicFramePr>
        <p:xfrm>
          <a:off x="4364608" y="1654830"/>
          <a:ext cx="6402552" cy="181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2006D86-786B-060F-6227-84575571D72F}"/>
              </a:ext>
            </a:extLst>
          </p:cNvPr>
          <p:cNvSpPr txBox="1"/>
          <p:nvPr/>
        </p:nvSpPr>
        <p:spPr>
          <a:xfrm>
            <a:off x="332477" y="2236179"/>
            <a:ext cx="3620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</a:t>
            </a:r>
            <a:r>
              <a:rPr lang="ko-KR" altLang="en-US" sz="2400" dirty="0" err="1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자본재총공급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민간기계수주액 감소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2C8F25DA-E650-9DFC-10CB-B6023BC2A4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579556"/>
              </p:ext>
            </p:extLst>
          </p:nvPr>
        </p:nvGraphicFramePr>
        <p:xfrm>
          <a:off x="4364608" y="3926700"/>
          <a:ext cx="5527566" cy="334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55434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EBD59-CEA2-4FDF-A254-37953428C235}"/>
              </a:ext>
            </a:extLst>
          </p:cNvPr>
          <p:cNvSpPr/>
          <p:nvPr/>
        </p:nvSpPr>
        <p:spPr>
          <a:xfrm>
            <a:off x="23871" y="1787719"/>
            <a:ext cx="12247660" cy="53444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14800" y="969840"/>
            <a:ext cx="11077200" cy="1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9E1CB4-4FBC-6FE5-893E-ADE3FB8C9C40}"/>
              </a:ext>
            </a:extLst>
          </p:cNvPr>
          <p:cNvSpPr txBox="1"/>
          <p:nvPr/>
        </p:nvSpPr>
        <p:spPr>
          <a:xfrm>
            <a:off x="23871" y="1097334"/>
            <a:ext cx="453030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수출</a:t>
            </a:r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부진</a:t>
            </a:r>
          </a:p>
        </p:txBody>
      </p:sp>
      <p:grpSp>
        <p:nvGrpSpPr>
          <p:cNvPr id="17" name="Google Shape;15326;p68">
            <a:extLst>
              <a:ext uri="{FF2B5EF4-FFF2-40B4-BE49-F238E27FC236}">
                <a16:creationId xmlns:a16="http://schemas.microsoft.com/office/drawing/2014/main" id="{A41D7FC8-D551-77B6-F6FF-A3C7F74C5FC8}"/>
              </a:ext>
            </a:extLst>
          </p:cNvPr>
          <p:cNvGrpSpPr/>
          <p:nvPr/>
        </p:nvGrpSpPr>
        <p:grpSpPr>
          <a:xfrm>
            <a:off x="10831087" y="96043"/>
            <a:ext cx="1086701" cy="799429"/>
            <a:chOff x="2183288" y="3555572"/>
            <a:chExt cx="1136241" cy="835873"/>
          </a:xfrm>
        </p:grpSpPr>
        <p:sp>
          <p:nvSpPr>
            <p:cNvPr id="18" name="Google Shape;15327;p68">
              <a:extLst>
                <a:ext uri="{FF2B5EF4-FFF2-40B4-BE49-F238E27FC236}">
                  <a16:creationId xmlns:a16="http://schemas.microsoft.com/office/drawing/2014/main" id="{A457B905-A63F-FD75-3321-711E3141E251}"/>
                </a:ext>
              </a:extLst>
            </p:cNvPr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5328;p68">
              <a:extLst>
                <a:ext uri="{FF2B5EF4-FFF2-40B4-BE49-F238E27FC236}">
                  <a16:creationId xmlns:a16="http://schemas.microsoft.com/office/drawing/2014/main" id="{1454CB5A-3448-F28A-D575-CA195DF60569}"/>
                </a:ext>
              </a:extLst>
            </p:cNvPr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40" name="Google Shape;15329;p68">
                <a:extLst>
                  <a:ext uri="{FF2B5EF4-FFF2-40B4-BE49-F238E27FC236}">
                    <a16:creationId xmlns:a16="http://schemas.microsoft.com/office/drawing/2014/main" id="{102E08C2-89AC-5FA2-0904-CD87F475C08B}"/>
                  </a:ext>
                </a:extLst>
              </p:cNvPr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5330;p68">
                <a:extLst>
                  <a:ext uri="{FF2B5EF4-FFF2-40B4-BE49-F238E27FC236}">
                    <a16:creationId xmlns:a16="http://schemas.microsoft.com/office/drawing/2014/main" id="{DEF44DD2-E8D1-1EA0-6020-0796F4FD3D1C}"/>
                  </a:ext>
                </a:extLst>
              </p:cNvPr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5331;p68">
                <a:extLst>
                  <a:ext uri="{FF2B5EF4-FFF2-40B4-BE49-F238E27FC236}">
                    <a16:creationId xmlns:a16="http://schemas.microsoft.com/office/drawing/2014/main" id="{F6B1C4F1-21A4-5DA3-25AF-B6479D1F4CA9}"/>
                  </a:ext>
                </a:extLst>
              </p:cNvPr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5332;p68">
                <a:extLst>
                  <a:ext uri="{FF2B5EF4-FFF2-40B4-BE49-F238E27FC236}">
                    <a16:creationId xmlns:a16="http://schemas.microsoft.com/office/drawing/2014/main" id="{E32BDDB8-FEEE-13D3-8DA3-5715C6F77E4D}"/>
                  </a:ext>
                </a:extLst>
              </p:cNvPr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5333;p68">
                <a:extLst>
                  <a:ext uri="{FF2B5EF4-FFF2-40B4-BE49-F238E27FC236}">
                    <a16:creationId xmlns:a16="http://schemas.microsoft.com/office/drawing/2014/main" id="{3660A1BA-7F90-514F-3F26-32CDF7320200}"/>
                  </a:ext>
                </a:extLst>
              </p:cNvPr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5334;p68">
                <a:extLst>
                  <a:ext uri="{FF2B5EF4-FFF2-40B4-BE49-F238E27FC236}">
                    <a16:creationId xmlns:a16="http://schemas.microsoft.com/office/drawing/2014/main" id="{F95F6C01-563A-0EAD-9074-CCA975FF05B8}"/>
                  </a:ext>
                </a:extLst>
              </p:cNvPr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15335;p68">
              <a:extLst>
                <a:ext uri="{FF2B5EF4-FFF2-40B4-BE49-F238E27FC236}">
                  <a16:creationId xmlns:a16="http://schemas.microsoft.com/office/drawing/2014/main" id="{DA9913D8-9D39-E2C9-C924-BFEC9B6E8A67}"/>
                </a:ext>
              </a:extLst>
            </p:cNvPr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" name="Google Shape;15336;p68">
              <a:extLst>
                <a:ext uri="{FF2B5EF4-FFF2-40B4-BE49-F238E27FC236}">
                  <a16:creationId xmlns:a16="http://schemas.microsoft.com/office/drawing/2014/main" id="{C319C944-E125-7F27-26C1-FBB7832F45DC}"/>
                </a:ext>
              </a:extLst>
            </p:cNvPr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6" name="Google Shape;15337;p68">
              <a:extLst>
                <a:ext uri="{FF2B5EF4-FFF2-40B4-BE49-F238E27FC236}">
                  <a16:creationId xmlns:a16="http://schemas.microsoft.com/office/drawing/2014/main" id="{7C57AE78-5F0F-8458-9199-BD2AB1D176D4}"/>
                </a:ext>
              </a:extLst>
            </p:cNvPr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35" name="Google Shape;15338;p68">
                <a:extLst>
                  <a:ext uri="{FF2B5EF4-FFF2-40B4-BE49-F238E27FC236}">
                    <a16:creationId xmlns:a16="http://schemas.microsoft.com/office/drawing/2014/main" id="{34B13AAF-6FC3-B86E-DB56-6F0347DFD04E}"/>
                  </a:ext>
                </a:extLst>
              </p:cNvPr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39" name="Google Shape;15339;p68">
                <a:extLst>
                  <a:ext uri="{FF2B5EF4-FFF2-40B4-BE49-F238E27FC236}">
                    <a16:creationId xmlns:a16="http://schemas.microsoft.com/office/drawing/2014/main" id="{01CD5289-55B0-BB06-3003-98966320082C}"/>
                  </a:ext>
                </a:extLst>
              </p:cNvPr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15340;p68">
              <a:extLst>
                <a:ext uri="{FF2B5EF4-FFF2-40B4-BE49-F238E27FC236}">
                  <a16:creationId xmlns:a16="http://schemas.microsoft.com/office/drawing/2014/main" id="{99FEEBF5-5172-4806-1FA3-8B7D43381BEE}"/>
                </a:ext>
              </a:extLst>
            </p:cNvPr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33" name="Google Shape;15341;p68">
                <a:extLst>
                  <a:ext uri="{FF2B5EF4-FFF2-40B4-BE49-F238E27FC236}">
                    <a16:creationId xmlns:a16="http://schemas.microsoft.com/office/drawing/2014/main" id="{2E691BB7-97BE-B9B5-ED3D-C0B569581EB1}"/>
                  </a:ext>
                </a:extLst>
              </p:cNvPr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34" name="Google Shape;15342;p68">
                <a:extLst>
                  <a:ext uri="{FF2B5EF4-FFF2-40B4-BE49-F238E27FC236}">
                    <a16:creationId xmlns:a16="http://schemas.microsoft.com/office/drawing/2014/main" id="{B7537264-1ACA-6975-D2ED-F4C57CB6C5A2}"/>
                  </a:ext>
                </a:extLst>
              </p:cNvPr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15343;p68">
              <a:extLst>
                <a:ext uri="{FF2B5EF4-FFF2-40B4-BE49-F238E27FC236}">
                  <a16:creationId xmlns:a16="http://schemas.microsoft.com/office/drawing/2014/main" id="{05DD73F0-B726-D2A0-CAD5-CDBC53CD5A0E}"/>
                </a:ext>
              </a:extLst>
            </p:cNvPr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" name="Google Shape;15344;p68">
              <a:extLst>
                <a:ext uri="{FF2B5EF4-FFF2-40B4-BE49-F238E27FC236}">
                  <a16:creationId xmlns:a16="http://schemas.microsoft.com/office/drawing/2014/main" id="{C966C1B5-EBFC-0B03-04D6-E907A5E96287}"/>
                </a:ext>
              </a:extLst>
            </p:cNvPr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30" name="Google Shape;15345;p68">
              <a:extLst>
                <a:ext uri="{FF2B5EF4-FFF2-40B4-BE49-F238E27FC236}">
                  <a16:creationId xmlns:a16="http://schemas.microsoft.com/office/drawing/2014/main" id="{9FEB6C3F-C376-E6B0-B6F8-3C725635AB7E}"/>
                </a:ext>
              </a:extLst>
            </p:cNvPr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31" name="Google Shape;15346;p68">
                <a:extLst>
                  <a:ext uri="{FF2B5EF4-FFF2-40B4-BE49-F238E27FC236}">
                    <a16:creationId xmlns:a16="http://schemas.microsoft.com/office/drawing/2014/main" id="{81774CEE-E42B-71E3-2B30-E463B3C67545}"/>
                  </a:ext>
                </a:extLst>
              </p:cNvPr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2" name="Google Shape;15347;p68">
                <a:extLst>
                  <a:ext uri="{FF2B5EF4-FFF2-40B4-BE49-F238E27FC236}">
                    <a16:creationId xmlns:a16="http://schemas.microsoft.com/office/drawing/2014/main" id="{4201E581-1706-D465-2E2C-1C2D93AF6B1D}"/>
                  </a:ext>
                </a:extLst>
              </p:cNvPr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44AA75F-6367-BC4A-A0FC-EB93F2A95DD9}"/>
              </a:ext>
            </a:extLst>
          </p:cNvPr>
          <p:cNvSpPr txBox="1"/>
          <p:nvPr/>
        </p:nvSpPr>
        <p:spPr>
          <a:xfrm>
            <a:off x="5354725" y="222224"/>
            <a:ext cx="6150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일본 상반기 경제동향</a:t>
            </a:r>
          </a:p>
        </p:txBody>
      </p:sp>
      <p:graphicFrame>
        <p:nvGraphicFramePr>
          <p:cNvPr id="16" name="다이어그램 15">
            <a:extLst>
              <a:ext uri="{FF2B5EF4-FFF2-40B4-BE49-F238E27FC236}">
                <a16:creationId xmlns:a16="http://schemas.microsoft.com/office/drawing/2014/main" id="{76F95B98-3B38-D69F-3DD4-BE41652BD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301207"/>
              </p:ext>
            </p:extLst>
          </p:nvPr>
        </p:nvGraphicFramePr>
        <p:xfrm>
          <a:off x="3794730" y="1363961"/>
          <a:ext cx="7065391" cy="2362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2006D86-786B-060F-6227-84575571D72F}"/>
              </a:ext>
            </a:extLst>
          </p:cNvPr>
          <p:cNvSpPr txBox="1"/>
          <p:nvPr/>
        </p:nvSpPr>
        <p:spPr>
          <a:xfrm>
            <a:off x="257423" y="2206682"/>
            <a:ext cx="901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수출</a:t>
            </a:r>
            <a:r>
              <a:rPr lang="ko-KR" altLang="en-US" sz="2400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전자기기 등을 중심으로 부진 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A41FE9-E908-F019-C629-50D6E74FB2F5}"/>
              </a:ext>
            </a:extLst>
          </p:cNvPr>
          <p:cNvSpPr txBox="1"/>
          <p:nvPr/>
        </p:nvSpPr>
        <p:spPr>
          <a:xfrm>
            <a:off x="257423" y="3919575"/>
            <a:ext cx="90112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수입</a:t>
            </a:r>
            <a:r>
              <a:rPr lang="ko-KR" altLang="en-US" sz="2400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광물성연료 수입 크게 감소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2400" dirty="0">
              <a:solidFill>
                <a:srgbClr val="0070C0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경상수지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흑자 지속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무역수지와 서비스수지 적자가 줄어들면서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흑자 확대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A69F2E2E-F2E1-7C39-0518-800A355F18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5867" y="3721126"/>
            <a:ext cx="4775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28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EBD59-CEA2-4FDF-A254-37953428C235}"/>
              </a:ext>
            </a:extLst>
          </p:cNvPr>
          <p:cNvSpPr/>
          <p:nvPr/>
        </p:nvSpPr>
        <p:spPr>
          <a:xfrm>
            <a:off x="23871" y="1677147"/>
            <a:ext cx="12247660" cy="53444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14800" y="969840"/>
            <a:ext cx="11077200" cy="1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9E1CB4-4FBC-6FE5-893E-ADE3FB8C9C40}"/>
              </a:ext>
            </a:extLst>
          </p:cNvPr>
          <p:cNvSpPr txBox="1"/>
          <p:nvPr/>
        </p:nvSpPr>
        <p:spPr>
          <a:xfrm>
            <a:off x="23871" y="1097334"/>
            <a:ext cx="453030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생산</a:t>
            </a:r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증가</a:t>
            </a:r>
          </a:p>
        </p:txBody>
      </p:sp>
      <p:grpSp>
        <p:nvGrpSpPr>
          <p:cNvPr id="17" name="Google Shape;15326;p68">
            <a:extLst>
              <a:ext uri="{FF2B5EF4-FFF2-40B4-BE49-F238E27FC236}">
                <a16:creationId xmlns:a16="http://schemas.microsoft.com/office/drawing/2014/main" id="{A41D7FC8-D551-77B6-F6FF-A3C7F74C5FC8}"/>
              </a:ext>
            </a:extLst>
          </p:cNvPr>
          <p:cNvGrpSpPr/>
          <p:nvPr/>
        </p:nvGrpSpPr>
        <p:grpSpPr>
          <a:xfrm>
            <a:off x="10831087" y="96043"/>
            <a:ext cx="1086701" cy="799429"/>
            <a:chOff x="2183288" y="3555572"/>
            <a:chExt cx="1136241" cy="835873"/>
          </a:xfrm>
        </p:grpSpPr>
        <p:sp>
          <p:nvSpPr>
            <p:cNvPr id="18" name="Google Shape;15327;p68">
              <a:extLst>
                <a:ext uri="{FF2B5EF4-FFF2-40B4-BE49-F238E27FC236}">
                  <a16:creationId xmlns:a16="http://schemas.microsoft.com/office/drawing/2014/main" id="{A457B905-A63F-FD75-3321-711E3141E251}"/>
                </a:ext>
              </a:extLst>
            </p:cNvPr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5328;p68">
              <a:extLst>
                <a:ext uri="{FF2B5EF4-FFF2-40B4-BE49-F238E27FC236}">
                  <a16:creationId xmlns:a16="http://schemas.microsoft.com/office/drawing/2014/main" id="{1454CB5A-3448-F28A-D575-CA195DF60569}"/>
                </a:ext>
              </a:extLst>
            </p:cNvPr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40" name="Google Shape;15329;p68">
                <a:extLst>
                  <a:ext uri="{FF2B5EF4-FFF2-40B4-BE49-F238E27FC236}">
                    <a16:creationId xmlns:a16="http://schemas.microsoft.com/office/drawing/2014/main" id="{102E08C2-89AC-5FA2-0904-CD87F475C08B}"/>
                  </a:ext>
                </a:extLst>
              </p:cNvPr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5330;p68">
                <a:extLst>
                  <a:ext uri="{FF2B5EF4-FFF2-40B4-BE49-F238E27FC236}">
                    <a16:creationId xmlns:a16="http://schemas.microsoft.com/office/drawing/2014/main" id="{DEF44DD2-E8D1-1EA0-6020-0796F4FD3D1C}"/>
                  </a:ext>
                </a:extLst>
              </p:cNvPr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5331;p68">
                <a:extLst>
                  <a:ext uri="{FF2B5EF4-FFF2-40B4-BE49-F238E27FC236}">
                    <a16:creationId xmlns:a16="http://schemas.microsoft.com/office/drawing/2014/main" id="{F6B1C4F1-21A4-5DA3-25AF-B6479D1F4CA9}"/>
                  </a:ext>
                </a:extLst>
              </p:cNvPr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5332;p68">
                <a:extLst>
                  <a:ext uri="{FF2B5EF4-FFF2-40B4-BE49-F238E27FC236}">
                    <a16:creationId xmlns:a16="http://schemas.microsoft.com/office/drawing/2014/main" id="{E32BDDB8-FEEE-13D3-8DA3-5715C6F77E4D}"/>
                  </a:ext>
                </a:extLst>
              </p:cNvPr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5333;p68">
                <a:extLst>
                  <a:ext uri="{FF2B5EF4-FFF2-40B4-BE49-F238E27FC236}">
                    <a16:creationId xmlns:a16="http://schemas.microsoft.com/office/drawing/2014/main" id="{3660A1BA-7F90-514F-3F26-32CDF7320200}"/>
                  </a:ext>
                </a:extLst>
              </p:cNvPr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5334;p68">
                <a:extLst>
                  <a:ext uri="{FF2B5EF4-FFF2-40B4-BE49-F238E27FC236}">
                    <a16:creationId xmlns:a16="http://schemas.microsoft.com/office/drawing/2014/main" id="{F95F6C01-563A-0EAD-9074-CCA975FF05B8}"/>
                  </a:ext>
                </a:extLst>
              </p:cNvPr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15335;p68">
              <a:extLst>
                <a:ext uri="{FF2B5EF4-FFF2-40B4-BE49-F238E27FC236}">
                  <a16:creationId xmlns:a16="http://schemas.microsoft.com/office/drawing/2014/main" id="{DA9913D8-9D39-E2C9-C924-BFEC9B6E8A67}"/>
                </a:ext>
              </a:extLst>
            </p:cNvPr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" name="Google Shape;15336;p68">
              <a:extLst>
                <a:ext uri="{FF2B5EF4-FFF2-40B4-BE49-F238E27FC236}">
                  <a16:creationId xmlns:a16="http://schemas.microsoft.com/office/drawing/2014/main" id="{C319C944-E125-7F27-26C1-FBB7832F45DC}"/>
                </a:ext>
              </a:extLst>
            </p:cNvPr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6" name="Google Shape;15337;p68">
              <a:extLst>
                <a:ext uri="{FF2B5EF4-FFF2-40B4-BE49-F238E27FC236}">
                  <a16:creationId xmlns:a16="http://schemas.microsoft.com/office/drawing/2014/main" id="{7C57AE78-5F0F-8458-9199-BD2AB1D176D4}"/>
                </a:ext>
              </a:extLst>
            </p:cNvPr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35" name="Google Shape;15338;p68">
                <a:extLst>
                  <a:ext uri="{FF2B5EF4-FFF2-40B4-BE49-F238E27FC236}">
                    <a16:creationId xmlns:a16="http://schemas.microsoft.com/office/drawing/2014/main" id="{34B13AAF-6FC3-B86E-DB56-6F0347DFD04E}"/>
                  </a:ext>
                </a:extLst>
              </p:cNvPr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39" name="Google Shape;15339;p68">
                <a:extLst>
                  <a:ext uri="{FF2B5EF4-FFF2-40B4-BE49-F238E27FC236}">
                    <a16:creationId xmlns:a16="http://schemas.microsoft.com/office/drawing/2014/main" id="{01CD5289-55B0-BB06-3003-98966320082C}"/>
                  </a:ext>
                </a:extLst>
              </p:cNvPr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15340;p68">
              <a:extLst>
                <a:ext uri="{FF2B5EF4-FFF2-40B4-BE49-F238E27FC236}">
                  <a16:creationId xmlns:a16="http://schemas.microsoft.com/office/drawing/2014/main" id="{99FEEBF5-5172-4806-1FA3-8B7D43381BEE}"/>
                </a:ext>
              </a:extLst>
            </p:cNvPr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33" name="Google Shape;15341;p68">
                <a:extLst>
                  <a:ext uri="{FF2B5EF4-FFF2-40B4-BE49-F238E27FC236}">
                    <a16:creationId xmlns:a16="http://schemas.microsoft.com/office/drawing/2014/main" id="{2E691BB7-97BE-B9B5-ED3D-C0B569581EB1}"/>
                  </a:ext>
                </a:extLst>
              </p:cNvPr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34" name="Google Shape;15342;p68">
                <a:extLst>
                  <a:ext uri="{FF2B5EF4-FFF2-40B4-BE49-F238E27FC236}">
                    <a16:creationId xmlns:a16="http://schemas.microsoft.com/office/drawing/2014/main" id="{B7537264-1ACA-6975-D2ED-F4C57CB6C5A2}"/>
                  </a:ext>
                </a:extLst>
              </p:cNvPr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15343;p68">
              <a:extLst>
                <a:ext uri="{FF2B5EF4-FFF2-40B4-BE49-F238E27FC236}">
                  <a16:creationId xmlns:a16="http://schemas.microsoft.com/office/drawing/2014/main" id="{05DD73F0-B726-D2A0-CAD5-CDBC53CD5A0E}"/>
                </a:ext>
              </a:extLst>
            </p:cNvPr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" name="Google Shape;15344;p68">
              <a:extLst>
                <a:ext uri="{FF2B5EF4-FFF2-40B4-BE49-F238E27FC236}">
                  <a16:creationId xmlns:a16="http://schemas.microsoft.com/office/drawing/2014/main" id="{C966C1B5-EBFC-0B03-04D6-E907A5E96287}"/>
                </a:ext>
              </a:extLst>
            </p:cNvPr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30" name="Google Shape;15345;p68">
              <a:extLst>
                <a:ext uri="{FF2B5EF4-FFF2-40B4-BE49-F238E27FC236}">
                  <a16:creationId xmlns:a16="http://schemas.microsoft.com/office/drawing/2014/main" id="{9FEB6C3F-C376-E6B0-B6F8-3C725635AB7E}"/>
                </a:ext>
              </a:extLst>
            </p:cNvPr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31" name="Google Shape;15346;p68">
                <a:extLst>
                  <a:ext uri="{FF2B5EF4-FFF2-40B4-BE49-F238E27FC236}">
                    <a16:creationId xmlns:a16="http://schemas.microsoft.com/office/drawing/2014/main" id="{81774CEE-E42B-71E3-2B30-E463B3C67545}"/>
                  </a:ext>
                </a:extLst>
              </p:cNvPr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2" name="Google Shape;15347;p68">
                <a:extLst>
                  <a:ext uri="{FF2B5EF4-FFF2-40B4-BE49-F238E27FC236}">
                    <a16:creationId xmlns:a16="http://schemas.microsoft.com/office/drawing/2014/main" id="{4201E581-1706-D465-2E2C-1C2D93AF6B1D}"/>
                  </a:ext>
                </a:extLst>
              </p:cNvPr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44AA75F-6367-BC4A-A0FC-EB93F2A95DD9}"/>
              </a:ext>
            </a:extLst>
          </p:cNvPr>
          <p:cNvSpPr txBox="1"/>
          <p:nvPr/>
        </p:nvSpPr>
        <p:spPr>
          <a:xfrm>
            <a:off x="5354725" y="222224"/>
            <a:ext cx="6150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일본 상반기 경제동향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9DF47E-A968-7478-3DB8-713745F416DF}"/>
              </a:ext>
            </a:extLst>
          </p:cNvPr>
          <p:cNvSpPr txBox="1"/>
          <p:nvPr/>
        </p:nvSpPr>
        <p:spPr>
          <a:xfrm>
            <a:off x="7900071" y="5880095"/>
            <a:ext cx="198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재고</a:t>
            </a:r>
            <a:r>
              <a:rPr lang="en-US" altLang="ko-KR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/</a:t>
            </a:r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출하 비율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상승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006D86-786B-060F-6227-84575571D72F}"/>
              </a:ext>
            </a:extLst>
          </p:cNvPr>
          <p:cNvSpPr txBox="1"/>
          <p:nvPr/>
        </p:nvSpPr>
        <p:spPr>
          <a:xfrm>
            <a:off x="2344112" y="5888160"/>
            <a:ext cx="181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광공업 생산</a:t>
            </a:r>
            <a:r>
              <a:rPr lang="en-US" altLang="ko-KR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증가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95B8BE0E-384D-0C06-CE3E-55AC88E8F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33" y="2528769"/>
            <a:ext cx="4434272" cy="3076575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0A53C4A1-8162-BEA6-7E5D-F23D7C505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267" y="2681168"/>
            <a:ext cx="4818888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6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EBD59-CEA2-4FDF-A254-37953428C235}"/>
              </a:ext>
            </a:extLst>
          </p:cNvPr>
          <p:cNvSpPr/>
          <p:nvPr/>
        </p:nvSpPr>
        <p:spPr>
          <a:xfrm>
            <a:off x="23871" y="1647451"/>
            <a:ext cx="12168129" cy="519254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617AE3-5923-CD5A-F0D8-A90EE9303B10}"/>
              </a:ext>
            </a:extLst>
          </p:cNvPr>
          <p:cNvSpPr txBox="1"/>
          <p:nvPr/>
        </p:nvSpPr>
        <p:spPr>
          <a:xfrm>
            <a:off x="4647242" y="2361337"/>
            <a:ext cx="8738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일본의 </a:t>
            </a:r>
            <a:r>
              <a:rPr lang="en-US" altLang="ko-KR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GDP(</a:t>
            </a:r>
            <a:r>
              <a:rPr lang="ko-KR" altLang="en-US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국내총생산</a:t>
            </a:r>
            <a:r>
              <a:rPr lang="en-US" altLang="ko-KR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):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3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개월 전과 비교하여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1.5%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상승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 err="1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연율환산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6.0%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증가</a:t>
            </a: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수출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3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개월 전과 비교하여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3.2%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증가</a:t>
            </a: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개인소비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0.5%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감소</a:t>
            </a:r>
          </a:p>
          <a:p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E1CB4-4FBC-6FE5-893E-ADE3FB8C9C40}"/>
              </a:ext>
            </a:extLst>
          </p:cNvPr>
          <p:cNvSpPr txBox="1"/>
          <p:nvPr/>
        </p:nvSpPr>
        <p:spPr>
          <a:xfrm>
            <a:off x="13705" y="1213325"/>
            <a:ext cx="453030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4-6</a:t>
            </a:r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월 실질 </a:t>
            </a:r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GDP </a:t>
            </a:r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성장률</a:t>
            </a:r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전년도 대비 </a:t>
            </a:r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6.0% </a:t>
            </a:r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증가</a:t>
            </a:r>
          </a:p>
        </p:txBody>
      </p:sp>
      <p:grpSp>
        <p:nvGrpSpPr>
          <p:cNvPr id="17" name="Google Shape;15326;p68">
            <a:extLst>
              <a:ext uri="{FF2B5EF4-FFF2-40B4-BE49-F238E27FC236}">
                <a16:creationId xmlns:a16="http://schemas.microsoft.com/office/drawing/2014/main" id="{A41D7FC8-D551-77B6-F6FF-A3C7F74C5FC8}"/>
              </a:ext>
            </a:extLst>
          </p:cNvPr>
          <p:cNvGrpSpPr/>
          <p:nvPr/>
        </p:nvGrpSpPr>
        <p:grpSpPr>
          <a:xfrm>
            <a:off x="10831087" y="96043"/>
            <a:ext cx="1086701" cy="799429"/>
            <a:chOff x="2183288" y="3555572"/>
            <a:chExt cx="1136241" cy="835873"/>
          </a:xfrm>
        </p:grpSpPr>
        <p:sp>
          <p:nvSpPr>
            <p:cNvPr id="18" name="Google Shape;15327;p68">
              <a:extLst>
                <a:ext uri="{FF2B5EF4-FFF2-40B4-BE49-F238E27FC236}">
                  <a16:creationId xmlns:a16="http://schemas.microsoft.com/office/drawing/2014/main" id="{A457B905-A63F-FD75-3321-711E3141E251}"/>
                </a:ext>
              </a:extLst>
            </p:cNvPr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5328;p68">
              <a:extLst>
                <a:ext uri="{FF2B5EF4-FFF2-40B4-BE49-F238E27FC236}">
                  <a16:creationId xmlns:a16="http://schemas.microsoft.com/office/drawing/2014/main" id="{1454CB5A-3448-F28A-D575-CA195DF60569}"/>
                </a:ext>
              </a:extLst>
            </p:cNvPr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40" name="Google Shape;15329;p68">
                <a:extLst>
                  <a:ext uri="{FF2B5EF4-FFF2-40B4-BE49-F238E27FC236}">
                    <a16:creationId xmlns:a16="http://schemas.microsoft.com/office/drawing/2014/main" id="{102E08C2-89AC-5FA2-0904-CD87F475C08B}"/>
                  </a:ext>
                </a:extLst>
              </p:cNvPr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5330;p68">
                <a:extLst>
                  <a:ext uri="{FF2B5EF4-FFF2-40B4-BE49-F238E27FC236}">
                    <a16:creationId xmlns:a16="http://schemas.microsoft.com/office/drawing/2014/main" id="{DEF44DD2-E8D1-1EA0-6020-0796F4FD3D1C}"/>
                  </a:ext>
                </a:extLst>
              </p:cNvPr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5331;p68">
                <a:extLst>
                  <a:ext uri="{FF2B5EF4-FFF2-40B4-BE49-F238E27FC236}">
                    <a16:creationId xmlns:a16="http://schemas.microsoft.com/office/drawing/2014/main" id="{F6B1C4F1-21A4-5DA3-25AF-B6479D1F4CA9}"/>
                  </a:ext>
                </a:extLst>
              </p:cNvPr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5332;p68">
                <a:extLst>
                  <a:ext uri="{FF2B5EF4-FFF2-40B4-BE49-F238E27FC236}">
                    <a16:creationId xmlns:a16="http://schemas.microsoft.com/office/drawing/2014/main" id="{E32BDDB8-FEEE-13D3-8DA3-5715C6F77E4D}"/>
                  </a:ext>
                </a:extLst>
              </p:cNvPr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5333;p68">
                <a:extLst>
                  <a:ext uri="{FF2B5EF4-FFF2-40B4-BE49-F238E27FC236}">
                    <a16:creationId xmlns:a16="http://schemas.microsoft.com/office/drawing/2014/main" id="{3660A1BA-7F90-514F-3F26-32CDF7320200}"/>
                  </a:ext>
                </a:extLst>
              </p:cNvPr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5334;p68">
                <a:extLst>
                  <a:ext uri="{FF2B5EF4-FFF2-40B4-BE49-F238E27FC236}">
                    <a16:creationId xmlns:a16="http://schemas.microsoft.com/office/drawing/2014/main" id="{F95F6C01-563A-0EAD-9074-CCA975FF05B8}"/>
                  </a:ext>
                </a:extLst>
              </p:cNvPr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15335;p68">
              <a:extLst>
                <a:ext uri="{FF2B5EF4-FFF2-40B4-BE49-F238E27FC236}">
                  <a16:creationId xmlns:a16="http://schemas.microsoft.com/office/drawing/2014/main" id="{DA9913D8-9D39-E2C9-C924-BFEC9B6E8A67}"/>
                </a:ext>
              </a:extLst>
            </p:cNvPr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" name="Google Shape;15336;p68">
              <a:extLst>
                <a:ext uri="{FF2B5EF4-FFF2-40B4-BE49-F238E27FC236}">
                  <a16:creationId xmlns:a16="http://schemas.microsoft.com/office/drawing/2014/main" id="{C319C944-E125-7F27-26C1-FBB7832F45DC}"/>
                </a:ext>
              </a:extLst>
            </p:cNvPr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6" name="Google Shape;15337;p68">
              <a:extLst>
                <a:ext uri="{FF2B5EF4-FFF2-40B4-BE49-F238E27FC236}">
                  <a16:creationId xmlns:a16="http://schemas.microsoft.com/office/drawing/2014/main" id="{7C57AE78-5F0F-8458-9199-BD2AB1D176D4}"/>
                </a:ext>
              </a:extLst>
            </p:cNvPr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35" name="Google Shape;15338;p68">
                <a:extLst>
                  <a:ext uri="{FF2B5EF4-FFF2-40B4-BE49-F238E27FC236}">
                    <a16:creationId xmlns:a16="http://schemas.microsoft.com/office/drawing/2014/main" id="{34B13AAF-6FC3-B86E-DB56-6F0347DFD04E}"/>
                  </a:ext>
                </a:extLst>
              </p:cNvPr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39" name="Google Shape;15339;p68">
                <a:extLst>
                  <a:ext uri="{FF2B5EF4-FFF2-40B4-BE49-F238E27FC236}">
                    <a16:creationId xmlns:a16="http://schemas.microsoft.com/office/drawing/2014/main" id="{01CD5289-55B0-BB06-3003-98966320082C}"/>
                  </a:ext>
                </a:extLst>
              </p:cNvPr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15340;p68">
              <a:extLst>
                <a:ext uri="{FF2B5EF4-FFF2-40B4-BE49-F238E27FC236}">
                  <a16:creationId xmlns:a16="http://schemas.microsoft.com/office/drawing/2014/main" id="{99FEEBF5-5172-4806-1FA3-8B7D43381BEE}"/>
                </a:ext>
              </a:extLst>
            </p:cNvPr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33" name="Google Shape;15341;p68">
                <a:extLst>
                  <a:ext uri="{FF2B5EF4-FFF2-40B4-BE49-F238E27FC236}">
                    <a16:creationId xmlns:a16="http://schemas.microsoft.com/office/drawing/2014/main" id="{2E691BB7-97BE-B9B5-ED3D-C0B569581EB1}"/>
                  </a:ext>
                </a:extLst>
              </p:cNvPr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34" name="Google Shape;15342;p68">
                <a:extLst>
                  <a:ext uri="{FF2B5EF4-FFF2-40B4-BE49-F238E27FC236}">
                    <a16:creationId xmlns:a16="http://schemas.microsoft.com/office/drawing/2014/main" id="{B7537264-1ACA-6975-D2ED-F4C57CB6C5A2}"/>
                  </a:ext>
                </a:extLst>
              </p:cNvPr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15343;p68">
              <a:extLst>
                <a:ext uri="{FF2B5EF4-FFF2-40B4-BE49-F238E27FC236}">
                  <a16:creationId xmlns:a16="http://schemas.microsoft.com/office/drawing/2014/main" id="{05DD73F0-B726-D2A0-CAD5-CDBC53CD5A0E}"/>
                </a:ext>
              </a:extLst>
            </p:cNvPr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" name="Google Shape;15344;p68">
              <a:extLst>
                <a:ext uri="{FF2B5EF4-FFF2-40B4-BE49-F238E27FC236}">
                  <a16:creationId xmlns:a16="http://schemas.microsoft.com/office/drawing/2014/main" id="{C966C1B5-EBFC-0B03-04D6-E907A5E96287}"/>
                </a:ext>
              </a:extLst>
            </p:cNvPr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30" name="Google Shape;15345;p68">
              <a:extLst>
                <a:ext uri="{FF2B5EF4-FFF2-40B4-BE49-F238E27FC236}">
                  <a16:creationId xmlns:a16="http://schemas.microsoft.com/office/drawing/2014/main" id="{9FEB6C3F-C376-E6B0-B6F8-3C725635AB7E}"/>
                </a:ext>
              </a:extLst>
            </p:cNvPr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31" name="Google Shape;15346;p68">
                <a:extLst>
                  <a:ext uri="{FF2B5EF4-FFF2-40B4-BE49-F238E27FC236}">
                    <a16:creationId xmlns:a16="http://schemas.microsoft.com/office/drawing/2014/main" id="{81774CEE-E42B-71E3-2B30-E463B3C67545}"/>
                  </a:ext>
                </a:extLst>
              </p:cNvPr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2" name="Google Shape;15347;p68">
                <a:extLst>
                  <a:ext uri="{FF2B5EF4-FFF2-40B4-BE49-F238E27FC236}">
                    <a16:creationId xmlns:a16="http://schemas.microsoft.com/office/drawing/2014/main" id="{4201E581-1706-D465-2E2C-1C2D93AF6B1D}"/>
                  </a:ext>
                </a:extLst>
              </p:cNvPr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44AA75F-6367-BC4A-A0FC-EB93F2A95DD9}"/>
              </a:ext>
            </a:extLst>
          </p:cNvPr>
          <p:cNvSpPr txBox="1"/>
          <p:nvPr/>
        </p:nvSpPr>
        <p:spPr>
          <a:xfrm>
            <a:off x="5354725" y="222224"/>
            <a:ext cx="6150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일본 상반기 경제동향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9DF47E-A968-7478-3DB8-713745F416DF}"/>
              </a:ext>
            </a:extLst>
          </p:cNvPr>
          <p:cNvSpPr txBox="1"/>
          <p:nvPr/>
        </p:nvSpPr>
        <p:spPr>
          <a:xfrm>
            <a:off x="4717337" y="4618073"/>
            <a:ext cx="9689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202</a:t>
            </a:r>
            <a:r>
              <a:rPr lang="ko-KR" altLang="en-US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</a:t>
            </a:r>
            <a:r>
              <a:rPr lang="en-US" altLang="ko-KR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3</a:t>
            </a:r>
            <a:r>
              <a:rPr lang="ko-KR" altLang="en-US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6</a:t>
            </a:r>
            <a:r>
              <a:rPr lang="ko-KR" altLang="en-US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월 수출액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8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조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7,000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억 엔 </a:t>
            </a:r>
            <a:r>
              <a:rPr lang="ko-KR" altLang="en-US" dirty="0">
                <a:solidFill>
                  <a:schemeClr val="accent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dirty="0">
                <a:solidFill>
                  <a:schemeClr val="accent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 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2022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년부터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1.5%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증가하여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en-US" altLang="ko-KR" u="sng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28</a:t>
            </a:r>
            <a:r>
              <a:rPr lang="ko-KR" altLang="en-US" u="sng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개월 째 증가하는 추세</a:t>
            </a: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ko-KR" altLang="en-US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그러나</a:t>
            </a:r>
            <a:r>
              <a:rPr lang="en-US" altLang="ko-KR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물가상승으로 인한 개인소비 감소</a:t>
            </a:r>
            <a:r>
              <a:rPr lang="en-US" altLang="ko-KR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세계 제조업 경제침체 등 불안요소 역시 존재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4867701A-3F0E-F8CC-2654-43D55B239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047" y="2456418"/>
            <a:ext cx="4077486" cy="30773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4EB547-45F5-A341-9148-AF2F18EFAFC8}"/>
              </a:ext>
            </a:extLst>
          </p:cNvPr>
          <p:cNvSpPr txBox="1"/>
          <p:nvPr/>
        </p:nvSpPr>
        <p:spPr>
          <a:xfrm>
            <a:off x="232047" y="5567774"/>
            <a:ext cx="5443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  <a:hlinkClick r:id="rId4"/>
              </a:rPr>
              <a:t>https://youtu.be/rF7Xn5s-YfY?si=LPFO-5ByVXvu8yUu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1539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3CAF5BA-9F43-2E5D-EBEB-80E580F3B316}"/>
              </a:ext>
            </a:extLst>
          </p:cNvPr>
          <p:cNvSpPr/>
          <p:nvPr/>
        </p:nvSpPr>
        <p:spPr>
          <a:xfrm>
            <a:off x="175668" y="1605405"/>
            <a:ext cx="11840664" cy="513520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7446953" cy="830997"/>
            <a:chOff x="3819245" y="188165"/>
            <a:chExt cx="7446953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922551" y="276692"/>
              <a:ext cx="634364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노동시장의 양호한 흐름 지속</a:t>
              </a:r>
              <a:endParaRPr lang="ko-KR" altLang="en-US" sz="36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0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35C649B-98E8-43B2-B60C-E016C81BF3B6}"/>
              </a:ext>
            </a:extLst>
          </p:cNvPr>
          <p:cNvSpPr txBox="1"/>
          <p:nvPr/>
        </p:nvSpPr>
        <p:spPr>
          <a:xfrm>
            <a:off x="6256287" y="3203444"/>
            <a:ext cx="212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현황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3EF5F79-A4CC-8D4D-35E4-3CDF32909984}"/>
              </a:ext>
            </a:extLst>
          </p:cNvPr>
          <p:cNvGrpSpPr/>
          <p:nvPr/>
        </p:nvGrpSpPr>
        <p:grpSpPr>
          <a:xfrm>
            <a:off x="182880" y="1202546"/>
            <a:ext cx="10240567" cy="1381046"/>
            <a:chOff x="837687" y="2622463"/>
            <a:chExt cx="5315003" cy="13716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5AC252-1EF4-4FE1-84A7-F28040F580A5}"/>
                </a:ext>
              </a:extLst>
            </p:cNvPr>
            <p:cNvSpPr txBox="1"/>
            <p:nvPr/>
          </p:nvSpPr>
          <p:spPr>
            <a:xfrm>
              <a:off x="837687" y="2622463"/>
              <a:ext cx="2035859" cy="400109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FDED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노동시장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EB772B-5B31-C216-70DD-74903E65A147}"/>
                </a:ext>
              </a:extLst>
            </p:cNvPr>
            <p:cNvSpPr txBox="1"/>
            <p:nvPr/>
          </p:nvSpPr>
          <p:spPr>
            <a:xfrm>
              <a:off x="994199" y="3596704"/>
              <a:ext cx="5158491" cy="397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rgbClr val="0070C0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노동시장</a:t>
              </a:r>
              <a:r>
                <a:rPr lang="ko-KR" altLang="en-US" sz="2000" dirty="0">
                  <a:solidFill>
                    <a:schemeClr val="accent2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 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: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 양호한 흐름을 지속하고 있다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. 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실업률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: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 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2% 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중반의 낮은 수준</a:t>
              </a:r>
              <a:endPara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FDC182-B70F-EE30-EA07-B184715B9945}"/>
              </a:ext>
            </a:extLst>
          </p:cNvPr>
          <p:cNvSpPr txBox="1"/>
          <p:nvPr/>
        </p:nvSpPr>
        <p:spPr>
          <a:xfrm>
            <a:off x="484436" y="3789990"/>
            <a:ext cx="54587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명목임금</a:t>
            </a:r>
            <a:r>
              <a:rPr lang="ko-KR" altLang="en-US" sz="2000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금년 노사 단체임금 협상의 타결 인상률이 크게 상승     </a:t>
            </a: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2000" dirty="0">
              <a:solidFill>
                <a:srgbClr val="FF0000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sz="20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        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</a:t>
            </a: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pPr algn="ctr"/>
            <a:r>
              <a:rPr lang="ko-KR" altLang="en-US" sz="24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정기급여</a:t>
            </a:r>
            <a:r>
              <a:rPr lang="en-US" altLang="ko-KR" sz="24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</a:t>
            </a:r>
            <a:r>
              <a:rPr lang="ko-KR" altLang="en-US" sz="2400" dirty="0" err="1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소정내급여</a:t>
            </a:r>
            <a:r>
              <a:rPr lang="en-US" altLang="ko-KR" sz="24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)</a:t>
            </a:r>
            <a:r>
              <a:rPr lang="ko-KR" altLang="en-US" sz="24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를 중심으로 오름세가 확대</a:t>
            </a:r>
            <a:r>
              <a:rPr lang="en-US" altLang="ko-KR" sz="24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endParaRPr lang="en-US" altLang="ko-KR" sz="2000" dirty="0">
              <a:solidFill>
                <a:srgbClr val="FF0000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537395-D822-F52B-6373-20C165F350EE}"/>
              </a:ext>
            </a:extLst>
          </p:cNvPr>
          <p:cNvSpPr txBox="1"/>
          <p:nvPr/>
        </p:nvSpPr>
        <p:spPr>
          <a:xfrm>
            <a:off x="484436" y="2985692"/>
            <a:ext cx="9011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유효구인배율</a:t>
            </a:r>
            <a:r>
              <a:rPr lang="ko-KR" altLang="en-US" sz="2000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수출 부진 등으로 제조업 신규구인수가 감소하면서 소폭 하락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B477C2F4-58D7-0E13-8271-60F4950CA452}"/>
              </a:ext>
            </a:extLst>
          </p:cNvPr>
          <p:cNvSpPr/>
          <p:nvPr/>
        </p:nvSpPr>
        <p:spPr>
          <a:xfrm rot="16200000" flipH="1">
            <a:off x="2948993" y="4405601"/>
            <a:ext cx="286285" cy="24334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D62D733-037D-5937-C809-7194F2DEE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91956"/>
            <a:ext cx="5635615" cy="33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1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C8FF7CF-D8B5-498D-94C7-188252370E53}"/>
              </a:ext>
            </a:extLst>
          </p:cNvPr>
          <p:cNvSpPr/>
          <p:nvPr/>
        </p:nvSpPr>
        <p:spPr>
          <a:xfrm>
            <a:off x="23871" y="1613435"/>
            <a:ext cx="12247660" cy="5130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617AE3-5923-CD5A-F0D8-A90EE9303B10}"/>
              </a:ext>
            </a:extLst>
          </p:cNvPr>
          <p:cNvSpPr txBox="1"/>
          <p:nvPr/>
        </p:nvSpPr>
        <p:spPr>
          <a:xfrm>
            <a:off x="460133" y="1951356"/>
            <a:ext cx="59708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&lt;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일본경제  </a:t>
            </a:r>
            <a:r>
              <a:rPr lang="en-US" altLang="ko-KR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</a:t>
            </a:r>
            <a:r>
              <a:rPr lang="ko-KR" altLang="en-US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분기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실질 국내총생산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(GDP)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성장률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</a:t>
            </a: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전 </a:t>
            </a:r>
            <a:r>
              <a:rPr lang="ko-KR" altLang="en-US" dirty="0" err="1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분기비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대비 연율기준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6% ,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경상가격 기준 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12%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라는 고성장을 기록 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dirty="0">
              <a:solidFill>
                <a:srgbClr val="FF0000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     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물가의 상승 기조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최근 경상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GDP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의 회복으로 일본정부의 목표인 경상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GDP 600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조엔 수준 </a:t>
            </a:r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      2024</a:t>
            </a:r>
            <a:r>
              <a:rPr lang="ko-KR" altLang="en-US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년도에 달성될 것으로 전망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E1CB4-4FBC-6FE5-893E-ADE3FB8C9C40}"/>
              </a:ext>
            </a:extLst>
          </p:cNvPr>
          <p:cNvSpPr txBox="1"/>
          <p:nvPr/>
        </p:nvSpPr>
        <p:spPr>
          <a:xfrm>
            <a:off x="13705" y="1213325"/>
            <a:ext cx="4530303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일본경제</a:t>
            </a:r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물가 압력의 예상외 장기화의 향방</a:t>
            </a:r>
          </a:p>
        </p:txBody>
      </p:sp>
      <p:grpSp>
        <p:nvGrpSpPr>
          <p:cNvPr id="17" name="Google Shape;15326;p68">
            <a:extLst>
              <a:ext uri="{FF2B5EF4-FFF2-40B4-BE49-F238E27FC236}">
                <a16:creationId xmlns:a16="http://schemas.microsoft.com/office/drawing/2014/main" id="{A41D7FC8-D551-77B6-F6FF-A3C7F74C5FC8}"/>
              </a:ext>
            </a:extLst>
          </p:cNvPr>
          <p:cNvGrpSpPr/>
          <p:nvPr/>
        </p:nvGrpSpPr>
        <p:grpSpPr>
          <a:xfrm>
            <a:off x="10831087" y="96043"/>
            <a:ext cx="1086701" cy="799429"/>
            <a:chOff x="2183288" y="3555572"/>
            <a:chExt cx="1136241" cy="835873"/>
          </a:xfrm>
        </p:grpSpPr>
        <p:sp>
          <p:nvSpPr>
            <p:cNvPr id="18" name="Google Shape;15327;p68">
              <a:extLst>
                <a:ext uri="{FF2B5EF4-FFF2-40B4-BE49-F238E27FC236}">
                  <a16:creationId xmlns:a16="http://schemas.microsoft.com/office/drawing/2014/main" id="{A457B905-A63F-FD75-3321-711E3141E251}"/>
                </a:ext>
              </a:extLst>
            </p:cNvPr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5328;p68">
              <a:extLst>
                <a:ext uri="{FF2B5EF4-FFF2-40B4-BE49-F238E27FC236}">
                  <a16:creationId xmlns:a16="http://schemas.microsoft.com/office/drawing/2014/main" id="{1454CB5A-3448-F28A-D575-CA195DF60569}"/>
                </a:ext>
              </a:extLst>
            </p:cNvPr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40" name="Google Shape;15329;p68">
                <a:extLst>
                  <a:ext uri="{FF2B5EF4-FFF2-40B4-BE49-F238E27FC236}">
                    <a16:creationId xmlns:a16="http://schemas.microsoft.com/office/drawing/2014/main" id="{102E08C2-89AC-5FA2-0904-CD87F475C08B}"/>
                  </a:ext>
                </a:extLst>
              </p:cNvPr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5330;p68">
                <a:extLst>
                  <a:ext uri="{FF2B5EF4-FFF2-40B4-BE49-F238E27FC236}">
                    <a16:creationId xmlns:a16="http://schemas.microsoft.com/office/drawing/2014/main" id="{DEF44DD2-E8D1-1EA0-6020-0796F4FD3D1C}"/>
                  </a:ext>
                </a:extLst>
              </p:cNvPr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5331;p68">
                <a:extLst>
                  <a:ext uri="{FF2B5EF4-FFF2-40B4-BE49-F238E27FC236}">
                    <a16:creationId xmlns:a16="http://schemas.microsoft.com/office/drawing/2014/main" id="{F6B1C4F1-21A4-5DA3-25AF-B6479D1F4CA9}"/>
                  </a:ext>
                </a:extLst>
              </p:cNvPr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5332;p68">
                <a:extLst>
                  <a:ext uri="{FF2B5EF4-FFF2-40B4-BE49-F238E27FC236}">
                    <a16:creationId xmlns:a16="http://schemas.microsoft.com/office/drawing/2014/main" id="{E32BDDB8-FEEE-13D3-8DA3-5715C6F77E4D}"/>
                  </a:ext>
                </a:extLst>
              </p:cNvPr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5333;p68">
                <a:extLst>
                  <a:ext uri="{FF2B5EF4-FFF2-40B4-BE49-F238E27FC236}">
                    <a16:creationId xmlns:a16="http://schemas.microsoft.com/office/drawing/2014/main" id="{3660A1BA-7F90-514F-3F26-32CDF7320200}"/>
                  </a:ext>
                </a:extLst>
              </p:cNvPr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5334;p68">
                <a:extLst>
                  <a:ext uri="{FF2B5EF4-FFF2-40B4-BE49-F238E27FC236}">
                    <a16:creationId xmlns:a16="http://schemas.microsoft.com/office/drawing/2014/main" id="{F95F6C01-563A-0EAD-9074-CCA975FF05B8}"/>
                  </a:ext>
                </a:extLst>
              </p:cNvPr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15335;p68">
              <a:extLst>
                <a:ext uri="{FF2B5EF4-FFF2-40B4-BE49-F238E27FC236}">
                  <a16:creationId xmlns:a16="http://schemas.microsoft.com/office/drawing/2014/main" id="{DA9913D8-9D39-E2C9-C924-BFEC9B6E8A67}"/>
                </a:ext>
              </a:extLst>
            </p:cNvPr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" name="Google Shape;15336;p68">
              <a:extLst>
                <a:ext uri="{FF2B5EF4-FFF2-40B4-BE49-F238E27FC236}">
                  <a16:creationId xmlns:a16="http://schemas.microsoft.com/office/drawing/2014/main" id="{C319C944-E125-7F27-26C1-FBB7832F45DC}"/>
                </a:ext>
              </a:extLst>
            </p:cNvPr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26" name="Google Shape;15337;p68">
              <a:extLst>
                <a:ext uri="{FF2B5EF4-FFF2-40B4-BE49-F238E27FC236}">
                  <a16:creationId xmlns:a16="http://schemas.microsoft.com/office/drawing/2014/main" id="{7C57AE78-5F0F-8458-9199-BD2AB1D176D4}"/>
                </a:ext>
              </a:extLst>
            </p:cNvPr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35" name="Google Shape;15338;p68">
                <a:extLst>
                  <a:ext uri="{FF2B5EF4-FFF2-40B4-BE49-F238E27FC236}">
                    <a16:creationId xmlns:a16="http://schemas.microsoft.com/office/drawing/2014/main" id="{34B13AAF-6FC3-B86E-DB56-6F0347DFD04E}"/>
                  </a:ext>
                </a:extLst>
              </p:cNvPr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39" name="Google Shape;15339;p68">
                <a:extLst>
                  <a:ext uri="{FF2B5EF4-FFF2-40B4-BE49-F238E27FC236}">
                    <a16:creationId xmlns:a16="http://schemas.microsoft.com/office/drawing/2014/main" id="{01CD5289-55B0-BB06-3003-98966320082C}"/>
                  </a:ext>
                </a:extLst>
              </p:cNvPr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15340;p68">
              <a:extLst>
                <a:ext uri="{FF2B5EF4-FFF2-40B4-BE49-F238E27FC236}">
                  <a16:creationId xmlns:a16="http://schemas.microsoft.com/office/drawing/2014/main" id="{99FEEBF5-5172-4806-1FA3-8B7D43381BEE}"/>
                </a:ext>
              </a:extLst>
            </p:cNvPr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33" name="Google Shape;15341;p68">
                <a:extLst>
                  <a:ext uri="{FF2B5EF4-FFF2-40B4-BE49-F238E27FC236}">
                    <a16:creationId xmlns:a16="http://schemas.microsoft.com/office/drawing/2014/main" id="{2E691BB7-97BE-B9B5-ED3D-C0B569581EB1}"/>
                  </a:ext>
                </a:extLst>
              </p:cNvPr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34" name="Google Shape;15342;p68">
                <a:extLst>
                  <a:ext uri="{FF2B5EF4-FFF2-40B4-BE49-F238E27FC236}">
                    <a16:creationId xmlns:a16="http://schemas.microsoft.com/office/drawing/2014/main" id="{B7537264-1ACA-6975-D2ED-F4C57CB6C5A2}"/>
                  </a:ext>
                </a:extLst>
              </p:cNvPr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15343;p68">
              <a:extLst>
                <a:ext uri="{FF2B5EF4-FFF2-40B4-BE49-F238E27FC236}">
                  <a16:creationId xmlns:a16="http://schemas.microsoft.com/office/drawing/2014/main" id="{05DD73F0-B726-D2A0-CAD5-CDBC53CD5A0E}"/>
                </a:ext>
              </a:extLst>
            </p:cNvPr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" name="Google Shape;15344;p68">
              <a:extLst>
                <a:ext uri="{FF2B5EF4-FFF2-40B4-BE49-F238E27FC236}">
                  <a16:creationId xmlns:a16="http://schemas.microsoft.com/office/drawing/2014/main" id="{C966C1B5-EBFC-0B03-04D6-E907A5E96287}"/>
                </a:ext>
              </a:extLst>
            </p:cNvPr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30" name="Google Shape;15345;p68">
              <a:extLst>
                <a:ext uri="{FF2B5EF4-FFF2-40B4-BE49-F238E27FC236}">
                  <a16:creationId xmlns:a16="http://schemas.microsoft.com/office/drawing/2014/main" id="{9FEB6C3F-C376-E6B0-B6F8-3C725635AB7E}"/>
                </a:ext>
              </a:extLst>
            </p:cNvPr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31" name="Google Shape;15346;p68">
                <a:extLst>
                  <a:ext uri="{FF2B5EF4-FFF2-40B4-BE49-F238E27FC236}">
                    <a16:creationId xmlns:a16="http://schemas.microsoft.com/office/drawing/2014/main" id="{81774CEE-E42B-71E3-2B30-E463B3C67545}"/>
                  </a:ext>
                </a:extLst>
              </p:cNvPr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2" name="Google Shape;15347;p68">
                <a:extLst>
                  <a:ext uri="{FF2B5EF4-FFF2-40B4-BE49-F238E27FC236}">
                    <a16:creationId xmlns:a16="http://schemas.microsoft.com/office/drawing/2014/main" id="{4201E581-1706-D465-2E2C-1C2D93AF6B1D}"/>
                  </a:ext>
                </a:extLst>
              </p:cNvPr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44AA75F-6367-BC4A-A0FC-EB93F2A95DD9}"/>
              </a:ext>
            </a:extLst>
          </p:cNvPr>
          <p:cNvSpPr txBox="1"/>
          <p:nvPr/>
        </p:nvSpPr>
        <p:spPr>
          <a:xfrm>
            <a:off x="5354725" y="222224"/>
            <a:ext cx="6150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일본 상반기 경제동향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E98528E-2C45-624C-7EFB-2642EDA23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03846"/>
            <a:ext cx="5381799" cy="4230277"/>
          </a:xfrm>
          <a:prstGeom prst="rect">
            <a:avLst/>
          </a:prstGeom>
        </p:spPr>
      </p:pic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BB8CFE30-1D1F-FB0A-0980-511F53CE044B}"/>
              </a:ext>
            </a:extLst>
          </p:cNvPr>
          <p:cNvSpPr/>
          <p:nvPr/>
        </p:nvSpPr>
        <p:spPr>
          <a:xfrm rot="10800000" flipH="1">
            <a:off x="682301" y="3676342"/>
            <a:ext cx="286284" cy="2433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7B24A1F9-AD31-397F-ED5E-62699E686538}"/>
              </a:ext>
            </a:extLst>
          </p:cNvPr>
          <p:cNvSpPr/>
          <p:nvPr/>
        </p:nvSpPr>
        <p:spPr>
          <a:xfrm rot="10800000" flipH="1">
            <a:off x="682299" y="5275327"/>
            <a:ext cx="286285" cy="2433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572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914720" y="1492127"/>
            <a:ext cx="3788072" cy="4114286"/>
            <a:chOff x="1372080" y="2238190"/>
            <a:chExt cx="5682108" cy="617142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2080" y="2238190"/>
              <a:ext cx="5682108" cy="6171429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97843" y="322396"/>
            <a:ext cx="4303329" cy="1253005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86630" y="2367391"/>
            <a:ext cx="2702693" cy="74266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86629" y="3156212"/>
            <a:ext cx="2665544" cy="742668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86630" y="4001096"/>
            <a:ext cx="2435461" cy="742668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86629" y="4816801"/>
            <a:ext cx="2824592" cy="742668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86630" y="1613031"/>
            <a:ext cx="5307315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3CAF5BA-9F43-2E5D-EBEB-80E580F3B316}"/>
              </a:ext>
            </a:extLst>
          </p:cNvPr>
          <p:cNvSpPr/>
          <p:nvPr/>
        </p:nvSpPr>
        <p:spPr>
          <a:xfrm>
            <a:off x="731925" y="2149834"/>
            <a:ext cx="11044915" cy="418929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7127503" cy="830997"/>
            <a:chOff x="3819245" y="188165"/>
            <a:chExt cx="7127503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03101" y="271010"/>
              <a:ext cx="63436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 일본 경제 지표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35C649B-98E8-43B2-B60C-E016C81BF3B6}"/>
              </a:ext>
            </a:extLst>
          </p:cNvPr>
          <p:cNvSpPr txBox="1"/>
          <p:nvPr/>
        </p:nvSpPr>
        <p:spPr>
          <a:xfrm>
            <a:off x="6256287" y="3203444"/>
            <a:ext cx="212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현황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5AC252-1EF4-4FE1-84A7-F28040F580A5}"/>
              </a:ext>
            </a:extLst>
          </p:cNvPr>
          <p:cNvSpPr txBox="1"/>
          <p:nvPr/>
        </p:nvSpPr>
        <p:spPr>
          <a:xfrm>
            <a:off x="731926" y="1749724"/>
            <a:ext cx="11044915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명목 </a:t>
            </a:r>
            <a:r>
              <a:rPr lang="ko-KR" altLang="en-US" sz="2000" dirty="0" err="1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국내총지출</a:t>
            </a:r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(GDP)</a:t>
            </a:r>
            <a:endParaRPr lang="ko-KR" altLang="en-US" sz="2000" dirty="0">
              <a:solidFill>
                <a:schemeClr val="bg1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graphicFrame>
        <p:nvGraphicFramePr>
          <p:cNvPr id="18" name="차트 17">
            <a:extLst>
              <a:ext uri="{FF2B5EF4-FFF2-40B4-BE49-F238E27FC236}">
                <a16:creationId xmlns:a16="http://schemas.microsoft.com/office/drawing/2014/main" id="{EF88D862-137B-DF73-3150-5E341C5B9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050347"/>
              </p:ext>
            </p:extLst>
          </p:nvPr>
        </p:nvGraphicFramePr>
        <p:xfrm>
          <a:off x="2356476" y="2315956"/>
          <a:ext cx="7795812" cy="391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4022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3CAF5BA-9F43-2E5D-EBEB-80E580F3B316}"/>
              </a:ext>
            </a:extLst>
          </p:cNvPr>
          <p:cNvSpPr/>
          <p:nvPr/>
        </p:nvSpPr>
        <p:spPr>
          <a:xfrm>
            <a:off x="731926" y="2130449"/>
            <a:ext cx="11044915" cy="418929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7127503" cy="830997"/>
            <a:chOff x="3819245" y="188165"/>
            <a:chExt cx="7127503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03101" y="271010"/>
              <a:ext cx="63436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 일본 경제 지표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01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35C649B-98E8-43B2-B60C-E016C81BF3B6}"/>
              </a:ext>
            </a:extLst>
          </p:cNvPr>
          <p:cNvSpPr txBox="1"/>
          <p:nvPr/>
        </p:nvSpPr>
        <p:spPr>
          <a:xfrm>
            <a:off x="6256287" y="3203444"/>
            <a:ext cx="212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현황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3EF5F79-A4CC-8D4D-35E4-3CDF32909984}"/>
              </a:ext>
            </a:extLst>
          </p:cNvPr>
          <p:cNvGrpSpPr/>
          <p:nvPr/>
        </p:nvGrpSpPr>
        <p:grpSpPr>
          <a:xfrm>
            <a:off x="731926" y="1749724"/>
            <a:ext cx="11044915" cy="4054544"/>
            <a:chOff x="944571" y="1671949"/>
            <a:chExt cx="5537574" cy="40545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5AC252-1EF4-4FE1-84A7-F28040F580A5}"/>
                </a:ext>
              </a:extLst>
            </p:cNvPr>
            <p:cNvSpPr txBox="1"/>
            <p:nvPr/>
          </p:nvSpPr>
          <p:spPr>
            <a:xfrm>
              <a:off x="944571" y="1671949"/>
              <a:ext cx="5537574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일본 국내경기판단 </a:t>
              </a:r>
              <a:r>
                <a:rPr lang="en-US" altLang="ko-KR" sz="20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BSI</a:t>
              </a:r>
              <a:endPara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EB772B-5B31-C216-70DD-74903E65A147}"/>
                </a:ext>
              </a:extLst>
            </p:cNvPr>
            <p:cNvSpPr txBox="1"/>
            <p:nvPr/>
          </p:nvSpPr>
          <p:spPr>
            <a:xfrm>
              <a:off x="1203983" y="5326383"/>
              <a:ext cx="46769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36D2CE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700E703F-C578-74E4-6BED-5AFB7386A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58" y="2428283"/>
            <a:ext cx="10478416" cy="37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87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1339C58A-888D-2D87-E977-94C0A7BBD9A3}"/>
              </a:ext>
            </a:extLst>
          </p:cNvPr>
          <p:cNvGrpSpPr/>
          <p:nvPr/>
        </p:nvGrpSpPr>
        <p:grpSpPr>
          <a:xfrm>
            <a:off x="0" y="-165538"/>
            <a:ext cx="12192000" cy="7142588"/>
            <a:chOff x="0" y="1106688"/>
            <a:chExt cx="12192000" cy="5165807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6FEBD59-CEA2-4FDF-A254-37953428C235}"/>
                </a:ext>
              </a:extLst>
            </p:cNvPr>
            <p:cNvSpPr/>
            <p:nvPr/>
          </p:nvSpPr>
          <p:spPr>
            <a:xfrm>
              <a:off x="0" y="1106688"/>
              <a:ext cx="12178043" cy="3129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FC8FF7CF-D8B5-498D-94C7-188252370E53}"/>
                </a:ext>
              </a:extLst>
            </p:cNvPr>
            <p:cNvSpPr/>
            <p:nvPr/>
          </p:nvSpPr>
          <p:spPr>
            <a:xfrm>
              <a:off x="13957" y="4186399"/>
              <a:ext cx="12178043" cy="2086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1EA5183-DF23-2B4A-C95B-304E4430E1A9}"/>
              </a:ext>
            </a:extLst>
          </p:cNvPr>
          <p:cNvSpPr txBox="1"/>
          <p:nvPr/>
        </p:nvSpPr>
        <p:spPr>
          <a:xfrm>
            <a:off x="557400" y="5821483"/>
            <a:ext cx="37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graphicFrame>
        <p:nvGraphicFramePr>
          <p:cNvPr id="14" name="표 15">
            <a:extLst>
              <a:ext uri="{FF2B5EF4-FFF2-40B4-BE49-F238E27FC236}">
                <a16:creationId xmlns:a16="http://schemas.microsoft.com/office/drawing/2014/main" id="{53236A79-5C35-D4F7-366F-ADCECC6E4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885374"/>
              </p:ext>
            </p:extLst>
          </p:nvPr>
        </p:nvGraphicFramePr>
        <p:xfrm>
          <a:off x="212834" y="4050381"/>
          <a:ext cx="1174782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066">
                  <a:extLst>
                    <a:ext uri="{9D8B030D-6E8A-4147-A177-3AD203B41FA5}">
                      <a16:colId xmlns:a16="http://schemas.microsoft.com/office/drawing/2014/main" val="1108246308"/>
                    </a:ext>
                  </a:extLst>
                </a:gridCol>
                <a:gridCol w="1672959">
                  <a:extLst>
                    <a:ext uri="{9D8B030D-6E8A-4147-A177-3AD203B41FA5}">
                      <a16:colId xmlns:a16="http://schemas.microsoft.com/office/drawing/2014/main" val="2615556724"/>
                    </a:ext>
                  </a:extLst>
                </a:gridCol>
                <a:gridCol w="1672959">
                  <a:extLst>
                    <a:ext uri="{9D8B030D-6E8A-4147-A177-3AD203B41FA5}">
                      <a16:colId xmlns:a16="http://schemas.microsoft.com/office/drawing/2014/main" val="683962004"/>
                    </a:ext>
                  </a:extLst>
                </a:gridCol>
                <a:gridCol w="1672959">
                  <a:extLst>
                    <a:ext uri="{9D8B030D-6E8A-4147-A177-3AD203B41FA5}">
                      <a16:colId xmlns:a16="http://schemas.microsoft.com/office/drawing/2014/main" val="1940854141"/>
                    </a:ext>
                  </a:extLst>
                </a:gridCol>
                <a:gridCol w="1672959">
                  <a:extLst>
                    <a:ext uri="{9D8B030D-6E8A-4147-A177-3AD203B41FA5}">
                      <a16:colId xmlns:a16="http://schemas.microsoft.com/office/drawing/2014/main" val="3276871785"/>
                    </a:ext>
                  </a:extLst>
                </a:gridCol>
                <a:gridCol w="1672959">
                  <a:extLst>
                    <a:ext uri="{9D8B030D-6E8A-4147-A177-3AD203B41FA5}">
                      <a16:colId xmlns:a16="http://schemas.microsoft.com/office/drawing/2014/main" val="3500658540"/>
                    </a:ext>
                  </a:extLst>
                </a:gridCol>
                <a:gridCol w="1672959">
                  <a:extLst>
                    <a:ext uri="{9D8B030D-6E8A-4147-A177-3AD203B41FA5}">
                      <a16:colId xmlns:a16="http://schemas.microsoft.com/office/drawing/2014/main" val="560070571"/>
                    </a:ext>
                  </a:extLst>
                </a:gridCol>
              </a:tblGrid>
              <a:tr h="18509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일본 금융시장 가격변수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21</a:t>
                      </a:r>
                      <a:r>
                        <a:rPr lang="ko-KR" altLang="en-US" dirty="0"/>
                        <a:t>년말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22</a:t>
                      </a:r>
                      <a:r>
                        <a:rPr lang="ko-KR" altLang="en-US" dirty="0"/>
                        <a:t>년말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23</a:t>
                      </a:r>
                      <a:r>
                        <a:rPr lang="ko-KR" altLang="en-US" dirty="0"/>
                        <a:t>년 </a:t>
                      </a:r>
                      <a:r>
                        <a:rPr lang="en-US" altLang="ko-KR" dirty="0"/>
                        <a:t>3</a:t>
                      </a:r>
                      <a:r>
                        <a:rPr lang="ko-KR" altLang="en-US" dirty="0"/>
                        <a:t>월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23</a:t>
                      </a:r>
                      <a:r>
                        <a:rPr lang="ko-KR" altLang="en-US" dirty="0"/>
                        <a:t>년 </a:t>
                      </a:r>
                      <a:r>
                        <a:rPr lang="en-US" altLang="ko-KR" dirty="0"/>
                        <a:t>7</a:t>
                      </a:r>
                      <a:r>
                        <a:rPr lang="ko-KR" altLang="en-US" dirty="0"/>
                        <a:t>월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연중 최고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연중 최저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82112"/>
                  </a:ext>
                </a:extLst>
              </a:tr>
              <a:tr h="26625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rgbClr val="0070C0"/>
                          </a:solidFill>
                        </a:rPr>
                        <a:t>환율</a:t>
                      </a:r>
                      <a:r>
                        <a:rPr lang="en-US" altLang="ko-KR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rgbClr val="0070C0"/>
                          </a:solidFill>
                        </a:rPr>
                        <a:t>엔</a:t>
                      </a:r>
                      <a:r>
                        <a:rPr lang="en-US" altLang="ko-KR" dirty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115.1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131.1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132.9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142.3(+8.5%)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144.7(7.3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127.9(1.13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094279"/>
                  </a:ext>
                </a:extLst>
              </a:tr>
              <a:tr h="46594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rgbClr val="0070C0"/>
                          </a:solidFill>
                        </a:rPr>
                        <a:t>주가</a:t>
                      </a:r>
                      <a:r>
                        <a:rPr lang="en-US" altLang="ko-KR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rgbClr val="0070C0"/>
                          </a:solidFill>
                        </a:rPr>
                        <a:t>엔</a:t>
                      </a:r>
                      <a:r>
                        <a:rPr lang="en-US" altLang="ko-KR" dirty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28,792 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26,095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28,042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33,172(+27.1%)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33,753(7.3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25,717(1.4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822029"/>
                  </a:ext>
                </a:extLst>
              </a:tr>
              <a:tr h="46594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rgbClr val="0070C0"/>
                          </a:solidFill>
                        </a:rPr>
                        <a:t>장기금리</a:t>
                      </a:r>
                      <a:r>
                        <a:rPr lang="en-US" altLang="ko-KR" dirty="0">
                          <a:solidFill>
                            <a:srgbClr val="0070C0"/>
                          </a:solidFill>
                        </a:rPr>
                        <a:t>(%)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0.071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0.422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0.351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0.612(+0.190%p)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0.612(7.31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0.250(3.20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946926"/>
                  </a:ext>
                </a:extLst>
              </a:tr>
            </a:tbl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5F8EC6C2-D4B8-8057-0EED-8D1008185142}"/>
              </a:ext>
            </a:extLst>
          </p:cNvPr>
          <p:cNvGrpSpPr/>
          <p:nvPr/>
        </p:nvGrpSpPr>
        <p:grpSpPr>
          <a:xfrm>
            <a:off x="595057" y="1411757"/>
            <a:ext cx="11281105" cy="1164579"/>
            <a:chOff x="446082" y="1295693"/>
            <a:chExt cx="11281105" cy="1164579"/>
          </a:xfrm>
        </p:grpSpPr>
        <p:sp>
          <p:nvSpPr>
            <p:cNvPr id="3" name="Google Shape;8346;p42">
              <a:extLst>
                <a:ext uri="{FF2B5EF4-FFF2-40B4-BE49-F238E27FC236}">
                  <a16:creationId xmlns:a16="http://schemas.microsoft.com/office/drawing/2014/main" id="{49864793-40C6-BA0B-6B09-15597976DEE2}"/>
                </a:ext>
              </a:extLst>
            </p:cNvPr>
            <p:cNvSpPr txBox="1">
              <a:spLocks/>
            </p:cNvSpPr>
            <p:nvPr/>
          </p:nvSpPr>
          <p:spPr>
            <a:xfrm>
              <a:off x="446082" y="1298825"/>
              <a:ext cx="775665" cy="658076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t" anchorCtr="0">
              <a:noAutofit/>
            </a:bodyPr>
            <a:lstStyle>
              <a:lvl1pPr marL="228600" lvl="0" indent="-228600" algn="l" defTabSz="914400" rtl="0" eaLnBrk="1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lvl="1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2133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2133"/>
                </a:spcAft>
              </a:pPr>
              <a:r>
                <a:rPr lang="en-US" altLang="ko-KR" sz="3200" dirty="0">
                  <a:solidFill>
                    <a:srgbClr val="0070C0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 </a:t>
              </a:r>
            </a:p>
          </p:txBody>
        </p: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C6B7E866-9447-E3AC-DACE-C56CE79717BF}"/>
                </a:ext>
              </a:extLst>
            </p:cNvPr>
            <p:cNvGrpSpPr/>
            <p:nvPr/>
          </p:nvGrpSpPr>
          <p:grpSpPr>
            <a:xfrm>
              <a:off x="997229" y="1295693"/>
              <a:ext cx="10729958" cy="1164579"/>
              <a:chOff x="926284" y="1362904"/>
              <a:chExt cx="10729958" cy="1164579"/>
            </a:xfrm>
          </p:grpSpPr>
          <p:sp>
            <p:nvSpPr>
              <p:cNvPr id="17" name="Google Shape;8346;p42">
                <a:extLst>
                  <a:ext uri="{FF2B5EF4-FFF2-40B4-BE49-F238E27FC236}">
                    <a16:creationId xmlns:a16="http://schemas.microsoft.com/office/drawing/2014/main" id="{5C0F0FE2-14A9-DD4F-7501-43795A953A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6284" y="1362904"/>
                <a:ext cx="10666718" cy="658076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>
                <a:lvl1pPr marL="228600" lvl="0" indent="-228600" algn="l" defTabSz="914400" rtl="0" eaLnBrk="1" latin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lvl="1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2133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2133"/>
                  </a:spcAft>
                </a:pPr>
                <a:r>
                  <a:rPr lang="en-US" altLang="ko-KR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 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엔</a:t>
                </a:r>
                <a:r>
                  <a:rPr lang="en-US" altLang="ko-KR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/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달러 환율은 일본은행의 완화정책 지속 기대</a:t>
                </a:r>
                <a:r>
                  <a:rPr lang="en-US" altLang="ko-KR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, 7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월말 </a:t>
                </a:r>
                <a:r>
                  <a:rPr lang="en-US" altLang="ko-KR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8.5%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상승하여 주요국 </a:t>
                </a:r>
                <a:r>
                  <a:rPr lang="ko-KR" altLang="en-US" sz="2000" dirty="0" err="1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통화중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 가장 큰 폭의 약세를 기록함</a:t>
                </a:r>
                <a:endPara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endParaRPr>
              </a:p>
              <a:p>
                <a:pPr marL="0" indent="0">
                  <a:spcAft>
                    <a:spcPts val="2133"/>
                  </a:spcAft>
                </a:pPr>
                <a:endPara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endParaRPr>
              </a:p>
            </p:txBody>
          </p:sp>
          <p:sp>
            <p:nvSpPr>
              <p:cNvPr id="10" name="Google Shape;8346;p42">
                <a:extLst>
                  <a:ext uri="{FF2B5EF4-FFF2-40B4-BE49-F238E27FC236}">
                    <a16:creationId xmlns:a16="http://schemas.microsoft.com/office/drawing/2014/main" id="{D76B651D-C5D0-735D-F131-20B988900E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524" y="1869407"/>
                <a:ext cx="10666718" cy="658076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>
                <a:lvl1pPr marL="228600" lvl="0" indent="-228600" algn="l" defTabSz="914400" rtl="0" eaLnBrk="1" latinLnBrk="1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lvl="1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0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l" defTabSz="914400" rtl="0" eaLnBrk="1" latinLnBrk="1" hangingPunct="1">
                  <a:lnSpc>
                    <a:spcPct val="90000"/>
                  </a:lnSpc>
                  <a:spcBef>
                    <a:spcPts val="2133"/>
                  </a:spcBef>
                  <a:spcAft>
                    <a:spcPts val="2133"/>
                  </a:spcAft>
                  <a:buSzPts val="15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2133"/>
                  </a:spcAft>
                </a:pPr>
                <a:endParaRPr lang="en-US" altLang="ko-KR" sz="2000" dirty="0">
                  <a:solidFill>
                    <a:schemeClr val="accent2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endParaRPr>
              </a:p>
              <a:p>
                <a:pPr marL="0" indent="0">
                  <a:spcAft>
                    <a:spcPts val="2133"/>
                  </a:spcAft>
                </a:pPr>
                <a:r>
                  <a:rPr lang="en-US" altLang="ko-KR" sz="2000" dirty="0">
                    <a:solidFill>
                      <a:srgbClr val="0070C0"/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6</a:t>
                </a:r>
                <a:r>
                  <a:rPr lang="ko-KR" altLang="en-US" sz="2000" dirty="0">
                    <a:solidFill>
                      <a:srgbClr val="0070C0"/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월 이후 </a:t>
                </a:r>
                <a:r>
                  <a:rPr lang="en-US" altLang="ko-KR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: 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 엔화는 주요국 중앙은행과 일본은행의 통화정책 기조차이가 부각되면서 약세</a:t>
                </a:r>
                <a:r>
                  <a:rPr lang="en-US" altLang="ko-KR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 </a:t>
                </a:r>
              </a:p>
              <a:p>
                <a:pPr marL="0" indent="0">
                  <a:spcAft>
                    <a:spcPts val="2133"/>
                  </a:spcAft>
                </a:pPr>
                <a:r>
                  <a:rPr lang="en-US" altLang="ko-KR" sz="2000" dirty="0">
                    <a:solidFill>
                      <a:srgbClr val="0070C0"/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7</a:t>
                </a:r>
                <a:r>
                  <a:rPr lang="ko-KR" altLang="en-US" sz="2000" dirty="0">
                    <a:solidFill>
                      <a:srgbClr val="0070C0"/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월 </a:t>
                </a:r>
                <a:r>
                  <a:rPr lang="en-US" altLang="ko-KR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: 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일본은행 </a:t>
                </a:r>
                <a:r>
                  <a:rPr lang="en-US" altLang="ko-KR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YCC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정책 수정 이후 재차 약세   </a:t>
                </a:r>
                <a:r>
                  <a:rPr lang="en-US" altLang="ko-KR" sz="2000" dirty="0">
                    <a:solidFill>
                      <a:srgbClr val="FF0000"/>
                    </a:solidFill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&gt;&gt; </a:t>
                </a:r>
                <a:r>
                  <a:rPr lang="en-US" altLang="ko-KR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 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 엔화약세에 따라 엔화의 </a:t>
                </a:r>
                <a:r>
                  <a:rPr lang="ko-KR" altLang="en-US" sz="2000" dirty="0" err="1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실질실효환율은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 금년 들어 </a:t>
                </a:r>
                <a:r>
                  <a:rPr lang="en-US" altLang="ko-KR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4.5% </a:t>
                </a:r>
                <a:r>
                  <a:rPr lang="ko-KR" altLang="en-US" sz="2000" dirty="0">
                    <a:latin typeface="HY얕은샘물M" panose="02030600000101010101" pitchFamily="18" charset="-127"/>
                    <a:ea typeface="HY얕은샘물M" panose="02030600000101010101" pitchFamily="18" charset="-127"/>
                  </a:rPr>
                  <a:t>하락</a:t>
                </a:r>
                <a:endPara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endParaRPr>
              </a:p>
            </p:txBody>
          </p:sp>
        </p:grp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212834" y="169632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금융시장</a:t>
              </a:r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12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00843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금융시장</a:t>
              </a:r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1339C58A-888D-2D87-E977-94C0A7BBD9A3}"/>
              </a:ext>
            </a:extLst>
          </p:cNvPr>
          <p:cNvGrpSpPr/>
          <p:nvPr/>
        </p:nvGrpSpPr>
        <p:grpSpPr>
          <a:xfrm>
            <a:off x="0" y="1019162"/>
            <a:ext cx="12192000" cy="5952042"/>
            <a:chOff x="0" y="1106688"/>
            <a:chExt cx="12192000" cy="5165807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6FEBD59-CEA2-4FDF-A254-37953428C235}"/>
                </a:ext>
              </a:extLst>
            </p:cNvPr>
            <p:cNvSpPr/>
            <p:nvPr/>
          </p:nvSpPr>
          <p:spPr>
            <a:xfrm>
              <a:off x="0" y="1106688"/>
              <a:ext cx="12178043" cy="3129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FC8FF7CF-D8B5-498D-94C7-188252370E53}"/>
                </a:ext>
              </a:extLst>
            </p:cNvPr>
            <p:cNvSpPr/>
            <p:nvPr/>
          </p:nvSpPr>
          <p:spPr>
            <a:xfrm>
              <a:off x="13957" y="4186399"/>
              <a:ext cx="12178043" cy="2086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7" name="Google Shape;8346;p42">
            <a:extLst>
              <a:ext uri="{FF2B5EF4-FFF2-40B4-BE49-F238E27FC236}">
                <a16:creationId xmlns:a16="http://schemas.microsoft.com/office/drawing/2014/main" id="{5C0F0FE2-14A9-DD4F-7501-43795A953A6E}"/>
              </a:ext>
            </a:extLst>
          </p:cNvPr>
          <p:cNvSpPr txBox="1">
            <a:spLocks/>
          </p:cNvSpPr>
          <p:nvPr/>
        </p:nvSpPr>
        <p:spPr>
          <a:xfrm>
            <a:off x="926284" y="1362904"/>
            <a:ext cx="11457530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 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주가는 </a:t>
            </a:r>
            <a:r>
              <a:rPr lang="en-US" altLang="ko-KR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7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월말 현재 금년중 </a:t>
            </a:r>
            <a:r>
              <a:rPr lang="en-US" altLang="ko-KR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27.1% 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상승하여 주요국 </a:t>
            </a:r>
            <a:r>
              <a:rPr lang="ko-KR" altLang="en-US" sz="2000" dirty="0" err="1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증시중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 가장 높은 상승률을 기록하였다</a:t>
            </a:r>
            <a:r>
              <a:rPr lang="en-US" altLang="ko-KR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.</a:t>
            </a:r>
          </a:p>
          <a:p>
            <a:pPr marL="0" indent="0">
              <a:spcAft>
                <a:spcPts val="2133"/>
              </a:spcAft>
            </a:pPr>
            <a:r>
              <a:rPr lang="en-US" altLang="ko-KR" sz="20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 </a:t>
            </a:r>
          </a:p>
          <a:p>
            <a:pPr marL="0" indent="0">
              <a:spcAft>
                <a:spcPts val="2133"/>
              </a:spcAft>
            </a:pPr>
            <a:r>
              <a:rPr lang="en-US" altLang="ko-KR" sz="20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&gt;&gt;</a:t>
            </a:r>
            <a:r>
              <a:rPr lang="ko-KR" altLang="en-US" sz="20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일본 기업의 배당증액 및 자사주 매입 확대 등 주주친화정책 확대 </a:t>
            </a: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0" indent="0">
              <a:spcAft>
                <a:spcPts val="2133"/>
              </a:spcAft>
            </a:pPr>
            <a:r>
              <a:rPr lang="en-US" altLang="ko-KR" sz="20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&gt;&gt;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일본은행의 완화정책 지속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,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엔화약세 등에 따른 기업실적 개선  </a:t>
            </a: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EA5183-DF23-2B4A-C95B-304E4430E1A9}"/>
              </a:ext>
            </a:extLst>
          </p:cNvPr>
          <p:cNvSpPr txBox="1"/>
          <p:nvPr/>
        </p:nvSpPr>
        <p:spPr>
          <a:xfrm>
            <a:off x="557400" y="5821483"/>
            <a:ext cx="37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3" name="Google Shape;8346;p42">
            <a:extLst>
              <a:ext uri="{FF2B5EF4-FFF2-40B4-BE49-F238E27FC236}">
                <a16:creationId xmlns:a16="http://schemas.microsoft.com/office/drawing/2014/main" id="{49864793-40C6-BA0B-6B09-15597976DEE2}"/>
              </a:ext>
            </a:extLst>
          </p:cNvPr>
          <p:cNvSpPr txBox="1">
            <a:spLocks/>
          </p:cNvSpPr>
          <p:nvPr/>
        </p:nvSpPr>
        <p:spPr>
          <a:xfrm>
            <a:off x="446082" y="1298825"/>
            <a:ext cx="775665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n-US" altLang="ko-KR" sz="32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1.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54FEE7B-A3B1-5368-8188-4803B2669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68" y="3986537"/>
            <a:ext cx="9386997" cy="24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00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3CAF5BA-9F43-2E5D-EBEB-80E580F3B316}"/>
              </a:ext>
            </a:extLst>
          </p:cNvPr>
          <p:cNvSpPr/>
          <p:nvPr/>
        </p:nvSpPr>
        <p:spPr>
          <a:xfrm>
            <a:off x="731926" y="2130449"/>
            <a:ext cx="11044915" cy="418929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7127503" cy="830997"/>
            <a:chOff x="3819245" y="188165"/>
            <a:chExt cx="7127503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603101" y="271010"/>
              <a:ext cx="63436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6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 금융시장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35C649B-98E8-43B2-B60C-E016C81BF3B6}"/>
              </a:ext>
            </a:extLst>
          </p:cNvPr>
          <p:cNvSpPr txBox="1"/>
          <p:nvPr/>
        </p:nvSpPr>
        <p:spPr>
          <a:xfrm>
            <a:off x="6256287" y="3203444"/>
            <a:ext cx="212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현황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3EF5F79-A4CC-8D4D-35E4-3CDF32909984}"/>
              </a:ext>
            </a:extLst>
          </p:cNvPr>
          <p:cNvGrpSpPr/>
          <p:nvPr/>
        </p:nvGrpSpPr>
        <p:grpSpPr>
          <a:xfrm>
            <a:off x="731926" y="1749724"/>
            <a:ext cx="11044915" cy="4054544"/>
            <a:chOff x="944571" y="1671949"/>
            <a:chExt cx="5537574" cy="40545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5AC252-1EF4-4FE1-84A7-F28040F580A5}"/>
                </a:ext>
              </a:extLst>
            </p:cNvPr>
            <p:cNvSpPr txBox="1"/>
            <p:nvPr/>
          </p:nvSpPr>
          <p:spPr>
            <a:xfrm>
              <a:off x="944571" y="1671949"/>
              <a:ext cx="5537574" cy="40011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solidFill>
                    <a:schemeClr val="bg1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주가 및 환율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EB772B-5B31-C216-70DD-74903E65A147}"/>
                </a:ext>
              </a:extLst>
            </p:cNvPr>
            <p:cNvSpPr txBox="1"/>
            <p:nvPr/>
          </p:nvSpPr>
          <p:spPr>
            <a:xfrm>
              <a:off x="1203983" y="5326383"/>
              <a:ext cx="46769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36D2CE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E5F339A6-2EC3-9964-BA2C-0E8EF9813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91" y="2396552"/>
            <a:ext cx="10858584" cy="38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61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00843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일본의 전세계 무역수지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1339C58A-888D-2D87-E977-94C0A7BBD9A3}"/>
              </a:ext>
            </a:extLst>
          </p:cNvPr>
          <p:cNvGrpSpPr/>
          <p:nvPr/>
        </p:nvGrpSpPr>
        <p:grpSpPr>
          <a:xfrm>
            <a:off x="0" y="1019162"/>
            <a:ext cx="12192000" cy="5952042"/>
            <a:chOff x="0" y="1106688"/>
            <a:chExt cx="12192000" cy="5165807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6FEBD59-CEA2-4FDF-A254-37953428C235}"/>
                </a:ext>
              </a:extLst>
            </p:cNvPr>
            <p:cNvSpPr/>
            <p:nvPr/>
          </p:nvSpPr>
          <p:spPr>
            <a:xfrm>
              <a:off x="0" y="1106688"/>
              <a:ext cx="12178043" cy="3129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FC8FF7CF-D8B5-498D-94C7-188252370E53}"/>
                </a:ext>
              </a:extLst>
            </p:cNvPr>
            <p:cNvSpPr/>
            <p:nvPr/>
          </p:nvSpPr>
          <p:spPr>
            <a:xfrm>
              <a:off x="13957" y="4186399"/>
              <a:ext cx="12178043" cy="2086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7" name="Google Shape;8346;p42">
            <a:extLst>
              <a:ext uri="{FF2B5EF4-FFF2-40B4-BE49-F238E27FC236}">
                <a16:creationId xmlns:a16="http://schemas.microsoft.com/office/drawing/2014/main" id="{5C0F0FE2-14A9-DD4F-7501-43795A953A6E}"/>
              </a:ext>
            </a:extLst>
          </p:cNvPr>
          <p:cNvSpPr txBox="1">
            <a:spLocks/>
          </p:cNvSpPr>
          <p:nvPr/>
        </p:nvSpPr>
        <p:spPr>
          <a:xfrm>
            <a:off x="1100843" y="1666639"/>
            <a:ext cx="11457530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- 2023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년 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7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월 일본의 전세계 무역수지는 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￥</a:t>
            </a:r>
            <a:r>
              <a:rPr lang="en-US" altLang="ko-KR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663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억 </a:t>
            </a:r>
            <a:r>
              <a:rPr lang="ko-KR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적자</a:t>
            </a:r>
            <a:endParaRPr lang="en-US" altLang="ko-KR" sz="2000" dirty="0">
              <a:solidFill>
                <a:srgbClr val="FF0000"/>
              </a:solidFill>
              <a:highlight>
                <a:srgbClr val="FFFF00"/>
              </a:highlight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0" indent="0">
              <a:spcAft>
                <a:spcPts val="2133"/>
              </a:spcAft>
            </a:pPr>
            <a:r>
              <a:rPr lang="en-US" altLang="ko-KR" sz="20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EA5183-DF23-2B4A-C95B-304E4430E1A9}"/>
              </a:ext>
            </a:extLst>
          </p:cNvPr>
          <p:cNvSpPr txBox="1"/>
          <p:nvPr/>
        </p:nvSpPr>
        <p:spPr>
          <a:xfrm>
            <a:off x="557400" y="5821483"/>
            <a:ext cx="37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058FE53-8C32-7483-4DBD-7D25B575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05" y="2725922"/>
            <a:ext cx="9154190" cy="311291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71CF3FD8-AB76-0856-2167-4F9212B68679}"/>
              </a:ext>
            </a:extLst>
          </p:cNvPr>
          <p:cNvSpPr/>
          <p:nvPr/>
        </p:nvSpPr>
        <p:spPr>
          <a:xfrm>
            <a:off x="10058400" y="3528291"/>
            <a:ext cx="304800" cy="11914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1043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14800" y="963670"/>
            <a:ext cx="11077200" cy="18000"/>
          </a:xfrm>
          <a:prstGeom prst="rect">
            <a:avLst/>
          </a:prstGeom>
          <a:solidFill>
            <a:srgbClr val="64DEC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일본의 주요 수출 대상국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1339C58A-888D-2D87-E977-94C0A7BBD9A3}"/>
              </a:ext>
            </a:extLst>
          </p:cNvPr>
          <p:cNvGrpSpPr/>
          <p:nvPr/>
        </p:nvGrpSpPr>
        <p:grpSpPr>
          <a:xfrm>
            <a:off x="367235" y="1019162"/>
            <a:ext cx="11837860" cy="5964677"/>
            <a:chOff x="0" y="1106688"/>
            <a:chExt cx="12192000" cy="5165807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6FEBD59-CEA2-4FDF-A254-37953428C235}"/>
                </a:ext>
              </a:extLst>
            </p:cNvPr>
            <p:cNvSpPr/>
            <p:nvPr/>
          </p:nvSpPr>
          <p:spPr>
            <a:xfrm>
              <a:off x="0" y="1106688"/>
              <a:ext cx="12178043" cy="3129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FC8FF7CF-D8B5-498D-94C7-188252370E53}"/>
                </a:ext>
              </a:extLst>
            </p:cNvPr>
            <p:cNvSpPr/>
            <p:nvPr/>
          </p:nvSpPr>
          <p:spPr>
            <a:xfrm>
              <a:off x="13957" y="4186399"/>
              <a:ext cx="12178043" cy="2086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7" name="Google Shape;8346;p42">
            <a:extLst>
              <a:ext uri="{FF2B5EF4-FFF2-40B4-BE49-F238E27FC236}">
                <a16:creationId xmlns:a16="http://schemas.microsoft.com/office/drawing/2014/main" id="{5C0F0FE2-14A9-DD4F-7501-43795A953A6E}"/>
              </a:ext>
            </a:extLst>
          </p:cNvPr>
          <p:cNvSpPr txBox="1">
            <a:spLocks/>
          </p:cNvSpPr>
          <p:nvPr/>
        </p:nvSpPr>
        <p:spPr>
          <a:xfrm>
            <a:off x="557400" y="1339319"/>
            <a:ext cx="11457530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- 2023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년 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7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월 일본 입장에서 한국은 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제 </a:t>
            </a:r>
            <a:r>
              <a:rPr lang="en-US" altLang="ko-KR" sz="2200" b="1" dirty="0">
                <a:solidFill>
                  <a:srgbClr val="FF0000"/>
                </a:solidFill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3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위 수출 대상국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이며 비중은 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6.0%</a:t>
            </a:r>
            <a:endParaRPr lang="en-US" altLang="ko-KR" sz="2000" dirty="0">
              <a:solidFill>
                <a:srgbClr val="FF0000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EA5183-DF23-2B4A-C95B-304E4430E1A9}"/>
              </a:ext>
            </a:extLst>
          </p:cNvPr>
          <p:cNvSpPr txBox="1"/>
          <p:nvPr/>
        </p:nvSpPr>
        <p:spPr>
          <a:xfrm>
            <a:off x="557400" y="5821483"/>
            <a:ext cx="37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69EC824A-EA28-004E-E70A-CCF4BE93D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20642"/>
              </p:ext>
            </p:extLst>
          </p:nvPr>
        </p:nvGraphicFramePr>
        <p:xfrm>
          <a:off x="557400" y="2189272"/>
          <a:ext cx="1094018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047">
                  <a:extLst>
                    <a:ext uri="{9D8B030D-6E8A-4147-A177-3AD203B41FA5}">
                      <a16:colId xmlns:a16="http://schemas.microsoft.com/office/drawing/2014/main" val="1798281931"/>
                    </a:ext>
                  </a:extLst>
                </a:gridCol>
                <a:gridCol w="2735047">
                  <a:extLst>
                    <a:ext uri="{9D8B030D-6E8A-4147-A177-3AD203B41FA5}">
                      <a16:colId xmlns:a16="http://schemas.microsoft.com/office/drawing/2014/main" val="829383507"/>
                    </a:ext>
                  </a:extLst>
                </a:gridCol>
                <a:gridCol w="2735047">
                  <a:extLst>
                    <a:ext uri="{9D8B030D-6E8A-4147-A177-3AD203B41FA5}">
                      <a16:colId xmlns:a16="http://schemas.microsoft.com/office/drawing/2014/main" val="1489701864"/>
                    </a:ext>
                  </a:extLst>
                </a:gridCol>
                <a:gridCol w="2735047">
                  <a:extLst>
                    <a:ext uri="{9D8B030D-6E8A-4147-A177-3AD203B41FA5}">
                      <a16:colId xmlns:a16="http://schemas.microsoft.com/office/drawing/2014/main" val="373797019"/>
                    </a:ext>
                  </a:extLst>
                </a:gridCol>
              </a:tblGrid>
              <a:tr h="324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순위</a:t>
                      </a:r>
                      <a:r>
                        <a:rPr lang="ko-KR" altLang="en-US" dirty="0">
                          <a:solidFill>
                            <a:schemeClr val="accent4"/>
                          </a:solidFill>
                        </a:rPr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국가 명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수출금액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수출금액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비중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367117"/>
                  </a:ext>
                </a:extLst>
              </a:tr>
              <a:tr h="305932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총계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8,724,332.0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33101"/>
                  </a:ext>
                </a:extLst>
              </a:tr>
              <a:tr h="305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미국</a:t>
                      </a:r>
                      <a:endParaRPr lang="en-US" altLang="ko-K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1,791,254.0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429360"/>
                  </a:ext>
                </a:extLst>
              </a:tr>
              <a:tr h="2986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중국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1,543,445.0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17.7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3170"/>
                  </a:ext>
                </a:extLst>
              </a:tr>
              <a:tr h="305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한국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525,351.0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78590"/>
                  </a:ext>
                </a:extLst>
              </a:tr>
              <a:tr h="305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대만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485,441.0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5.6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24719"/>
                  </a:ext>
                </a:extLst>
              </a:tr>
              <a:tr h="305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홍콩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375,053.0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4.3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288618"/>
                  </a:ext>
                </a:extLst>
              </a:tr>
              <a:tr h="305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태국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374,610.0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4.3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71520"/>
                  </a:ext>
                </a:extLst>
              </a:tr>
              <a:tr h="305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독일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245,947.0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2.8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69808"/>
                  </a:ext>
                </a:extLst>
              </a:tr>
              <a:tr h="305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싱가포르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205,184.0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2.4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626156"/>
                  </a:ext>
                </a:extLst>
              </a:tr>
              <a:tr h="305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베트남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201,183.0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2.3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72725"/>
                  </a:ext>
                </a:extLst>
              </a:tr>
              <a:tr h="305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오스트레일리아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198,583.0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2.3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90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052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00843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일본의 주요 수입 대상국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1339C58A-888D-2D87-E977-94C0A7BBD9A3}"/>
              </a:ext>
            </a:extLst>
          </p:cNvPr>
          <p:cNvGrpSpPr/>
          <p:nvPr/>
        </p:nvGrpSpPr>
        <p:grpSpPr>
          <a:xfrm>
            <a:off x="0" y="1119352"/>
            <a:ext cx="12192000" cy="5851852"/>
            <a:chOff x="0" y="1106688"/>
            <a:chExt cx="12192000" cy="5165807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6FEBD59-CEA2-4FDF-A254-37953428C235}"/>
                </a:ext>
              </a:extLst>
            </p:cNvPr>
            <p:cNvSpPr/>
            <p:nvPr/>
          </p:nvSpPr>
          <p:spPr>
            <a:xfrm>
              <a:off x="0" y="1106688"/>
              <a:ext cx="12178043" cy="3129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FC8FF7CF-D8B5-498D-94C7-188252370E53}"/>
                </a:ext>
              </a:extLst>
            </p:cNvPr>
            <p:cNvSpPr/>
            <p:nvPr/>
          </p:nvSpPr>
          <p:spPr>
            <a:xfrm>
              <a:off x="13957" y="4186399"/>
              <a:ext cx="12178043" cy="2086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7" name="Google Shape;8346;p42">
            <a:extLst>
              <a:ext uri="{FF2B5EF4-FFF2-40B4-BE49-F238E27FC236}">
                <a16:creationId xmlns:a16="http://schemas.microsoft.com/office/drawing/2014/main" id="{5C0F0FE2-14A9-DD4F-7501-43795A953A6E}"/>
              </a:ext>
            </a:extLst>
          </p:cNvPr>
          <p:cNvSpPr txBox="1">
            <a:spLocks/>
          </p:cNvSpPr>
          <p:nvPr/>
        </p:nvSpPr>
        <p:spPr>
          <a:xfrm>
            <a:off x="557400" y="1339319"/>
            <a:ext cx="11457530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- 2023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년 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7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월 일본 입장에서 한국은 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제</a:t>
            </a:r>
            <a:r>
              <a:rPr lang="en-US" altLang="ko-KR" sz="2200" dirty="0">
                <a:solidFill>
                  <a:srgbClr val="FF0000"/>
                </a:solidFill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7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</a:rPr>
              <a:t>위 수입 대상국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이며 비중은 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4.1%</a:t>
            </a:r>
          </a:p>
          <a:p>
            <a:pPr marL="0" indent="0">
              <a:spcAft>
                <a:spcPts val="2133"/>
              </a:spcAft>
            </a:pPr>
            <a:endParaRPr lang="en-US" altLang="ko-KR" sz="2000" dirty="0">
              <a:solidFill>
                <a:srgbClr val="FF0000"/>
              </a:solidFill>
              <a:highlight>
                <a:srgbClr val="FFFF00"/>
              </a:highlight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EA5183-DF23-2B4A-C95B-304E4430E1A9}"/>
              </a:ext>
            </a:extLst>
          </p:cNvPr>
          <p:cNvSpPr txBox="1"/>
          <p:nvPr/>
        </p:nvSpPr>
        <p:spPr>
          <a:xfrm>
            <a:off x="557400" y="5821483"/>
            <a:ext cx="37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69EC824A-EA28-004E-E70A-CCF4BE93D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236517"/>
              </p:ext>
            </p:extLst>
          </p:nvPr>
        </p:nvGraphicFramePr>
        <p:xfrm>
          <a:off x="557400" y="2006394"/>
          <a:ext cx="10951428" cy="4634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857">
                  <a:extLst>
                    <a:ext uri="{9D8B030D-6E8A-4147-A177-3AD203B41FA5}">
                      <a16:colId xmlns:a16="http://schemas.microsoft.com/office/drawing/2014/main" val="1798281931"/>
                    </a:ext>
                  </a:extLst>
                </a:gridCol>
                <a:gridCol w="2737857">
                  <a:extLst>
                    <a:ext uri="{9D8B030D-6E8A-4147-A177-3AD203B41FA5}">
                      <a16:colId xmlns:a16="http://schemas.microsoft.com/office/drawing/2014/main" val="829383507"/>
                    </a:ext>
                  </a:extLst>
                </a:gridCol>
                <a:gridCol w="2737857">
                  <a:extLst>
                    <a:ext uri="{9D8B030D-6E8A-4147-A177-3AD203B41FA5}">
                      <a16:colId xmlns:a16="http://schemas.microsoft.com/office/drawing/2014/main" val="1489701864"/>
                    </a:ext>
                  </a:extLst>
                </a:gridCol>
                <a:gridCol w="2737857">
                  <a:extLst>
                    <a:ext uri="{9D8B030D-6E8A-4147-A177-3AD203B41FA5}">
                      <a16:colId xmlns:a16="http://schemas.microsoft.com/office/drawing/2014/main" val="373797019"/>
                    </a:ext>
                  </a:extLst>
                </a:gridCol>
              </a:tblGrid>
              <a:tr h="61112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순위</a:t>
                      </a:r>
                      <a:r>
                        <a:rPr lang="ko-KR" altLang="en-US" dirty="0">
                          <a:solidFill>
                            <a:schemeClr val="accent4"/>
                          </a:solidFill>
                        </a:rPr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국가 명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수출금액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수출금액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비중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367117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총계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8,790,591.0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100.0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33101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중국</a:t>
                      </a:r>
                      <a:endParaRPr lang="en-US" altLang="ko-K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1,898,682.0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21.6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429360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미국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944,788.0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10.7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83170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오스트레일리아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724,970.0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8.2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78590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대만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449,895.0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5.1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24719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사우디아라비아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367,239.0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4.2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288618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아랍에미리트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364,936.0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4.2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71520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한국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362,775.0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4.1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69808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독일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319,131.0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3.6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626156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9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베트남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299,073.0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3.4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72725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독일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297,825.0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3.4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90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066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EBD59-CEA2-4FDF-A254-37953428C235}"/>
              </a:ext>
            </a:extLst>
          </p:cNvPr>
          <p:cNvSpPr/>
          <p:nvPr/>
        </p:nvSpPr>
        <p:spPr>
          <a:xfrm>
            <a:off x="42486" y="1140391"/>
            <a:ext cx="12149514" cy="5663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557400" y="1001162"/>
            <a:ext cx="11077200" cy="18000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6336738" cy="830997"/>
            <a:chOff x="3819245" y="188165"/>
            <a:chExt cx="6336738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5405259" y="30939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장기금리</a:t>
              </a:r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16946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r>
                <a:rPr lang="en-US" altLang="ko-KR" sz="44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-1</a:t>
              </a:r>
              <a:r>
                <a:rPr lang="en-US" altLang="ko-KR" sz="4800" b="1" dirty="0">
                  <a:solidFill>
                    <a:schemeClr val="accent2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</a:t>
              </a:r>
              <a:endParaRPr lang="ko-KR" altLang="en-US" sz="4800" b="1" dirty="0">
                <a:solidFill>
                  <a:schemeClr val="accent2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21CEB6D4-BBD1-F080-138E-54A27FC13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345775"/>
              </p:ext>
            </p:extLst>
          </p:nvPr>
        </p:nvGraphicFramePr>
        <p:xfrm>
          <a:off x="1220077" y="1362296"/>
          <a:ext cx="10280868" cy="5307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3255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00843" y="1001162"/>
            <a:ext cx="11077200" cy="18000"/>
          </a:xfrm>
          <a:prstGeom prst="rect">
            <a:avLst/>
          </a:prstGeom>
          <a:solidFill>
            <a:srgbClr val="64DEC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6335704" cy="830997"/>
            <a:chOff x="3819245" y="188165"/>
            <a:chExt cx="633570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5404225" y="206411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본원통화</a:t>
              </a:r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15744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02-1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1339C58A-888D-2D87-E977-94C0A7BBD9A3}"/>
              </a:ext>
            </a:extLst>
          </p:cNvPr>
          <p:cNvGrpSpPr/>
          <p:nvPr/>
        </p:nvGrpSpPr>
        <p:grpSpPr>
          <a:xfrm>
            <a:off x="0" y="1025008"/>
            <a:ext cx="12192000" cy="5952042"/>
            <a:chOff x="0" y="1106688"/>
            <a:chExt cx="12192000" cy="5165807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6FEBD59-CEA2-4FDF-A254-37953428C235}"/>
                </a:ext>
              </a:extLst>
            </p:cNvPr>
            <p:cNvSpPr/>
            <p:nvPr/>
          </p:nvSpPr>
          <p:spPr>
            <a:xfrm>
              <a:off x="0" y="1106688"/>
              <a:ext cx="12178043" cy="3129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FC8FF7CF-D8B5-498D-94C7-188252370E53}"/>
                </a:ext>
              </a:extLst>
            </p:cNvPr>
            <p:cNvSpPr/>
            <p:nvPr/>
          </p:nvSpPr>
          <p:spPr>
            <a:xfrm>
              <a:off x="13957" y="4186399"/>
              <a:ext cx="12178043" cy="2086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1EA5183-DF23-2B4A-C95B-304E4430E1A9}"/>
              </a:ext>
            </a:extLst>
          </p:cNvPr>
          <p:cNvSpPr txBox="1"/>
          <p:nvPr/>
        </p:nvSpPr>
        <p:spPr>
          <a:xfrm>
            <a:off x="557400" y="5821483"/>
            <a:ext cx="37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B695EDB8-B596-CB04-FBBC-D237DB76104D}"/>
              </a:ext>
            </a:extLst>
          </p:cNvPr>
          <p:cNvGrpSpPr/>
          <p:nvPr/>
        </p:nvGrpSpPr>
        <p:grpSpPr>
          <a:xfrm>
            <a:off x="515560" y="1734227"/>
            <a:ext cx="11146921" cy="664163"/>
            <a:chOff x="446081" y="1356817"/>
            <a:chExt cx="11146921" cy="664163"/>
          </a:xfrm>
        </p:grpSpPr>
        <p:sp>
          <p:nvSpPr>
            <p:cNvPr id="17" name="Google Shape;8346;p42">
              <a:extLst>
                <a:ext uri="{FF2B5EF4-FFF2-40B4-BE49-F238E27FC236}">
                  <a16:creationId xmlns:a16="http://schemas.microsoft.com/office/drawing/2014/main" id="{5C0F0FE2-14A9-DD4F-7501-43795A953A6E}"/>
                </a:ext>
              </a:extLst>
            </p:cNvPr>
            <p:cNvSpPr txBox="1">
              <a:spLocks/>
            </p:cNvSpPr>
            <p:nvPr/>
          </p:nvSpPr>
          <p:spPr>
            <a:xfrm>
              <a:off x="926284" y="1362904"/>
              <a:ext cx="10666718" cy="658076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t" anchorCtr="0">
              <a:noAutofit/>
            </a:bodyPr>
            <a:lstStyle>
              <a:lvl1pPr marL="228600" lvl="0" indent="-228600" algn="l" defTabSz="914400" rtl="0" eaLnBrk="1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lvl="1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2133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2133"/>
                </a:spcAft>
              </a:pP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본원통화 증가율은 감소세를 지속하였으나 감소폭은 점차 줄어들고 있다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.</a:t>
              </a:r>
            </a:p>
            <a:p>
              <a:pPr marL="0" indent="0">
                <a:spcAft>
                  <a:spcPts val="2133"/>
                </a:spcAft>
              </a:pPr>
              <a:r>
                <a:rPr lang="ko-KR" altLang="en-US" sz="2000" dirty="0">
                  <a:solidFill>
                    <a:srgbClr val="FF0000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본원통화 증가율 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: 6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월  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-1.0%(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전년동월대비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)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로 지난해 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9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월 이후의 감소세가 지속</a:t>
              </a:r>
              <a:endPara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</a:endParaRPr>
            </a:p>
          </p:txBody>
        </p:sp>
        <p:sp>
          <p:nvSpPr>
            <p:cNvPr id="3" name="Google Shape;8346;p42">
              <a:extLst>
                <a:ext uri="{FF2B5EF4-FFF2-40B4-BE49-F238E27FC236}">
                  <a16:creationId xmlns:a16="http://schemas.microsoft.com/office/drawing/2014/main" id="{49864793-40C6-BA0B-6B09-15597976DEE2}"/>
                </a:ext>
              </a:extLst>
            </p:cNvPr>
            <p:cNvSpPr txBox="1">
              <a:spLocks/>
            </p:cNvSpPr>
            <p:nvPr/>
          </p:nvSpPr>
          <p:spPr>
            <a:xfrm>
              <a:off x="446081" y="1356817"/>
              <a:ext cx="775665" cy="658076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t" anchorCtr="0">
              <a:noAutofit/>
            </a:bodyPr>
            <a:lstStyle>
              <a:lvl1pPr marL="228600" lvl="0" indent="-228600" algn="l" defTabSz="914400" rtl="0" eaLnBrk="1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lvl="1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2133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2133"/>
                </a:spcAft>
              </a:pPr>
              <a:r>
                <a:rPr lang="en-US" altLang="ko-KR" sz="3200" dirty="0">
                  <a:solidFill>
                    <a:srgbClr val="0070C0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1. </a:t>
              </a:r>
            </a:p>
          </p:txBody>
        </p:sp>
      </p:grpSp>
      <p:sp>
        <p:nvSpPr>
          <p:cNvPr id="4" name="Google Shape;8346;p42">
            <a:extLst>
              <a:ext uri="{FF2B5EF4-FFF2-40B4-BE49-F238E27FC236}">
                <a16:creationId xmlns:a16="http://schemas.microsoft.com/office/drawing/2014/main" id="{9F798B9A-5309-9BEA-5635-82B33A86984F}"/>
              </a:ext>
            </a:extLst>
          </p:cNvPr>
          <p:cNvSpPr txBox="1">
            <a:spLocks/>
          </p:cNvSpPr>
          <p:nvPr/>
        </p:nvSpPr>
        <p:spPr>
          <a:xfrm>
            <a:off x="446081" y="4506230"/>
            <a:ext cx="775665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endParaRPr lang="en-US" altLang="ko-KR" sz="3200" dirty="0">
              <a:solidFill>
                <a:schemeClr val="accent4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cxnSp>
        <p:nvCxnSpPr>
          <p:cNvPr id="16" name="Google Shape;8710;p47">
            <a:extLst>
              <a:ext uri="{FF2B5EF4-FFF2-40B4-BE49-F238E27FC236}">
                <a16:creationId xmlns:a16="http://schemas.microsoft.com/office/drawing/2014/main" id="{27F1E44F-B768-5803-9080-FB1C180FCB77}"/>
              </a:ext>
            </a:extLst>
          </p:cNvPr>
          <p:cNvCxnSpPr>
            <a:cxnSpLocks/>
          </p:cNvCxnSpPr>
          <p:nvPr/>
        </p:nvCxnSpPr>
        <p:spPr>
          <a:xfrm flipH="1" flipV="1">
            <a:off x="6613011" y="2040043"/>
            <a:ext cx="1151798" cy="375099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8A8920-A777-C455-B52E-A415EB7BEF98}"/>
              </a:ext>
            </a:extLst>
          </p:cNvPr>
          <p:cNvSpPr txBox="1"/>
          <p:nvPr/>
        </p:nvSpPr>
        <p:spPr>
          <a:xfrm>
            <a:off x="7778766" y="2275613"/>
            <a:ext cx="4216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｢</a:t>
            </a:r>
            <a:r>
              <a:rPr lang="ko-KR" altLang="en-US" sz="20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코로나</a:t>
            </a:r>
            <a:r>
              <a:rPr lang="en-US" altLang="ko-KR" sz="20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19 </a:t>
            </a:r>
            <a:r>
              <a:rPr lang="ko-KR" altLang="en-US" sz="20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대응 금융지원 </a:t>
            </a:r>
            <a:r>
              <a:rPr lang="ko-KR" altLang="en-US" sz="2000" dirty="0" err="1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특별오퍼레이션</a:t>
            </a:r>
            <a:r>
              <a:rPr lang="en-US" altLang="ko-KR" sz="20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｣ </a:t>
            </a:r>
            <a:r>
              <a:rPr lang="ko-KR" altLang="en-US" sz="20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잔액 감소의 영향이 이어진 데 주로 기인한다</a:t>
            </a:r>
            <a:r>
              <a:rPr lang="en-US" altLang="ko-KR" sz="20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. </a:t>
            </a:r>
            <a:endParaRPr lang="en-US" altLang="ko-KR" sz="1600" dirty="0">
              <a:ln>
                <a:solidFill>
                  <a:schemeClr val="bg1">
                    <a:alpha val="10000"/>
                  </a:schemeClr>
                </a:solidFill>
              </a:ln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17BEEB63-0FBF-8943-99ED-AC15C0AFC8F9}"/>
              </a:ext>
            </a:extLst>
          </p:cNvPr>
          <p:cNvGrpSpPr/>
          <p:nvPr/>
        </p:nvGrpSpPr>
        <p:grpSpPr>
          <a:xfrm>
            <a:off x="566592" y="4357492"/>
            <a:ext cx="8089017" cy="1021750"/>
            <a:chOff x="446082" y="2916802"/>
            <a:chExt cx="8089017" cy="1021750"/>
          </a:xfrm>
        </p:grpSpPr>
        <p:sp>
          <p:nvSpPr>
            <p:cNvPr id="2" name="Google Shape;8346;p42">
              <a:extLst>
                <a:ext uri="{FF2B5EF4-FFF2-40B4-BE49-F238E27FC236}">
                  <a16:creationId xmlns:a16="http://schemas.microsoft.com/office/drawing/2014/main" id="{614B8A77-ACC1-4A3E-E934-51E68361CB7D}"/>
                </a:ext>
              </a:extLst>
            </p:cNvPr>
            <p:cNvSpPr txBox="1">
              <a:spLocks/>
            </p:cNvSpPr>
            <p:nvPr/>
          </p:nvSpPr>
          <p:spPr>
            <a:xfrm>
              <a:off x="446082" y="2916802"/>
              <a:ext cx="775665" cy="658076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t" anchorCtr="0">
              <a:noAutofit/>
            </a:bodyPr>
            <a:lstStyle>
              <a:lvl1pPr marL="228600" lvl="0" indent="-228600" algn="l" defTabSz="914400" rtl="0" eaLnBrk="1" latinLnBrk="1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lvl="1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rtl="0" eaLnBrk="1" latinLnBrk="1" hangingPunct="1">
                <a:lnSpc>
                  <a:spcPct val="90000"/>
                </a:lnSpc>
                <a:spcBef>
                  <a:spcPts val="2133"/>
                </a:spcBef>
                <a:spcAft>
                  <a:spcPts val="2133"/>
                </a:spcAft>
                <a:buSzPts val="1500"/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2133"/>
                </a:spcAft>
              </a:pPr>
              <a:r>
                <a:rPr lang="en-US" altLang="ko-KR" sz="3200" dirty="0">
                  <a:solidFill>
                    <a:srgbClr val="0070C0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2.</a:t>
              </a:r>
              <a:r>
                <a:rPr lang="en-US" altLang="ko-KR" sz="3200" dirty="0">
                  <a:solidFill>
                    <a:schemeClr val="accent4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8F3B27-5663-DB1B-A7F7-4A20404C0C2C}"/>
                </a:ext>
              </a:extLst>
            </p:cNvPr>
            <p:cNvSpPr txBox="1"/>
            <p:nvPr/>
          </p:nvSpPr>
          <p:spPr>
            <a:xfrm>
              <a:off x="558307" y="2922889"/>
              <a:ext cx="79767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일본은행의 장기국채 매입액은 금년 상반기 중 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65.4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조엔으로 지난해 하반기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(+59.9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조엔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)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에 비해 증가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Light" panose="00000300000000000000" pitchFamily="2" charset="-127"/>
                </a:rPr>
                <a:t> </a:t>
              </a:r>
            </a:p>
            <a:p>
              <a:pPr algn="ctr"/>
              <a:endParaRPr lang="en-US" altLang="ko-KR" sz="20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endParaRPr>
            </a:p>
            <a:p>
              <a:pPr algn="ctr"/>
              <a:r>
                <a:rPr lang="en-US" altLang="ko-KR" sz="2000" dirty="0">
                  <a:solidFill>
                    <a:srgbClr val="FF0000"/>
                  </a:solidFill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    &gt;&gt; 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 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이에 따라 일본은행의 국채보유 잔액은 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6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월말 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579.8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조엔으로 지난해 말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(556.4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조엔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) 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대비 </a:t>
              </a:r>
              <a:r>
                <a:rPr lang="en-US" altLang="ko-KR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23.4</a:t>
              </a:r>
              <a:r>
                <a:rPr lang="ko-KR" altLang="en-US" sz="2000" dirty="0">
                  <a:latin typeface="HY얕은샘물M" panose="02030600000101010101" pitchFamily="18" charset="-127"/>
                  <a:ea typeface="HY얕은샘물M" panose="02030600000101010101" pitchFamily="18" charset="-127"/>
                </a:rPr>
                <a:t>조엔 </a:t>
              </a:r>
              <a:endPara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FFEE3CBA-39E0-587D-25DC-0244D411E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51" y="2376157"/>
            <a:ext cx="7958941" cy="371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2702493" y="1483364"/>
            <a:ext cx="6785491" cy="3769717"/>
            <a:chOff x="4053739" y="2225046"/>
            <a:chExt cx="10178237" cy="565457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3739" y="2225046"/>
              <a:ext cx="10178237" cy="5654576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1284" y="369240"/>
            <a:ext cx="2764408" cy="103007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30114" y="5376835"/>
            <a:ext cx="7415925" cy="624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00843" y="1001162"/>
            <a:ext cx="11077200" cy="1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1119964" y="220929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32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물가</a:t>
              </a:r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02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1339C58A-888D-2D87-E977-94C0A7BBD9A3}"/>
              </a:ext>
            </a:extLst>
          </p:cNvPr>
          <p:cNvGrpSpPr/>
          <p:nvPr/>
        </p:nvGrpSpPr>
        <p:grpSpPr>
          <a:xfrm>
            <a:off x="0" y="1025008"/>
            <a:ext cx="12192000" cy="5952042"/>
            <a:chOff x="0" y="1106688"/>
            <a:chExt cx="12192000" cy="5165807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B6FEBD59-CEA2-4FDF-A254-37953428C235}"/>
                </a:ext>
              </a:extLst>
            </p:cNvPr>
            <p:cNvSpPr/>
            <p:nvPr/>
          </p:nvSpPr>
          <p:spPr>
            <a:xfrm>
              <a:off x="0" y="1106688"/>
              <a:ext cx="12178043" cy="3129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FC8FF7CF-D8B5-498D-94C7-188252370E53}"/>
                </a:ext>
              </a:extLst>
            </p:cNvPr>
            <p:cNvSpPr/>
            <p:nvPr/>
          </p:nvSpPr>
          <p:spPr>
            <a:xfrm>
              <a:off x="13957" y="4186399"/>
              <a:ext cx="12178043" cy="2086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7" name="Google Shape;8346;p42">
            <a:extLst>
              <a:ext uri="{FF2B5EF4-FFF2-40B4-BE49-F238E27FC236}">
                <a16:creationId xmlns:a16="http://schemas.microsoft.com/office/drawing/2014/main" id="{5C0F0FE2-14A9-DD4F-7501-43795A953A6E}"/>
              </a:ext>
            </a:extLst>
          </p:cNvPr>
          <p:cNvSpPr txBox="1">
            <a:spLocks/>
          </p:cNvSpPr>
          <p:nvPr/>
        </p:nvSpPr>
        <p:spPr>
          <a:xfrm>
            <a:off x="926284" y="1362904"/>
            <a:ext cx="10666718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금년 하반기 중 소비자물가는 수입물가 하락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,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전년 물가상승에 따른 기저효과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등으로 오름세가 점차 둔화될 것으로 예상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0" indent="0">
              <a:spcAft>
                <a:spcPts val="2133"/>
              </a:spcAft>
            </a:pP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0" indent="0">
              <a:spcAft>
                <a:spcPts val="2133"/>
              </a:spcAft>
            </a:pP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0" indent="0">
              <a:spcAft>
                <a:spcPts val="2133"/>
              </a:spcAft>
            </a:pP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0" indent="0">
              <a:spcAft>
                <a:spcPts val="2133"/>
              </a:spcAft>
            </a:pP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EA5183-DF23-2B4A-C95B-304E4430E1A9}"/>
              </a:ext>
            </a:extLst>
          </p:cNvPr>
          <p:cNvSpPr txBox="1"/>
          <p:nvPr/>
        </p:nvSpPr>
        <p:spPr>
          <a:xfrm>
            <a:off x="557400" y="5821483"/>
            <a:ext cx="375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endParaRPr lang="ko-KR" altLang="en-US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3" name="Google Shape;8346;p42">
            <a:extLst>
              <a:ext uri="{FF2B5EF4-FFF2-40B4-BE49-F238E27FC236}">
                <a16:creationId xmlns:a16="http://schemas.microsoft.com/office/drawing/2014/main" id="{49864793-40C6-BA0B-6B09-15597976DEE2}"/>
              </a:ext>
            </a:extLst>
          </p:cNvPr>
          <p:cNvSpPr txBox="1">
            <a:spLocks/>
          </p:cNvSpPr>
          <p:nvPr/>
        </p:nvSpPr>
        <p:spPr>
          <a:xfrm>
            <a:off x="446082" y="1298825"/>
            <a:ext cx="775665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n-US" altLang="ko-KR" sz="32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1. </a:t>
            </a:r>
          </a:p>
        </p:txBody>
      </p:sp>
      <p:sp>
        <p:nvSpPr>
          <p:cNvPr id="2" name="Google Shape;8346;p42">
            <a:extLst>
              <a:ext uri="{FF2B5EF4-FFF2-40B4-BE49-F238E27FC236}">
                <a16:creationId xmlns:a16="http://schemas.microsoft.com/office/drawing/2014/main" id="{614B8A77-ACC1-4A3E-E934-51E68361CB7D}"/>
              </a:ext>
            </a:extLst>
          </p:cNvPr>
          <p:cNvSpPr txBox="1">
            <a:spLocks/>
          </p:cNvSpPr>
          <p:nvPr/>
        </p:nvSpPr>
        <p:spPr>
          <a:xfrm>
            <a:off x="446081" y="3037329"/>
            <a:ext cx="775665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n-US" altLang="ko-KR" sz="32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2. </a:t>
            </a:r>
          </a:p>
        </p:txBody>
      </p:sp>
      <p:sp>
        <p:nvSpPr>
          <p:cNvPr id="4" name="Google Shape;8346;p42">
            <a:extLst>
              <a:ext uri="{FF2B5EF4-FFF2-40B4-BE49-F238E27FC236}">
                <a16:creationId xmlns:a16="http://schemas.microsoft.com/office/drawing/2014/main" id="{9F798B9A-5309-9BEA-5635-82B33A86984F}"/>
              </a:ext>
            </a:extLst>
          </p:cNvPr>
          <p:cNvSpPr txBox="1">
            <a:spLocks/>
          </p:cNvSpPr>
          <p:nvPr/>
        </p:nvSpPr>
        <p:spPr>
          <a:xfrm>
            <a:off x="446081" y="4886804"/>
            <a:ext cx="775665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en-US" altLang="ko-KR" sz="32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3. </a:t>
            </a:r>
          </a:p>
        </p:txBody>
      </p:sp>
      <p:cxnSp>
        <p:nvCxnSpPr>
          <p:cNvPr id="16" name="Google Shape;8710;p47">
            <a:extLst>
              <a:ext uri="{FF2B5EF4-FFF2-40B4-BE49-F238E27FC236}">
                <a16:creationId xmlns:a16="http://schemas.microsoft.com/office/drawing/2014/main" id="{27F1E44F-B768-5803-9080-FB1C180FCB77}"/>
              </a:ext>
            </a:extLst>
          </p:cNvPr>
          <p:cNvCxnSpPr>
            <a:cxnSpLocks/>
          </p:cNvCxnSpPr>
          <p:nvPr/>
        </p:nvCxnSpPr>
        <p:spPr>
          <a:xfrm flipH="1" flipV="1">
            <a:off x="6867298" y="1875020"/>
            <a:ext cx="826935" cy="614191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8A8920-A777-C455-B52E-A415EB7BEF98}"/>
              </a:ext>
            </a:extLst>
          </p:cNvPr>
          <p:cNvSpPr txBox="1"/>
          <p:nvPr/>
        </p:nvSpPr>
        <p:spPr>
          <a:xfrm>
            <a:off x="7209205" y="2624522"/>
            <a:ext cx="42168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+</a:t>
            </a:r>
            <a:r>
              <a:rPr lang="en-US" altLang="ko-KR" sz="16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 </a:t>
            </a:r>
            <a:r>
              <a:rPr lang="ko-KR" altLang="en-US" sz="16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대형전력사 전기요금 인상</a:t>
            </a:r>
            <a:r>
              <a:rPr lang="en-US" altLang="ko-KR" sz="16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, </a:t>
            </a:r>
            <a:r>
              <a:rPr lang="ko-KR" altLang="en-US" sz="16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정부의 휘발유 보조금 지급 및 가정용 전기</a:t>
            </a:r>
            <a:r>
              <a:rPr lang="en-US" altLang="ko-KR" sz="16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·</a:t>
            </a:r>
            <a:r>
              <a:rPr lang="ko-KR" altLang="en-US" sz="16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가스요금 지원 종료 등이 물가 오름세의 둔화를 제약할 가능성이 있다</a:t>
            </a:r>
            <a:r>
              <a:rPr lang="en-US" altLang="ko-KR" sz="1600" dirty="0">
                <a:ln>
                  <a:solidFill>
                    <a:schemeClr val="bg1">
                      <a:alpha val="10000"/>
                    </a:schemeClr>
                  </a:solidFill>
                </a:ln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. </a:t>
            </a:r>
          </a:p>
          <a:p>
            <a:endParaRPr lang="en-US" altLang="ko-KR" sz="1600" dirty="0">
              <a:ln>
                <a:solidFill>
                  <a:schemeClr val="bg1">
                    <a:alpha val="10000"/>
                  </a:schemeClr>
                </a:solidFill>
              </a:ln>
              <a:solidFill>
                <a:srgbClr val="0070C0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endParaRPr lang="en-US" altLang="ko-KR" sz="1600" dirty="0">
              <a:ln>
                <a:solidFill>
                  <a:schemeClr val="bg1">
                    <a:alpha val="10000"/>
                  </a:schemeClr>
                </a:solidFill>
              </a:ln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sp>
        <p:nvSpPr>
          <p:cNvPr id="7" name="Google Shape;8346;p42">
            <a:extLst>
              <a:ext uri="{FF2B5EF4-FFF2-40B4-BE49-F238E27FC236}">
                <a16:creationId xmlns:a16="http://schemas.microsoft.com/office/drawing/2014/main" id="{39A734F5-9AD3-254C-F852-210AF30614F5}"/>
              </a:ext>
            </a:extLst>
          </p:cNvPr>
          <p:cNvSpPr txBox="1">
            <a:spLocks/>
          </p:cNvSpPr>
          <p:nvPr/>
        </p:nvSpPr>
        <p:spPr>
          <a:xfrm>
            <a:off x="833913" y="2536851"/>
            <a:ext cx="10666718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0" indent="0">
              <a:spcAft>
                <a:spcPts val="2133"/>
              </a:spcAft>
            </a:pP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경기회복으로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GDP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갭이 개선되면서 기조적인 물가상승 압력이 확대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sp>
        <p:nvSpPr>
          <p:cNvPr id="8" name="Google Shape;8346;p42">
            <a:extLst>
              <a:ext uri="{FF2B5EF4-FFF2-40B4-BE49-F238E27FC236}">
                <a16:creationId xmlns:a16="http://schemas.microsoft.com/office/drawing/2014/main" id="{6A609F2A-B344-467C-3D9E-FC543EF95825}"/>
              </a:ext>
            </a:extLst>
          </p:cNvPr>
          <p:cNvSpPr txBox="1">
            <a:spLocks/>
          </p:cNvSpPr>
          <p:nvPr/>
        </p:nvSpPr>
        <p:spPr>
          <a:xfrm>
            <a:off x="926284" y="4867774"/>
            <a:ext cx="10666718" cy="658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lvl="0" indent="-2286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1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SzPts val="15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133"/>
              </a:spcAft>
            </a:pP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향후 물가경로에는 불확실성이 높은 상황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0" indent="0">
              <a:spcAft>
                <a:spcPts val="2133"/>
              </a:spcAft>
            </a:pP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  <a:p>
            <a:pPr marL="0" indent="0">
              <a:spcAft>
                <a:spcPts val="2133"/>
              </a:spcAft>
            </a:pPr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6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B6FEBD59-CEA2-4FDF-A254-37953428C235}"/>
              </a:ext>
            </a:extLst>
          </p:cNvPr>
          <p:cNvSpPr/>
          <p:nvPr/>
        </p:nvSpPr>
        <p:spPr>
          <a:xfrm>
            <a:off x="23871" y="1301748"/>
            <a:ext cx="12247660" cy="555625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6951103" y="258984"/>
            <a:ext cx="5747334" cy="830997"/>
            <a:chOff x="3819245" y="188165"/>
            <a:chExt cx="5747334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815855" y="222224"/>
              <a:ext cx="4750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03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617AE3-5923-CD5A-F0D8-A90EE9303B10}"/>
              </a:ext>
            </a:extLst>
          </p:cNvPr>
          <p:cNvSpPr txBox="1"/>
          <p:nvPr/>
        </p:nvSpPr>
        <p:spPr>
          <a:xfrm>
            <a:off x="266943" y="1582341"/>
            <a:ext cx="116581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1. </a:t>
            </a:r>
            <a:r>
              <a:rPr lang="ko-KR" altLang="en-US" sz="24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일본경제는 민간소비 등 내수를 중심으로 양호한 회복세를 보임</a:t>
            </a:r>
          </a:p>
          <a:p>
            <a:endParaRPr lang="en-US" altLang="ko-KR" dirty="0">
              <a:highlight>
                <a:srgbClr val="FFFF00"/>
              </a:highlight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b="1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</a:t>
            </a:r>
            <a:r>
              <a:rPr lang="en-US" altLang="ko-KR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소비자물가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수입물가 하락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정부 정책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전기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가스요금 보조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)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등의 영향</a:t>
            </a:r>
            <a:r>
              <a:rPr lang="ko-KR" altLang="en-US" sz="2400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      </a:t>
            </a:r>
            <a:r>
              <a:rPr lang="en-US" altLang="ko-KR" sz="24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 </a:t>
            </a:r>
            <a:r>
              <a:rPr lang="ko-KR" altLang="en-US" sz="2400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근원물가 상승률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확대</a:t>
            </a:r>
          </a:p>
          <a:p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금융시장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엔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/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달러 환율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주가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장기금리가 모두 큰 폭으로 상승</a:t>
            </a:r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E1CB4-4FBC-6FE5-893E-ADE3FB8C9C40}"/>
              </a:ext>
            </a:extLst>
          </p:cNvPr>
          <p:cNvSpPr txBox="1"/>
          <p:nvPr/>
        </p:nvSpPr>
        <p:spPr>
          <a:xfrm>
            <a:off x="23871" y="892532"/>
            <a:ext cx="4530303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요약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4AA75F-6367-BC4A-A0FC-EB93F2A95DD9}"/>
              </a:ext>
            </a:extLst>
          </p:cNvPr>
          <p:cNvSpPr txBox="1"/>
          <p:nvPr/>
        </p:nvSpPr>
        <p:spPr>
          <a:xfrm>
            <a:off x="8216166" y="276718"/>
            <a:ext cx="6150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>
                <a:latin typeface="HY얕은샘물M" panose="02030600000101010101" pitchFamily="18" charset="-127"/>
                <a:ea typeface="HY얕은샘물M" panose="02030600000101010101" pitchFamily="18" charset="-127"/>
              </a:rPr>
              <a:t>일본 상반기 경제동향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9DF47E-A968-7478-3DB8-713745F416DF}"/>
              </a:ext>
            </a:extLst>
          </p:cNvPr>
          <p:cNvSpPr txBox="1"/>
          <p:nvPr/>
        </p:nvSpPr>
        <p:spPr>
          <a:xfrm>
            <a:off x="164289" y="4397365"/>
            <a:ext cx="10158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 </a:t>
            </a:r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엔</a:t>
            </a:r>
            <a:r>
              <a:rPr lang="en-US" altLang="ko-KR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/</a:t>
            </a:r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달러 환율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금년 들어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7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월 말까지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8.5%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상승                    </a:t>
            </a:r>
            <a:r>
              <a:rPr lang="en-US" altLang="ko-KR" sz="24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주요국 </a:t>
            </a:r>
            <a:r>
              <a:rPr lang="ko-KR" altLang="en-US" sz="2400" dirty="0" err="1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통화중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가장 큰 폭의 약세</a:t>
            </a:r>
          </a:p>
          <a:p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</a:t>
            </a:r>
            <a:r>
              <a:rPr lang="en-US" altLang="ko-KR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주가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7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월말 현재까지 금년중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27.1%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상승                          </a:t>
            </a:r>
            <a:r>
              <a:rPr lang="en-US" altLang="ko-KR" sz="2400" dirty="0">
                <a:solidFill>
                  <a:srgbClr val="FF000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주요국 증시 중 가장 높은 상승률 기록</a:t>
            </a:r>
          </a:p>
          <a:p>
            <a:endParaRPr lang="en-US" altLang="ko-KR" sz="24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-</a:t>
            </a:r>
            <a:r>
              <a:rPr lang="en-US" altLang="ko-KR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2400" dirty="0">
                <a:solidFill>
                  <a:srgbClr val="0070C0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장기금리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: 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대체로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4%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대에서 등락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7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월말 일본은행의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YCC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정책 수정 이후 </a:t>
            </a:r>
            <a:r>
              <a:rPr lang="en-US" altLang="ko-KR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0.6%</a:t>
            </a:r>
            <a:r>
              <a:rPr lang="ko-KR" altLang="en-US" sz="24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대로 상승</a:t>
            </a:r>
          </a:p>
        </p:txBody>
      </p:sp>
    </p:spTree>
    <p:extLst>
      <p:ext uri="{BB962C8B-B14F-4D97-AF65-F5344CB8AC3E}">
        <p14:creationId xmlns:p14="http://schemas.microsoft.com/office/powerpoint/2010/main" val="786934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C915842A-BFEF-9E5D-6A0F-AA44EC5428EF}"/>
              </a:ext>
            </a:extLst>
          </p:cNvPr>
          <p:cNvSpPr/>
          <p:nvPr/>
        </p:nvSpPr>
        <p:spPr>
          <a:xfrm>
            <a:off x="138188" y="2080640"/>
            <a:ext cx="6035040" cy="45891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05D9C9E-8325-4A59-BEFC-3BC22C85BDAD}"/>
              </a:ext>
            </a:extLst>
          </p:cNvPr>
          <p:cNvSpPr/>
          <p:nvPr/>
        </p:nvSpPr>
        <p:spPr>
          <a:xfrm flipV="1">
            <a:off x="1114800" y="1010162"/>
            <a:ext cx="11077200" cy="18000"/>
          </a:xfrm>
          <a:prstGeom prst="rect">
            <a:avLst/>
          </a:prstGeom>
          <a:solidFill>
            <a:srgbClr val="64DEC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B0813F0-0608-43A3-9E53-0BA015EDE231}"/>
              </a:ext>
            </a:extLst>
          </p:cNvPr>
          <p:cNvGrpSpPr/>
          <p:nvPr/>
        </p:nvGrpSpPr>
        <p:grpSpPr>
          <a:xfrm>
            <a:off x="4105427" y="188165"/>
            <a:ext cx="7163718" cy="830997"/>
            <a:chOff x="3819245" y="188165"/>
            <a:chExt cx="3733017" cy="830997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D0033C3-456D-4151-9AAB-F0A2E961A5B6}"/>
                </a:ext>
              </a:extLst>
            </p:cNvPr>
            <p:cNvSpPr/>
            <p:nvPr/>
          </p:nvSpPr>
          <p:spPr>
            <a:xfrm>
              <a:off x="4354972" y="324731"/>
              <a:ext cx="31972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2023</a:t>
              </a:r>
              <a:r>
                <a:rPr lang="ko-KR" altLang="en-US" sz="2800" dirty="0">
                  <a:latin typeface="HY얕은샘물M" panose="02030600000101010101" pitchFamily="18" charset="-127"/>
                  <a:ea typeface="HY얕은샘물M" panose="02030600000101010101" pitchFamily="18" charset="-127"/>
                  <a:cs typeface="KoPubWorld돋움체 Bold" panose="00000800000000000000" pitchFamily="2" charset="-127"/>
                </a:rPr>
                <a:t>년 하반기 일본경제 전망</a:t>
              </a:r>
              <a:endParaRPr lang="ko-KR" altLang="en-US" sz="28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41637C-F02D-4ED4-9B17-10A92FFC6619}"/>
                </a:ext>
              </a:extLst>
            </p:cNvPr>
            <p:cNvSpPr txBox="1"/>
            <p:nvPr/>
          </p:nvSpPr>
          <p:spPr>
            <a:xfrm>
              <a:off x="3819245" y="188165"/>
              <a:ext cx="4570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b="1" dirty="0">
                  <a:solidFill>
                    <a:srgbClr val="0070C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04</a:t>
              </a:r>
              <a:endParaRPr lang="ko-KR" altLang="en-US" sz="4800" b="1" dirty="0">
                <a:solidFill>
                  <a:srgbClr val="0070C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AFD5674-8CB8-4D84-A329-567D812EAD1C}"/>
              </a:ext>
            </a:extLst>
          </p:cNvPr>
          <p:cNvSpPr txBox="1"/>
          <p:nvPr/>
        </p:nvSpPr>
        <p:spPr>
          <a:xfrm>
            <a:off x="8184569" y="2277281"/>
            <a:ext cx="212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설명을 입력하세요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D7FD39-B570-676D-9E1F-3FD15A61BEE6}"/>
              </a:ext>
            </a:extLst>
          </p:cNvPr>
          <p:cNvSpPr txBox="1"/>
          <p:nvPr/>
        </p:nvSpPr>
        <p:spPr>
          <a:xfrm>
            <a:off x="328025" y="2585058"/>
            <a:ext cx="5681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0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sz="2000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1. </a:t>
            </a:r>
            <a:r>
              <a:rPr lang="ko-KR" altLang="en-US" sz="2000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민간소비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설비투자 등 내수를 중심으로 완만한 회복세를 이어갈 것으로 예상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</a:p>
          <a:p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endParaRPr lang="en-US" altLang="ko-KR" sz="2000" dirty="0"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sz="2000" dirty="0">
                <a:solidFill>
                  <a:schemeClr val="accent2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2.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일본 경제성장률이 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2023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년중 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1%</a:t>
            </a:r>
            <a:r>
              <a:rPr lang="ko-KR" altLang="en-US" sz="2000" dirty="0" err="1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초중반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,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회계연도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(23.4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월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~24.3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월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) </a:t>
            </a:r>
          </a:p>
          <a:p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 </a:t>
            </a:r>
          </a:p>
          <a:p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 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기준으로는 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1%</a:t>
            </a:r>
            <a:r>
              <a:rPr lang="ko-KR" altLang="en-US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대 초반의 성장률을 보일 것으로 전망</a:t>
            </a:r>
            <a:r>
              <a:rPr lang="en-US" altLang="ko-KR" sz="2000" dirty="0"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D1DE84-33DB-1827-DE19-444219CBAAB1}"/>
              </a:ext>
            </a:extLst>
          </p:cNvPr>
          <p:cNvSpPr txBox="1"/>
          <p:nvPr/>
        </p:nvSpPr>
        <p:spPr>
          <a:xfrm>
            <a:off x="138188" y="1694723"/>
            <a:ext cx="6035039" cy="40011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  </a:t>
            </a:r>
            <a:r>
              <a:rPr lang="ko-KR" altLang="en-US" sz="2000" dirty="0">
                <a:solidFill>
                  <a:schemeClr val="bg1"/>
                </a:solidFill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경제성장</a:t>
            </a:r>
            <a:endParaRPr lang="en-US" altLang="ko-KR" sz="2000" dirty="0">
              <a:solidFill>
                <a:schemeClr val="bg1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BFDFA793-441D-3F29-18B7-E69F1705E615}"/>
              </a:ext>
            </a:extLst>
          </p:cNvPr>
          <p:cNvSpPr/>
          <p:nvPr/>
        </p:nvSpPr>
        <p:spPr>
          <a:xfrm>
            <a:off x="6285120" y="1680528"/>
            <a:ext cx="5681594" cy="50119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34901C-2188-30E6-9418-386C1B798FDB}"/>
              </a:ext>
            </a:extLst>
          </p:cNvPr>
          <p:cNvSpPr txBox="1"/>
          <p:nvPr/>
        </p:nvSpPr>
        <p:spPr>
          <a:xfrm>
            <a:off x="582912" y="5222585"/>
            <a:ext cx="5017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000" dirty="0">
              <a:solidFill>
                <a:srgbClr val="0070C0"/>
              </a:solidFill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  <a:p>
            <a:r>
              <a:rPr lang="en-US" altLang="ko-KR" sz="2000" dirty="0">
                <a:solidFill>
                  <a:srgbClr val="FF0000"/>
                </a:solidFill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&gt;&gt;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 분기별로도 매분기 </a:t>
            </a:r>
            <a:r>
              <a:rPr lang="en-US" altLang="ko-KR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0.3% </a:t>
            </a:r>
            <a:r>
              <a:rPr lang="ko-KR" altLang="en-US" sz="2000" dirty="0">
                <a:highlight>
                  <a:srgbClr val="FFFF00"/>
                </a:highlight>
                <a:latin typeface="HY얕은샘물M" panose="02030600000101010101" pitchFamily="18" charset="-127"/>
                <a:ea typeface="HY얕은샘물M" panose="02030600000101010101" pitchFamily="18" charset="-127"/>
                <a:cs typeface="KoPubWorld돋움체 Light" panose="00000300000000000000" pitchFamily="2" charset="-127"/>
              </a:rPr>
              <a:t>정도 수준의 완만한 회복세를 지속할 것</a:t>
            </a:r>
            <a:endParaRPr lang="en-US" altLang="ko-KR" sz="2000" dirty="0">
              <a:highlight>
                <a:srgbClr val="FFFF00"/>
              </a:highlight>
              <a:latin typeface="HY얕은샘물M" panose="02030600000101010101" pitchFamily="18" charset="-127"/>
              <a:ea typeface="HY얕은샘물M" panose="02030600000101010101" pitchFamily="18" charset="-127"/>
              <a:cs typeface="KoPubWorld돋움체 Light" panose="00000300000000000000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6B6637B-DDEC-D884-86E3-77AB2D227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952" y="2481787"/>
            <a:ext cx="5074135" cy="35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269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D9D9645-2F2B-4BB1-B5BA-17C241E6CFC2}"/>
              </a:ext>
            </a:extLst>
          </p:cNvPr>
          <p:cNvSpPr/>
          <p:nvPr/>
        </p:nvSpPr>
        <p:spPr>
          <a:xfrm>
            <a:off x="0" y="0"/>
            <a:ext cx="12213771" cy="298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BD5C53C-9B19-415C-B6B8-94AEDDE075AC}"/>
              </a:ext>
            </a:extLst>
          </p:cNvPr>
          <p:cNvSpPr/>
          <p:nvPr/>
        </p:nvSpPr>
        <p:spPr>
          <a:xfrm>
            <a:off x="0" y="6559420"/>
            <a:ext cx="12213771" cy="298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44B66E7-8E1B-4C68-8620-D941855A8802}"/>
              </a:ext>
            </a:extLst>
          </p:cNvPr>
          <p:cNvSpPr/>
          <p:nvPr/>
        </p:nvSpPr>
        <p:spPr>
          <a:xfrm>
            <a:off x="3646050" y="2604468"/>
            <a:ext cx="4899900" cy="1071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THANK YOU -</a:t>
            </a:r>
            <a:endParaRPr lang="ko-KR" altLang="en-US" sz="18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1240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8D9D9645-2F2B-4BB1-B5BA-17C241E6CFC2}"/>
              </a:ext>
            </a:extLst>
          </p:cNvPr>
          <p:cNvSpPr/>
          <p:nvPr/>
        </p:nvSpPr>
        <p:spPr>
          <a:xfrm>
            <a:off x="0" y="0"/>
            <a:ext cx="12213771" cy="298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BD5C53C-9B19-415C-B6B8-94AEDDE075AC}"/>
              </a:ext>
            </a:extLst>
          </p:cNvPr>
          <p:cNvSpPr/>
          <p:nvPr/>
        </p:nvSpPr>
        <p:spPr>
          <a:xfrm>
            <a:off x="0" y="6559420"/>
            <a:ext cx="12213771" cy="298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2986B-26FB-8B1F-8A4E-7BCEF4D952AF}"/>
              </a:ext>
            </a:extLst>
          </p:cNvPr>
          <p:cNvSpPr txBox="1"/>
          <p:nvPr/>
        </p:nvSpPr>
        <p:spPr>
          <a:xfrm>
            <a:off x="1326273" y="1280425"/>
            <a:ext cx="891342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/>
              <a:t>&lt;</a:t>
            </a:r>
            <a:r>
              <a:rPr lang="ko-KR" altLang="en-US" sz="1400" dirty="0"/>
              <a:t>출처</a:t>
            </a:r>
            <a:r>
              <a:rPr lang="en-US" altLang="ko-KR" sz="1400" dirty="0"/>
              <a:t>&gt;</a:t>
            </a:r>
          </a:p>
          <a:p>
            <a:endParaRPr lang="en-US" altLang="ko-KR" sz="1400" dirty="0"/>
          </a:p>
          <a:p>
            <a:r>
              <a:rPr lang="en-US" altLang="ko-KR" sz="1400" dirty="0"/>
              <a:t>-</a:t>
            </a:r>
            <a:r>
              <a:rPr lang="ko-KR" altLang="en-US" sz="1400" dirty="0"/>
              <a:t>한일산업기술협력재단 </a:t>
            </a:r>
            <a:r>
              <a:rPr lang="en-US" altLang="ko-KR" sz="1400" dirty="0"/>
              <a:t>- </a:t>
            </a:r>
            <a:r>
              <a:rPr lang="en-US" altLang="ko-KR" sz="1400" dirty="0">
                <a:hlinkClick r:id="rId2"/>
              </a:rPr>
              <a:t>https://www.kjc.or.kr/jpinfo/weekly_view.jsp?week_idx=5466</a:t>
            </a:r>
            <a:endParaRPr lang="en-US" altLang="ko-KR" sz="1400" dirty="0"/>
          </a:p>
          <a:p>
            <a:r>
              <a:rPr lang="ko-KR" altLang="en-US" sz="1400" dirty="0"/>
              <a:t>일본경제동향 </a:t>
            </a:r>
            <a:r>
              <a:rPr lang="en-US" altLang="ko-KR" sz="1400" dirty="0"/>
              <a:t>8</a:t>
            </a:r>
            <a:r>
              <a:rPr lang="ko-KR" altLang="en-US" sz="1400" dirty="0"/>
              <a:t>월호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1400" dirty="0"/>
              <a:t>-</a:t>
            </a:r>
            <a:r>
              <a:rPr lang="ko-KR" altLang="en-US" sz="1400" dirty="0"/>
              <a:t>일본경제 주간동향</a:t>
            </a:r>
            <a:endParaRPr lang="en-US" altLang="ko-KR" sz="1400" dirty="0"/>
          </a:p>
          <a:p>
            <a:r>
              <a:rPr lang="en-US" altLang="ko-KR" sz="1400" dirty="0">
                <a:hlinkClick r:id="rId3" action="ppaction://hlinkfile"/>
              </a:rPr>
              <a:t>file:///C:/Users/user/Downloads/(%EB%B6%99%EC%9E%84)%20%EC%9D%BC%EB%B3%B8%EA%B2%BD%EC%A0%9C%20%EC%A3%BC%EA%B0%84%EB%8F%99%ED%96%A5(2.15-2.21).pdf</a:t>
            </a:r>
            <a:endParaRPr lang="en-US" altLang="ko-KR" sz="1400" dirty="0"/>
          </a:p>
          <a:p>
            <a:r>
              <a:rPr lang="en-US" altLang="ko-KR" sz="1400" dirty="0"/>
              <a:t>-</a:t>
            </a:r>
            <a:r>
              <a:rPr lang="ko-KR" altLang="en-US" sz="1400" dirty="0"/>
              <a:t>월간</a:t>
            </a:r>
            <a:r>
              <a:rPr lang="en-US" altLang="ko-KR" sz="1400" dirty="0"/>
              <a:t>Japan 9</a:t>
            </a:r>
            <a:r>
              <a:rPr lang="ko-KR" altLang="en-US" sz="1400" dirty="0"/>
              <a:t>월호 </a:t>
            </a:r>
            <a:endParaRPr lang="en-US" altLang="ko-KR" sz="1400" dirty="0"/>
          </a:p>
          <a:p>
            <a:r>
              <a:rPr lang="en-US" altLang="ko-KR" sz="1400" dirty="0">
                <a:hlinkClick r:id="rId4" action="ppaction://hlinkfile"/>
              </a:rPr>
              <a:t>file:///C:/Users/user/Downloads/%EC%9B%94%EA%B0%84%20Japan%20Insight%2023%EB%85%849%EC%9B%94%ED%98%B8_%EC%B5%9C%EC%A2%85.pdf</a:t>
            </a:r>
            <a:endParaRPr lang="en-US" altLang="ko-KR" sz="1400" dirty="0"/>
          </a:p>
          <a:p>
            <a:r>
              <a:rPr lang="en-US" altLang="ko-KR" sz="1400" dirty="0"/>
              <a:t>-</a:t>
            </a:r>
            <a:r>
              <a:rPr lang="ko-KR" altLang="en-US" sz="1400" dirty="0"/>
              <a:t>동향분석 </a:t>
            </a:r>
            <a:r>
              <a:rPr lang="en-US" altLang="ko-KR" sz="1400" dirty="0"/>
              <a:t>:</a:t>
            </a:r>
            <a:r>
              <a:rPr lang="ko-KR" altLang="en-US" sz="1400" dirty="0"/>
              <a:t>최근 일본의 경제금융 동향</a:t>
            </a:r>
            <a:endParaRPr lang="en-US" altLang="ko-KR" sz="1400" dirty="0"/>
          </a:p>
          <a:p>
            <a:r>
              <a:rPr lang="en-US" altLang="ko-KR" sz="1400" dirty="0"/>
              <a:t>https://www.google.com/url?sa=t&amp;source=web&amp;rct=j&amp;opi=89978449&amp;url=https://www.bok.or.kr/portal/bbs/P0002229/view.do%3FnttId%3D10077496%26menuNo%3D200084%26pageIndex%3D1&amp;ved=2ahUKEwjN7PPItL2BAxUMgVYBHUBjDZgQFnoECCEQAQ&amp;usg=AOvVaw343sLELRKFT21F6Bm_tM0n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25290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야외, 장면, 보행자, 건물이(가) 표시된 사진">
            <a:extLst>
              <a:ext uri="{FF2B5EF4-FFF2-40B4-BE49-F238E27FC236}">
                <a16:creationId xmlns:a16="http://schemas.microsoft.com/office/drawing/2014/main" id="{C1456FFC-04D4-ECD1-A3BA-F9EE6E3F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2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7" y="1"/>
            <a:ext cx="12208957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5315E32B-20F2-C3EC-EDFF-84945E48551C}"/>
              </a:ext>
            </a:extLst>
          </p:cNvPr>
          <p:cNvGrpSpPr/>
          <p:nvPr/>
        </p:nvGrpSpPr>
        <p:grpSpPr>
          <a:xfrm>
            <a:off x="854696" y="2815208"/>
            <a:ext cx="10482607" cy="1431161"/>
            <a:chOff x="854696" y="2815208"/>
            <a:chExt cx="10482607" cy="14311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40CC20-1837-E695-4513-99CBA66A8D14}"/>
                </a:ext>
              </a:extLst>
            </p:cNvPr>
            <p:cNvSpPr txBox="1"/>
            <p:nvPr/>
          </p:nvSpPr>
          <p:spPr>
            <a:xfrm>
              <a:off x="854696" y="2815208"/>
              <a:ext cx="104826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5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일본의 최근 환율과 경제정책</a:t>
              </a:r>
              <a:endParaRPr kumimoji="0" lang="ko-KR" altLang="en-US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72630E-177D-D1C6-DB2C-BF2D065819CC}"/>
                </a:ext>
              </a:extLst>
            </p:cNvPr>
            <p:cNvSpPr txBox="1"/>
            <p:nvPr/>
          </p:nvSpPr>
          <p:spPr>
            <a:xfrm>
              <a:off x="4489343" y="3769315"/>
              <a:ext cx="305428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22101643 </a:t>
              </a:r>
              <a:r>
                <a:rPr kumimoji="0" lang="ko-KR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김태민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73511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F67D113C-23C7-21E1-9B56-A2FAEEC97A5B}"/>
              </a:ext>
            </a:extLst>
          </p:cNvPr>
          <p:cNvGrpSpPr/>
          <p:nvPr/>
        </p:nvGrpSpPr>
        <p:grpSpPr>
          <a:xfrm>
            <a:off x="0" y="516836"/>
            <a:ext cx="5068957" cy="974035"/>
            <a:chOff x="0" y="576470"/>
            <a:chExt cx="5068957" cy="97403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D1A82D71-D704-4FDE-A243-1157A24166DA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E3F6A0C7-24C2-5FFD-489A-C2E8A65A90BB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F8C6B4F-B269-0209-4D6C-F16F18F93060}"/>
              </a:ext>
            </a:extLst>
          </p:cNvPr>
          <p:cNvSpPr txBox="1"/>
          <p:nvPr/>
        </p:nvSpPr>
        <p:spPr>
          <a:xfrm>
            <a:off x="168966" y="649910"/>
            <a:ext cx="428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목차</a:t>
            </a:r>
          </a:p>
        </p:txBody>
      </p:sp>
      <p:sp>
        <p:nvSpPr>
          <p:cNvPr id="9" name="그래픽 11" descr="배지 1 단색으로 채워진">
            <a:extLst>
              <a:ext uri="{FF2B5EF4-FFF2-40B4-BE49-F238E27FC236}">
                <a16:creationId xmlns:a16="http://schemas.microsoft.com/office/drawing/2014/main" id="{047B0E6D-93E8-7428-AFFB-59D48E4BCF95}"/>
              </a:ext>
            </a:extLst>
          </p:cNvPr>
          <p:cNvSpPr/>
          <p:nvPr/>
        </p:nvSpPr>
        <p:spPr>
          <a:xfrm>
            <a:off x="312723" y="2104750"/>
            <a:ext cx="698300" cy="676373"/>
          </a:xfrm>
          <a:custGeom>
            <a:avLst/>
            <a:gdLst>
              <a:gd name="connsiteX0" fmla="*/ 361750 w 723499"/>
              <a:gd name="connsiteY0" fmla="*/ 0 h 723500"/>
              <a:gd name="connsiteX1" fmla="*/ 0 w 723499"/>
              <a:gd name="connsiteY1" fmla="*/ 361750 h 723500"/>
              <a:gd name="connsiteX2" fmla="*/ 361750 w 723499"/>
              <a:gd name="connsiteY2" fmla="*/ 723500 h 723500"/>
              <a:gd name="connsiteX3" fmla="*/ 723500 w 723499"/>
              <a:gd name="connsiteY3" fmla="*/ 361750 h 723500"/>
              <a:gd name="connsiteX4" fmla="*/ 723500 w 723499"/>
              <a:gd name="connsiteY4" fmla="*/ 361712 h 723500"/>
              <a:gd name="connsiteX5" fmla="*/ 362036 w 723499"/>
              <a:gd name="connsiteY5" fmla="*/ 0 h 723500"/>
              <a:gd name="connsiteX6" fmla="*/ 361750 w 723499"/>
              <a:gd name="connsiteY6" fmla="*/ 0 h 723500"/>
              <a:gd name="connsiteX7" fmla="*/ 401431 w 723499"/>
              <a:gd name="connsiteY7" fmla="*/ 515303 h 723500"/>
              <a:gd name="connsiteX8" fmla="*/ 346405 w 723499"/>
              <a:gd name="connsiteY8" fmla="*/ 515303 h 723500"/>
              <a:gd name="connsiteX9" fmla="*/ 346405 w 723499"/>
              <a:gd name="connsiteY9" fmla="*/ 252498 h 723500"/>
              <a:gd name="connsiteX10" fmla="*/ 331689 w 723499"/>
              <a:gd name="connsiteY10" fmla="*/ 261671 h 723500"/>
              <a:gd name="connsiteX11" fmla="*/ 315725 w 723499"/>
              <a:gd name="connsiteY11" fmla="*/ 269577 h 723500"/>
              <a:gd name="connsiteX12" fmla="*/ 297066 w 723499"/>
              <a:gd name="connsiteY12" fmla="*/ 276063 h 723500"/>
              <a:gd name="connsiteX13" fmla="*/ 275558 w 723499"/>
              <a:gd name="connsiteY13" fmla="*/ 281912 h 723500"/>
              <a:gd name="connsiteX14" fmla="*/ 275558 w 723499"/>
              <a:gd name="connsiteY14" fmla="*/ 237954 h 723500"/>
              <a:gd name="connsiteX15" fmla="*/ 289941 w 723499"/>
              <a:gd name="connsiteY15" fmla="*/ 233524 h 723500"/>
              <a:gd name="connsiteX16" fmla="*/ 302762 w 723499"/>
              <a:gd name="connsiteY16" fmla="*/ 229095 h 723500"/>
              <a:gd name="connsiteX17" fmla="*/ 315411 w 723499"/>
              <a:gd name="connsiteY17" fmla="*/ 223876 h 723500"/>
              <a:gd name="connsiteX18" fmla="*/ 328060 w 723499"/>
              <a:gd name="connsiteY18" fmla="*/ 218656 h 723500"/>
              <a:gd name="connsiteX19" fmla="*/ 340224 w 723499"/>
              <a:gd name="connsiteY19" fmla="*/ 212331 h 723500"/>
              <a:gd name="connsiteX20" fmla="*/ 352415 w 723499"/>
              <a:gd name="connsiteY20" fmla="*/ 205664 h 723500"/>
              <a:gd name="connsiteX21" fmla="*/ 365531 w 723499"/>
              <a:gd name="connsiteY21" fmla="*/ 198044 h 723500"/>
              <a:gd name="connsiteX22" fmla="*/ 378666 w 723499"/>
              <a:gd name="connsiteY22" fmla="*/ 190424 h 723500"/>
              <a:gd name="connsiteX23" fmla="*/ 401431 w 723499"/>
              <a:gd name="connsiteY23" fmla="*/ 190424 h 72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3499" h="723500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38"/>
                  <a:pt x="723500" y="361724"/>
                  <a:pt x="723500" y="361712"/>
                </a:cubicBezTo>
                <a:cubicBezTo>
                  <a:pt x="723569" y="162013"/>
                  <a:pt x="561735" y="69"/>
                  <a:pt x="362036" y="0"/>
                </a:cubicBezTo>
                <a:cubicBezTo>
                  <a:pt x="361940" y="0"/>
                  <a:pt x="361845" y="0"/>
                  <a:pt x="361750" y="0"/>
                </a:cubicBezTo>
                <a:close/>
                <a:moveTo>
                  <a:pt x="401431" y="515303"/>
                </a:moveTo>
                <a:lnTo>
                  <a:pt x="346405" y="515303"/>
                </a:lnTo>
                <a:lnTo>
                  <a:pt x="346405" y="252498"/>
                </a:lnTo>
                <a:cubicBezTo>
                  <a:pt x="341757" y="255673"/>
                  <a:pt x="336852" y="258731"/>
                  <a:pt x="331689" y="261671"/>
                </a:cubicBezTo>
                <a:cubicBezTo>
                  <a:pt x="326529" y="264621"/>
                  <a:pt x="321198" y="267260"/>
                  <a:pt x="315725" y="269577"/>
                </a:cubicBezTo>
                <a:cubicBezTo>
                  <a:pt x="309807" y="271901"/>
                  <a:pt x="303587" y="274063"/>
                  <a:pt x="297066" y="276063"/>
                </a:cubicBezTo>
                <a:cubicBezTo>
                  <a:pt x="290544" y="278063"/>
                  <a:pt x="283375" y="280013"/>
                  <a:pt x="275558" y="281912"/>
                </a:cubicBezTo>
                <a:lnTo>
                  <a:pt x="275558" y="237954"/>
                </a:lnTo>
                <a:cubicBezTo>
                  <a:pt x="280828" y="236474"/>
                  <a:pt x="285623" y="234998"/>
                  <a:pt x="289941" y="233524"/>
                </a:cubicBezTo>
                <a:cubicBezTo>
                  <a:pt x="294259" y="232051"/>
                  <a:pt x="298533" y="230575"/>
                  <a:pt x="302762" y="229095"/>
                </a:cubicBezTo>
                <a:cubicBezTo>
                  <a:pt x="306962" y="227409"/>
                  <a:pt x="311191" y="225676"/>
                  <a:pt x="315411" y="223876"/>
                </a:cubicBezTo>
                <a:cubicBezTo>
                  <a:pt x="319630" y="222075"/>
                  <a:pt x="323840" y="220351"/>
                  <a:pt x="328060" y="218656"/>
                </a:cubicBezTo>
                <a:cubicBezTo>
                  <a:pt x="332061" y="216548"/>
                  <a:pt x="336115" y="214439"/>
                  <a:pt x="340224" y="212331"/>
                </a:cubicBezTo>
                <a:cubicBezTo>
                  <a:pt x="344332" y="210224"/>
                  <a:pt x="348396" y="208000"/>
                  <a:pt x="352415" y="205664"/>
                </a:cubicBezTo>
                <a:cubicBezTo>
                  <a:pt x="356861" y="203352"/>
                  <a:pt x="361233" y="200813"/>
                  <a:pt x="365531" y="198044"/>
                </a:cubicBezTo>
                <a:cubicBezTo>
                  <a:pt x="369830" y="195275"/>
                  <a:pt x="374209" y="192736"/>
                  <a:pt x="378666" y="190424"/>
                </a:cubicBezTo>
                <a:lnTo>
                  <a:pt x="401431" y="1904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래픽 9" descr="배지 단색으로 채워진">
            <a:extLst>
              <a:ext uri="{FF2B5EF4-FFF2-40B4-BE49-F238E27FC236}">
                <a16:creationId xmlns:a16="http://schemas.microsoft.com/office/drawing/2014/main" id="{886FC1CD-6C5C-8948-29B2-F6A0C38AF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595" y="3064889"/>
            <a:ext cx="858556" cy="858556"/>
          </a:xfrm>
          <a:prstGeom prst="rect">
            <a:avLst/>
          </a:prstGeom>
        </p:spPr>
      </p:pic>
      <p:pic>
        <p:nvPicPr>
          <p:cNvPr id="11" name="그래픽 10" descr="배지 3 단색으로 채워진">
            <a:extLst>
              <a:ext uri="{FF2B5EF4-FFF2-40B4-BE49-F238E27FC236}">
                <a16:creationId xmlns:a16="http://schemas.microsoft.com/office/drawing/2014/main" id="{94F946F8-F45C-B4E4-4F91-0D1C01B50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595" y="4207211"/>
            <a:ext cx="858556" cy="858556"/>
          </a:xfrm>
          <a:prstGeom prst="rect">
            <a:avLst/>
          </a:prstGeom>
        </p:spPr>
      </p:pic>
      <p:graphicFrame>
        <p:nvGraphicFramePr>
          <p:cNvPr id="13" name="TextBox 3">
            <a:extLst>
              <a:ext uri="{FF2B5EF4-FFF2-40B4-BE49-F238E27FC236}">
                <a16:creationId xmlns:a16="http://schemas.microsoft.com/office/drawing/2014/main" id="{4AB8A2FD-7A90-88BF-EE26-CBA3B6E5DF5E}"/>
              </a:ext>
            </a:extLst>
          </p:cNvPr>
          <p:cNvGraphicFramePr/>
          <p:nvPr/>
        </p:nvGraphicFramePr>
        <p:xfrm>
          <a:off x="1285461" y="1868440"/>
          <a:ext cx="9621077" cy="433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그래픽 13" descr="배지 4 단색으로 채워진">
            <a:extLst>
              <a:ext uri="{FF2B5EF4-FFF2-40B4-BE49-F238E27FC236}">
                <a16:creationId xmlns:a16="http://schemas.microsoft.com/office/drawing/2014/main" id="{38B3B12D-1DB0-989B-D147-258D5089AB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2594" y="5349533"/>
            <a:ext cx="858557" cy="8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45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야외, 장면, 보행자, 건물이(가) 표시된 사진">
            <a:extLst>
              <a:ext uri="{FF2B5EF4-FFF2-40B4-BE49-F238E27FC236}">
                <a16:creationId xmlns:a16="http://schemas.microsoft.com/office/drawing/2014/main" id="{F896C3DF-8822-95B4-3C56-15D8E3F15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2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7" y="1"/>
            <a:ext cx="12208957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328394-C0DE-62B4-1121-32F1BBC272AE}"/>
              </a:ext>
            </a:extLst>
          </p:cNvPr>
          <p:cNvSpPr txBox="1"/>
          <p:nvPr/>
        </p:nvSpPr>
        <p:spPr>
          <a:xfrm>
            <a:off x="854696" y="2815208"/>
            <a:ext cx="10482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이전 일본의 경제정책</a:t>
            </a:r>
            <a:endParaRPr kumimoji="0" lang="ko-KR" altLang="en-US" sz="5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471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9148B4B5-6033-1C8F-AD48-BD971B2BE93A}"/>
              </a:ext>
            </a:extLst>
          </p:cNvPr>
          <p:cNvGrpSpPr/>
          <p:nvPr/>
        </p:nvGrpSpPr>
        <p:grpSpPr>
          <a:xfrm>
            <a:off x="0" y="516836"/>
            <a:ext cx="5068957" cy="974035"/>
            <a:chOff x="0" y="576470"/>
            <a:chExt cx="5068957" cy="97403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B63DAB0-2B95-C2BA-3E33-AD87BE98BA1F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962DD7F-62E3-FDC9-65E6-D12FC0B84EDC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2592078-27AD-CC35-DF54-2BF70D9FA7CF}"/>
              </a:ext>
            </a:extLst>
          </p:cNvPr>
          <p:cNvSpPr txBox="1"/>
          <p:nvPr/>
        </p:nvSpPr>
        <p:spPr>
          <a:xfrm>
            <a:off x="168966" y="649910"/>
            <a:ext cx="428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아베노믹스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사업</a:t>
            </a:r>
          </a:p>
        </p:txBody>
      </p:sp>
      <p:pic>
        <p:nvPicPr>
          <p:cNvPr id="10" name="그래픽 9" descr="배지 단색으로 채워진">
            <a:extLst>
              <a:ext uri="{FF2B5EF4-FFF2-40B4-BE49-F238E27FC236}">
                <a16:creationId xmlns:a16="http://schemas.microsoft.com/office/drawing/2014/main" id="{687B8DBB-2825-636C-7F37-94FF9E2F4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15" y="4047960"/>
            <a:ext cx="914400" cy="914400"/>
          </a:xfrm>
          <a:prstGeom prst="rect">
            <a:avLst/>
          </a:prstGeom>
        </p:spPr>
      </p:pic>
      <p:pic>
        <p:nvPicPr>
          <p:cNvPr id="15" name="그래픽 14" descr="배지 3 단색으로 채워진">
            <a:extLst>
              <a:ext uri="{FF2B5EF4-FFF2-40B4-BE49-F238E27FC236}">
                <a16:creationId xmlns:a16="http://schemas.microsoft.com/office/drawing/2014/main" id="{87499FF4-C477-A6A3-71DA-BE3566181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491" y="5564407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9B39859-4291-C256-3B21-1FB95B781A9B}"/>
              </a:ext>
            </a:extLst>
          </p:cNvPr>
          <p:cNvSpPr txBox="1"/>
          <p:nvPr/>
        </p:nvSpPr>
        <p:spPr>
          <a:xfrm>
            <a:off x="-77821" y="1690534"/>
            <a:ext cx="1180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아베노믹스란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?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: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전 일본 총리 아베 신조가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2012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년부터 시행한 경제정책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highlight>
                <a:srgbClr val="FFFF00"/>
              </a:highligh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89F6BC7-7F6C-AFFA-36D8-7C7520911A81}"/>
              </a:ext>
            </a:extLst>
          </p:cNvPr>
          <p:cNvGrpSpPr/>
          <p:nvPr/>
        </p:nvGrpSpPr>
        <p:grpSpPr>
          <a:xfrm>
            <a:off x="168966" y="2722414"/>
            <a:ext cx="6698762" cy="723500"/>
            <a:chOff x="168966" y="2722414"/>
            <a:chExt cx="6698762" cy="723500"/>
          </a:xfrm>
        </p:grpSpPr>
        <p:sp>
          <p:nvSpPr>
            <p:cNvPr id="13" name="그래픽 11" descr="배지 1 단색으로 채워진">
              <a:extLst>
                <a:ext uri="{FF2B5EF4-FFF2-40B4-BE49-F238E27FC236}">
                  <a16:creationId xmlns:a16="http://schemas.microsoft.com/office/drawing/2014/main" id="{3E64A074-5A64-F341-FDF8-F9A5467EB3E6}"/>
                </a:ext>
              </a:extLst>
            </p:cNvPr>
            <p:cNvSpPr/>
            <p:nvPr/>
          </p:nvSpPr>
          <p:spPr>
            <a:xfrm>
              <a:off x="168966" y="2722414"/>
              <a:ext cx="723499" cy="723500"/>
            </a:xfrm>
            <a:custGeom>
              <a:avLst/>
              <a:gdLst>
                <a:gd name="connsiteX0" fmla="*/ 361750 w 723499"/>
                <a:gd name="connsiteY0" fmla="*/ 0 h 723500"/>
                <a:gd name="connsiteX1" fmla="*/ 0 w 723499"/>
                <a:gd name="connsiteY1" fmla="*/ 361750 h 723500"/>
                <a:gd name="connsiteX2" fmla="*/ 361750 w 723499"/>
                <a:gd name="connsiteY2" fmla="*/ 723500 h 723500"/>
                <a:gd name="connsiteX3" fmla="*/ 723500 w 723499"/>
                <a:gd name="connsiteY3" fmla="*/ 361750 h 723500"/>
                <a:gd name="connsiteX4" fmla="*/ 723500 w 723499"/>
                <a:gd name="connsiteY4" fmla="*/ 361712 h 723500"/>
                <a:gd name="connsiteX5" fmla="*/ 362036 w 723499"/>
                <a:gd name="connsiteY5" fmla="*/ 0 h 723500"/>
                <a:gd name="connsiteX6" fmla="*/ 361750 w 723499"/>
                <a:gd name="connsiteY6" fmla="*/ 0 h 723500"/>
                <a:gd name="connsiteX7" fmla="*/ 401431 w 723499"/>
                <a:gd name="connsiteY7" fmla="*/ 515303 h 723500"/>
                <a:gd name="connsiteX8" fmla="*/ 346405 w 723499"/>
                <a:gd name="connsiteY8" fmla="*/ 515303 h 723500"/>
                <a:gd name="connsiteX9" fmla="*/ 346405 w 723499"/>
                <a:gd name="connsiteY9" fmla="*/ 252498 h 723500"/>
                <a:gd name="connsiteX10" fmla="*/ 331689 w 723499"/>
                <a:gd name="connsiteY10" fmla="*/ 261671 h 723500"/>
                <a:gd name="connsiteX11" fmla="*/ 315725 w 723499"/>
                <a:gd name="connsiteY11" fmla="*/ 269577 h 723500"/>
                <a:gd name="connsiteX12" fmla="*/ 297066 w 723499"/>
                <a:gd name="connsiteY12" fmla="*/ 276063 h 723500"/>
                <a:gd name="connsiteX13" fmla="*/ 275558 w 723499"/>
                <a:gd name="connsiteY13" fmla="*/ 281912 h 723500"/>
                <a:gd name="connsiteX14" fmla="*/ 275558 w 723499"/>
                <a:gd name="connsiteY14" fmla="*/ 237954 h 723500"/>
                <a:gd name="connsiteX15" fmla="*/ 289941 w 723499"/>
                <a:gd name="connsiteY15" fmla="*/ 233524 h 723500"/>
                <a:gd name="connsiteX16" fmla="*/ 302762 w 723499"/>
                <a:gd name="connsiteY16" fmla="*/ 229095 h 723500"/>
                <a:gd name="connsiteX17" fmla="*/ 315411 w 723499"/>
                <a:gd name="connsiteY17" fmla="*/ 223876 h 723500"/>
                <a:gd name="connsiteX18" fmla="*/ 328060 w 723499"/>
                <a:gd name="connsiteY18" fmla="*/ 218656 h 723500"/>
                <a:gd name="connsiteX19" fmla="*/ 340224 w 723499"/>
                <a:gd name="connsiteY19" fmla="*/ 212331 h 723500"/>
                <a:gd name="connsiteX20" fmla="*/ 352415 w 723499"/>
                <a:gd name="connsiteY20" fmla="*/ 205664 h 723500"/>
                <a:gd name="connsiteX21" fmla="*/ 365531 w 723499"/>
                <a:gd name="connsiteY21" fmla="*/ 198044 h 723500"/>
                <a:gd name="connsiteX22" fmla="*/ 378666 w 723499"/>
                <a:gd name="connsiteY22" fmla="*/ 190424 h 723500"/>
                <a:gd name="connsiteX23" fmla="*/ 401431 w 723499"/>
                <a:gd name="connsiteY23" fmla="*/ 190424 h 72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3499" h="723500">
                  <a:moveTo>
                    <a:pt x="361750" y="0"/>
                  </a:moveTo>
                  <a:cubicBezTo>
                    <a:pt x="161961" y="0"/>
                    <a:pt x="0" y="161961"/>
                    <a:pt x="0" y="361750"/>
                  </a:cubicBezTo>
                  <a:cubicBezTo>
                    <a:pt x="0" y="561539"/>
                    <a:pt x="161961" y="723500"/>
                    <a:pt x="361750" y="723500"/>
                  </a:cubicBezTo>
                  <a:cubicBezTo>
                    <a:pt x="561539" y="723500"/>
                    <a:pt x="723500" y="561539"/>
                    <a:pt x="723500" y="361750"/>
                  </a:cubicBezTo>
                  <a:cubicBezTo>
                    <a:pt x="723500" y="361738"/>
                    <a:pt x="723500" y="361724"/>
                    <a:pt x="723500" y="361712"/>
                  </a:cubicBezTo>
                  <a:cubicBezTo>
                    <a:pt x="723569" y="162013"/>
                    <a:pt x="561735" y="69"/>
                    <a:pt x="362036" y="0"/>
                  </a:cubicBezTo>
                  <a:cubicBezTo>
                    <a:pt x="361940" y="0"/>
                    <a:pt x="361845" y="0"/>
                    <a:pt x="361750" y="0"/>
                  </a:cubicBezTo>
                  <a:close/>
                  <a:moveTo>
                    <a:pt x="401431" y="515303"/>
                  </a:moveTo>
                  <a:lnTo>
                    <a:pt x="346405" y="515303"/>
                  </a:lnTo>
                  <a:lnTo>
                    <a:pt x="346405" y="252498"/>
                  </a:lnTo>
                  <a:cubicBezTo>
                    <a:pt x="341757" y="255673"/>
                    <a:pt x="336852" y="258731"/>
                    <a:pt x="331689" y="261671"/>
                  </a:cubicBezTo>
                  <a:cubicBezTo>
                    <a:pt x="326529" y="264621"/>
                    <a:pt x="321198" y="267260"/>
                    <a:pt x="315725" y="269577"/>
                  </a:cubicBezTo>
                  <a:cubicBezTo>
                    <a:pt x="309807" y="271901"/>
                    <a:pt x="303587" y="274063"/>
                    <a:pt x="297066" y="276063"/>
                  </a:cubicBezTo>
                  <a:cubicBezTo>
                    <a:pt x="290544" y="278063"/>
                    <a:pt x="283375" y="280013"/>
                    <a:pt x="275558" y="281912"/>
                  </a:cubicBezTo>
                  <a:lnTo>
                    <a:pt x="275558" y="237954"/>
                  </a:lnTo>
                  <a:cubicBezTo>
                    <a:pt x="280828" y="236474"/>
                    <a:pt x="285623" y="234998"/>
                    <a:pt x="289941" y="233524"/>
                  </a:cubicBezTo>
                  <a:cubicBezTo>
                    <a:pt x="294259" y="232051"/>
                    <a:pt x="298533" y="230575"/>
                    <a:pt x="302762" y="229095"/>
                  </a:cubicBezTo>
                  <a:cubicBezTo>
                    <a:pt x="306962" y="227409"/>
                    <a:pt x="311191" y="225676"/>
                    <a:pt x="315411" y="223876"/>
                  </a:cubicBezTo>
                  <a:cubicBezTo>
                    <a:pt x="319630" y="222075"/>
                    <a:pt x="323840" y="220351"/>
                    <a:pt x="328060" y="218656"/>
                  </a:cubicBezTo>
                  <a:cubicBezTo>
                    <a:pt x="332061" y="216548"/>
                    <a:pt x="336115" y="214439"/>
                    <a:pt x="340224" y="212331"/>
                  </a:cubicBezTo>
                  <a:cubicBezTo>
                    <a:pt x="344332" y="210224"/>
                    <a:pt x="348396" y="208000"/>
                    <a:pt x="352415" y="205664"/>
                  </a:cubicBezTo>
                  <a:cubicBezTo>
                    <a:pt x="356861" y="203352"/>
                    <a:pt x="361233" y="200813"/>
                    <a:pt x="365531" y="198044"/>
                  </a:cubicBezTo>
                  <a:cubicBezTo>
                    <a:pt x="369830" y="195275"/>
                    <a:pt x="374209" y="192736"/>
                    <a:pt x="378666" y="190424"/>
                  </a:cubicBezTo>
                  <a:lnTo>
                    <a:pt x="401431" y="1904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9FFB9B-19F6-6866-A7D1-CEE81F1E472B}"/>
                </a:ext>
              </a:extLst>
            </p:cNvPr>
            <p:cNvSpPr txBox="1"/>
            <p:nvPr/>
          </p:nvSpPr>
          <p:spPr>
            <a:xfrm>
              <a:off x="1177047" y="2776387"/>
              <a:ext cx="569068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과감한 금융완화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27EE0AB-912A-D02E-44DF-67FBBB0F0362}"/>
              </a:ext>
            </a:extLst>
          </p:cNvPr>
          <p:cNvSpPr txBox="1"/>
          <p:nvPr/>
        </p:nvSpPr>
        <p:spPr>
          <a:xfrm>
            <a:off x="1177047" y="4218311"/>
            <a:ext cx="56906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재정지출 확대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A20915-BD52-B7C9-34E8-BD4C8880B013}"/>
              </a:ext>
            </a:extLst>
          </p:cNvPr>
          <p:cNvSpPr txBox="1"/>
          <p:nvPr/>
        </p:nvSpPr>
        <p:spPr>
          <a:xfrm>
            <a:off x="1177047" y="5660235"/>
            <a:ext cx="56906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경제성장 전략</a:t>
            </a:r>
          </a:p>
        </p:txBody>
      </p:sp>
    </p:spTree>
    <p:extLst>
      <p:ext uri="{BB962C8B-B14F-4D97-AF65-F5344CB8AC3E}">
        <p14:creationId xmlns:p14="http://schemas.microsoft.com/office/powerpoint/2010/main" val="23561782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D5189871-7B10-272D-78B1-13946FF9532B}"/>
              </a:ext>
            </a:extLst>
          </p:cNvPr>
          <p:cNvGrpSpPr/>
          <p:nvPr/>
        </p:nvGrpSpPr>
        <p:grpSpPr>
          <a:xfrm>
            <a:off x="0" y="516836"/>
            <a:ext cx="5068957" cy="974035"/>
            <a:chOff x="0" y="576470"/>
            <a:chExt cx="5068957" cy="97403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0BAAF8B3-FDFE-1CBA-6FCC-FB61D6575E35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8920165-D1A0-84BE-925F-469621024A61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7082636-486B-1435-0003-004DB2143E14}"/>
              </a:ext>
            </a:extLst>
          </p:cNvPr>
          <p:cNvSpPr txBox="1"/>
          <p:nvPr/>
        </p:nvSpPr>
        <p:spPr>
          <a:xfrm>
            <a:off x="168966" y="649910"/>
            <a:ext cx="428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아베노믹스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사업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EAAE44D-34FE-A37B-DBEB-EAD4967FCC71}"/>
              </a:ext>
            </a:extLst>
          </p:cNvPr>
          <p:cNvGrpSpPr/>
          <p:nvPr/>
        </p:nvGrpSpPr>
        <p:grpSpPr>
          <a:xfrm>
            <a:off x="168966" y="2780379"/>
            <a:ext cx="6698762" cy="723500"/>
            <a:chOff x="168966" y="2722414"/>
            <a:chExt cx="6698762" cy="723500"/>
          </a:xfrm>
        </p:grpSpPr>
        <p:sp>
          <p:nvSpPr>
            <p:cNvPr id="3" name="그래픽 11" descr="배지 1 단색으로 채워진">
              <a:extLst>
                <a:ext uri="{FF2B5EF4-FFF2-40B4-BE49-F238E27FC236}">
                  <a16:creationId xmlns:a16="http://schemas.microsoft.com/office/drawing/2014/main" id="{9BFA0A05-D414-F61B-DC67-504103020EED}"/>
                </a:ext>
              </a:extLst>
            </p:cNvPr>
            <p:cNvSpPr/>
            <p:nvPr/>
          </p:nvSpPr>
          <p:spPr>
            <a:xfrm>
              <a:off x="168966" y="2722414"/>
              <a:ext cx="723499" cy="723500"/>
            </a:xfrm>
            <a:custGeom>
              <a:avLst/>
              <a:gdLst>
                <a:gd name="connsiteX0" fmla="*/ 361750 w 723499"/>
                <a:gd name="connsiteY0" fmla="*/ 0 h 723500"/>
                <a:gd name="connsiteX1" fmla="*/ 0 w 723499"/>
                <a:gd name="connsiteY1" fmla="*/ 361750 h 723500"/>
                <a:gd name="connsiteX2" fmla="*/ 361750 w 723499"/>
                <a:gd name="connsiteY2" fmla="*/ 723500 h 723500"/>
                <a:gd name="connsiteX3" fmla="*/ 723500 w 723499"/>
                <a:gd name="connsiteY3" fmla="*/ 361750 h 723500"/>
                <a:gd name="connsiteX4" fmla="*/ 723500 w 723499"/>
                <a:gd name="connsiteY4" fmla="*/ 361712 h 723500"/>
                <a:gd name="connsiteX5" fmla="*/ 362036 w 723499"/>
                <a:gd name="connsiteY5" fmla="*/ 0 h 723500"/>
                <a:gd name="connsiteX6" fmla="*/ 361750 w 723499"/>
                <a:gd name="connsiteY6" fmla="*/ 0 h 723500"/>
                <a:gd name="connsiteX7" fmla="*/ 401431 w 723499"/>
                <a:gd name="connsiteY7" fmla="*/ 515303 h 723500"/>
                <a:gd name="connsiteX8" fmla="*/ 346405 w 723499"/>
                <a:gd name="connsiteY8" fmla="*/ 515303 h 723500"/>
                <a:gd name="connsiteX9" fmla="*/ 346405 w 723499"/>
                <a:gd name="connsiteY9" fmla="*/ 252498 h 723500"/>
                <a:gd name="connsiteX10" fmla="*/ 331689 w 723499"/>
                <a:gd name="connsiteY10" fmla="*/ 261671 h 723500"/>
                <a:gd name="connsiteX11" fmla="*/ 315725 w 723499"/>
                <a:gd name="connsiteY11" fmla="*/ 269577 h 723500"/>
                <a:gd name="connsiteX12" fmla="*/ 297066 w 723499"/>
                <a:gd name="connsiteY12" fmla="*/ 276063 h 723500"/>
                <a:gd name="connsiteX13" fmla="*/ 275558 w 723499"/>
                <a:gd name="connsiteY13" fmla="*/ 281912 h 723500"/>
                <a:gd name="connsiteX14" fmla="*/ 275558 w 723499"/>
                <a:gd name="connsiteY14" fmla="*/ 237954 h 723500"/>
                <a:gd name="connsiteX15" fmla="*/ 289941 w 723499"/>
                <a:gd name="connsiteY15" fmla="*/ 233524 h 723500"/>
                <a:gd name="connsiteX16" fmla="*/ 302762 w 723499"/>
                <a:gd name="connsiteY16" fmla="*/ 229095 h 723500"/>
                <a:gd name="connsiteX17" fmla="*/ 315411 w 723499"/>
                <a:gd name="connsiteY17" fmla="*/ 223876 h 723500"/>
                <a:gd name="connsiteX18" fmla="*/ 328060 w 723499"/>
                <a:gd name="connsiteY18" fmla="*/ 218656 h 723500"/>
                <a:gd name="connsiteX19" fmla="*/ 340224 w 723499"/>
                <a:gd name="connsiteY19" fmla="*/ 212331 h 723500"/>
                <a:gd name="connsiteX20" fmla="*/ 352415 w 723499"/>
                <a:gd name="connsiteY20" fmla="*/ 205664 h 723500"/>
                <a:gd name="connsiteX21" fmla="*/ 365531 w 723499"/>
                <a:gd name="connsiteY21" fmla="*/ 198044 h 723500"/>
                <a:gd name="connsiteX22" fmla="*/ 378666 w 723499"/>
                <a:gd name="connsiteY22" fmla="*/ 190424 h 723500"/>
                <a:gd name="connsiteX23" fmla="*/ 401431 w 723499"/>
                <a:gd name="connsiteY23" fmla="*/ 190424 h 72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3499" h="723500">
                  <a:moveTo>
                    <a:pt x="361750" y="0"/>
                  </a:moveTo>
                  <a:cubicBezTo>
                    <a:pt x="161961" y="0"/>
                    <a:pt x="0" y="161961"/>
                    <a:pt x="0" y="361750"/>
                  </a:cubicBezTo>
                  <a:cubicBezTo>
                    <a:pt x="0" y="561539"/>
                    <a:pt x="161961" y="723500"/>
                    <a:pt x="361750" y="723500"/>
                  </a:cubicBezTo>
                  <a:cubicBezTo>
                    <a:pt x="561539" y="723500"/>
                    <a:pt x="723500" y="561539"/>
                    <a:pt x="723500" y="361750"/>
                  </a:cubicBezTo>
                  <a:cubicBezTo>
                    <a:pt x="723500" y="361738"/>
                    <a:pt x="723500" y="361724"/>
                    <a:pt x="723500" y="361712"/>
                  </a:cubicBezTo>
                  <a:cubicBezTo>
                    <a:pt x="723569" y="162013"/>
                    <a:pt x="561735" y="69"/>
                    <a:pt x="362036" y="0"/>
                  </a:cubicBezTo>
                  <a:cubicBezTo>
                    <a:pt x="361940" y="0"/>
                    <a:pt x="361845" y="0"/>
                    <a:pt x="361750" y="0"/>
                  </a:cubicBezTo>
                  <a:close/>
                  <a:moveTo>
                    <a:pt x="401431" y="515303"/>
                  </a:moveTo>
                  <a:lnTo>
                    <a:pt x="346405" y="515303"/>
                  </a:lnTo>
                  <a:lnTo>
                    <a:pt x="346405" y="252498"/>
                  </a:lnTo>
                  <a:cubicBezTo>
                    <a:pt x="341757" y="255673"/>
                    <a:pt x="336852" y="258731"/>
                    <a:pt x="331689" y="261671"/>
                  </a:cubicBezTo>
                  <a:cubicBezTo>
                    <a:pt x="326529" y="264621"/>
                    <a:pt x="321198" y="267260"/>
                    <a:pt x="315725" y="269577"/>
                  </a:cubicBezTo>
                  <a:cubicBezTo>
                    <a:pt x="309807" y="271901"/>
                    <a:pt x="303587" y="274063"/>
                    <a:pt x="297066" y="276063"/>
                  </a:cubicBezTo>
                  <a:cubicBezTo>
                    <a:pt x="290544" y="278063"/>
                    <a:pt x="283375" y="280013"/>
                    <a:pt x="275558" y="281912"/>
                  </a:cubicBezTo>
                  <a:lnTo>
                    <a:pt x="275558" y="237954"/>
                  </a:lnTo>
                  <a:cubicBezTo>
                    <a:pt x="280828" y="236474"/>
                    <a:pt x="285623" y="234998"/>
                    <a:pt x="289941" y="233524"/>
                  </a:cubicBezTo>
                  <a:cubicBezTo>
                    <a:pt x="294259" y="232051"/>
                    <a:pt x="298533" y="230575"/>
                    <a:pt x="302762" y="229095"/>
                  </a:cubicBezTo>
                  <a:cubicBezTo>
                    <a:pt x="306962" y="227409"/>
                    <a:pt x="311191" y="225676"/>
                    <a:pt x="315411" y="223876"/>
                  </a:cubicBezTo>
                  <a:cubicBezTo>
                    <a:pt x="319630" y="222075"/>
                    <a:pt x="323840" y="220351"/>
                    <a:pt x="328060" y="218656"/>
                  </a:cubicBezTo>
                  <a:cubicBezTo>
                    <a:pt x="332061" y="216548"/>
                    <a:pt x="336115" y="214439"/>
                    <a:pt x="340224" y="212331"/>
                  </a:cubicBezTo>
                  <a:cubicBezTo>
                    <a:pt x="344332" y="210224"/>
                    <a:pt x="348396" y="208000"/>
                    <a:pt x="352415" y="205664"/>
                  </a:cubicBezTo>
                  <a:cubicBezTo>
                    <a:pt x="356861" y="203352"/>
                    <a:pt x="361233" y="200813"/>
                    <a:pt x="365531" y="198044"/>
                  </a:cubicBezTo>
                  <a:cubicBezTo>
                    <a:pt x="369830" y="195275"/>
                    <a:pt x="374209" y="192736"/>
                    <a:pt x="378666" y="190424"/>
                  </a:cubicBezTo>
                  <a:lnTo>
                    <a:pt x="401431" y="1904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7E43FD-D00B-666C-58DE-2C1ED45DFC1E}"/>
                </a:ext>
              </a:extLst>
            </p:cNvPr>
            <p:cNvSpPr txBox="1"/>
            <p:nvPr/>
          </p:nvSpPr>
          <p:spPr>
            <a:xfrm>
              <a:off x="1177047" y="2776387"/>
              <a:ext cx="569068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과감한 금융완화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FD27C2-3DF0-B1F3-D0D2-CB536927DF2F}"/>
              </a:ext>
            </a:extLst>
          </p:cNvPr>
          <p:cNvSpPr txBox="1"/>
          <p:nvPr/>
        </p:nvSpPr>
        <p:spPr>
          <a:xfrm>
            <a:off x="168966" y="3852228"/>
            <a:ext cx="29404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금융완화란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? </a:t>
            </a:r>
            <a:endParaRPr kumimoji="0" lang="ko-KR" altLang="en-US" sz="2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highlight>
                <a:srgbClr val="FFFF00"/>
              </a:highligh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7E2840D-F7B4-F883-E7CD-13B3240C61DB}"/>
              </a:ext>
            </a:extLst>
          </p:cNvPr>
          <p:cNvGrpSpPr/>
          <p:nvPr/>
        </p:nvGrpSpPr>
        <p:grpSpPr>
          <a:xfrm>
            <a:off x="2084099" y="3857046"/>
            <a:ext cx="8023802" cy="477054"/>
            <a:chOff x="1996401" y="3610752"/>
            <a:chExt cx="8023802" cy="4770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FF637F-861D-E616-0D72-E36D19E5BB24}"/>
                </a:ext>
              </a:extLst>
            </p:cNvPr>
            <p:cNvSpPr txBox="1"/>
            <p:nvPr/>
          </p:nvSpPr>
          <p:spPr>
            <a:xfrm>
              <a:off x="1996401" y="3610752"/>
              <a:ext cx="42313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- </a:t>
              </a:r>
              <a:r>
                <a:rPr kumimoji="0" lang="ko-KR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큰 규모의 통화량 확대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5980D3-CAA6-4776-F4ED-5CB0F261B433}"/>
                </a:ext>
              </a:extLst>
            </p:cNvPr>
            <p:cNvSpPr txBox="1"/>
            <p:nvPr/>
          </p:nvSpPr>
          <p:spPr>
            <a:xfrm>
              <a:off x="5266181" y="3610752"/>
              <a:ext cx="475402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60000"/>
                      <a:lumOff val="40000"/>
                    </a:srgbClr>
                  </a:solidFill>
                  <a:effectLst/>
                  <a:highlight>
                    <a:srgbClr val="FFFF00"/>
                  </a:highlight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엔화 총량을 </a:t>
              </a:r>
              <a:r>
                <a:rPr kumimoji="0" lang="en-US" altLang="ko-KR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60000"/>
                      <a:lumOff val="40000"/>
                    </a:srgbClr>
                  </a:solidFill>
                  <a:effectLst/>
                  <a:highlight>
                    <a:srgbClr val="FFFF00"/>
                  </a:highlight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5</a:t>
              </a:r>
              <a:r>
                <a:rPr kumimoji="0" lang="ko-KR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60000"/>
                      <a:lumOff val="40000"/>
                    </a:srgbClr>
                  </a:solidFill>
                  <a:effectLst/>
                  <a:highlight>
                    <a:srgbClr val="FFFF00"/>
                  </a:highlight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배 이상 가량 증가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E37CB10-4D4B-453A-6443-8621240B258F}"/>
              </a:ext>
            </a:extLst>
          </p:cNvPr>
          <p:cNvSpPr txBox="1"/>
          <p:nvPr/>
        </p:nvSpPr>
        <p:spPr>
          <a:xfrm>
            <a:off x="168966" y="444725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( 2012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년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월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–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약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119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조엔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/ 2020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년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12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월 약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607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조엔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93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3624885" y="2119256"/>
            <a:ext cx="4572684" cy="4352453"/>
            <a:chOff x="5437327" y="3178884"/>
            <a:chExt cx="6859026" cy="652868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7327" y="3178884"/>
              <a:ext cx="6859026" cy="6528680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7633" y="369240"/>
            <a:ext cx="4456567" cy="103007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62977" y="1389993"/>
            <a:ext cx="5348859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>
            <a:extLst>
              <a:ext uri="{FF2B5EF4-FFF2-40B4-BE49-F238E27FC236}">
                <a16:creationId xmlns:a16="http://schemas.microsoft.com/office/drawing/2014/main" id="{434FAA24-8525-2FE9-4972-E983CB0A4E62}"/>
              </a:ext>
            </a:extLst>
          </p:cNvPr>
          <p:cNvGrpSpPr/>
          <p:nvPr/>
        </p:nvGrpSpPr>
        <p:grpSpPr>
          <a:xfrm>
            <a:off x="0" y="516836"/>
            <a:ext cx="5068957" cy="974035"/>
            <a:chOff x="0" y="576470"/>
            <a:chExt cx="5068957" cy="974035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8C35623B-508C-B4AB-E913-E0CE0C89D3F6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6A559B31-3AE9-E2E0-797D-1F993215900C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3CACBBB-6DED-6350-97CD-B61673CE6491}"/>
              </a:ext>
            </a:extLst>
          </p:cNvPr>
          <p:cNvSpPr txBox="1"/>
          <p:nvPr/>
        </p:nvSpPr>
        <p:spPr>
          <a:xfrm>
            <a:off x="168966" y="649910"/>
            <a:ext cx="428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일본의 엔저현상</a:t>
            </a:r>
          </a:p>
        </p:txBody>
      </p:sp>
      <p:sp>
        <p:nvSpPr>
          <p:cNvPr id="2" name="그래픽 11" descr="배지 1 단색으로 채워진">
            <a:extLst>
              <a:ext uri="{FF2B5EF4-FFF2-40B4-BE49-F238E27FC236}">
                <a16:creationId xmlns:a16="http://schemas.microsoft.com/office/drawing/2014/main" id="{5D26BEE6-7DF0-C0A9-566C-B931AEE2D2CE}"/>
              </a:ext>
            </a:extLst>
          </p:cNvPr>
          <p:cNvSpPr/>
          <p:nvPr/>
        </p:nvSpPr>
        <p:spPr>
          <a:xfrm>
            <a:off x="168966" y="2166602"/>
            <a:ext cx="723499" cy="723500"/>
          </a:xfrm>
          <a:custGeom>
            <a:avLst/>
            <a:gdLst>
              <a:gd name="connsiteX0" fmla="*/ 361750 w 723499"/>
              <a:gd name="connsiteY0" fmla="*/ 0 h 723500"/>
              <a:gd name="connsiteX1" fmla="*/ 0 w 723499"/>
              <a:gd name="connsiteY1" fmla="*/ 361750 h 723500"/>
              <a:gd name="connsiteX2" fmla="*/ 361750 w 723499"/>
              <a:gd name="connsiteY2" fmla="*/ 723500 h 723500"/>
              <a:gd name="connsiteX3" fmla="*/ 723500 w 723499"/>
              <a:gd name="connsiteY3" fmla="*/ 361750 h 723500"/>
              <a:gd name="connsiteX4" fmla="*/ 723500 w 723499"/>
              <a:gd name="connsiteY4" fmla="*/ 361712 h 723500"/>
              <a:gd name="connsiteX5" fmla="*/ 362036 w 723499"/>
              <a:gd name="connsiteY5" fmla="*/ 0 h 723500"/>
              <a:gd name="connsiteX6" fmla="*/ 361750 w 723499"/>
              <a:gd name="connsiteY6" fmla="*/ 0 h 723500"/>
              <a:gd name="connsiteX7" fmla="*/ 401431 w 723499"/>
              <a:gd name="connsiteY7" fmla="*/ 515303 h 723500"/>
              <a:gd name="connsiteX8" fmla="*/ 346405 w 723499"/>
              <a:gd name="connsiteY8" fmla="*/ 515303 h 723500"/>
              <a:gd name="connsiteX9" fmla="*/ 346405 w 723499"/>
              <a:gd name="connsiteY9" fmla="*/ 252498 h 723500"/>
              <a:gd name="connsiteX10" fmla="*/ 331689 w 723499"/>
              <a:gd name="connsiteY10" fmla="*/ 261671 h 723500"/>
              <a:gd name="connsiteX11" fmla="*/ 315725 w 723499"/>
              <a:gd name="connsiteY11" fmla="*/ 269577 h 723500"/>
              <a:gd name="connsiteX12" fmla="*/ 297066 w 723499"/>
              <a:gd name="connsiteY12" fmla="*/ 276063 h 723500"/>
              <a:gd name="connsiteX13" fmla="*/ 275558 w 723499"/>
              <a:gd name="connsiteY13" fmla="*/ 281912 h 723500"/>
              <a:gd name="connsiteX14" fmla="*/ 275558 w 723499"/>
              <a:gd name="connsiteY14" fmla="*/ 237954 h 723500"/>
              <a:gd name="connsiteX15" fmla="*/ 289941 w 723499"/>
              <a:gd name="connsiteY15" fmla="*/ 233524 h 723500"/>
              <a:gd name="connsiteX16" fmla="*/ 302762 w 723499"/>
              <a:gd name="connsiteY16" fmla="*/ 229095 h 723500"/>
              <a:gd name="connsiteX17" fmla="*/ 315411 w 723499"/>
              <a:gd name="connsiteY17" fmla="*/ 223876 h 723500"/>
              <a:gd name="connsiteX18" fmla="*/ 328060 w 723499"/>
              <a:gd name="connsiteY18" fmla="*/ 218656 h 723500"/>
              <a:gd name="connsiteX19" fmla="*/ 340224 w 723499"/>
              <a:gd name="connsiteY19" fmla="*/ 212331 h 723500"/>
              <a:gd name="connsiteX20" fmla="*/ 352415 w 723499"/>
              <a:gd name="connsiteY20" fmla="*/ 205664 h 723500"/>
              <a:gd name="connsiteX21" fmla="*/ 365531 w 723499"/>
              <a:gd name="connsiteY21" fmla="*/ 198044 h 723500"/>
              <a:gd name="connsiteX22" fmla="*/ 378666 w 723499"/>
              <a:gd name="connsiteY22" fmla="*/ 190424 h 723500"/>
              <a:gd name="connsiteX23" fmla="*/ 401431 w 723499"/>
              <a:gd name="connsiteY23" fmla="*/ 190424 h 72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3499" h="723500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38"/>
                  <a:pt x="723500" y="361724"/>
                  <a:pt x="723500" y="361712"/>
                </a:cubicBezTo>
                <a:cubicBezTo>
                  <a:pt x="723569" y="162013"/>
                  <a:pt x="561735" y="69"/>
                  <a:pt x="362036" y="0"/>
                </a:cubicBezTo>
                <a:cubicBezTo>
                  <a:pt x="361940" y="0"/>
                  <a:pt x="361845" y="0"/>
                  <a:pt x="361750" y="0"/>
                </a:cubicBezTo>
                <a:close/>
                <a:moveTo>
                  <a:pt x="401431" y="515303"/>
                </a:moveTo>
                <a:lnTo>
                  <a:pt x="346405" y="515303"/>
                </a:lnTo>
                <a:lnTo>
                  <a:pt x="346405" y="252498"/>
                </a:lnTo>
                <a:cubicBezTo>
                  <a:pt x="341757" y="255673"/>
                  <a:pt x="336852" y="258731"/>
                  <a:pt x="331689" y="261671"/>
                </a:cubicBezTo>
                <a:cubicBezTo>
                  <a:pt x="326529" y="264621"/>
                  <a:pt x="321198" y="267260"/>
                  <a:pt x="315725" y="269577"/>
                </a:cubicBezTo>
                <a:cubicBezTo>
                  <a:pt x="309807" y="271901"/>
                  <a:pt x="303587" y="274063"/>
                  <a:pt x="297066" y="276063"/>
                </a:cubicBezTo>
                <a:cubicBezTo>
                  <a:pt x="290544" y="278063"/>
                  <a:pt x="283375" y="280013"/>
                  <a:pt x="275558" y="281912"/>
                </a:cubicBezTo>
                <a:lnTo>
                  <a:pt x="275558" y="237954"/>
                </a:lnTo>
                <a:cubicBezTo>
                  <a:pt x="280828" y="236474"/>
                  <a:pt x="285623" y="234998"/>
                  <a:pt x="289941" y="233524"/>
                </a:cubicBezTo>
                <a:cubicBezTo>
                  <a:pt x="294259" y="232051"/>
                  <a:pt x="298533" y="230575"/>
                  <a:pt x="302762" y="229095"/>
                </a:cubicBezTo>
                <a:cubicBezTo>
                  <a:pt x="306962" y="227409"/>
                  <a:pt x="311191" y="225676"/>
                  <a:pt x="315411" y="223876"/>
                </a:cubicBezTo>
                <a:cubicBezTo>
                  <a:pt x="319630" y="222075"/>
                  <a:pt x="323840" y="220351"/>
                  <a:pt x="328060" y="218656"/>
                </a:cubicBezTo>
                <a:cubicBezTo>
                  <a:pt x="332061" y="216548"/>
                  <a:pt x="336115" y="214439"/>
                  <a:pt x="340224" y="212331"/>
                </a:cubicBezTo>
                <a:cubicBezTo>
                  <a:pt x="344332" y="210224"/>
                  <a:pt x="348396" y="208000"/>
                  <a:pt x="352415" y="205664"/>
                </a:cubicBezTo>
                <a:cubicBezTo>
                  <a:pt x="356861" y="203352"/>
                  <a:pt x="361233" y="200813"/>
                  <a:pt x="365531" y="198044"/>
                </a:cubicBezTo>
                <a:cubicBezTo>
                  <a:pt x="369830" y="195275"/>
                  <a:pt x="374209" y="192736"/>
                  <a:pt x="378666" y="190424"/>
                </a:cubicBezTo>
                <a:lnTo>
                  <a:pt x="401431" y="1904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1DB0CAC-2E5E-9860-FD40-223A4F8A7B44}"/>
              </a:ext>
            </a:extLst>
          </p:cNvPr>
          <p:cNvGrpSpPr/>
          <p:nvPr/>
        </p:nvGrpSpPr>
        <p:grpSpPr>
          <a:xfrm>
            <a:off x="1205752" y="2328297"/>
            <a:ext cx="7911353" cy="477054"/>
            <a:chOff x="1205752" y="2328297"/>
            <a:chExt cx="7911353" cy="47705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914497-A4A0-8735-C9D6-5B932A588FCB}"/>
                </a:ext>
              </a:extLst>
            </p:cNvPr>
            <p:cNvSpPr txBox="1"/>
            <p:nvPr/>
          </p:nvSpPr>
          <p:spPr>
            <a:xfrm>
              <a:off x="1205752" y="2328297"/>
              <a:ext cx="62797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일본은행</a:t>
              </a:r>
              <a:r>
                <a:rPr kumimoji="0" lang="en-US" altLang="ko-KR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, </a:t>
              </a:r>
              <a:r>
                <a:rPr kumimoji="0" lang="ko-KR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기준 금리 마이너스 금리로 책정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D4A55CD-0B6F-1725-846C-1335402666C8}"/>
                </a:ext>
              </a:extLst>
            </p:cNvPr>
            <p:cNvSpPr txBox="1"/>
            <p:nvPr/>
          </p:nvSpPr>
          <p:spPr>
            <a:xfrm>
              <a:off x="6893858" y="2366769"/>
              <a:ext cx="22232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(</a:t>
              </a:r>
              <a:r>
                <a: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저금리 정책</a:t>
              </a:r>
              <a:r>
                <a: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)</a:t>
              </a:r>
              <a:endPara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endParaRPr>
            </a:p>
          </p:txBody>
        </p:sp>
      </p:grp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5695EE20-404B-BEB3-F1DF-90AD2875E98D}"/>
              </a:ext>
            </a:extLst>
          </p:cNvPr>
          <p:cNvSpPr/>
          <p:nvPr/>
        </p:nvSpPr>
        <p:spPr>
          <a:xfrm>
            <a:off x="373832" y="3164541"/>
            <a:ext cx="313765" cy="40129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래픽 6" descr="배지 단색으로 채워진">
            <a:extLst>
              <a:ext uri="{FF2B5EF4-FFF2-40B4-BE49-F238E27FC236}">
                <a16:creationId xmlns:a16="http://schemas.microsoft.com/office/drawing/2014/main" id="{48F05F9F-4E14-D7F0-CC53-EDC17A886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14" y="3840272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5022EA-4EE7-4EEE-7450-6DEBCDB1D65D}"/>
              </a:ext>
            </a:extLst>
          </p:cNvPr>
          <p:cNvSpPr txBox="1"/>
          <p:nvPr/>
        </p:nvSpPr>
        <p:spPr>
          <a:xfrm>
            <a:off x="1205752" y="4058945"/>
            <a:ext cx="72255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‘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자금 유출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’ 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발생</a:t>
            </a:r>
          </a:p>
        </p:txBody>
      </p:sp>
      <p:sp>
        <p:nvSpPr>
          <p:cNvPr id="9" name="화살표: 아래쪽 8">
            <a:extLst>
              <a:ext uri="{FF2B5EF4-FFF2-40B4-BE49-F238E27FC236}">
                <a16:creationId xmlns:a16="http://schemas.microsoft.com/office/drawing/2014/main" id="{E8469302-7A8C-5A52-4F06-4A8DD1EF0369}"/>
              </a:ext>
            </a:extLst>
          </p:cNvPr>
          <p:cNvSpPr/>
          <p:nvPr/>
        </p:nvSpPr>
        <p:spPr>
          <a:xfrm>
            <a:off x="373832" y="5026318"/>
            <a:ext cx="313765" cy="40129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래픽 9" descr="배지 3 단색으로 채워진">
            <a:extLst>
              <a:ext uri="{FF2B5EF4-FFF2-40B4-BE49-F238E27FC236}">
                <a16:creationId xmlns:a16="http://schemas.microsoft.com/office/drawing/2014/main" id="{8985DF56-0E00-2FC3-483C-C365BBC99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14" y="5699256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FBE218-9F17-51DE-37CE-12B5A0FEF2C1}"/>
              </a:ext>
            </a:extLst>
          </p:cNvPr>
          <p:cNvSpPr txBox="1"/>
          <p:nvPr/>
        </p:nvSpPr>
        <p:spPr>
          <a:xfrm>
            <a:off x="1205752" y="5917929"/>
            <a:ext cx="84582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엔화 공급의 큰 증가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, 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수요 감소로 인한 엔화 가치의 저하</a:t>
            </a:r>
          </a:p>
        </p:txBody>
      </p:sp>
    </p:spTree>
    <p:extLst>
      <p:ext uri="{BB962C8B-B14F-4D97-AF65-F5344CB8AC3E}">
        <p14:creationId xmlns:p14="http://schemas.microsoft.com/office/powerpoint/2010/main" val="29170458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E1BD89DA-FCA8-DD77-C41C-DE3047B3F12D}"/>
              </a:ext>
            </a:extLst>
          </p:cNvPr>
          <p:cNvGrpSpPr/>
          <p:nvPr/>
        </p:nvGrpSpPr>
        <p:grpSpPr>
          <a:xfrm>
            <a:off x="0" y="516836"/>
            <a:ext cx="5068957" cy="974035"/>
            <a:chOff x="0" y="576470"/>
            <a:chExt cx="5068957" cy="974035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725BB99-273B-DF61-CE28-10B5C642AFD5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C3D30445-9AF7-EDB3-A289-CC0A9D713823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860FC26-D5C8-DEA2-8A95-719AD5EEBA3B}"/>
              </a:ext>
            </a:extLst>
          </p:cNvPr>
          <p:cNvSpPr txBox="1"/>
          <p:nvPr/>
        </p:nvSpPr>
        <p:spPr>
          <a:xfrm>
            <a:off x="168966" y="649910"/>
            <a:ext cx="428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일본의 환율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838D52D1-C999-BBA9-9629-906323195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72" y="2327117"/>
            <a:ext cx="6828112" cy="37874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C5BDB7-6F96-1CD9-E128-02D0860627BB}"/>
              </a:ext>
            </a:extLst>
          </p:cNvPr>
          <p:cNvSpPr txBox="1"/>
          <p:nvPr/>
        </p:nvSpPr>
        <p:spPr>
          <a:xfrm>
            <a:off x="7701699" y="2540059"/>
            <a:ext cx="39309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최저 </a:t>
            </a:r>
            <a:endParaRPr kumimoji="0" lang="en-US" altLang="ko-KR" sz="3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: </a:t>
            </a:r>
            <a:r>
              <a:rPr kumimoji="0" lang="en-US" altLang="ko-KR" sz="26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2015/06/12 - 885.11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: </a:t>
            </a:r>
            <a:r>
              <a:rPr kumimoji="0" lang="en-US" altLang="ko-KR" sz="2600" b="0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2023/09/18 - 898.32</a:t>
            </a:r>
            <a:endParaRPr kumimoji="0" lang="ko-KR" altLang="en-US" sz="2600" b="0" i="0" u="sng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00BF3D-BBA0-8922-4FE2-0F4ADB90A8B6}"/>
              </a:ext>
            </a:extLst>
          </p:cNvPr>
          <p:cNvSpPr txBox="1"/>
          <p:nvPr/>
        </p:nvSpPr>
        <p:spPr>
          <a:xfrm>
            <a:off x="7701698" y="4821923"/>
            <a:ext cx="39309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BF3C07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최고</a:t>
            </a:r>
            <a:r>
              <a:rPr kumimoji="0" lang="ko-KR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</a:t>
            </a:r>
            <a:endParaRPr kumimoji="0" lang="en-US" altLang="ko-KR" sz="3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srgbClr val="D64C0E"/>
                </a:solidFill>
                <a:effectLst/>
                <a:uLnTx/>
                <a:uFillTx/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: 2020/09/25 – 1,117.84</a:t>
            </a:r>
          </a:p>
        </p:txBody>
      </p:sp>
    </p:spTree>
    <p:extLst>
      <p:ext uri="{BB962C8B-B14F-4D97-AF65-F5344CB8AC3E}">
        <p14:creationId xmlns:p14="http://schemas.microsoft.com/office/powerpoint/2010/main" val="36902306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B6439CF5-7F1F-DDCD-372D-32B405EE82EA}"/>
              </a:ext>
            </a:extLst>
          </p:cNvPr>
          <p:cNvGrpSpPr/>
          <p:nvPr/>
        </p:nvGrpSpPr>
        <p:grpSpPr>
          <a:xfrm>
            <a:off x="0" y="516836"/>
            <a:ext cx="5068957" cy="974035"/>
            <a:chOff x="0" y="576470"/>
            <a:chExt cx="5068957" cy="97403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1EB6D43B-2454-816E-3BDF-352FB1A186EF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7F043482-9E05-E2C0-96EC-7E1F29579052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8F35921-637F-9726-9FAA-51BF3CB7E885}"/>
              </a:ext>
            </a:extLst>
          </p:cNvPr>
          <p:cNvSpPr txBox="1"/>
          <p:nvPr/>
        </p:nvSpPr>
        <p:spPr>
          <a:xfrm>
            <a:off x="39757" y="649910"/>
            <a:ext cx="478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아베노믹스의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성과</a:t>
            </a:r>
          </a:p>
        </p:txBody>
      </p:sp>
      <p:sp>
        <p:nvSpPr>
          <p:cNvPr id="9" name="그래픽 11" descr="배지 1 단색으로 채워진">
            <a:extLst>
              <a:ext uri="{FF2B5EF4-FFF2-40B4-BE49-F238E27FC236}">
                <a16:creationId xmlns:a16="http://schemas.microsoft.com/office/drawing/2014/main" id="{8405CB7E-C144-D091-D48E-B9B1C2E40C73}"/>
              </a:ext>
            </a:extLst>
          </p:cNvPr>
          <p:cNvSpPr/>
          <p:nvPr/>
        </p:nvSpPr>
        <p:spPr>
          <a:xfrm>
            <a:off x="321366" y="3067250"/>
            <a:ext cx="723499" cy="723500"/>
          </a:xfrm>
          <a:custGeom>
            <a:avLst/>
            <a:gdLst>
              <a:gd name="connsiteX0" fmla="*/ 361750 w 723499"/>
              <a:gd name="connsiteY0" fmla="*/ 0 h 723500"/>
              <a:gd name="connsiteX1" fmla="*/ 0 w 723499"/>
              <a:gd name="connsiteY1" fmla="*/ 361750 h 723500"/>
              <a:gd name="connsiteX2" fmla="*/ 361750 w 723499"/>
              <a:gd name="connsiteY2" fmla="*/ 723500 h 723500"/>
              <a:gd name="connsiteX3" fmla="*/ 723500 w 723499"/>
              <a:gd name="connsiteY3" fmla="*/ 361750 h 723500"/>
              <a:gd name="connsiteX4" fmla="*/ 723500 w 723499"/>
              <a:gd name="connsiteY4" fmla="*/ 361712 h 723500"/>
              <a:gd name="connsiteX5" fmla="*/ 362036 w 723499"/>
              <a:gd name="connsiteY5" fmla="*/ 0 h 723500"/>
              <a:gd name="connsiteX6" fmla="*/ 361750 w 723499"/>
              <a:gd name="connsiteY6" fmla="*/ 0 h 723500"/>
              <a:gd name="connsiteX7" fmla="*/ 401431 w 723499"/>
              <a:gd name="connsiteY7" fmla="*/ 515303 h 723500"/>
              <a:gd name="connsiteX8" fmla="*/ 346405 w 723499"/>
              <a:gd name="connsiteY8" fmla="*/ 515303 h 723500"/>
              <a:gd name="connsiteX9" fmla="*/ 346405 w 723499"/>
              <a:gd name="connsiteY9" fmla="*/ 252498 h 723500"/>
              <a:gd name="connsiteX10" fmla="*/ 331689 w 723499"/>
              <a:gd name="connsiteY10" fmla="*/ 261671 h 723500"/>
              <a:gd name="connsiteX11" fmla="*/ 315725 w 723499"/>
              <a:gd name="connsiteY11" fmla="*/ 269577 h 723500"/>
              <a:gd name="connsiteX12" fmla="*/ 297066 w 723499"/>
              <a:gd name="connsiteY12" fmla="*/ 276063 h 723500"/>
              <a:gd name="connsiteX13" fmla="*/ 275558 w 723499"/>
              <a:gd name="connsiteY13" fmla="*/ 281912 h 723500"/>
              <a:gd name="connsiteX14" fmla="*/ 275558 w 723499"/>
              <a:gd name="connsiteY14" fmla="*/ 237954 h 723500"/>
              <a:gd name="connsiteX15" fmla="*/ 289941 w 723499"/>
              <a:gd name="connsiteY15" fmla="*/ 233524 h 723500"/>
              <a:gd name="connsiteX16" fmla="*/ 302762 w 723499"/>
              <a:gd name="connsiteY16" fmla="*/ 229095 h 723500"/>
              <a:gd name="connsiteX17" fmla="*/ 315411 w 723499"/>
              <a:gd name="connsiteY17" fmla="*/ 223876 h 723500"/>
              <a:gd name="connsiteX18" fmla="*/ 328060 w 723499"/>
              <a:gd name="connsiteY18" fmla="*/ 218656 h 723500"/>
              <a:gd name="connsiteX19" fmla="*/ 340224 w 723499"/>
              <a:gd name="connsiteY19" fmla="*/ 212331 h 723500"/>
              <a:gd name="connsiteX20" fmla="*/ 352415 w 723499"/>
              <a:gd name="connsiteY20" fmla="*/ 205664 h 723500"/>
              <a:gd name="connsiteX21" fmla="*/ 365531 w 723499"/>
              <a:gd name="connsiteY21" fmla="*/ 198044 h 723500"/>
              <a:gd name="connsiteX22" fmla="*/ 378666 w 723499"/>
              <a:gd name="connsiteY22" fmla="*/ 190424 h 723500"/>
              <a:gd name="connsiteX23" fmla="*/ 401431 w 723499"/>
              <a:gd name="connsiteY23" fmla="*/ 190424 h 72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3499" h="723500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38"/>
                  <a:pt x="723500" y="361724"/>
                  <a:pt x="723500" y="361712"/>
                </a:cubicBezTo>
                <a:cubicBezTo>
                  <a:pt x="723569" y="162013"/>
                  <a:pt x="561735" y="69"/>
                  <a:pt x="362036" y="0"/>
                </a:cubicBezTo>
                <a:cubicBezTo>
                  <a:pt x="361940" y="0"/>
                  <a:pt x="361845" y="0"/>
                  <a:pt x="361750" y="0"/>
                </a:cubicBezTo>
                <a:close/>
                <a:moveTo>
                  <a:pt x="401431" y="515303"/>
                </a:moveTo>
                <a:lnTo>
                  <a:pt x="346405" y="515303"/>
                </a:lnTo>
                <a:lnTo>
                  <a:pt x="346405" y="252498"/>
                </a:lnTo>
                <a:cubicBezTo>
                  <a:pt x="341757" y="255673"/>
                  <a:pt x="336852" y="258731"/>
                  <a:pt x="331689" y="261671"/>
                </a:cubicBezTo>
                <a:cubicBezTo>
                  <a:pt x="326529" y="264621"/>
                  <a:pt x="321198" y="267260"/>
                  <a:pt x="315725" y="269577"/>
                </a:cubicBezTo>
                <a:cubicBezTo>
                  <a:pt x="309807" y="271901"/>
                  <a:pt x="303587" y="274063"/>
                  <a:pt x="297066" y="276063"/>
                </a:cubicBezTo>
                <a:cubicBezTo>
                  <a:pt x="290544" y="278063"/>
                  <a:pt x="283375" y="280013"/>
                  <a:pt x="275558" y="281912"/>
                </a:cubicBezTo>
                <a:lnTo>
                  <a:pt x="275558" y="237954"/>
                </a:lnTo>
                <a:cubicBezTo>
                  <a:pt x="280828" y="236474"/>
                  <a:pt x="285623" y="234998"/>
                  <a:pt x="289941" y="233524"/>
                </a:cubicBezTo>
                <a:cubicBezTo>
                  <a:pt x="294259" y="232051"/>
                  <a:pt x="298533" y="230575"/>
                  <a:pt x="302762" y="229095"/>
                </a:cubicBezTo>
                <a:cubicBezTo>
                  <a:pt x="306962" y="227409"/>
                  <a:pt x="311191" y="225676"/>
                  <a:pt x="315411" y="223876"/>
                </a:cubicBezTo>
                <a:cubicBezTo>
                  <a:pt x="319630" y="222075"/>
                  <a:pt x="323840" y="220351"/>
                  <a:pt x="328060" y="218656"/>
                </a:cubicBezTo>
                <a:cubicBezTo>
                  <a:pt x="332061" y="216548"/>
                  <a:pt x="336115" y="214439"/>
                  <a:pt x="340224" y="212331"/>
                </a:cubicBezTo>
                <a:cubicBezTo>
                  <a:pt x="344332" y="210224"/>
                  <a:pt x="348396" y="208000"/>
                  <a:pt x="352415" y="205664"/>
                </a:cubicBezTo>
                <a:cubicBezTo>
                  <a:pt x="356861" y="203352"/>
                  <a:pt x="361233" y="200813"/>
                  <a:pt x="365531" y="198044"/>
                </a:cubicBezTo>
                <a:cubicBezTo>
                  <a:pt x="369830" y="195275"/>
                  <a:pt x="374209" y="192736"/>
                  <a:pt x="378666" y="190424"/>
                </a:cubicBezTo>
                <a:lnTo>
                  <a:pt x="401431" y="1904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래픽 9" descr="배지 단색으로 채워진">
            <a:extLst>
              <a:ext uri="{FF2B5EF4-FFF2-40B4-BE49-F238E27FC236}">
                <a16:creationId xmlns:a16="http://schemas.microsoft.com/office/drawing/2014/main" id="{1555B464-9689-2F2C-9C71-E748E112B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915" y="4575377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11B015-EAD0-049C-9553-5903E11A6AA5}"/>
              </a:ext>
            </a:extLst>
          </p:cNvPr>
          <p:cNvSpPr txBox="1"/>
          <p:nvPr/>
        </p:nvSpPr>
        <p:spPr>
          <a:xfrm>
            <a:off x="1398494" y="3190473"/>
            <a:ext cx="47807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수출 촉진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662FBE-5AE5-DD92-421C-755C23747578}"/>
              </a:ext>
            </a:extLst>
          </p:cNvPr>
          <p:cNvSpPr txBox="1"/>
          <p:nvPr/>
        </p:nvSpPr>
        <p:spPr>
          <a:xfrm>
            <a:off x="1398494" y="4794050"/>
            <a:ext cx="47807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물가 상승률 증가</a:t>
            </a:r>
          </a:p>
        </p:txBody>
      </p:sp>
      <p:pic>
        <p:nvPicPr>
          <p:cNvPr id="14" name="그림 13" descr="사무용품, 사무 장비, 사무 기기, 펜이(가) 표시된 사진">
            <a:extLst>
              <a:ext uri="{FF2B5EF4-FFF2-40B4-BE49-F238E27FC236}">
                <a16:creationId xmlns:a16="http://schemas.microsoft.com/office/drawing/2014/main" id="{B2C5E161-FC70-A999-F46B-CCEFDE7A3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06" y="2144632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326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B6439CF5-7F1F-DDCD-372D-32B405EE82EA}"/>
              </a:ext>
            </a:extLst>
          </p:cNvPr>
          <p:cNvGrpSpPr/>
          <p:nvPr/>
        </p:nvGrpSpPr>
        <p:grpSpPr>
          <a:xfrm>
            <a:off x="0" y="516836"/>
            <a:ext cx="5068957" cy="974035"/>
            <a:chOff x="0" y="576470"/>
            <a:chExt cx="5068957" cy="97403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1EB6D43B-2454-816E-3BDF-352FB1A186EF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7F043482-9E05-E2C0-96EC-7E1F29579052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8F35921-637F-9726-9FAA-51BF3CB7E885}"/>
              </a:ext>
            </a:extLst>
          </p:cNvPr>
          <p:cNvSpPr txBox="1"/>
          <p:nvPr/>
        </p:nvSpPr>
        <p:spPr>
          <a:xfrm>
            <a:off x="39757" y="649910"/>
            <a:ext cx="478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아베노믹스의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부작용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1F3EE3-3C5D-5813-71E1-C3EFE0F16D14}"/>
              </a:ext>
            </a:extLst>
          </p:cNvPr>
          <p:cNvSpPr txBox="1"/>
          <p:nvPr/>
        </p:nvSpPr>
        <p:spPr>
          <a:xfrm>
            <a:off x="1506071" y="2739846"/>
            <a:ext cx="39982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금리 저하로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가계 부채 증가</a:t>
            </a:r>
          </a:p>
        </p:txBody>
      </p:sp>
      <p:sp>
        <p:nvSpPr>
          <p:cNvPr id="3" name="그래픽 11" descr="배지 1 단색으로 채워진">
            <a:extLst>
              <a:ext uri="{FF2B5EF4-FFF2-40B4-BE49-F238E27FC236}">
                <a16:creationId xmlns:a16="http://schemas.microsoft.com/office/drawing/2014/main" id="{48620B1A-8328-E043-C874-16EFA1A4FA09}"/>
              </a:ext>
            </a:extLst>
          </p:cNvPr>
          <p:cNvSpPr/>
          <p:nvPr/>
        </p:nvSpPr>
        <p:spPr>
          <a:xfrm>
            <a:off x="225915" y="2616623"/>
            <a:ext cx="723499" cy="723500"/>
          </a:xfrm>
          <a:custGeom>
            <a:avLst/>
            <a:gdLst>
              <a:gd name="connsiteX0" fmla="*/ 361750 w 723499"/>
              <a:gd name="connsiteY0" fmla="*/ 0 h 723500"/>
              <a:gd name="connsiteX1" fmla="*/ 0 w 723499"/>
              <a:gd name="connsiteY1" fmla="*/ 361750 h 723500"/>
              <a:gd name="connsiteX2" fmla="*/ 361750 w 723499"/>
              <a:gd name="connsiteY2" fmla="*/ 723500 h 723500"/>
              <a:gd name="connsiteX3" fmla="*/ 723500 w 723499"/>
              <a:gd name="connsiteY3" fmla="*/ 361750 h 723500"/>
              <a:gd name="connsiteX4" fmla="*/ 723500 w 723499"/>
              <a:gd name="connsiteY4" fmla="*/ 361712 h 723500"/>
              <a:gd name="connsiteX5" fmla="*/ 362036 w 723499"/>
              <a:gd name="connsiteY5" fmla="*/ 0 h 723500"/>
              <a:gd name="connsiteX6" fmla="*/ 361750 w 723499"/>
              <a:gd name="connsiteY6" fmla="*/ 0 h 723500"/>
              <a:gd name="connsiteX7" fmla="*/ 401431 w 723499"/>
              <a:gd name="connsiteY7" fmla="*/ 515303 h 723500"/>
              <a:gd name="connsiteX8" fmla="*/ 346405 w 723499"/>
              <a:gd name="connsiteY8" fmla="*/ 515303 h 723500"/>
              <a:gd name="connsiteX9" fmla="*/ 346405 w 723499"/>
              <a:gd name="connsiteY9" fmla="*/ 252498 h 723500"/>
              <a:gd name="connsiteX10" fmla="*/ 331689 w 723499"/>
              <a:gd name="connsiteY10" fmla="*/ 261671 h 723500"/>
              <a:gd name="connsiteX11" fmla="*/ 315725 w 723499"/>
              <a:gd name="connsiteY11" fmla="*/ 269577 h 723500"/>
              <a:gd name="connsiteX12" fmla="*/ 297066 w 723499"/>
              <a:gd name="connsiteY12" fmla="*/ 276063 h 723500"/>
              <a:gd name="connsiteX13" fmla="*/ 275558 w 723499"/>
              <a:gd name="connsiteY13" fmla="*/ 281912 h 723500"/>
              <a:gd name="connsiteX14" fmla="*/ 275558 w 723499"/>
              <a:gd name="connsiteY14" fmla="*/ 237954 h 723500"/>
              <a:gd name="connsiteX15" fmla="*/ 289941 w 723499"/>
              <a:gd name="connsiteY15" fmla="*/ 233524 h 723500"/>
              <a:gd name="connsiteX16" fmla="*/ 302762 w 723499"/>
              <a:gd name="connsiteY16" fmla="*/ 229095 h 723500"/>
              <a:gd name="connsiteX17" fmla="*/ 315411 w 723499"/>
              <a:gd name="connsiteY17" fmla="*/ 223876 h 723500"/>
              <a:gd name="connsiteX18" fmla="*/ 328060 w 723499"/>
              <a:gd name="connsiteY18" fmla="*/ 218656 h 723500"/>
              <a:gd name="connsiteX19" fmla="*/ 340224 w 723499"/>
              <a:gd name="connsiteY19" fmla="*/ 212331 h 723500"/>
              <a:gd name="connsiteX20" fmla="*/ 352415 w 723499"/>
              <a:gd name="connsiteY20" fmla="*/ 205664 h 723500"/>
              <a:gd name="connsiteX21" fmla="*/ 365531 w 723499"/>
              <a:gd name="connsiteY21" fmla="*/ 198044 h 723500"/>
              <a:gd name="connsiteX22" fmla="*/ 378666 w 723499"/>
              <a:gd name="connsiteY22" fmla="*/ 190424 h 723500"/>
              <a:gd name="connsiteX23" fmla="*/ 401431 w 723499"/>
              <a:gd name="connsiteY23" fmla="*/ 190424 h 72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3499" h="723500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38"/>
                  <a:pt x="723500" y="361724"/>
                  <a:pt x="723500" y="361712"/>
                </a:cubicBezTo>
                <a:cubicBezTo>
                  <a:pt x="723569" y="162013"/>
                  <a:pt x="561735" y="69"/>
                  <a:pt x="362036" y="0"/>
                </a:cubicBezTo>
                <a:cubicBezTo>
                  <a:pt x="361940" y="0"/>
                  <a:pt x="361845" y="0"/>
                  <a:pt x="361750" y="0"/>
                </a:cubicBezTo>
                <a:close/>
                <a:moveTo>
                  <a:pt x="401431" y="515303"/>
                </a:moveTo>
                <a:lnTo>
                  <a:pt x="346405" y="515303"/>
                </a:lnTo>
                <a:lnTo>
                  <a:pt x="346405" y="252498"/>
                </a:lnTo>
                <a:cubicBezTo>
                  <a:pt x="341757" y="255673"/>
                  <a:pt x="336852" y="258731"/>
                  <a:pt x="331689" y="261671"/>
                </a:cubicBezTo>
                <a:cubicBezTo>
                  <a:pt x="326529" y="264621"/>
                  <a:pt x="321198" y="267260"/>
                  <a:pt x="315725" y="269577"/>
                </a:cubicBezTo>
                <a:cubicBezTo>
                  <a:pt x="309807" y="271901"/>
                  <a:pt x="303587" y="274063"/>
                  <a:pt x="297066" y="276063"/>
                </a:cubicBezTo>
                <a:cubicBezTo>
                  <a:pt x="290544" y="278063"/>
                  <a:pt x="283375" y="280013"/>
                  <a:pt x="275558" y="281912"/>
                </a:cubicBezTo>
                <a:lnTo>
                  <a:pt x="275558" y="237954"/>
                </a:lnTo>
                <a:cubicBezTo>
                  <a:pt x="280828" y="236474"/>
                  <a:pt x="285623" y="234998"/>
                  <a:pt x="289941" y="233524"/>
                </a:cubicBezTo>
                <a:cubicBezTo>
                  <a:pt x="294259" y="232051"/>
                  <a:pt x="298533" y="230575"/>
                  <a:pt x="302762" y="229095"/>
                </a:cubicBezTo>
                <a:cubicBezTo>
                  <a:pt x="306962" y="227409"/>
                  <a:pt x="311191" y="225676"/>
                  <a:pt x="315411" y="223876"/>
                </a:cubicBezTo>
                <a:cubicBezTo>
                  <a:pt x="319630" y="222075"/>
                  <a:pt x="323840" y="220351"/>
                  <a:pt x="328060" y="218656"/>
                </a:cubicBezTo>
                <a:cubicBezTo>
                  <a:pt x="332061" y="216548"/>
                  <a:pt x="336115" y="214439"/>
                  <a:pt x="340224" y="212331"/>
                </a:cubicBezTo>
                <a:cubicBezTo>
                  <a:pt x="344332" y="210224"/>
                  <a:pt x="348396" y="208000"/>
                  <a:pt x="352415" y="205664"/>
                </a:cubicBezTo>
                <a:cubicBezTo>
                  <a:pt x="356861" y="203352"/>
                  <a:pt x="361233" y="200813"/>
                  <a:pt x="365531" y="198044"/>
                </a:cubicBezTo>
                <a:cubicBezTo>
                  <a:pt x="369830" y="195275"/>
                  <a:pt x="374209" y="192736"/>
                  <a:pt x="378666" y="190424"/>
                </a:cubicBezTo>
                <a:lnTo>
                  <a:pt x="401431" y="1904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8" name="그래픽 7" descr="배지 단색으로 채워진">
            <a:extLst>
              <a:ext uri="{FF2B5EF4-FFF2-40B4-BE49-F238E27FC236}">
                <a16:creationId xmlns:a16="http://schemas.microsoft.com/office/drawing/2014/main" id="{1C1A8621-B710-5EEE-7702-E082CB50C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464" y="400867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BEF309-1DFE-05EE-C6B9-26737A0F500C}"/>
              </a:ext>
            </a:extLst>
          </p:cNvPr>
          <p:cNvSpPr txBox="1"/>
          <p:nvPr/>
        </p:nvSpPr>
        <p:spPr>
          <a:xfrm>
            <a:off x="1506071" y="4227348"/>
            <a:ext cx="47807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엔저 현상으로 수입원가 상승</a:t>
            </a:r>
          </a:p>
        </p:txBody>
      </p:sp>
      <p:pic>
        <p:nvPicPr>
          <p:cNvPr id="10" name="그래픽 9" descr="배지 3 단색으로 채워진">
            <a:extLst>
              <a:ext uri="{FF2B5EF4-FFF2-40B4-BE49-F238E27FC236}">
                <a16:creationId xmlns:a16="http://schemas.microsoft.com/office/drawing/2014/main" id="{15F408A2-DC4D-91BB-A3FB-E9890625D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464" y="5591627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7AE998-7552-73BE-E299-40584445203C}"/>
              </a:ext>
            </a:extLst>
          </p:cNvPr>
          <p:cNvSpPr txBox="1"/>
          <p:nvPr/>
        </p:nvSpPr>
        <p:spPr>
          <a:xfrm>
            <a:off x="1506071" y="5810300"/>
            <a:ext cx="84582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시장경제 활성화가 잘 이루어지지 않음</a:t>
            </a:r>
          </a:p>
        </p:txBody>
      </p:sp>
    </p:spTree>
    <p:extLst>
      <p:ext uri="{BB962C8B-B14F-4D97-AF65-F5344CB8AC3E}">
        <p14:creationId xmlns:p14="http://schemas.microsoft.com/office/powerpoint/2010/main" val="35717597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>
            <a:extLst>
              <a:ext uri="{FF2B5EF4-FFF2-40B4-BE49-F238E27FC236}">
                <a16:creationId xmlns:a16="http://schemas.microsoft.com/office/drawing/2014/main" id="{434FAA24-8525-2FE9-4972-E983CB0A4E62}"/>
              </a:ext>
            </a:extLst>
          </p:cNvPr>
          <p:cNvGrpSpPr/>
          <p:nvPr/>
        </p:nvGrpSpPr>
        <p:grpSpPr>
          <a:xfrm>
            <a:off x="0" y="516836"/>
            <a:ext cx="5068957" cy="974035"/>
            <a:chOff x="0" y="576470"/>
            <a:chExt cx="5068957" cy="974035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8C35623B-508C-B4AB-E913-E0CE0C89D3F6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6A559B31-3AE9-E2E0-797D-1F993215900C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3CACBBB-6DED-6350-97CD-B61673CE6491}"/>
              </a:ext>
            </a:extLst>
          </p:cNvPr>
          <p:cNvSpPr txBox="1"/>
          <p:nvPr/>
        </p:nvSpPr>
        <p:spPr>
          <a:xfrm>
            <a:off x="168966" y="649910"/>
            <a:ext cx="4283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일본의 버블경제</a:t>
            </a:r>
          </a:p>
        </p:txBody>
      </p:sp>
      <p:sp>
        <p:nvSpPr>
          <p:cNvPr id="2" name="그래픽 11" descr="배지 1 단색으로 채워진">
            <a:extLst>
              <a:ext uri="{FF2B5EF4-FFF2-40B4-BE49-F238E27FC236}">
                <a16:creationId xmlns:a16="http://schemas.microsoft.com/office/drawing/2014/main" id="{A4530955-CC4D-5AB3-FE9D-CD5C998704E4}"/>
              </a:ext>
            </a:extLst>
          </p:cNvPr>
          <p:cNvSpPr/>
          <p:nvPr/>
        </p:nvSpPr>
        <p:spPr>
          <a:xfrm>
            <a:off x="225915" y="2616623"/>
            <a:ext cx="723499" cy="723500"/>
          </a:xfrm>
          <a:custGeom>
            <a:avLst/>
            <a:gdLst>
              <a:gd name="connsiteX0" fmla="*/ 361750 w 723499"/>
              <a:gd name="connsiteY0" fmla="*/ 0 h 723500"/>
              <a:gd name="connsiteX1" fmla="*/ 0 w 723499"/>
              <a:gd name="connsiteY1" fmla="*/ 361750 h 723500"/>
              <a:gd name="connsiteX2" fmla="*/ 361750 w 723499"/>
              <a:gd name="connsiteY2" fmla="*/ 723500 h 723500"/>
              <a:gd name="connsiteX3" fmla="*/ 723500 w 723499"/>
              <a:gd name="connsiteY3" fmla="*/ 361750 h 723500"/>
              <a:gd name="connsiteX4" fmla="*/ 723500 w 723499"/>
              <a:gd name="connsiteY4" fmla="*/ 361712 h 723500"/>
              <a:gd name="connsiteX5" fmla="*/ 362036 w 723499"/>
              <a:gd name="connsiteY5" fmla="*/ 0 h 723500"/>
              <a:gd name="connsiteX6" fmla="*/ 361750 w 723499"/>
              <a:gd name="connsiteY6" fmla="*/ 0 h 723500"/>
              <a:gd name="connsiteX7" fmla="*/ 401431 w 723499"/>
              <a:gd name="connsiteY7" fmla="*/ 515303 h 723500"/>
              <a:gd name="connsiteX8" fmla="*/ 346405 w 723499"/>
              <a:gd name="connsiteY8" fmla="*/ 515303 h 723500"/>
              <a:gd name="connsiteX9" fmla="*/ 346405 w 723499"/>
              <a:gd name="connsiteY9" fmla="*/ 252498 h 723500"/>
              <a:gd name="connsiteX10" fmla="*/ 331689 w 723499"/>
              <a:gd name="connsiteY10" fmla="*/ 261671 h 723500"/>
              <a:gd name="connsiteX11" fmla="*/ 315725 w 723499"/>
              <a:gd name="connsiteY11" fmla="*/ 269577 h 723500"/>
              <a:gd name="connsiteX12" fmla="*/ 297066 w 723499"/>
              <a:gd name="connsiteY12" fmla="*/ 276063 h 723500"/>
              <a:gd name="connsiteX13" fmla="*/ 275558 w 723499"/>
              <a:gd name="connsiteY13" fmla="*/ 281912 h 723500"/>
              <a:gd name="connsiteX14" fmla="*/ 275558 w 723499"/>
              <a:gd name="connsiteY14" fmla="*/ 237954 h 723500"/>
              <a:gd name="connsiteX15" fmla="*/ 289941 w 723499"/>
              <a:gd name="connsiteY15" fmla="*/ 233524 h 723500"/>
              <a:gd name="connsiteX16" fmla="*/ 302762 w 723499"/>
              <a:gd name="connsiteY16" fmla="*/ 229095 h 723500"/>
              <a:gd name="connsiteX17" fmla="*/ 315411 w 723499"/>
              <a:gd name="connsiteY17" fmla="*/ 223876 h 723500"/>
              <a:gd name="connsiteX18" fmla="*/ 328060 w 723499"/>
              <a:gd name="connsiteY18" fmla="*/ 218656 h 723500"/>
              <a:gd name="connsiteX19" fmla="*/ 340224 w 723499"/>
              <a:gd name="connsiteY19" fmla="*/ 212331 h 723500"/>
              <a:gd name="connsiteX20" fmla="*/ 352415 w 723499"/>
              <a:gd name="connsiteY20" fmla="*/ 205664 h 723500"/>
              <a:gd name="connsiteX21" fmla="*/ 365531 w 723499"/>
              <a:gd name="connsiteY21" fmla="*/ 198044 h 723500"/>
              <a:gd name="connsiteX22" fmla="*/ 378666 w 723499"/>
              <a:gd name="connsiteY22" fmla="*/ 190424 h 723500"/>
              <a:gd name="connsiteX23" fmla="*/ 401431 w 723499"/>
              <a:gd name="connsiteY23" fmla="*/ 190424 h 72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3499" h="723500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38"/>
                  <a:pt x="723500" y="361724"/>
                  <a:pt x="723500" y="361712"/>
                </a:cubicBezTo>
                <a:cubicBezTo>
                  <a:pt x="723569" y="162013"/>
                  <a:pt x="561735" y="69"/>
                  <a:pt x="362036" y="0"/>
                </a:cubicBezTo>
                <a:cubicBezTo>
                  <a:pt x="361940" y="0"/>
                  <a:pt x="361845" y="0"/>
                  <a:pt x="361750" y="0"/>
                </a:cubicBezTo>
                <a:close/>
                <a:moveTo>
                  <a:pt x="401431" y="515303"/>
                </a:moveTo>
                <a:lnTo>
                  <a:pt x="346405" y="515303"/>
                </a:lnTo>
                <a:lnTo>
                  <a:pt x="346405" y="252498"/>
                </a:lnTo>
                <a:cubicBezTo>
                  <a:pt x="341757" y="255673"/>
                  <a:pt x="336852" y="258731"/>
                  <a:pt x="331689" y="261671"/>
                </a:cubicBezTo>
                <a:cubicBezTo>
                  <a:pt x="326529" y="264621"/>
                  <a:pt x="321198" y="267260"/>
                  <a:pt x="315725" y="269577"/>
                </a:cubicBezTo>
                <a:cubicBezTo>
                  <a:pt x="309807" y="271901"/>
                  <a:pt x="303587" y="274063"/>
                  <a:pt x="297066" y="276063"/>
                </a:cubicBezTo>
                <a:cubicBezTo>
                  <a:pt x="290544" y="278063"/>
                  <a:pt x="283375" y="280013"/>
                  <a:pt x="275558" y="281912"/>
                </a:cubicBezTo>
                <a:lnTo>
                  <a:pt x="275558" y="237954"/>
                </a:lnTo>
                <a:cubicBezTo>
                  <a:pt x="280828" y="236474"/>
                  <a:pt x="285623" y="234998"/>
                  <a:pt x="289941" y="233524"/>
                </a:cubicBezTo>
                <a:cubicBezTo>
                  <a:pt x="294259" y="232051"/>
                  <a:pt x="298533" y="230575"/>
                  <a:pt x="302762" y="229095"/>
                </a:cubicBezTo>
                <a:cubicBezTo>
                  <a:pt x="306962" y="227409"/>
                  <a:pt x="311191" y="225676"/>
                  <a:pt x="315411" y="223876"/>
                </a:cubicBezTo>
                <a:cubicBezTo>
                  <a:pt x="319630" y="222075"/>
                  <a:pt x="323840" y="220351"/>
                  <a:pt x="328060" y="218656"/>
                </a:cubicBezTo>
                <a:cubicBezTo>
                  <a:pt x="332061" y="216548"/>
                  <a:pt x="336115" y="214439"/>
                  <a:pt x="340224" y="212331"/>
                </a:cubicBezTo>
                <a:cubicBezTo>
                  <a:pt x="344332" y="210224"/>
                  <a:pt x="348396" y="208000"/>
                  <a:pt x="352415" y="205664"/>
                </a:cubicBezTo>
                <a:cubicBezTo>
                  <a:pt x="356861" y="203352"/>
                  <a:pt x="361233" y="200813"/>
                  <a:pt x="365531" y="198044"/>
                </a:cubicBezTo>
                <a:cubicBezTo>
                  <a:pt x="369830" y="195275"/>
                  <a:pt x="374209" y="192736"/>
                  <a:pt x="378666" y="190424"/>
                </a:cubicBezTo>
                <a:lnTo>
                  <a:pt x="401431" y="1904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래픽 3" descr="배지 단색으로 채워진">
            <a:extLst>
              <a:ext uri="{FF2B5EF4-FFF2-40B4-BE49-F238E27FC236}">
                <a16:creationId xmlns:a16="http://schemas.microsoft.com/office/drawing/2014/main" id="{2266077B-4927-BE94-AEC6-316478478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464" y="4008675"/>
            <a:ext cx="914400" cy="914400"/>
          </a:xfrm>
          <a:prstGeom prst="rect">
            <a:avLst/>
          </a:prstGeom>
        </p:spPr>
      </p:pic>
      <p:pic>
        <p:nvPicPr>
          <p:cNvPr id="5" name="그래픽 4" descr="배지 3 단색으로 채워진">
            <a:extLst>
              <a:ext uri="{FF2B5EF4-FFF2-40B4-BE49-F238E27FC236}">
                <a16:creationId xmlns:a16="http://schemas.microsoft.com/office/drawing/2014/main" id="{34EC9505-9833-A0B5-D2F6-617D244F5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464" y="5591627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10FBA4-7B2E-E3A4-14B6-9367E4D469CA}"/>
              </a:ext>
            </a:extLst>
          </p:cNvPr>
          <p:cNvSpPr txBox="1"/>
          <p:nvPr/>
        </p:nvSpPr>
        <p:spPr>
          <a:xfrm>
            <a:off x="1506071" y="2739846"/>
            <a:ext cx="77186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1986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년 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~ 1991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년 사이에 있었던 버블 경제 시기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102D7C-BCB6-C2CD-ECE8-E6B929624815}"/>
              </a:ext>
            </a:extLst>
          </p:cNvPr>
          <p:cNvSpPr txBox="1"/>
          <p:nvPr/>
        </p:nvSpPr>
        <p:spPr>
          <a:xfrm>
            <a:off x="1506071" y="4227348"/>
            <a:ext cx="74855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부동산과 주식 등 실물경제의 가격이 매우 높이 증가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9990D-9C74-2E96-3912-49A9690408E3}"/>
              </a:ext>
            </a:extLst>
          </p:cNvPr>
          <p:cNvSpPr txBox="1"/>
          <p:nvPr/>
        </p:nvSpPr>
        <p:spPr>
          <a:xfrm>
            <a:off x="1506071" y="5810300"/>
            <a:ext cx="84582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버블 경제 시기 종결 후 </a:t>
            </a:r>
            <a:r>
              <a:rPr kumimoji="0" lang="ko-KR" alt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극심한 장기침체</a:t>
            </a:r>
            <a:endParaRPr kumimoji="0" lang="ko-KR" alt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1707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&#10;야외, 장면, 보행자, 건물이(가) 표시된 사진">
            <a:extLst>
              <a:ext uri="{FF2B5EF4-FFF2-40B4-BE49-F238E27FC236}">
                <a16:creationId xmlns:a16="http://schemas.microsoft.com/office/drawing/2014/main" id="{7F592899-4058-3222-327C-2E17D50ED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2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7" y="1"/>
            <a:ext cx="12208957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CE075E-26EF-8B9E-16AB-312592488AF9}"/>
              </a:ext>
            </a:extLst>
          </p:cNvPr>
          <p:cNvSpPr txBox="1"/>
          <p:nvPr/>
        </p:nvSpPr>
        <p:spPr>
          <a:xfrm>
            <a:off x="854696" y="2815208"/>
            <a:ext cx="10482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현재 일본 경제사업</a:t>
            </a:r>
            <a:endParaRPr kumimoji="0" lang="ko-KR" altLang="en-US" sz="5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2544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E04A6C5C-595A-2184-16C8-98592F76CA5C}"/>
              </a:ext>
            </a:extLst>
          </p:cNvPr>
          <p:cNvGrpSpPr/>
          <p:nvPr/>
        </p:nvGrpSpPr>
        <p:grpSpPr>
          <a:xfrm>
            <a:off x="0" y="516836"/>
            <a:ext cx="5068957" cy="974035"/>
            <a:chOff x="0" y="576470"/>
            <a:chExt cx="5068957" cy="97403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F5E06AB8-BDB8-046F-659E-297DCDAFACC8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A984CB30-A442-9AE9-494F-793137CC559D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293C44F-AC98-CA55-7502-92C14AD2B112}"/>
              </a:ext>
            </a:extLst>
          </p:cNvPr>
          <p:cNvSpPr txBox="1"/>
          <p:nvPr/>
        </p:nvSpPr>
        <p:spPr>
          <a:xfrm>
            <a:off x="39757" y="649910"/>
            <a:ext cx="478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아베노믹스의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평가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1D536-2BF0-6E20-66BD-0DD8F921BA2B}"/>
              </a:ext>
            </a:extLst>
          </p:cNvPr>
          <p:cNvSpPr txBox="1"/>
          <p:nvPr/>
        </p:nvSpPr>
        <p:spPr>
          <a:xfrm>
            <a:off x="79513" y="2330824"/>
            <a:ext cx="47807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[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교도통신 설문조사 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]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F26336-3FAD-45E5-F733-B3BCE973E977}"/>
              </a:ext>
            </a:extLst>
          </p:cNvPr>
          <p:cNvSpPr txBox="1"/>
          <p:nvPr/>
        </p:nvSpPr>
        <p:spPr>
          <a:xfrm>
            <a:off x="79513" y="2905780"/>
            <a:ext cx="1180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아베노믹스는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계승 되어야 하는가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?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highlight>
                <a:srgbClr val="FFFF00"/>
              </a:highlight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3D1E-A5B4-DEC5-D7CB-69A03B31B232}"/>
              </a:ext>
            </a:extLst>
          </p:cNvPr>
          <p:cNvSpPr txBox="1"/>
          <p:nvPr/>
        </p:nvSpPr>
        <p:spPr>
          <a:xfrm>
            <a:off x="510987" y="4022732"/>
            <a:ext cx="61856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계승되어야 한다 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– 33.3% 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4C8E05-B54D-A7A8-DFF3-B2ED263EAD82}"/>
              </a:ext>
            </a:extLst>
          </p:cNvPr>
          <p:cNvSpPr txBox="1"/>
          <p:nvPr/>
        </p:nvSpPr>
        <p:spPr>
          <a:xfrm>
            <a:off x="510987" y="5321050"/>
            <a:ext cx="61856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BF3C07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재검토 할 필요가 있다 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BF3C07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– 58.9%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pic>
        <p:nvPicPr>
          <p:cNvPr id="18" name="그래픽 17" descr="신호 단색으로 채워진">
            <a:extLst>
              <a:ext uri="{FF2B5EF4-FFF2-40B4-BE49-F238E27FC236}">
                <a16:creationId xmlns:a16="http://schemas.microsoft.com/office/drawing/2014/main" id="{9A2F1085-1DCB-684A-0BC3-E5DF416EA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7439" y="1111623"/>
            <a:ext cx="5446307" cy="5446307"/>
          </a:xfrm>
          <a:prstGeom prst="rect">
            <a:avLst/>
          </a:prstGeom>
        </p:spPr>
      </p:pic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EF974632-F7E1-4954-9961-BCA8C2891B5D}"/>
              </a:ext>
            </a:extLst>
          </p:cNvPr>
          <p:cNvCxnSpPr/>
          <p:nvPr/>
        </p:nvCxnSpPr>
        <p:spPr>
          <a:xfrm>
            <a:off x="286871" y="4299731"/>
            <a:ext cx="0" cy="1298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3E5EF1C0-BEA2-5A38-E4EF-B2CD30DEFA36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286870" y="4299731"/>
            <a:ext cx="2241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D832AB1E-C778-42FF-ACC6-CC76FDA90CF7}"/>
              </a:ext>
            </a:extLst>
          </p:cNvPr>
          <p:cNvCxnSpPr>
            <a:cxnSpLocks/>
          </p:cNvCxnSpPr>
          <p:nvPr/>
        </p:nvCxnSpPr>
        <p:spPr>
          <a:xfrm flipH="1">
            <a:off x="286870" y="5598049"/>
            <a:ext cx="2241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9763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DBAD4A90-BD32-D947-A1BA-5191A76F589C}"/>
              </a:ext>
            </a:extLst>
          </p:cNvPr>
          <p:cNvGrpSpPr/>
          <p:nvPr/>
        </p:nvGrpSpPr>
        <p:grpSpPr>
          <a:xfrm>
            <a:off x="0" y="516836"/>
            <a:ext cx="6096000" cy="974035"/>
            <a:chOff x="0" y="576470"/>
            <a:chExt cx="5068957" cy="97403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C5536E73-EE02-C059-834F-EAA99050560C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74DA00BC-A677-94E5-86D9-608F78211B1F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5FF7951-ECC4-0BC8-51D9-61CB5B293888}"/>
              </a:ext>
            </a:extLst>
          </p:cNvPr>
          <p:cNvSpPr txBox="1"/>
          <p:nvPr/>
        </p:nvSpPr>
        <p:spPr>
          <a:xfrm>
            <a:off x="39757" y="649910"/>
            <a:ext cx="478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아베노믹스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폐지론</a:t>
            </a:r>
          </a:p>
        </p:txBody>
      </p:sp>
      <p:sp>
        <p:nvSpPr>
          <p:cNvPr id="7" name="그래픽 11" descr="배지 1 단색으로 채워진">
            <a:extLst>
              <a:ext uri="{FF2B5EF4-FFF2-40B4-BE49-F238E27FC236}">
                <a16:creationId xmlns:a16="http://schemas.microsoft.com/office/drawing/2014/main" id="{2DE52573-E942-43F9-5668-EF75CE8B738F}"/>
              </a:ext>
            </a:extLst>
          </p:cNvPr>
          <p:cNvSpPr/>
          <p:nvPr/>
        </p:nvSpPr>
        <p:spPr>
          <a:xfrm>
            <a:off x="225915" y="2616623"/>
            <a:ext cx="723499" cy="723500"/>
          </a:xfrm>
          <a:custGeom>
            <a:avLst/>
            <a:gdLst>
              <a:gd name="connsiteX0" fmla="*/ 361750 w 723499"/>
              <a:gd name="connsiteY0" fmla="*/ 0 h 723500"/>
              <a:gd name="connsiteX1" fmla="*/ 0 w 723499"/>
              <a:gd name="connsiteY1" fmla="*/ 361750 h 723500"/>
              <a:gd name="connsiteX2" fmla="*/ 361750 w 723499"/>
              <a:gd name="connsiteY2" fmla="*/ 723500 h 723500"/>
              <a:gd name="connsiteX3" fmla="*/ 723500 w 723499"/>
              <a:gd name="connsiteY3" fmla="*/ 361750 h 723500"/>
              <a:gd name="connsiteX4" fmla="*/ 723500 w 723499"/>
              <a:gd name="connsiteY4" fmla="*/ 361712 h 723500"/>
              <a:gd name="connsiteX5" fmla="*/ 362036 w 723499"/>
              <a:gd name="connsiteY5" fmla="*/ 0 h 723500"/>
              <a:gd name="connsiteX6" fmla="*/ 361750 w 723499"/>
              <a:gd name="connsiteY6" fmla="*/ 0 h 723500"/>
              <a:gd name="connsiteX7" fmla="*/ 401431 w 723499"/>
              <a:gd name="connsiteY7" fmla="*/ 515303 h 723500"/>
              <a:gd name="connsiteX8" fmla="*/ 346405 w 723499"/>
              <a:gd name="connsiteY8" fmla="*/ 515303 h 723500"/>
              <a:gd name="connsiteX9" fmla="*/ 346405 w 723499"/>
              <a:gd name="connsiteY9" fmla="*/ 252498 h 723500"/>
              <a:gd name="connsiteX10" fmla="*/ 331689 w 723499"/>
              <a:gd name="connsiteY10" fmla="*/ 261671 h 723500"/>
              <a:gd name="connsiteX11" fmla="*/ 315725 w 723499"/>
              <a:gd name="connsiteY11" fmla="*/ 269577 h 723500"/>
              <a:gd name="connsiteX12" fmla="*/ 297066 w 723499"/>
              <a:gd name="connsiteY12" fmla="*/ 276063 h 723500"/>
              <a:gd name="connsiteX13" fmla="*/ 275558 w 723499"/>
              <a:gd name="connsiteY13" fmla="*/ 281912 h 723500"/>
              <a:gd name="connsiteX14" fmla="*/ 275558 w 723499"/>
              <a:gd name="connsiteY14" fmla="*/ 237954 h 723500"/>
              <a:gd name="connsiteX15" fmla="*/ 289941 w 723499"/>
              <a:gd name="connsiteY15" fmla="*/ 233524 h 723500"/>
              <a:gd name="connsiteX16" fmla="*/ 302762 w 723499"/>
              <a:gd name="connsiteY16" fmla="*/ 229095 h 723500"/>
              <a:gd name="connsiteX17" fmla="*/ 315411 w 723499"/>
              <a:gd name="connsiteY17" fmla="*/ 223876 h 723500"/>
              <a:gd name="connsiteX18" fmla="*/ 328060 w 723499"/>
              <a:gd name="connsiteY18" fmla="*/ 218656 h 723500"/>
              <a:gd name="connsiteX19" fmla="*/ 340224 w 723499"/>
              <a:gd name="connsiteY19" fmla="*/ 212331 h 723500"/>
              <a:gd name="connsiteX20" fmla="*/ 352415 w 723499"/>
              <a:gd name="connsiteY20" fmla="*/ 205664 h 723500"/>
              <a:gd name="connsiteX21" fmla="*/ 365531 w 723499"/>
              <a:gd name="connsiteY21" fmla="*/ 198044 h 723500"/>
              <a:gd name="connsiteX22" fmla="*/ 378666 w 723499"/>
              <a:gd name="connsiteY22" fmla="*/ 190424 h 723500"/>
              <a:gd name="connsiteX23" fmla="*/ 401431 w 723499"/>
              <a:gd name="connsiteY23" fmla="*/ 190424 h 72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3499" h="723500">
                <a:moveTo>
                  <a:pt x="361750" y="0"/>
                </a:moveTo>
                <a:cubicBezTo>
                  <a:pt x="161961" y="0"/>
                  <a:pt x="0" y="161961"/>
                  <a:pt x="0" y="361750"/>
                </a:cubicBezTo>
                <a:cubicBezTo>
                  <a:pt x="0" y="561539"/>
                  <a:pt x="161961" y="723500"/>
                  <a:pt x="361750" y="723500"/>
                </a:cubicBezTo>
                <a:cubicBezTo>
                  <a:pt x="561539" y="723500"/>
                  <a:pt x="723500" y="561539"/>
                  <a:pt x="723500" y="361750"/>
                </a:cubicBezTo>
                <a:cubicBezTo>
                  <a:pt x="723500" y="361738"/>
                  <a:pt x="723500" y="361724"/>
                  <a:pt x="723500" y="361712"/>
                </a:cubicBezTo>
                <a:cubicBezTo>
                  <a:pt x="723569" y="162013"/>
                  <a:pt x="561735" y="69"/>
                  <a:pt x="362036" y="0"/>
                </a:cubicBezTo>
                <a:cubicBezTo>
                  <a:pt x="361940" y="0"/>
                  <a:pt x="361845" y="0"/>
                  <a:pt x="361750" y="0"/>
                </a:cubicBezTo>
                <a:close/>
                <a:moveTo>
                  <a:pt x="401431" y="515303"/>
                </a:moveTo>
                <a:lnTo>
                  <a:pt x="346405" y="515303"/>
                </a:lnTo>
                <a:lnTo>
                  <a:pt x="346405" y="252498"/>
                </a:lnTo>
                <a:cubicBezTo>
                  <a:pt x="341757" y="255673"/>
                  <a:pt x="336852" y="258731"/>
                  <a:pt x="331689" y="261671"/>
                </a:cubicBezTo>
                <a:cubicBezTo>
                  <a:pt x="326529" y="264621"/>
                  <a:pt x="321198" y="267260"/>
                  <a:pt x="315725" y="269577"/>
                </a:cubicBezTo>
                <a:cubicBezTo>
                  <a:pt x="309807" y="271901"/>
                  <a:pt x="303587" y="274063"/>
                  <a:pt x="297066" y="276063"/>
                </a:cubicBezTo>
                <a:cubicBezTo>
                  <a:pt x="290544" y="278063"/>
                  <a:pt x="283375" y="280013"/>
                  <a:pt x="275558" y="281912"/>
                </a:cubicBezTo>
                <a:lnTo>
                  <a:pt x="275558" y="237954"/>
                </a:lnTo>
                <a:cubicBezTo>
                  <a:pt x="280828" y="236474"/>
                  <a:pt x="285623" y="234998"/>
                  <a:pt x="289941" y="233524"/>
                </a:cubicBezTo>
                <a:cubicBezTo>
                  <a:pt x="294259" y="232051"/>
                  <a:pt x="298533" y="230575"/>
                  <a:pt x="302762" y="229095"/>
                </a:cubicBezTo>
                <a:cubicBezTo>
                  <a:pt x="306962" y="227409"/>
                  <a:pt x="311191" y="225676"/>
                  <a:pt x="315411" y="223876"/>
                </a:cubicBezTo>
                <a:cubicBezTo>
                  <a:pt x="319630" y="222075"/>
                  <a:pt x="323840" y="220351"/>
                  <a:pt x="328060" y="218656"/>
                </a:cubicBezTo>
                <a:cubicBezTo>
                  <a:pt x="332061" y="216548"/>
                  <a:pt x="336115" y="214439"/>
                  <a:pt x="340224" y="212331"/>
                </a:cubicBezTo>
                <a:cubicBezTo>
                  <a:pt x="344332" y="210224"/>
                  <a:pt x="348396" y="208000"/>
                  <a:pt x="352415" y="205664"/>
                </a:cubicBezTo>
                <a:cubicBezTo>
                  <a:pt x="356861" y="203352"/>
                  <a:pt x="361233" y="200813"/>
                  <a:pt x="365531" y="198044"/>
                </a:cubicBezTo>
                <a:cubicBezTo>
                  <a:pt x="369830" y="195275"/>
                  <a:pt x="374209" y="192736"/>
                  <a:pt x="378666" y="190424"/>
                </a:cubicBezTo>
                <a:lnTo>
                  <a:pt x="401431" y="1904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8" name="그래픽 7" descr="배지 단색으로 채워진">
            <a:extLst>
              <a:ext uri="{FF2B5EF4-FFF2-40B4-BE49-F238E27FC236}">
                <a16:creationId xmlns:a16="http://schemas.microsoft.com/office/drawing/2014/main" id="{8FCF6003-8233-A98F-FAF4-C99FBC490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464" y="4008675"/>
            <a:ext cx="914400" cy="914400"/>
          </a:xfrm>
          <a:prstGeom prst="rect">
            <a:avLst/>
          </a:prstGeom>
        </p:spPr>
      </p:pic>
      <p:pic>
        <p:nvPicPr>
          <p:cNvPr id="9" name="그래픽 8" descr="배지 3 단색으로 채워진">
            <a:extLst>
              <a:ext uri="{FF2B5EF4-FFF2-40B4-BE49-F238E27FC236}">
                <a16:creationId xmlns:a16="http://schemas.microsoft.com/office/drawing/2014/main" id="{ED1C1385-3F68-EEC4-E2F4-A895170DE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464" y="5591627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080D40-C9DA-AD68-AC76-670E0F07274A}"/>
              </a:ext>
            </a:extLst>
          </p:cNvPr>
          <p:cNvSpPr txBox="1"/>
          <p:nvPr/>
        </p:nvSpPr>
        <p:spPr>
          <a:xfrm>
            <a:off x="1506071" y="2739846"/>
            <a:ext cx="84447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교도통신의 설문조사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, </a:t>
            </a:r>
            <a:r>
              <a:rPr kumimoji="0" lang="ko-KR" alt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아베노믹스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계승 반대 답안 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58.9%</a:t>
            </a:r>
            <a:endParaRPr kumimoji="0" lang="ko-KR" alt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520983-4D6A-5049-9B26-CF95CBBFC813}"/>
              </a:ext>
            </a:extLst>
          </p:cNvPr>
          <p:cNvSpPr txBox="1"/>
          <p:nvPr/>
        </p:nvSpPr>
        <p:spPr>
          <a:xfrm>
            <a:off x="1506071" y="4227348"/>
            <a:ext cx="53967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아베노믹스의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성과 과장 사실 </a:t>
            </a:r>
            <a:r>
              <a:rPr kumimoji="0" lang="ko-KR" alt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밝혀짐</a:t>
            </a:r>
            <a:endParaRPr kumimoji="0" lang="ko-KR" alt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0D45C9-C21B-13B4-2481-5DA6D828353F}"/>
              </a:ext>
            </a:extLst>
          </p:cNvPr>
          <p:cNvSpPr txBox="1"/>
          <p:nvPr/>
        </p:nvSpPr>
        <p:spPr>
          <a:xfrm>
            <a:off x="1506071" y="5810300"/>
            <a:ext cx="84582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현 일본 총리 기시다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, 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엔화 가치를 높이기 위한 조치 취함</a:t>
            </a:r>
          </a:p>
        </p:txBody>
      </p:sp>
    </p:spTree>
    <p:extLst>
      <p:ext uri="{BB962C8B-B14F-4D97-AF65-F5344CB8AC3E}">
        <p14:creationId xmlns:p14="http://schemas.microsoft.com/office/powerpoint/2010/main" val="38772948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1B63B07B-CBE3-8CA4-D5D4-05C4FDFDD572}"/>
              </a:ext>
            </a:extLst>
          </p:cNvPr>
          <p:cNvGrpSpPr/>
          <p:nvPr/>
        </p:nvGrpSpPr>
        <p:grpSpPr>
          <a:xfrm>
            <a:off x="1" y="516836"/>
            <a:ext cx="5567082" cy="974035"/>
            <a:chOff x="0" y="576470"/>
            <a:chExt cx="5068957" cy="97403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EE70ADB1-A6B2-D6A5-E9DB-A3CEB368D88B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5CD9D0EB-1BA4-DCDF-4735-881C76BBD167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649E297-4DC9-9C1B-4DBA-A52B29FCEB7A}"/>
              </a:ext>
            </a:extLst>
          </p:cNvPr>
          <p:cNvSpPr txBox="1"/>
          <p:nvPr/>
        </p:nvSpPr>
        <p:spPr>
          <a:xfrm>
            <a:off x="39757" y="649910"/>
            <a:ext cx="5876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외환시장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‘</a:t>
            </a:r>
            <a:r>
              <a:rPr kumimoji="0" lang="ko-KR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킹달러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’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현상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7190E90-789A-FB20-695E-418CF489674E}"/>
              </a:ext>
            </a:extLst>
          </p:cNvPr>
          <p:cNvGrpSpPr/>
          <p:nvPr/>
        </p:nvGrpSpPr>
        <p:grpSpPr>
          <a:xfrm>
            <a:off x="204825" y="2336357"/>
            <a:ext cx="7461456" cy="1569450"/>
            <a:chOff x="168966" y="2780379"/>
            <a:chExt cx="7461456" cy="1569450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DD42D784-C2D7-4B58-475F-A93328BED877}"/>
                </a:ext>
              </a:extLst>
            </p:cNvPr>
            <p:cNvGrpSpPr/>
            <p:nvPr/>
          </p:nvGrpSpPr>
          <p:grpSpPr>
            <a:xfrm>
              <a:off x="168966" y="2780379"/>
              <a:ext cx="6698762" cy="723500"/>
              <a:chOff x="168966" y="2722414"/>
              <a:chExt cx="6698762" cy="723500"/>
            </a:xfrm>
          </p:grpSpPr>
          <p:sp>
            <p:nvSpPr>
              <p:cNvPr id="9" name="그래픽 11" descr="배지 1 단색으로 채워진">
                <a:extLst>
                  <a:ext uri="{FF2B5EF4-FFF2-40B4-BE49-F238E27FC236}">
                    <a16:creationId xmlns:a16="http://schemas.microsoft.com/office/drawing/2014/main" id="{DDD0C9B3-0A11-3BFD-E1A9-18ECF45FCD6B}"/>
                  </a:ext>
                </a:extLst>
              </p:cNvPr>
              <p:cNvSpPr/>
              <p:nvPr/>
            </p:nvSpPr>
            <p:spPr>
              <a:xfrm>
                <a:off x="168966" y="2722414"/>
                <a:ext cx="723499" cy="723500"/>
              </a:xfrm>
              <a:custGeom>
                <a:avLst/>
                <a:gdLst>
                  <a:gd name="connsiteX0" fmla="*/ 361750 w 723499"/>
                  <a:gd name="connsiteY0" fmla="*/ 0 h 723500"/>
                  <a:gd name="connsiteX1" fmla="*/ 0 w 723499"/>
                  <a:gd name="connsiteY1" fmla="*/ 361750 h 723500"/>
                  <a:gd name="connsiteX2" fmla="*/ 361750 w 723499"/>
                  <a:gd name="connsiteY2" fmla="*/ 723500 h 723500"/>
                  <a:gd name="connsiteX3" fmla="*/ 723500 w 723499"/>
                  <a:gd name="connsiteY3" fmla="*/ 361750 h 723500"/>
                  <a:gd name="connsiteX4" fmla="*/ 723500 w 723499"/>
                  <a:gd name="connsiteY4" fmla="*/ 361712 h 723500"/>
                  <a:gd name="connsiteX5" fmla="*/ 362036 w 723499"/>
                  <a:gd name="connsiteY5" fmla="*/ 0 h 723500"/>
                  <a:gd name="connsiteX6" fmla="*/ 361750 w 723499"/>
                  <a:gd name="connsiteY6" fmla="*/ 0 h 723500"/>
                  <a:gd name="connsiteX7" fmla="*/ 401431 w 723499"/>
                  <a:gd name="connsiteY7" fmla="*/ 515303 h 723500"/>
                  <a:gd name="connsiteX8" fmla="*/ 346405 w 723499"/>
                  <a:gd name="connsiteY8" fmla="*/ 515303 h 723500"/>
                  <a:gd name="connsiteX9" fmla="*/ 346405 w 723499"/>
                  <a:gd name="connsiteY9" fmla="*/ 252498 h 723500"/>
                  <a:gd name="connsiteX10" fmla="*/ 331689 w 723499"/>
                  <a:gd name="connsiteY10" fmla="*/ 261671 h 723500"/>
                  <a:gd name="connsiteX11" fmla="*/ 315725 w 723499"/>
                  <a:gd name="connsiteY11" fmla="*/ 269577 h 723500"/>
                  <a:gd name="connsiteX12" fmla="*/ 297066 w 723499"/>
                  <a:gd name="connsiteY12" fmla="*/ 276063 h 723500"/>
                  <a:gd name="connsiteX13" fmla="*/ 275558 w 723499"/>
                  <a:gd name="connsiteY13" fmla="*/ 281912 h 723500"/>
                  <a:gd name="connsiteX14" fmla="*/ 275558 w 723499"/>
                  <a:gd name="connsiteY14" fmla="*/ 237954 h 723500"/>
                  <a:gd name="connsiteX15" fmla="*/ 289941 w 723499"/>
                  <a:gd name="connsiteY15" fmla="*/ 233524 h 723500"/>
                  <a:gd name="connsiteX16" fmla="*/ 302762 w 723499"/>
                  <a:gd name="connsiteY16" fmla="*/ 229095 h 723500"/>
                  <a:gd name="connsiteX17" fmla="*/ 315411 w 723499"/>
                  <a:gd name="connsiteY17" fmla="*/ 223876 h 723500"/>
                  <a:gd name="connsiteX18" fmla="*/ 328060 w 723499"/>
                  <a:gd name="connsiteY18" fmla="*/ 218656 h 723500"/>
                  <a:gd name="connsiteX19" fmla="*/ 340224 w 723499"/>
                  <a:gd name="connsiteY19" fmla="*/ 212331 h 723500"/>
                  <a:gd name="connsiteX20" fmla="*/ 352415 w 723499"/>
                  <a:gd name="connsiteY20" fmla="*/ 205664 h 723500"/>
                  <a:gd name="connsiteX21" fmla="*/ 365531 w 723499"/>
                  <a:gd name="connsiteY21" fmla="*/ 198044 h 723500"/>
                  <a:gd name="connsiteX22" fmla="*/ 378666 w 723499"/>
                  <a:gd name="connsiteY22" fmla="*/ 190424 h 723500"/>
                  <a:gd name="connsiteX23" fmla="*/ 401431 w 723499"/>
                  <a:gd name="connsiteY23" fmla="*/ 190424 h 72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23499" h="723500">
                    <a:moveTo>
                      <a:pt x="361750" y="0"/>
                    </a:moveTo>
                    <a:cubicBezTo>
                      <a:pt x="161961" y="0"/>
                      <a:pt x="0" y="161961"/>
                      <a:pt x="0" y="361750"/>
                    </a:cubicBezTo>
                    <a:cubicBezTo>
                      <a:pt x="0" y="561539"/>
                      <a:pt x="161961" y="723500"/>
                      <a:pt x="361750" y="723500"/>
                    </a:cubicBezTo>
                    <a:cubicBezTo>
                      <a:pt x="561539" y="723500"/>
                      <a:pt x="723500" y="561539"/>
                      <a:pt x="723500" y="361750"/>
                    </a:cubicBezTo>
                    <a:cubicBezTo>
                      <a:pt x="723500" y="361738"/>
                      <a:pt x="723500" y="361724"/>
                      <a:pt x="723500" y="361712"/>
                    </a:cubicBezTo>
                    <a:cubicBezTo>
                      <a:pt x="723569" y="162013"/>
                      <a:pt x="561735" y="69"/>
                      <a:pt x="362036" y="0"/>
                    </a:cubicBezTo>
                    <a:cubicBezTo>
                      <a:pt x="361940" y="0"/>
                      <a:pt x="361845" y="0"/>
                      <a:pt x="361750" y="0"/>
                    </a:cubicBezTo>
                    <a:close/>
                    <a:moveTo>
                      <a:pt x="401431" y="515303"/>
                    </a:moveTo>
                    <a:lnTo>
                      <a:pt x="346405" y="515303"/>
                    </a:lnTo>
                    <a:lnTo>
                      <a:pt x="346405" y="252498"/>
                    </a:lnTo>
                    <a:cubicBezTo>
                      <a:pt x="341757" y="255673"/>
                      <a:pt x="336852" y="258731"/>
                      <a:pt x="331689" y="261671"/>
                    </a:cubicBezTo>
                    <a:cubicBezTo>
                      <a:pt x="326529" y="264621"/>
                      <a:pt x="321198" y="267260"/>
                      <a:pt x="315725" y="269577"/>
                    </a:cubicBezTo>
                    <a:cubicBezTo>
                      <a:pt x="309807" y="271901"/>
                      <a:pt x="303587" y="274063"/>
                      <a:pt x="297066" y="276063"/>
                    </a:cubicBezTo>
                    <a:cubicBezTo>
                      <a:pt x="290544" y="278063"/>
                      <a:pt x="283375" y="280013"/>
                      <a:pt x="275558" y="281912"/>
                    </a:cubicBezTo>
                    <a:lnTo>
                      <a:pt x="275558" y="237954"/>
                    </a:lnTo>
                    <a:cubicBezTo>
                      <a:pt x="280828" y="236474"/>
                      <a:pt x="285623" y="234998"/>
                      <a:pt x="289941" y="233524"/>
                    </a:cubicBezTo>
                    <a:cubicBezTo>
                      <a:pt x="294259" y="232051"/>
                      <a:pt x="298533" y="230575"/>
                      <a:pt x="302762" y="229095"/>
                    </a:cubicBezTo>
                    <a:cubicBezTo>
                      <a:pt x="306962" y="227409"/>
                      <a:pt x="311191" y="225676"/>
                      <a:pt x="315411" y="223876"/>
                    </a:cubicBezTo>
                    <a:cubicBezTo>
                      <a:pt x="319630" y="222075"/>
                      <a:pt x="323840" y="220351"/>
                      <a:pt x="328060" y="218656"/>
                    </a:cubicBezTo>
                    <a:cubicBezTo>
                      <a:pt x="332061" y="216548"/>
                      <a:pt x="336115" y="214439"/>
                      <a:pt x="340224" y="212331"/>
                    </a:cubicBezTo>
                    <a:cubicBezTo>
                      <a:pt x="344332" y="210224"/>
                      <a:pt x="348396" y="208000"/>
                      <a:pt x="352415" y="205664"/>
                    </a:cubicBezTo>
                    <a:cubicBezTo>
                      <a:pt x="356861" y="203352"/>
                      <a:pt x="361233" y="200813"/>
                      <a:pt x="365531" y="198044"/>
                    </a:cubicBezTo>
                    <a:cubicBezTo>
                      <a:pt x="369830" y="195275"/>
                      <a:pt x="374209" y="192736"/>
                      <a:pt x="378666" y="190424"/>
                    </a:cubicBezTo>
                    <a:lnTo>
                      <a:pt x="401431" y="19042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highlight>
                    <a:srgbClr val="FFFF00"/>
                  </a:highligh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28AAC3-2337-CBD0-0D44-61A7F89D1AAB}"/>
                  </a:ext>
                </a:extLst>
              </p:cNvPr>
              <p:cNvSpPr txBox="1"/>
              <p:nvPr/>
            </p:nvSpPr>
            <p:spPr>
              <a:xfrm>
                <a:off x="1177047" y="2776387"/>
                <a:ext cx="569068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+mn-cs"/>
                  </a:rPr>
                  <a:t>‘</a:t>
                </a:r>
                <a:r>
                  <a:rPr kumimoji="0" lang="ko-KR" altLang="en-US" sz="3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+mn-cs"/>
                  </a:rPr>
                  <a:t>킹달러</a:t>
                </a:r>
                <a:r>
                  <a:rPr kumimoji="0" lang="en-US" altLang="ko-KR" sz="3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+mn-cs"/>
                  </a:rPr>
                  <a:t>’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28B1C5-6DF6-ECD7-209D-B172D33BF749}"/>
                </a:ext>
              </a:extLst>
            </p:cNvPr>
            <p:cNvSpPr txBox="1"/>
            <p:nvPr/>
          </p:nvSpPr>
          <p:spPr>
            <a:xfrm>
              <a:off x="168966" y="3826609"/>
              <a:ext cx="7461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60000"/>
                      <a:lumOff val="40000"/>
                    </a:srgbClr>
                  </a:solidFill>
                  <a:effectLst/>
                  <a:highlight>
                    <a:srgbClr val="FFFF00"/>
                  </a:highlight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미국의 금리 인상</a:t>
              </a:r>
              <a:r>
                <a:rPr kumimoji="0" lang="en-US" altLang="ko-KR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60000"/>
                      <a:lumOff val="40000"/>
                    </a:srgbClr>
                  </a:solidFill>
                  <a:effectLst/>
                  <a:highlight>
                    <a:srgbClr val="FFFF00"/>
                  </a:highlight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, </a:t>
              </a:r>
              <a:r>
                <a:rPr kumimoji="0" lang="ko-KR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60000"/>
                      <a:lumOff val="40000"/>
                    </a:srgbClr>
                  </a:solidFill>
                  <a:effectLst/>
                  <a:highlight>
                    <a:srgbClr val="FFFF00"/>
                  </a:highlight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주요국들의 경제 약화</a:t>
              </a: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24E4094-7BEE-D4D7-5ED2-E40E4902D4AD}"/>
              </a:ext>
            </a:extLst>
          </p:cNvPr>
          <p:cNvSpPr/>
          <p:nvPr/>
        </p:nvSpPr>
        <p:spPr>
          <a:xfrm>
            <a:off x="331694" y="4751294"/>
            <a:ext cx="1775012" cy="15898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금리 인상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이자율 인상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3BD6D06-BEC7-EDB2-7FA1-9B385BBD36F1}"/>
              </a:ext>
            </a:extLst>
          </p:cNvPr>
          <p:cNvSpPr/>
          <p:nvPr/>
        </p:nvSpPr>
        <p:spPr>
          <a:xfrm>
            <a:off x="3416222" y="4741538"/>
            <a:ext cx="1775012" cy="15898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투자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/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소비 감소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예금 늘어남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82EAE69-F43D-B52F-FEA3-A8E0E6711893}"/>
              </a:ext>
            </a:extLst>
          </p:cNvPr>
          <p:cNvSpPr/>
          <p:nvPr/>
        </p:nvSpPr>
        <p:spPr>
          <a:xfrm>
            <a:off x="6578333" y="4741538"/>
            <a:ext cx="1775012" cy="15898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달러의 공급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감소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5D5C7AE-58C6-0541-1D7C-F84DCB13DA52}"/>
              </a:ext>
            </a:extLst>
          </p:cNvPr>
          <p:cNvSpPr/>
          <p:nvPr/>
        </p:nvSpPr>
        <p:spPr>
          <a:xfrm>
            <a:off x="9740444" y="4751294"/>
            <a:ext cx="1775012" cy="15898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금리 인상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달러 선호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달러 가치 상승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3B4C63C9-F2EF-683E-24AB-3966DFFBD7EE}"/>
              </a:ext>
            </a:extLst>
          </p:cNvPr>
          <p:cNvSpPr/>
          <p:nvPr/>
        </p:nvSpPr>
        <p:spPr>
          <a:xfrm>
            <a:off x="2519417" y="5377887"/>
            <a:ext cx="484094" cy="31717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A99BF1C0-D53F-E0F1-6F4D-50ABD5DEC532}"/>
              </a:ext>
            </a:extLst>
          </p:cNvPr>
          <p:cNvSpPr/>
          <p:nvPr/>
        </p:nvSpPr>
        <p:spPr>
          <a:xfrm>
            <a:off x="5642736" y="5377887"/>
            <a:ext cx="484094" cy="31717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6C73EA15-AA57-9810-F657-6BCC3E8DF5DC}"/>
              </a:ext>
            </a:extLst>
          </p:cNvPr>
          <p:cNvSpPr/>
          <p:nvPr/>
        </p:nvSpPr>
        <p:spPr>
          <a:xfrm>
            <a:off x="8804847" y="5407252"/>
            <a:ext cx="484094" cy="31717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3337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DBAD4A90-BD32-D947-A1BA-5191A76F589C}"/>
              </a:ext>
            </a:extLst>
          </p:cNvPr>
          <p:cNvGrpSpPr/>
          <p:nvPr/>
        </p:nvGrpSpPr>
        <p:grpSpPr>
          <a:xfrm>
            <a:off x="0" y="516836"/>
            <a:ext cx="5068957" cy="974035"/>
            <a:chOff x="0" y="576470"/>
            <a:chExt cx="5068957" cy="97403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C5536E73-EE02-C059-834F-EAA99050560C}"/>
                </a:ext>
              </a:extLst>
            </p:cNvPr>
            <p:cNvSpPr/>
            <p:nvPr/>
          </p:nvSpPr>
          <p:spPr>
            <a:xfrm>
              <a:off x="0" y="576470"/>
              <a:ext cx="4780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74DA00BC-A677-94E5-86D9-608F78211B1F}"/>
                </a:ext>
              </a:extLst>
            </p:cNvPr>
            <p:cNvSpPr/>
            <p:nvPr/>
          </p:nvSpPr>
          <p:spPr>
            <a:xfrm>
              <a:off x="4860235" y="576470"/>
              <a:ext cx="208722" cy="9740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24BE907-4FD0-55C6-B0B8-6001F182DD45}"/>
              </a:ext>
            </a:extLst>
          </p:cNvPr>
          <p:cNvSpPr txBox="1"/>
          <p:nvPr/>
        </p:nvSpPr>
        <p:spPr>
          <a:xfrm>
            <a:off x="39757" y="649910"/>
            <a:ext cx="478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아베노믹스의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유지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93592AD-959A-DDC9-07E0-EA3D3F200690}"/>
              </a:ext>
            </a:extLst>
          </p:cNvPr>
          <p:cNvGrpSpPr/>
          <p:nvPr/>
        </p:nvGrpSpPr>
        <p:grpSpPr>
          <a:xfrm>
            <a:off x="1376083" y="2022906"/>
            <a:ext cx="9672918" cy="974035"/>
            <a:chOff x="1376083" y="2022906"/>
            <a:chExt cx="9672918" cy="974035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EC5922E0-E3E0-A1F9-E8A3-5E92D45B7786}"/>
                </a:ext>
              </a:extLst>
            </p:cNvPr>
            <p:cNvSpPr/>
            <p:nvPr/>
          </p:nvSpPr>
          <p:spPr>
            <a:xfrm>
              <a:off x="1636059" y="2022906"/>
              <a:ext cx="9296400" cy="97403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827936-CCC8-68F1-850D-5E35FEC91317}"/>
                </a:ext>
              </a:extLst>
            </p:cNvPr>
            <p:cNvSpPr txBox="1"/>
            <p:nvPr/>
          </p:nvSpPr>
          <p:spPr>
            <a:xfrm>
              <a:off x="1376083" y="2271396"/>
              <a:ext cx="967291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‘</a:t>
              </a:r>
              <a:r>
                <a:rPr kumimoji="0" lang="ko-KR" altLang="en-US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킹달러</a:t>
              </a:r>
              <a:r>
                <a:rPr kumimoji="0" lang="en-US" altLang="ko-KR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’ </a:t>
              </a:r>
              <a:r>
                <a:rPr kumimoji="0" lang="ko-KR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현상으로 인한 미국을 제외한 다른 나라의 화폐가치 하락</a:t>
              </a:r>
            </a:p>
          </p:txBody>
        </p:sp>
      </p:grp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823731C1-9041-D2A9-7CDB-8F76F9330DAC}"/>
              </a:ext>
            </a:extLst>
          </p:cNvPr>
          <p:cNvSpPr/>
          <p:nvPr/>
        </p:nvSpPr>
        <p:spPr>
          <a:xfrm>
            <a:off x="5880847" y="3110753"/>
            <a:ext cx="430306" cy="49305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ED5C9DB-6F22-487C-BCB0-66799909FF3B}"/>
              </a:ext>
            </a:extLst>
          </p:cNvPr>
          <p:cNvGrpSpPr/>
          <p:nvPr/>
        </p:nvGrpSpPr>
        <p:grpSpPr>
          <a:xfrm>
            <a:off x="1376083" y="3717624"/>
            <a:ext cx="9672918" cy="974035"/>
            <a:chOff x="1376083" y="2022906"/>
            <a:chExt cx="9672918" cy="974035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A6C45981-EBC1-272D-4A93-870EA18DAA46}"/>
                </a:ext>
              </a:extLst>
            </p:cNvPr>
            <p:cNvSpPr/>
            <p:nvPr/>
          </p:nvSpPr>
          <p:spPr>
            <a:xfrm>
              <a:off x="1636059" y="2022906"/>
              <a:ext cx="9296400" cy="97403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5C78C3-C098-7B15-784C-1921AFBE5D39}"/>
                </a:ext>
              </a:extLst>
            </p:cNvPr>
            <p:cNvSpPr txBox="1"/>
            <p:nvPr/>
          </p:nvSpPr>
          <p:spPr>
            <a:xfrm>
              <a:off x="1376083" y="2271396"/>
              <a:ext cx="967291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느린 경기회복으로 금리를 올리지 못함</a:t>
              </a:r>
            </a:p>
          </p:txBody>
        </p:sp>
      </p:grp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4C7D9411-6142-A406-FB6A-48CDA0BBF0EA}"/>
              </a:ext>
            </a:extLst>
          </p:cNvPr>
          <p:cNvSpPr/>
          <p:nvPr/>
        </p:nvSpPr>
        <p:spPr>
          <a:xfrm>
            <a:off x="5880847" y="4824698"/>
            <a:ext cx="430306" cy="49305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CD9554F-DF10-3F01-B46C-E93AB44A2401}"/>
              </a:ext>
            </a:extLst>
          </p:cNvPr>
          <p:cNvGrpSpPr/>
          <p:nvPr/>
        </p:nvGrpSpPr>
        <p:grpSpPr>
          <a:xfrm>
            <a:off x="1376083" y="5450796"/>
            <a:ext cx="9672918" cy="974035"/>
            <a:chOff x="1376083" y="2022906"/>
            <a:chExt cx="9672918" cy="974035"/>
          </a:xfrm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1493513A-9A18-3A60-7DC0-20DFC98ACAF2}"/>
                </a:ext>
              </a:extLst>
            </p:cNvPr>
            <p:cNvSpPr/>
            <p:nvPr/>
          </p:nvSpPr>
          <p:spPr>
            <a:xfrm>
              <a:off x="1636059" y="2022906"/>
              <a:ext cx="9296400" cy="97403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EC54CD-E7FC-FCB5-D127-C7E05ED20CF2}"/>
                </a:ext>
              </a:extLst>
            </p:cNvPr>
            <p:cNvSpPr txBox="1"/>
            <p:nvPr/>
          </p:nvSpPr>
          <p:spPr>
            <a:xfrm>
              <a:off x="1376083" y="2271396"/>
              <a:ext cx="967291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경제 성장</a:t>
              </a:r>
              <a:r>
                <a:rPr kumimoji="0" lang="en-US" altLang="ko-KR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, </a:t>
              </a:r>
              <a:r>
                <a:rPr kumimoji="0" lang="ko-KR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금융 문제 해결을 위해 금융완화정책 유지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523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180063" y="1880109"/>
            <a:ext cx="2753092" cy="4114286"/>
            <a:chOff x="1770095" y="2820163"/>
            <a:chExt cx="4129638" cy="617142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0095" y="2820163"/>
              <a:ext cx="4129638" cy="6171429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3983" y="369240"/>
            <a:ext cx="4443869" cy="103007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2270" y="1712934"/>
            <a:ext cx="1272198" cy="871163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1790" y="2518260"/>
            <a:ext cx="6648744" cy="742668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01794" y="3080775"/>
            <a:ext cx="3253087" cy="742668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07507" y="4250583"/>
            <a:ext cx="3955836" cy="69757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07508" y="3663062"/>
            <a:ext cx="4638725" cy="697576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07505" y="4759784"/>
            <a:ext cx="3041614" cy="697576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07508" y="5277511"/>
            <a:ext cx="2522890" cy="697576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7631" y="1832145"/>
            <a:ext cx="3319607" cy="69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&#10;야외, 장면, 보행자, 건물이(가) 표시된 사진">
            <a:extLst>
              <a:ext uri="{FF2B5EF4-FFF2-40B4-BE49-F238E27FC236}">
                <a16:creationId xmlns:a16="http://schemas.microsoft.com/office/drawing/2014/main" id="{7F592899-4058-3222-327C-2E17D50ED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2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7" y="1"/>
            <a:ext cx="12208957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6894C-C110-5579-94D2-600F077BD4BE}"/>
              </a:ext>
            </a:extLst>
          </p:cNvPr>
          <p:cNvSpPr txBox="1"/>
          <p:nvPr/>
        </p:nvSpPr>
        <p:spPr>
          <a:xfrm>
            <a:off x="854696" y="2815208"/>
            <a:ext cx="10482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일본 경제사업 전망</a:t>
            </a:r>
            <a:endParaRPr kumimoji="0" lang="ko-KR" altLang="en-US" sz="5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2997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8F32CC07-7711-27D2-E114-13D015CB7E2D}"/>
              </a:ext>
            </a:extLst>
          </p:cNvPr>
          <p:cNvGrpSpPr/>
          <p:nvPr/>
        </p:nvGrpSpPr>
        <p:grpSpPr>
          <a:xfrm>
            <a:off x="0" y="516836"/>
            <a:ext cx="6535271" cy="974035"/>
            <a:chOff x="0" y="516836"/>
            <a:chExt cx="6535271" cy="974035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DBAD4A90-BD32-D947-A1BA-5191A76F589C}"/>
                </a:ext>
              </a:extLst>
            </p:cNvPr>
            <p:cNvGrpSpPr/>
            <p:nvPr/>
          </p:nvGrpSpPr>
          <p:grpSpPr>
            <a:xfrm>
              <a:off x="0" y="516836"/>
              <a:ext cx="6535271" cy="974035"/>
              <a:chOff x="0" y="576470"/>
              <a:chExt cx="5068957" cy="974035"/>
            </a:xfrm>
          </p:grpSpPr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C5536E73-EE02-C059-834F-EAA99050560C}"/>
                  </a:ext>
                </a:extLst>
              </p:cNvPr>
              <p:cNvSpPr/>
              <p:nvPr/>
            </p:nvSpPr>
            <p:spPr>
              <a:xfrm>
                <a:off x="0" y="576470"/>
                <a:ext cx="4780722" cy="9740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74DA00BC-A677-94E5-86D9-608F78211B1F}"/>
                  </a:ext>
                </a:extLst>
              </p:cNvPr>
              <p:cNvSpPr/>
              <p:nvPr/>
            </p:nvSpPr>
            <p:spPr>
              <a:xfrm>
                <a:off x="4860235" y="576470"/>
                <a:ext cx="208722" cy="9740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5E0F034-CBAF-973E-5884-2D946171D510}"/>
                </a:ext>
              </a:extLst>
            </p:cNvPr>
            <p:cNvSpPr txBox="1"/>
            <p:nvPr/>
          </p:nvSpPr>
          <p:spPr>
            <a:xfrm>
              <a:off x="39757" y="649910"/>
              <a:ext cx="5491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기시다 총리의 경제정책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25C205D8-0040-47F4-79F9-27117F6EA5BC}"/>
              </a:ext>
            </a:extLst>
          </p:cNvPr>
          <p:cNvGrpSpPr/>
          <p:nvPr/>
        </p:nvGrpSpPr>
        <p:grpSpPr>
          <a:xfrm>
            <a:off x="348260" y="2451697"/>
            <a:ext cx="6698762" cy="723500"/>
            <a:chOff x="168966" y="2722414"/>
            <a:chExt cx="6698762" cy="723500"/>
          </a:xfrm>
        </p:grpSpPr>
        <p:sp>
          <p:nvSpPr>
            <p:cNvPr id="7" name="그래픽 11" descr="배지 1 단색으로 채워진">
              <a:extLst>
                <a:ext uri="{FF2B5EF4-FFF2-40B4-BE49-F238E27FC236}">
                  <a16:creationId xmlns:a16="http://schemas.microsoft.com/office/drawing/2014/main" id="{06913414-906D-00FB-BFAB-D389E59391EE}"/>
                </a:ext>
              </a:extLst>
            </p:cNvPr>
            <p:cNvSpPr/>
            <p:nvPr/>
          </p:nvSpPr>
          <p:spPr>
            <a:xfrm>
              <a:off x="168966" y="2722414"/>
              <a:ext cx="723499" cy="723500"/>
            </a:xfrm>
            <a:custGeom>
              <a:avLst/>
              <a:gdLst>
                <a:gd name="connsiteX0" fmla="*/ 361750 w 723499"/>
                <a:gd name="connsiteY0" fmla="*/ 0 h 723500"/>
                <a:gd name="connsiteX1" fmla="*/ 0 w 723499"/>
                <a:gd name="connsiteY1" fmla="*/ 361750 h 723500"/>
                <a:gd name="connsiteX2" fmla="*/ 361750 w 723499"/>
                <a:gd name="connsiteY2" fmla="*/ 723500 h 723500"/>
                <a:gd name="connsiteX3" fmla="*/ 723500 w 723499"/>
                <a:gd name="connsiteY3" fmla="*/ 361750 h 723500"/>
                <a:gd name="connsiteX4" fmla="*/ 723500 w 723499"/>
                <a:gd name="connsiteY4" fmla="*/ 361712 h 723500"/>
                <a:gd name="connsiteX5" fmla="*/ 362036 w 723499"/>
                <a:gd name="connsiteY5" fmla="*/ 0 h 723500"/>
                <a:gd name="connsiteX6" fmla="*/ 361750 w 723499"/>
                <a:gd name="connsiteY6" fmla="*/ 0 h 723500"/>
                <a:gd name="connsiteX7" fmla="*/ 401431 w 723499"/>
                <a:gd name="connsiteY7" fmla="*/ 515303 h 723500"/>
                <a:gd name="connsiteX8" fmla="*/ 346405 w 723499"/>
                <a:gd name="connsiteY8" fmla="*/ 515303 h 723500"/>
                <a:gd name="connsiteX9" fmla="*/ 346405 w 723499"/>
                <a:gd name="connsiteY9" fmla="*/ 252498 h 723500"/>
                <a:gd name="connsiteX10" fmla="*/ 331689 w 723499"/>
                <a:gd name="connsiteY10" fmla="*/ 261671 h 723500"/>
                <a:gd name="connsiteX11" fmla="*/ 315725 w 723499"/>
                <a:gd name="connsiteY11" fmla="*/ 269577 h 723500"/>
                <a:gd name="connsiteX12" fmla="*/ 297066 w 723499"/>
                <a:gd name="connsiteY12" fmla="*/ 276063 h 723500"/>
                <a:gd name="connsiteX13" fmla="*/ 275558 w 723499"/>
                <a:gd name="connsiteY13" fmla="*/ 281912 h 723500"/>
                <a:gd name="connsiteX14" fmla="*/ 275558 w 723499"/>
                <a:gd name="connsiteY14" fmla="*/ 237954 h 723500"/>
                <a:gd name="connsiteX15" fmla="*/ 289941 w 723499"/>
                <a:gd name="connsiteY15" fmla="*/ 233524 h 723500"/>
                <a:gd name="connsiteX16" fmla="*/ 302762 w 723499"/>
                <a:gd name="connsiteY16" fmla="*/ 229095 h 723500"/>
                <a:gd name="connsiteX17" fmla="*/ 315411 w 723499"/>
                <a:gd name="connsiteY17" fmla="*/ 223876 h 723500"/>
                <a:gd name="connsiteX18" fmla="*/ 328060 w 723499"/>
                <a:gd name="connsiteY18" fmla="*/ 218656 h 723500"/>
                <a:gd name="connsiteX19" fmla="*/ 340224 w 723499"/>
                <a:gd name="connsiteY19" fmla="*/ 212331 h 723500"/>
                <a:gd name="connsiteX20" fmla="*/ 352415 w 723499"/>
                <a:gd name="connsiteY20" fmla="*/ 205664 h 723500"/>
                <a:gd name="connsiteX21" fmla="*/ 365531 w 723499"/>
                <a:gd name="connsiteY21" fmla="*/ 198044 h 723500"/>
                <a:gd name="connsiteX22" fmla="*/ 378666 w 723499"/>
                <a:gd name="connsiteY22" fmla="*/ 190424 h 723500"/>
                <a:gd name="connsiteX23" fmla="*/ 401431 w 723499"/>
                <a:gd name="connsiteY23" fmla="*/ 190424 h 72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23499" h="723500">
                  <a:moveTo>
                    <a:pt x="361750" y="0"/>
                  </a:moveTo>
                  <a:cubicBezTo>
                    <a:pt x="161961" y="0"/>
                    <a:pt x="0" y="161961"/>
                    <a:pt x="0" y="361750"/>
                  </a:cubicBezTo>
                  <a:cubicBezTo>
                    <a:pt x="0" y="561539"/>
                    <a:pt x="161961" y="723500"/>
                    <a:pt x="361750" y="723500"/>
                  </a:cubicBezTo>
                  <a:cubicBezTo>
                    <a:pt x="561539" y="723500"/>
                    <a:pt x="723500" y="561539"/>
                    <a:pt x="723500" y="361750"/>
                  </a:cubicBezTo>
                  <a:cubicBezTo>
                    <a:pt x="723500" y="361738"/>
                    <a:pt x="723500" y="361724"/>
                    <a:pt x="723500" y="361712"/>
                  </a:cubicBezTo>
                  <a:cubicBezTo>
                    <a:pt x="723569" y="162013"/>
                    <a:pt x="561735" y="69"/>
                    <a:pt x="362036" y="0"/>
                  </a:cubicBezTo>
                  <a:cubicBezTo>
                    <a:pt x="361940" y="0"/>
                    <a:pt x="361845" y="0"/>
                    <a:pt x="361750" y="0"/>
                  </a:cubicBezTo>
                  <a:close/>
                  <a:moveTo>
                    <a:pt x="401431" y="515303"/>
                  </a:moveTo>
                  <a:lnTo>
                    <a:pt x="346405" y="515303"/>
                  </a:lnTo>
                  <a:lnTo>
                    <a:pt x="346405" y="252498"/>
                  </a:lnTo>
                  <a:cubicBezTo>
                    <a:pt x="341757" y="255673"/>
                    <a:pt x="336852" y="258731"/>
                    <a:pt x="331689" y="261671"/>
                  </a:cubicBezTo>
                  <a:cubicBezTo>
                    <a:pt x="326529" y="264621"/>
                    <a:pt x="321198" y="267260"/>
                    <a:pt x="315725" y="269577"/>
                  </a:cubicBezTo>
                  <a:cubicBezTo>
                    <a:pt x="309807" y="271901"/>
                    <a:pt x="303587" y="274063"/>
                    <a:pt x="297066" y="276063"/>
                  </a:cubicBezTo>
                  <a:cubicBezTo>
                    <a:pt x="290544" y="278063"/>
                    <a:pt x="283375" y="280013"/>
                    <a:pt x="275558" y="281912"/>
                  </a:cubicBezTo>
                  <a:lnTo>
                    <a:pt x="275558" y="237954"/>
                  </a:lnTo>
                  <a:cubicBezTo>
                    <a:pt x="280828" y="236474"/>
                    <a:pt x="285623" y="234998"/>
                    <a:pt x="289941" y="233524"/>
                  </a:cubicBezTo>
                  <a:cubicBezTo>
                    <a:pt x="294259" y="232051"/>
                    <a:pt x="298533" y="230575"/>
                    <a:pt x="302762" y="229095"/>
                  </a:cubicBezTo>
                  <a:cubicBezTo>
                    <a:pt x="306962" y="227409"/>
                    <a:pt x="311191" y="225676"/>
                    <a:pt x="315411" y="223876"/>
                  </a:cubicBezTo>
                  <a:cubicBezTo>
                    <a:pt x="319630" y="222075"/>
                    <a:pt x="323840" y="220351"/>
                    <a:pt x="328060" y="218656"/>
                  </a:cubicBezTo>
                  <a:cubicBezTo>
                    <a:pt x="332061" y="216548"/>
                    <a:pt x="336115" y="214439"/>
                    <a:pt x="340224" y="212331"/>
                  </a:cubicBezTo>
                  <a:cubicBezTo>
                    <a:pt x="344332" y="210224"/>
                    <a:pt x="348396" y="208000"/>
                    <a:pt x="352415" y="205664"/>
                  </a:cubicBezTo>
                  <a:cubicBezTo>
                    <a:pt x="356861" y="203352"/>
                    <a:pt x="361233" y="200813"/>
                    <a:pt x="365531" y="198044"/>
                  </a:cubicBezTo>
                  <a:cubicBezTo>
                    <a:pt x="369830" y="195275"/>
                    <a:pt x="374209" y="192736"/>
                    <a:pt x="378666" y="190424"/>
                  </a:cubicBezTo>
                  <a:lnTo>
                    <a:pt x="401431" y="1904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E44D84-3418-065D-153A-62899AEAB11D}"/>
                </a:ext>
              </a:extLst>
            </p:cNvPr>
            <p:cNvSpPr txBox="1"/>
            <p:nvPr/>
          </p:nvSpPr>
          <p:spPr>
            <a:xfrm>
              <a:off x="1177047" y="2776387"/>
              <a:ext cx="569068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‘</a:t>
              </a:r>
              <a:r>
                <a:rPr kumimoji="0" lang="ko-KR" alt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새로운 자본주의</a:t>
              </a:r>
              <a:r>
                <a:rPr kumimoji="0" lang="en-US" altLang="ko-KR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’ </a:t>
              </a:r>
              <a:endParaRPr kumimoji="0" lang="ko-KR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E007283F-0D03-6E0B-0C1C-F74533F291BD}"/>
              </a:ext>
            </a:extLst>
          </p:cNvPr>
          <p:cNvGrpSpPr/>
          <p:nvPr/>
        </p:nvGrpSpPr>
        <p:grpSpPr>
          <a:xfrm>
            <a:off x="252809" y="3777243"/>
            <a:ext cx="6794212" cy="914400"/>
            <a:chOff x="73515" y="4047960"/>
            <a:chExt cx="6794212" cy="914400"/>
          </a:xfrm>
        </p:grpSpPr>
        <p:pic>
          <p:nvPicPr>
            <p:cNvPr id="9" name="그래픽 8" descr="배지 단색으로 채워진">
              <a:extLst>
                <a:ext uri="{FF2B5EF4-FFF2-40B4-BE49-F238E27FC236}">
                  <a16:creationId xmlns:a16="http://schemas.microsoft.com/office/drawing/2014/main" id="{7A34DDAC-A713-E9B3-C532-5B71FC540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515" y="4047960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93250A-26B2-DCAF-915D-6E1C0FCDE9F0}"/>
                </a:ext>
              </a:extLst>
            </p:cNvPr>
            <p:cNvSpPr txBox="1"/>
            <p:nvPr/>
          </p:nvSpPr>
          <p:spPr>
            <a:xfrm>
              <a:off x="1177046" y="4197383"/>
              <a:ext cx="569068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‘</a:t>
              </a:r>
              <a:r>
                <a:rPr kumimoji="0" lang="ko-KR" alt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성장</a:t>
              </a:r>
              <a:r>
                <a:rPr kumimoji="0" lang="en-US" altLang="ko-KR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’</a:t>
              </a:r>
              <a:r>
                <a:rPr kumimoji="0" lang="ko-KR" alt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과 </a:t>
              </a:r>
              <a:r>
                <a:rPr kumimoji="0" lang="en-US" altLang="ko-KR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‘</a:t>
              </a:r>
              <a:r>
                <a:rPr kumimoji="0" lang="ko-KR" alt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분배</a:t>
              </a:r>
              <a:r>
                <a:rPr kumimoji="0" lang="en-US" altLang="ko-KR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’</a:t>
              </a:r>
              <a:r>
                <a:rPr kumimoji="0" lang="ko-KR" alt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의 선순환 실현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CD2EB02-F25D-A92B-A136-468C34A03911}"/>
              </a:ext>
            </a:extLst>
          </p:cNvPr>
          <p:cNvGrpSpPr/>
          <p:nvPr/>
        </p:nvGrpSpPr>
        <p:grpSpPr>
          <a:xfrm>
            <a:off x="269785" y="5293690"/>
            <a:ext cx="6777236" cy="914400"/>
            <a:chOff x="90491" y="5564407"/>
            <a:chExt cx="6777236" cy="914400"/>
          </a:xfrm>
        </p:grpSpPr>
        <p:pic>
          <p:nvPicPr>
            <p:cNvPr id="10" name="그래픽 9" descr="배지 3 단색으로 채워진">
              <a:extLst>
                <a:ext uri="{FF2B5EF4-FFF2-40B4-BE49-F238E27FC236}">
                  <a16:creationId xmlns:a16="http://schemas.microsoft.com/office/drawing/2014/main" id="{EB718FAB-5D49-9BB7-9E2C-B28E3B97C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491" y="5564407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2B325C-E356-4B77-1E24-432E85603BB2}"/>
                </a:ext>
              </a:extLst>
            </p:cNvPr>
            <p:cNvSpPr txBox="1"/>
            <p:nvPr/>
          </p:nvSpPr>
          <p:spPr>
            <a:xfrm>
              <a:off x="1177046" y="5713830"/>
              <a:ext cx="569068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레이와 시대 </a:t>
              </a:r>
              <a:r>
                <a:rPr kumimoji="0" lang="en-US" altLang="ko-KR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‘</a:t>
              </a:r>
              <a:r>
                <a:rPr kumimoji="0" lang="ko-KR" alt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소득 배증 계획</a:t>
              </a:r>
              <a:r>
                <a:rPr kumimoji="0" lang="en-US" altLang="ko-KR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’ </a:t>
              </a:r>
              <a:endParaRPr kumimoji="0" lang="ko-KR" alt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5086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A2A9C3B3-500A-C5EB-4C70-DF04B5F68A78}"/>
              </a:ext>
            </a:extLst>
          </p:cNvPr>
          <p:cNvGrpSpPr/>
          <p:nvPr/>
        </p:nvGrpSpPr>
        <p:grpSpPr>
          <a:xfrm>
            <a:off x="0" y="516836"/>
            <a:ext cx="6535271" cy="974035"/>
            <a:chOff x="0" y="516836"/>
            <a:chExt cx="6535271" cy="974035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10336152-DF73-450F-5C17-4FDEA47813AF}"/>
                </a:ext>
              </a:extLst>
            </p:cNvPr>
            <p:cNvGrpSpPr/>
            <p:nvPr/>
          </p:nvGrpSpPr>
          <p:grpSpPr>
            <a:xfrm>
              <a:off x="0" y="516836"/>
              <a:ext cx="6535271" cy="974035"/>
              <a:chOff x="0" y="576470"/>
              <a:chExt cx="5068957" cy="974035"/>
            </a:xfrm>
          </p:grpSpPr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7059EE32-1F1C-BF9B-CC70-50C08B1B312B}"/>
                  </a:ext>
                </a:extLst>
              </p:cNvPr>
              <p:cNvSpPr/>
              <p:nvPr/>
            </p:nvSpPr>
            <p:spPr>
              <a:xfrm>
                <a:off x="0" y="576470"/>
                <a:ext cx="4780722" cy="9740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D22744FC-480D-506E-F96B-2E577FAA5EB2}"/>
                  </a:ext>
                </a:extLst>
              </p:cNvPr>
              <p:cNvSpPr/>
              <p:nvPr/>
            </p:nvSpPr>
            <p:spPr>
              <a:xfrm>
                <a:off x="4860235" y="576470"/>
                <a:ext cx="208722" cy="9740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B37B50-0F29-534C-A66A-4A9B8FFD52BD}"/>
                </a:ext>
              </a:extLst>
            </p:cNvPr>
            <p:cNvSpPr txBox="1"/>
            <p:nvPr/>
          </p:nvSpPr>
          <p:spPr>
            <a:xfrm>
              <a:off x="39757" y="649910"/>
              <a:ext cx="54914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+mn-cs"/>
                </a:rPr>
                <a:t>기시다 총리의 경제정책</a:t>
              </a: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59D4614-1C34-B32F-AF72-D86596D9F128}"/>
              </a:ext>
            </a:extLst>
          </p:cNvPr>
          <p:cNvSpPr/>
          <p:nvPr/>
        </p:nvSpPr>
        <p:spPr>
          <a:xfrm>
            <a:off x="286870" y="2908085"/>
            <a:ext cx="2931459" cy="7709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새로운 자본주의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2266818-BC89-05E6-AA5B-E61D204AE022}"/>
              </a:ext>
            </a:extLst>
          </p:cNvPr>
          <p:cNvSpPr/>
          <p:nvPr/>
        </p:nvSpPr>
        <p:spPr>
          <a:xfrm>
            <a:off x="286870" y="4563826"/>
            <a:ext cx="2931459" cy="7709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‘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성장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’ 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과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 ‘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분배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’</a:t>
            </a:r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A5CA8C76-0377-DF6A-2032-68659E01D8B1}"/>
              </a:ext>
            </a:extLst>
          </p:cNvPr>
          <p:cNvSpPr/>
          <p:nvPr/>
        </p:nvSpPr>
        <p:spPr>
          <a:xfrm>
            <a:off x="3451746" y="3134981"/>
            <a:ext cx="484094" cy="31717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F88353B2-0520-B580-65B8-A61DFCA611DB}"/>
              </a:ext>
            </a:extLst>
          </p:cNvPr>
          <p:cNvSpPr/>
          <p:nvPr/>
        </p:nvSpPr>
        <p:spPr>
          <a:xfrm>
            <a:off x="3451746" y="4790722"/>
            <a:ext cx="484094" cy="31717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D79477-4207-551D-9950-8959AFCBF374}"/>
              </a:ext>
            </a:extLst>
          </p:cNvPr>
          <p:cNvSpPr txBox="1"/>
          <p:nvPr/>
        </p:nvSpPr>
        <p:spPr>
          <a:xfrm>
            <a:off x="4169257" y="3055040"/>
            <a:ext cx="8095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10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조엔 규모의 대학펀드 창설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, 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임금 인상 기업 지원 감화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B56292-D8BC-608A-B207-17E4BDCE94AA}"/>
              </a:ext>
            </a:extLst>
          </p:cNvPr>
          <p:cNvSpPr txBox="1"/>
          <p:nvPr/>
        </p:nvSpPr>
        <p:spPr>
          <a:xfrm>
            <a:off x="4165196" y="4710781"/>
            <a:ext cx="80951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임금 인상 기업의 세제 지원 강화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, 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공적 부문 분배 기능 강화</a:t>
            </a:r>
          </a:p>
        </p:txBody>
      </p:sp>
    </p:spTree>
    <p:extLst>
      <p:ext uri="{BB962C8B-B14F-4D97-AF65-F5344CB8AC3E}">
        <p14:creationId xmlns:p14="http://schemas.microsoft.com/office/powerpoint/2010/main" val="26417314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야외, 장면, 보행자, 건물이(가) 표시된 사진">
            <a:extLst>
              <a:ext uri="{FF2B5EF4-FFF2-40B4-BE49-F238E27FC236}">
                <a16:creationId xmlns:a16="http://schemas.microsoft.com/office/drawing/2014/main" id="{4B0B7FA4-9218-70EA-21E0-0189EEAA0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2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7" y="1"/>
            <a:ext cx="12208957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90AE08-E010-9BD7-6D15-4BC7DB073FB8}"/>
              </a:ext>
            </a:extLst>
          </p:cNvPr>
          <p:cNvSpPr txBox="1"/>
          <p:nvPr/>
        </p:nvSpPr>
        <p:spPr>
          <a:xfrm>
            <a:off x="854696" y="2815208"/>
            <a:ext cx="10482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rPr>
              <a:t>감사합니다</a:t>
            </a:r>
            <a:endParaRPr kumimoji="0" lang="ko-KR" altLang="en-US" sz="5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860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1438316" y="1808958"/>
            <a:ext cx="2512184" cy="4481505"/>
            <a:chOff x="2157474" y="2713437"/>
            <a:chExt cx="3768276" cy="672225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57474" y="2713437"/>
              <a:ext cx="3768276" cy="6722257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332" y="369240"/>
            <a:ext cx="4304687" cy="103007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20844" y="2375009"/>
            <a:ext cx="2978185" cy="69757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62093" y="1549706"/>
            <a:ext cx="2476319" cy="825869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20844" y="2978501"/>
            <a:ext cx="2995741" cy="697576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20845" y="3599638"/>
            <a:ext cx="2286439" cy="69757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20844" y="4191231"/>
            <a:ext cx="3041614" cy="697576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20845" y="4779631"/>
            <a:ext cx="2463963" cy="697576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20844" y="5352946"/>
            <a:ext cx="3979690" cy="697576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17233" y="1559781"/>
            <a:ext cx="2294579" cy="69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953755" y="2649198"/>
            <a:ext cx="4114286" cy="2632281"/>
            <a:chOff x="1430632" y="3973797"/>
            <a:chExt cx="6171429" cy="394842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0632" y="3973797"/>
              <a:ext cx="6171429" cy="3948422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7634" y="369240"/>
            <a:ext cx="4334986" cy="103007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3854" y="2199123"/>
            <a:ext cx="2978185" cy="69757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98616" y="1408908"/>
            <a:ext cx="1296269" cy="909259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3853" y="2827625"/>
            <a:ext cx="2292795" cy="697576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3854" y="3515263"/>
            <a:ext cx="2062706" cy="697576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13853" y="4191231"/>
            <a:ext cx="3022567" cy="697576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13853" y="4801231"/>
            <a:ext cx="2883767" cy="697576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13853" y="5383117"/>
            <a:ext cx="4710560" cy="697576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38489" y="1580031"/>
            <a:ext cx="3006433" cy="697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2190476" cy="6857143"/>
            <a:chOff x="0" y="0"/>
            <a:chExt cx="18285714" cy="1028571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0" y="0"/>
              <a:ext cx="2803150" cy="2803150"/>
              <a:chOff x="0" y="0"/>
              <a:chExt cx="2803150" cy="2803150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0" y="7482565"/>
              <a:ext cx="2803150" cy="2803150"/>
              <a:chOff x="0" y="7482565"/>
              <a:chExt cx="2803150" cy="2803150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0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5482565" y="0"/>
              <a:ext cx="2803150" cy="2803150"/>
              <a:chOff x="15482565" y="0"/>
              <a:chExt cx="2803150" cy="2803150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0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15482565" y="7482565"/>
              <a:ext cx="2803150" cy="2803150"/>
              <a:chOff x="15482565" y="7482565"/>
              <a:chExt cx="2803150" cy="280315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482565" y="7482565"/>
                <a:ext cx="2803150" cy="2803150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37102" y="138358"/>
              <a:ext cx="18011511" cy="10008999"/>
              <a:chOff x="137102" y="138358"/>
              <a:chExt cx="18011511" cy="10008999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8868654" y="-4866142"/>
                <a:ext cx="36023022" cy="20017998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02" y="138358"/>
                <a:ext cx="18011511" cy="10008999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512965" y="2195710"/>
            <a:ext cx="4581131" cy="2933754"/>
            <a:chOff x="769448" y="3293564"/>
            <a:chExt cx="6871696" cy="440063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9448" y="3293564"/>
              <a:ext cx="6871696" cy="4400631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8" y="296182"/>
            <a:ext cx="4097220" cy="127205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2763" y="1722930"/>
            <a:ext cx="6130700" cy="742668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2764" y="2427746"/>
            <a:ext cx="2627449" cy="742661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5569" y="4656685"/>
            <a:ext cx="2516179" cy="742668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82764" y="3189807"/>
            <a:ext cx="2510414" cy="742668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82764" y="3887235"/>
            <a:ext cx="2830941" cy="74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dirty="0">
            <a:ln>
              <a:solidFill>
                <a:schemeClr val="bg1">
                  <a:alpha val="10000"/>
                </a:schemeClr>
              </a:solidFill>
            </a:ln>
            <a:solidFill>
              <a:srgbClr val="0070C0"/>
            </a:solidFill>
            <a:latin typeface="HY얕은샘물M" panose="02030600000101010101" pitchFamily="18" charset="-127"/>
            <a:ea typeface="HY얕은샘물M" panose="02030600000101010101" pitchFamily="18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일본사회와 관광 ppt</Template>
  <TotalTime>2079</TotalTime>
  <Words>1721</Words>
  <Application>Microsoft Office PowerPoint</Application>
  <PresentationFormat>와이드스크린</PresentationFormat>
  <Paragraphs>428</Paragraphs>
  <Slides>63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63</vt:i4>
      </vt:variant>
    </vt:vector>
  </HeadingPairs>
  <TitlesOfParts>
    <vt:vector size="76" baseType="lpstr">
      <vt:lpstr>HY얕은샘물M</vt:lpstr>
      <vt:lpstr>Arial</vt:lpstr>
      <vt:lpstr>Calibri</vt:lpstr>
      <vt:lpstr>HY신명조</vt:lpstr>
      <vt:lpstr>맑은 고딕</vt:lpstr>
      <vt:lpstr>KoPubWorld돋움체 Bold</vt:lpstr>
      <vt:lpstr>Wingdings</vt:lpstr>
      <vt:lpstr>KoPubWorld돋움체 Light</vt:lpstr>
      <vt:lpstr>맑은 고딕 Semilight</vt:lpstr>
      <vt:lpstr>나눔고딕 ExtraBold</vt:lpstr>
      <vt:lpstr>Office 테마</vt:lpstr>
      <vt:lpstr>Office Theme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jenny8023460@gmail.com</dc:creator>
  <cp:lastModifiedBy>미진 최</cp:lastModifiedBy>
  <cp:revision>19</cp:revision>
  <dcterms:created xsi:type="dcterms:W3CDTF">2023-05-18T08:04:43Z</dcterms:created>
  <dcterms:modified xsi:type="dcterms:W3CDTF">2023-09-27T13:20:53Z</dcterms:modified>
</cp:coreProperties>
</file>