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6" r:id="rId4"/>
    <p:sldId id="269" r:id="rId5"/>
    <p:sldId id="276" r:id="rId6"/>
    <p:sldId id="277" r:id="rId7"/>
    <p:sldId id="278" r:id="rId8"/>
    <p:sldId id="281" r:id="rId9"/>
    <p:sldId id="264" r:id="rId10"/>
  </p:sldIdLst>
  <p:sldSz cx="12192000" cy="6858000"/>
  <p:notesSz cx="6858000" cy="9144000"/>
  <p:embeddedFontLst>
    <p:embeddedFont>
      <p:font typeface="KoPubWorld돋움체 Bold" panose="020B0600000101010101" charset="-127"/>
      <p:bold r:id="rId11"/>
    </p:embeddedFont>
    <p:embeddedFont>
      <p:font typeface="KoPubWorld돋움체 Light" panose="020B0600000101010101" charset="-127"/>
      <p:regular r:id="rId12"/>
    </p:embeddedFont>
    <p:embeddedFont>
      <p:font typeface="HY견고딕" panose="02030600000101010101" pitchFamily="18" charset="-127"/>
      <p:regular r:id="rId13"/>
    </p:embeddedFont>
    <p:embeddedFont>
      <p:font typeface="HY헤드라인M" panose="02030600000101010101" pitchFamily="18" charset="-127"/>
      <p:regular r:id="rId14"/>
    </p:embeddedFont>
    <p:embeddedFont>
      <p:font typeface="맑은 고딕" panose="020B0503020000020004" pitchFamily="50" charset="-127"/>
      <p:regular r:id="rId15"/>
      <p:bold r:id="rId16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D2CE"/>
    <a:srgbClr val="64DECF"/>
    <a:srgbClr val="85EFE2"/>
    <a:srgbClr val="FDED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0079F7-1BDE-401F-901E-02A90F9D2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4A9B5BF-FBB6-4901-84EE-838A7C801E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74DFFE3-0837-4762-B229-764CCCFFE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0E6BB08-C6CD-4B68-A95A-C0471BC5C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DE8E12-A20E-43EB-9214-88A9924A8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3455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E867D3-5430-410D-8400-111FBF3A3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93EBFBC-819C-4B27-88D4-D19F31499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4A9D9D-6BCC-4978-B561-0F1AB8B60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CCF1A1-AFB2-4C48-BD45-BD42F5AC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43E432-C59B-4658-9D89-286CE953E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96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845BC2-0329-46A5-BB1C-7A5416F4BA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4A021D2-C485-4A4D-8E5A-4ACEFC5EF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7780D5-259F-47F0-88D5-E3ADEC053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428820-F01C-4E5C-89EB-A9762BC38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8ADB37B-7CEC-4447-81E4-DD3A6DED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2190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7C89C7-27CD-4A97-90B7-4DD77F727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D3DC1C-D131-4061-8930-FFA615993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13BD02-7BA8-4BBC-AA38-71F372127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4464A4-6D4C-4C1A-9EC4-C77AE47BC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B3F6AB-1EEC-4010-A945-A2E032D1F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152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B1D198-6537-4C0D-8D26-7A483A19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7E50832-AFA7-4B94-8D03-2DF06D403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9E9AD6-C40C-4012-A493-9AF95255A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4E0D95-BDD7-48DB-B4BC-1D3D8C68F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EABFA3E-BED5-4DF4-AB05-A59C05A73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155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B7CF12-E197-4FDA-A488-258040594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20D48C-6396-48E3-AAEA-86F028FEEE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F2A53D2-7AFC-4DDA-A83E-59DBFA1FB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767CE4-0D16-40CD-A0FE-6BE7FDD3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EA0EAF-A65C-499C-B6EE-A8B897C50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9B09D08-940C-491B-9A4E-2E5B4ECE3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6160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7C6B6D-51B0-461F-91B1-D54732EA1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409FFA-E886-417E-BB8C-9DD5BFE48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F7E042C-4BC5-4DA8-B66A-381A0422E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D206237-DC12-499B-89C2-3DCAEF6FA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4D1F9D6-A934-4B3E-ABB6-519C4F5D12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461EA77-3E1C-440A-B465-759737FF6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57B1BF4-7D23-4FD7-ADA4-CF075E4B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3F3A825-A101-4B66-84D9-2B71404E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585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11E278-F75D-4660-9D08-0D3E0FE08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108FB9F-22CF-4F1C-B7E4-412015295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3753459-8735-432A-A77F-655AC95E7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1E6F224-6E76-44B8-AECB-13DF5B7D5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73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17824F4-6A1C-4395-8C7D-51776DE33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58D92FB-714B-4526-B6F1-CFEFF7139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1CDFFFF-6B78-492F-804D-9DE2DC6B3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267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489EA7-983F-4230-90A7-9085374E2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5C8B69-658D-4532-87C4-98C2FEC8D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9FA0CA3-3DCF-4A98-B87D-00C628D4D7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D74F306-CCC9-49A0-9BFB-CBF87DF81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16356C-9E73-4E64-9EB1-3990F9DD4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9D31894-02AA-4561-96F6-E6F6C0E39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368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3E7A0D-BB4D-432E-88A7-72A8B8FD0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BBCEC50-41F9-470E-B94D-FF1B7038F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9589834-27AD-430A-B41D-BA680E602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A17B97-91FE-4EF2-9699-D8F66FD80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5E1E57C-0C84-45F3-A201-5E0715E61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E44D6F3-878A-48C0-9D2C-E2E8891A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784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9D68312-D8C0-4AB8-AD63-279CDB622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E1D770D-F22B-4D8D-86E5-378840FD8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E8EA0C6-F6DF-4FD8-8E68-EC42C947E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1A2CC-AD33-4BEB-BEDF-7117FCB0AF3A}" type="datetimeFigureOut">
              <a:rPr lang="ko-KR" altLang="en-US" smtClean="0"/>
              <a:t>2023-09-29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EB42F0-8675-4D0B-918D-F44560B8C0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AB4EEFF-1B8A-4E4B-ABD3-DD5B98FDF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B6F26-7B99-433C-A969-9457AF99F1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2772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ps012eMwT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8D9D9645-2F2B-4BB1-B5BA-17C241E6CFC2}"/>
              </a:ext>
            </a:extLst>
          </p:cNvPr>
          <p:cNvSpPr/>
          <p:nvPr/>
        </p:nvSpPr>
        <p:spPr>
          <a:xfrm>
            <a:off x="0" y="0"/>
            <a:ext cx="12213771" cy="29858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BD5C53C-9B19-415C-B6B8-94AEDDE075AC}"/>
              </a:ext>
            </a:extLst>
          </p:cNvPr>
          <p:cNvSpPr/>
          <p:nvPr/>
        </p:nvSpPr>
        <p:spPr>
          <a:xfrm>
            <a:off x="0" y="6559420"/>
            <a:ext cx="12213771" cy="29858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84F941-B1A5-42ED-AD78-B0F57A275C9B}"/>
              </a:ext>
            </a:extLst>
          </p:cNvPr>
          <p:cNvSpPr txBox="1"/>
          <p:nvPr/>
        </p:nvSpPr>
        <p:spPr>
          <a:xfrm>
            <a:off x="2798463" y="2922628"/>
            <a:ext cx="2770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2.26 </a:t>
            </a:r>
            <a:r>
              <a:rPr lang="ko-KR" alt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사건</a:t>
            </a:r>
            <a:endParaRPr lang="ko-KR" altLang="en-US" sz="4400" dirty="0">
              <a:solidFill>
                <a:schemeClr val="tx1">
                  <a:lumMod val="65000"/>
                  <a:lumOff val="35000"/>
                </a:schemeClr>
              </a:solidFill>
              <a:latin typeface="KoPubWorld돋움체 Light" panose="00000300000000000000" pitchFamily="2" charset="-127"/>
              <a:ea typeface="KoPubWorld돋움체 Light" panose="00000300000000000000" pitchFamily="2" charset="-127"/>
              <a:cs typeface="KoPubWorld돋움체 Light" panose="00000300000000000000" pitchFamily="2" charset="-127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44B66E7-8E1B-4C68-8620-D941855A8802}"/>
              </a:ext>
            </a:extLst>
          </p:cNvPr>
          <p:cNvSpPr/>
          <p:nvPr/>
        </p:nvSpPr>
        <p:spPr>
          <a:xfrm>
            <a:off x="2926077" y="2541180"/>
            <a:ext cx="2952208" cy="29858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E13764-1EF0-4A6F-8554-79E11A74BCAB}"/>
              </a:ext>
            </a:extLst>
          </p:cNvPr>
          <p:cNvSpPr txBox="1"/>
          <p:nvPr/>
        </p:nvSpPr>
        <p:spPr>
          <a:xfrm>
            <a:off x="2814108" y="3756631"/>
            <a:ext cx="466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6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조 </a:t>
            </a:r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22237261 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윤정 </a:t>
            </a:r>
          </a:p>
        </p:txBody>
      </p:sp>
    </p:spTree>
    <p:extLst>
      <p:ext uri="{BB962C8B-B14F-4D97-AF65-F5344CB8AC3E}">
        <p14:creationId xmlns:p14="http://schemas.microsoft.com/office/powerpoint/2010/main" val="2804073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3BD5C53C-9B19-415C-B6B8-94AEDDE075AC}"/>
              </a:ext>
            </a:extLst>
          </p:cNvPr>
          <p:cNvSpPr/>
          <p:nvPr/>
        </p:nvSpPr>
        <p:spPr>
          <a:xfrm>
            <a:off x="0" y="-1"/>
            <a:ext cx="12213771" cy="860932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4F2EBF-4938-45B7-8EE5-0FCC9BC096A7}"/>
              </a:ext>
            </a:extLst>
          </p:cNvPr>
          <p:cNvSpPr txBox="1"/>
          <p:nvPr/>
        </p:nvSpPr>
        <p:spPr>
          <a:xfrm>
            <a:off x="4770197" y="211748"/>
            <a:ext cx="2651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spc="600" dirty="0">
                <a:solidFill>
                  <a:schemeClr val="bg1"/>
                </a:solidFill>
                <a:latin typeface="KoPubWorld돋움체 Light" panose="00000300000000000000" pitchFamily="2" charset="-127"/>
                <a:ea typeface="KoPubWorld돋움체 Light" panose="00000300000000000000" pitchFamily="2" charset="-127"/>
                <a:cs typeface="KoPubWorld돋움체 Light" panose="00000300000000000000" pitchFamily="2" charset="-127"/>
              </a:rPr>
              <a:t>CONTENTS</a:t>
            </a:r>
            <a:endParaRPr lang="ko-KR" altLang="en-US" sz="2800" spc="600" dirty="0">
              <a:solidFill>
                <a:schemeClr val="bg1"/>
              </a:solidFill>
              <a:latin typeface="KoPubWorld돋움체 Light" panose="00000300000000000000" pitchFamily="2" charset="-127"/>
              <a:ea typeface="KoPubWorld돋움체 Light" panose="00000300000000000000" pitchFamily="2" charset="-127"/>
              <a:cs typeface="KoPubWorld돋움체 Light" panose="00000300000000000000" pitchFamily="2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8468B3-2CF3-4D53-8244-09E927572F97}"/>
              </a:ext>
            </a:extLst>
          </p:cNvPr>
          <p:cNvSpPr txBox="1"/>
          <p:nvPr/>
        </p:nvSpPr>
        <p:spPr>
          <a:xfrm>
            <a:off x="7908493" y="5842337"/>
            <a:ext cx="4306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64DECF">
                    <a:alpha val="16000"/>
                  </a:srgbClr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CONTENTS</a:t>
            </a:r>
            <a:endParaRPr lang="ko-KR" altLang="en-US" sz="6000" b="1" dirty="0">
              <a:solidFill>
                <a:srgbClr val="64DECF">
                  <a:alpha val="16000"/>
                </a:srgbClr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5BB21E30-1CD8-46E8-A8F3-29D7BD7E4EFC}"/>
              </a:ext>
            </a:extLst>
          </p:cNvPr>
          <p:cNvGrpSpPr/>
          <p:nvPr/>
        </p:nvGrpSpPr>
        <p:grpSpPr>
          <a:xfrm>
            <a:off x="3066130" y="1754902"/>
            <a:ext cx="4783489" cy="830997"/>
            <a:chOff x="3403338" y="2598003"/>
            <a:chExt cx="4783489" cy="830997"/>
          </a:xfrm>
        </p:grpSpPr>
        <p:grpSp>
          <p:nvGrpSpPr>
            <p:cNvPr id="2" name="그룹 1">
              <a:extLst>
                <a:ext uri="{FF2B5EF4-FFF2-40B4-BE49-F238E27FC236}">
                  <a16:creationId xmlns:a16="http://schemas.microsoft.com/office/drawing/2014/main" id="{B793B6E9-C890-4D5A-A71D-291AA2FC09FB}"/>
                </a:ext>
              </a:extLst>
            </p:cNvPr>
            <p:cNvGrpSpPr/>
            <p:nvPr/>
          </p:nvGrpSpPr>
          <p:grpSpPr>
            <a:xfrm>
              <a:off x="3403338" y="2598003"/>
              <a:ext cx="2832453" cy="830997"/>
              <a:chOff x="3403338" y="2598003"/>
              <a:chExt cx="2832453" cy="830997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084F941-B1A5-42ED-AD78-B0F57A275C9B}"/>
                  </a:ext>
                </a:extLst>
              </p:cNvPr>
              <p:cNvSpPr txBox="1"/>
              <p:nvPr/>
            </p:nvSpPr>
            <p:spPr>
              <a:xfrm>
                <a:off x="3403338" y="2598003"/>
                <a:ext cx="87716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800" b="1" dirty="0">
                    <a:solidFill>
                      <a:srgbClr val="64DECF"/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01</a:t>
                </a:r>
                <a:endParaRPr lang="ko-KR" altLang="en-US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BE13764-1EF0-4A6F-8554-79E11A74BCAB}"/>
                  </a:ext>
                </a:extLst>
              </p:cNvPr>
              <p:cNvSpPr txBox="1"/>
              <p:nvPr/>
            </p:nvSpPr>
            <p:spPr>
              <a:xfrm>
                <a:off x="4182024" y="2667984"/>
                <a:ext cx="20537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2.26 </a:t>
                </a:r>
                <a:r>
                  <a:rPr lang="ko-KR" altLang="en-US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사건이란</a:t>
                </a:r>
                <a:r>
                  <a:rPr lang="en-US" altLang="ko-KR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?</a:t>
                </a:r>
                <a:endParaRPr lang="ko-KR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endParaRPr>
              </a:p>
            </p:txBody>
          </p:sp>
        </p:grpSp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3A5AF55B-2B72-4D64-9D81-C0FF482732D7}"/>
                </a:ext>
              </a:extLst>
            </p:cNvPr>
            <p:cNvGrpSpPr/>
            <p:nvPr/>
          </p:nvGrpSpPr>
          <p:grpSpPr>
            <a:xfrm>
              <a:off x="6454034" y="2598003"/>
              <a:ext cx="1732793" cy="830997"/>
              <a:chOff x="6454034" y="2598003"/>
              <a:chExt cx="1732793" cy="830997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21C3A4C-9A1E-4998-B64C-27B322E1FB56}"/>
                  </a:ext>
                </a:extLst>
              </p:cNvPr>
              <p:cNvSpPr txBox="1"/>
              <p:nvPr/>
            </p:nvSpPr>
            <p:spPr>
              <a:xfrm>
                <a:off x="6454034" y="2598003"/>
                <a:ext cx="87716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800" b="1" dirty="0">
                    <a:solidFill>
                      <a:srgbClr val="64DECF"/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02</a:t>
                </a:r>
                <a:endParaRPr lang="ko-KR" altLang="en-US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BD65EA8-75FC-4381-8F1B-C7736D8545B7}"/>
                  </a:ext>
                </a:extLst>
              </p:cNvPr>
              <p:cNvSpPr txBox="1"/>
              <p:nvPr/>
            </p:nvSpPr>
            <p:spPr>
              <a:xfrm>
                <a:off x="7232720" y="2667984"/>
                <a:ext cx="95410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000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황도파</a:t>
                </a:r>
                <a:endParaRPr lang="en-US" altLang="ko-KR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Bold" panose="00000800000000000000" pitchFamily="2" charset="-127"/>
                </a:endParaRPr>
              </a:p>
            </p:txBody>
          </p:sp>
        </p:grp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A510A0C2-7056-4128-9CFF-35AD6D14E6E9}"/>
              </a:ext>
            </a:extLst>
          </p:cNvPr>
          <p:cNvGrpSpPr/>
          <p:nvPr/>
        </p:nvGrpSpPr>
        <p:grpSpPr>
          <a:xfrm>
            <a:off x="3066130" y="3284971"/>
            <a:ext cx="6043450" cy="830997"/>
            <a:chOff x="3403338" y="2598003"/>
            <a:chExt cx="6043450" cy="830997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D308CA84-006B-484A-8754-1324C45CC9BF}"/>
                </a:ext>
              </a:extLst>
            </p:cNvPr>
            <p:cNvGrpSpPr/>
            <p:nvPr/>
          </p:nvGrpSpPr>
          <p:grpSpPr>
            <a:xfrm>
              <a:off x="3403338" y="2598003"/>
              <a:ext cx="2992754" cy="830997"/>
              <a:chOff x="3403338" y="2598003"/>
              <a:chExt cx="2992754" cy="830997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0CFC9F3-8653-43AE-9477-2C2433CDFB7C}"/>
                  </a:ext>
                </a:extLst>
              </p:cNvPr>
              <p:cNvSpPr txBox="1"/>
              <p:nvPr/>
            </p:nvSpPr>
            <p:spPr>
              <a:xfrm>
                <a:off x="3403338" y="2598003"/>
                <a:ext cx="87716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800" b="1" dirty="0">
                    <a:solidFill>
                      <a:srgbClr val="64DECF"/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03</a:t>
                </a:r>
                <a:endParaRPr lang="ko-KR" altLang="en-US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05E7C0A-107D-42CB-B9CD-E10345F601C6}"/>
                  </a:ext>
                </a:extLst>
              </p:cNvPr>
              <p:cNvSpPr txBox="1"/>
              <p:nvPr/>
            </p:nvSpPr>
            <p:spPr>
              <a:xfrm>
                <a:off x="4182024" y="2667984"/>
                <a:ext cx="22140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2.26 </a:t>
                </a:r>
                <a:r>
                  <a:rPr lang="ko-KR" altLang="en-US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사건의 목표</a:t>
                </a:r>
                <a:endParaRPr lang="ko-KR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endParaRPr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1EB5D733-A69C-4097-BE69-B9D246267EE9}"/>
                </a:ext>
              </a:extLst>
            </p:cNvPr>
            <p:cNvGrpSpPr/>
            <p:nvPr/>
          </p:nvGrpSpPr>
          <p:grpSpPr>
            <a:xfrm>
              <a:off x="6454034" y="2598003"/>
              <a:ext cx="2992754" cy="830997"/>
              <a:chOff x="6454034" y="2598003"/>
              <a:chExt cx="2992754" cy="830997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F74EE2F-A74E-4E1E-9CEB-30D4C6E6FA83}"/>
                  </a:ext>
                </a:extLst>
              </p:cNvPr>
              <p:cNvSpPr txBox="1"/>
              <p:nvPr/>
            </p:nvSpPr>
            <p:spPr>
              <a:xfrm>
                <a:off x="6454034" y="2598003"/>
                <a:ext cx="877163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800" b="1" dirty="0">
                    <a:solidFill>
                      <a:srgbClr val="64DECF"/>
                    </a:solidFill>
                    <a:latin typeface="KoPubWorld돋움체 Bold" panose="00000800000000000000" pitchFamily="2" charset="-127"/>
                    <a:ea typeface="KoPubWorld돋움체 Bold" panose="00000800000000000000" pitchFamily="2" charset="-127"/>
                    <a:cs typeface="KoPubWorld돋움체 Bold" panose="00000800000000000000" pitchFamily="2" charset="-127"/>
                  </a:rPr>
                  <a:t>04</a:t>
                </a:r>
                <a:endParaRPr lang="ko-KR" altLang="en-US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B3CB60C-CD34-4E14-914C-4591010964E0}"/>
                  </a:ext>
                </a:extLst>
              </p:cNvPr>
              <p:cNvSpPr txBox="1"/>
              <p:nvPr/>
            </p:nvSpPr>
            <p:spPr>
              <a:xfrm>
                <a:off x="7232720" y="2667984"/>
                <a:ext cx="221406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2.26 </a:t>
                </a:r>
                <a:r>
                  <a:rPr lang="ko-KR" altLang="en-US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Y견고딕" panose="02030600000101010101" pitchFamily="18" charset="-127"/>
                    <a:ea typeface="HY견고딕" panose="02030600000101010101" pitchFamily="18" charset="-127"/>
                    <a:cs typeface="KoPubWorld돋움체 Bold" panose="00000800000000000000" pitchFamily="2" charset="-127"/>
                  </a:rPr>
                  <a:t>사건의 전개</a:t>
                </a:r>
                <a:endParaRPr lang="ko-KR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endParaRPr>
              </a:p>
            </p:txBody>
          </p:sp>
        </p:grp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DC9EF6B6-F11C-4E49-8ADE-A7CAE59A6F37}"/>
              </a:ext>
            </a:extLst>
          </p:cNvPr>
          <p:cNvSpPr txBox="1"/>
          <p:nvPr/>
        </p:nvSpPr>
        <p:spPr>
          <a:xfrm>
            <a:off x="3066129" y="4891984"/>
            <a:ext cx="8771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b="1" dirty="0">
                <a:solidFill>
                  <a:srgbClr val="64DEC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rPr>
              <a:t>05</a:t>
            </a:r>
            <a:endParaRPr lang="ko-KR" altLang="en-US" sz="4800" b="1" dirty="0">
              <a:solidFill>
                <a:srgbClr val="64DECF"/>
              </a:solidFill>
              <a:latin typeface="KoPubWorld돋움체 Bold" panose="00000800000000000000" pitchFamily="2" charset="-127"/>
              <a:ea typeface="KoPubWorld돋움체 Bold" panose="00000800000000000000" pitchFamily="2" charset="-127"/>
              <a:cs typeface="KoPubWorld돋움체 Bold" panose="00000800000000000000" pitchFamily="2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57EB564-D1CA-4C14-B8B5-FF44707F9885}"/>
              </a:ext>
            </a:extLst>
          </p:cNvPr>
          <p:cNvSpPr txBox="1"/>
          <p:nvPr/>
        </p:nvSpPr>
        <p:spPr>
          <a:xfrm>
            <a:off x="3844816" y="4869827"/>
            <a:ext cx="2214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Bold" panose="00000800000000000000" pitchFamily="2" charset="-127"/>
              </a:rPr>
              <a:t>2.26 </a:t>
            </a:r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Bold" panose="00000800000000000000" pitchFamily="2" charset="-127"/>
              </a:rPr>
              <a:t>사건의 결말</a:t>
            </a:r>
            <a:endParaRPr lang="ko-KR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KoPubWorld돋움체 Light" panose="000003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32863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7E0C7C64-BA66-41B5-92EF-234B447446F6}"/>
              </a:ext>
            </a:extLst>
          </p:cNvPr>
          <p:cNvSpPr/>
          <p:nvPr/>
        </p:nvSpPr>
        <p:spPr>
          <a:xfrm flipV="1">
            <a:off x="557400" y="1001162"/>
            <a:ext cx="11077200" cy="1800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" name="그룹 2">
            <a:extLst>
              <a:ext uri="{FF2B5EF4-FFF2-40B4-BE49-F238E27FC236}">
                <a16:creationId xmlns:a16="http://schemas.microsoft.com/office/drawing/2014/main" id="{4C7D026F-7041-4E48-9F0A-BAB33B66B4EF}"/>
              </a:ext>
            </a:extLst>
          </p:cNvPr>
          <p:cNvGrpSpPr/>
          <p:nvPr/>
        </p:nvGrpSpPr>
        <p:grpSpPr>
          <a:xfrm>
            <a:off x="2503755" y="264677"/>
            <a:ext cx="6946943" cy="830997"/>
            <a:chOff x="3819245" y="271010"/>
            <a:chExt cx="3981147" cy="830997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EEC10B22-CF70-42D9-87AD-96FE24A4F929}"/>
                </a:ext>
              </a:extLst>
            </p:cNvPr>
            <p:cNvSpPr/>
            <p:nvPr/>
          </p:nvSpPr>
          <p:spPr>
            <a:xfrm>
              <a:off x="4603102" y="271010"/>
              <a:ext cx="319729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2.26 </a:t>
              </a:r>
              <a:r>
                <a:rPr lang="ko-KR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사건이란</a:t>
              </a:r>
              <a:r>
                <a:rPr lang="en-US" altLang="ko-KR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?</a:t>
              </a:r>
              <a:endPara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74AB614-7971-44A1-9634-A1C2705E252E}"/>
                </a:ext>
              </a:extLst>
            </p:cNvPr>
            <p:cNvSpPr txBox="1"/>
            <p:nvPr/>
          </p:nvSpPr>
          <p:spPr>
            <a:xfrm>
              <a:off x="3819245" y="271010"/>
              <a:ext cx="87716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01</a:t>
              </a:r>
              <a:endParaRPr lang="ko-KR" altLang="en-US" sz="4800" b="1" dirty="0">
                <a:solidFill>
                  <a:srgbClr val="64DEC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A9C34241-ADCE-1F0D-C812-9EAE99B2AC2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465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1936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 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26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~2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 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29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군국주의 강화 → 황도파가 일으킨 쿠데타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일왕의 직접통치 → 내각 원로 중신 숙청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일왕의 친정체제→ 부정부패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궁핍한 농촌문제가 해결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553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2A024055-A2C8-4D5F-84B1-B9AC36DBCA61}"/>
              </a:ext>
            </a:extLst>
          </p:cNvPr>
          <p:cNvSpPr/>
          <p:nvPr/>
        </p:nvSpPr>
        <p:spPr>
          <a:xfrm flipV="1">
            <a:off x="557400" y="1001162"/>
            <a:ext cx="11077200" cy="1800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1B6018-DF8E-4481-BCDC-670B77695799}"/>
              </a:ext>
            </a:extLst>
          </p:cNvPr>
          <p:cNvSpPr txBox="1"/>
          <p:nvPr/>
        </p:nvSpPr>
        <p:spPr>
          <a:xfrm>
            <a:off x="5117968" y="1463259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일본군부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4EE09677-2F92-41C4-B92D-091D144D69EA}"/>
              </a:ext>
            </a:extLst>
          </p:cNvPr>
          <p:cNvGrpSpPr/>
          <p:nvPr/>
        </p:nvGrpSpPr>
        <p:grpSpPr>
          <a:xfrm>
            <a:off x="2503755" y="264677"/>
            <a:ext cx="6946943" cy="830997"/>
            <a:chOff x="3819245" y="271010"/>
            <a:chExt cx="3981147" cy="830997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51CCCAB3-FB76-42AF-9B15-C095643487E1}"/>
                </a:ext>
              </a:extLst>
            </p:cNvPr>
            <p:cNvSpPr/>
            <p:nvPr/>
          </p:nvSpPr>
          <p:spPr>
            <a:xfrm>
              <a:off x="4603102" y="271010"/>
              <a:ext cx="319729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32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황도파</a:t>
              </a:r>
              <a:endPara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D275490-A2DB-4A97-92DC-088F14E29482}"/>
                </a:ext>
              </a:extLst>
            </p:cNvPr>
            <p:cNvSpPr txBox="1"/>
            <p:nvPr/>
          </p:nvSpPr>
          <p:spPr>
            <a:xfrm>
              <a:off x="3819245" y="271010"/>
              <a:ext cx="50268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02</a:t>
              </a:r>
              <a:endParaRPr lang="ko-KR" altLang="en-US" sz="4800" b="1" dirty="0">
                <a:solidFill>
                  <a:srgbClr val="64DEC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138A34E-780D-1608-B8CE-7999B94DAE70}"/>
              </a:ext>
            </a:extLst>
          </p:cNvPr>
          <p:cNvSpPr txBox="1"/>
          <p:nvPr/>
        </p:nvSpPr>
        <p:spPr>
          <a:xfrm>
            <a:off x="1643869" y="4759631"/>
            <a:ext cx="347409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황도파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반소련파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일왕 직접통치 중시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D22004-C105-8760-31F0-A0BF7D9982B0}"/>
              </a:ext>
            </a:extLst>
          </p:cNvPr>
          <p:cNvSpPr txBox="1"/>
          <p:nvPr/>
        </p:nvSpPr>
        <p:spPr>
          <a:xfrm>
            <a:off x="7009070" y="4753187"/>
            <a:ext cx="379266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통제파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반영미파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ko-KR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군부세력에 의한 법률통치 중시</a:t>
            </a:r>
          </a:p>
        </p:txBody>
      </p:sp>
      <p:sp>
        <p:nvSpPr>
          <p:cNvPr id="6" name="화살표: 아래쪽 5">
            <a:extLst>
              <a:ext uri="{FF2B5EF4-FFF2-40B4-BE49-F238E27FC236}">
                <a16:creationId xmlns:a16="http://schemas.microsoft.com/office/drawing/2014/main" id="{1D912A18-A598-461A-7266-8018704AE9D7}"/>
              </a:ext>
            </a:extLst>
          </p:cNvPr>
          <p:cNvSpPr/>
          <p:nvPr/>
        </p:nvSpPr>
        <p:spPr>
          <a:xfrm rot="2223494">
            <a:off x="3920852" y="2252457"/>
            <a:ext cx="989045" cy="2325056"/>
          </a:xfrm>
          <a:prstGeom prst="downArrow">
            <a:avLst>
              <a:gd name="adj1" fmla="val 51887"/>
              <a:gd name="adj2" fmla="val 50000"/>
            </a:avLst>
          </a:prstGeom>
          <a:solidFill>
            <a:srgbClr val="36D2CE"/>
          </a:solidFill>
          <a:ln>
            <a:solidFill>
              <a:srgbClr val="36D2C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화살표: 아래쪽 13">
            <a:extLst>
              <a:ext uri="{FF2B5EF4-FFF2-40B4-BE49-F238E27FC236}">
                <a16:creationId xmlns:a16="http://schemas.microsoft.com/office/drawing/2014/main" id="{10EA1EE9-61D6-0EDE-0C0F-C3F7B2BACBA6}"/>
              </a:ext>
            </a:extLst>
          </p:cNvPr>
          <p:cNvSpPr/>
          <p:nvPr/>
        </p:nvSpPr>
        <p:spPr>
          <a:xfrm rot="19296138">
            <a:off x="7319929" y="2187483"/>
            <a:ext cx="989045" cy="2465749"/>
          </a:xfrm>
          <a:prstGeom prst="downArrow">
            <a:avLst>
              <a:gd name="adj1" fmla="val 51887"/>
              <a:gd name="adj2" fmla="val 50000"/>
            </a:avLst>
          </a:prstGeom>
          <a:solidFill>
            <a:srgbClr val="36D2CE"/>
          </a:solidFill>
          <a:ln>
            <a:solidFill>
              <a:srgbClr val="36D2C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66C03E2E-EED9-9B62-58A8-290F3370266B}"/>
              </a:ext>
            </a:extLst>
          </p:cNvPr>
          <p:cNvCxnSpPr>
            <a:cxnSpLocks/>
          </p:cNvCxnSpPr>
          <p:nvPr/>
        </p:nvCxnSpPr>
        <p:spPr>
          <a:xfrm>
            <a:off x="5346441" y="5150497"/>
            <a:ext cx="1314685" cy="0"/>
          </a:xfrm>
          <a:prstGeom prst="straightConnector1">
            <a:avLst/>
          </a:prstGeom>
          <a:ln>
            <a:solidFill>
              <a:srgbClr val="36D2CE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3DE6EEE-E624-6086-8B14-66AB99EBE325}"/>
              </a:ext>
            </a:extLst>
          </p:cNvPr>
          <p:cNvSpPr txBox="1"/>
          <p:nvPr/>
        </p:nvSpPr>
        <p:spPr>
          <a:xfrm>
            <a:off x="5541004" y="4709100"/>
            <a:ext cx="9255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대립관계</a:t>
            </a:r>
          </a:p>
        </p:txBody>
      </p:sp>
    </p:spTree>
    <p:extLst>
      <p:ext uri="{BB962C8B-B14F-4D97-AF65-F5344CB8AC3E}">
        <p14:creationId xmlns:p14="http://schemas.microsoft.com/office/powerpoint/2010/main" val="250094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14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080382-3BEF-44AF-A29A-D6C32004CFFE}"/>
              </a:ext>
            </a:extLst>
          </p:cNvPr>
          <p:cNvSpPr txBox="1"/>
          <p:nvPr/>
        </p:nvSpPr>
        <p:spPr>
          <a:xfrm>
            <a:off x="1139812" y="1164539"/>
            <a:ext cx="2173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1</a:t>
            </a:r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차 목표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KoPubWorld돋움체 Light" panose="00000300000000000000" pitchFamily="2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3643B5B-C855-46EC-8F05-2E8F981914CD}"/>
              </a:ext>
            </a:extLst>
          </p:cNvPr>
          <p:cNvSpPr/>
          <p:nvPr/>
        </p:nvSpPr>
        <p:spPr>
          <a:xfrm flipV="1">
            <a:off x="557400" y="1001162"/>
            <a:ext cx="11077200" cy="1800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68FD67FE-0C26-4202-9ED6-C4F15A2B3DAB}"/>
              </a:ext>
            </a:extLst>
          </p:cNvPr>
          <p:cNvGrpSpPr/>
          <p:nvPr/>
        </p:nvGrpSpPr>
        <p:grpSpPr>
          <a:xfrm>
            <a:off x="2503755" y="264677"/>
            <a:ext cx="6946943" cy="830997"/>
            <a:chOff x="3819245" y="271010"/>
            <a:chExt cx="3981147" cy="830997"/>
          </a:xfrm>
        </p:grpSpPr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B7E090B6-FEC3-47EE-AC9D-E51E2C0CE0C1}"/>
                </a:ext>
              </a:extLst>
            </p:cNvPr>
            <p:cNvSpPr/>
            <p:nvPr/>
          </p:nvSpPr>
          <p:spPr>
            <a:xfrm>
              <a:off x="4603102" y="271010"/>
              <a:ext cx="319729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2.26 </a:t>
              </a:r>
              <a:r>
                <a:rPr lang="ko-KR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사건의 목표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234C62C-A049-4CFF-AD5F-67DA8362F6DF}"/>
                </a:ext>
              </a:extLst>
            </p:cNvPr>
            <p:cNvSpPr txBox="1"/>
            <p:nvPr/>
          </p:nvSpPr>
          <p:spPr>
            <a:xfrm>
              <a:off x="3819245" y="271010"/>
              <a:ext cx="50268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03</a:t>
              </a:r>
              <a:endParaRPr lang="ko-KR" altLang="en-US" sz="4800" b="1" dirty="0">
                <a:solidFill>
                  <a:srgbClr val="64DEC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6EE0BFF5-69E0-B17B-6556-376985F223A5}"/>
              </a:ext>
            </a:extLst>
          </p:cNvPr>
          <p:cNvSpPr txBox="1"/>
          <p:nvPr/>
        </p:nvSpPr>
        <p:spPr>
          <a:xfrm>
            <a:off x="1210647" y="1832159"/>
            <a:ext cx="8614488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내각총리대신 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오카다 </a:t>
            </a:r>
            <a:r>
              <a:rPr lang="ko-KR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게이스케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kern="0" spc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→</a:t>
            </a:r>
            <a:r>
              <a:rPr lang="ko-KR" alt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마쓰오</a:t>
            </a:r>
            <a:r>
              <a:rPr lang="ko-KR" alt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덴조가</a:t>
            </a:r>
            <a:r>
              <a:rPr lang="ko-KR" alt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오카다 </a:t>
            </a:r>
            <a:r>
              <a:rPr lang="ko-KR" altLang="en-US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게이스케로</a:t>
            </a:r>
            <a:r>
              <a:rPr lang="ko-KR" alt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착각당해</a:t>
            </a:r>
            <a:r>
              <a:rPr lang="ko-KR" alt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살해당함</a:t>
            </a:r>
            <a:r>
              <a:rPr lang="en-US" altLang="ko-KR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endParaRPr lang="en-US" altLang="ko-KR" sz="24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시종장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스즈키 </a:t>
            </a:r>
            <a:r>
              <a:rPr lang="ko-KR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간타로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내대신 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사이토 마코토 </a:t>
            </a:r>
            <a:r>
              <a:rPr lang="ko-KR" altLang="en-US" kern="0" spc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→ </a:t>
            </a:r>
            <a:r>
              <a:rPr lang="ko-KR" alt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사망</a:t>
            </a:r>
            <a:endParaRPr lang="en-US" altLang="ko-KR" sz="2400" kern="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4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대장대신 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다카하시 </a:t>
            </a:r>
            <a:r>
              <a:rPr lang="ko-KR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고레키요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kern="0" spc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→ </a:t>
            </a:r>
            <a:r>
              <a:rPr lang="ko-KR" altLang="en-US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사망</a:t>
            </a:r>
            <a:endParaRPr lang="en-US" altLang="ko-KR" sz="24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4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내대신 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마키노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노부아키</a:t>
            </a:r>
            <a:endParaRPr lang="ko-KR" altLang="en-US" sz="2400" kern="0" spc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4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원로 </a:t>
            </a:r>
            <a:r>
              <a:rPr lang="en-US" altLang="ko-K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사이온지 </a:t>
            </a:r>
            <a:r>
              <a:rPr lang="ko-KR" alt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긴모치</a:t>
            </a:r>
            <a:endParaRPr lang="en-US" altLang="ko-KR" sz="24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821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4AFBBF01-73C0-4148-B72E-951215A10CA9}"/>
              </a:ext>
            </a:extLst>
          </p:cNvPr>
          <p:cNvGrpSpPr/>
          <p:nvPr/>
        </p:nvGrpSpPr>
        <p:grpSpPr>
          <a:xfrm>
            <a:off x="2503755" y="264677"/>
            <a:ext cx="6946943" cy="830997"/>
            <a:chOff x="3819245" y="271010"/>
            <a:chExt cx="3981147" cy="830997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A4B4999A-BEFA-4642-B1EB-9071F5194941}"/>
                </a:ext>
              </a:extLst>
            </p:cNvPr>
            <p:cNvSpPr/>
            <p:nvPr/>
          </p:nvSpPr>
          <p:spPr>
            <a:xfrm>
              <a:off x="4603102" y="271010"/>
              <a:ext cx="319729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2.26 </a:t>
              </a:r>
              <a:r>
                <a:rPr lang="ko-KR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사건의 목표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3302307-542E-4439-B2FC-7B277095D29D}"/>
                </a:ext>
              </a:extLst>
            </p:cNvPr>
            <p:cNvSpPr txBox="1"/>
            <p:nvPr/>
          </p:nvSpPr>
          <p:spPr>
            <a:xfrm>
              <a:off x="3819245" y="271010"/>
              <a:ext cx="50268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03</a:t>
              </a:r>
              <a:endParaRPr lang="ko-KR" altLang="en-US" sz="4800" b="1" dirty="0">
                <a:solidFill>
                  <a:srgbClr val="64DEC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5" name="직사각형 4">
            <a:extLst>
              <a:ext uri="{FF2B5EF4-FFF2-40B4-BE49-F238E27FC236}">
                <a16:creationId xmlns:a16="http://schemas.microsoft.com/office/drawing/2014/main" id="{93E864FF-AE82-4BE9-8A3D-1DADEC6DA891}"/>
              </a:ext>
            </a:extLst>
          </p:cNvPr>
          <p:cNvSpPr/>
          <p:nvPr/>
        </p:nvSpPr>
        <p:spPr>
          <a:xfrm flipV="1">
            <a:off x="557400" y="1001162"/>
            <a:ext cx="11077200" cy="1800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2DAF5-5B20-4D14-AE15-6DF0CDD16742}"/>
              </a:ext>
            </a:extLst>
          </p:cNvPr>
          <p:cNvSpPr txBox="1"/>
          <p:nvPr/>
        </p:nvSpPr>
        <p:spPr>
          <a:xfrm>
            <a:off x="1139812" y="1164539"/>
            <a:ext cx="2173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2</a:t>
            </a:r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KoPubWorld돋움체 Light" panose="00000300000000000000" pitchFamily="2" charset="-127"/>
              </a:rPr>
              <a:t>차 목표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  <a:cs typeface="KoPubWorld돋움체 Light" panose="00000300000000000000" pitchFamily="2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1D7E4-7E1F-7314-410E-84D0D6BA1266}"/>
              </a:ext>
            </a:extLst>
          </p:cNvPr>
          <p:cNvSpPr txBox="1"/>
          <p:nvPr/>
        </p:nvSpPr>
        <p:spPr>
          <a:xfrm>
            <a:off x="1139812" y="2137287"/>
            <a:ext cx="8787959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내무대신 </a:t>
            </a:r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고토 </a:t>
            </a:r>
            <a:r>
              <a:rPr lang="ko-KR" alt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후미오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28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8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추밀원 회장 </a:t>
            </a:r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이치키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기토쿠로</a:t>
            </a:r>
            <a:endParaRPr lang="en-US" altLang="ko-KR" sz="28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8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귀족원의원</a:t>
            </a:r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 대만 총독 </a:t>
            </a:r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이자와 </a:t>
            </a:r>
            <a:r>
              <a:rPr lang="ko-KR" alt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다키오</a:t>
            </a:r>
            <a:endParaRPr lang="en-US" altLang="ko-KR" sz="28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8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육군교육총감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와타나베 조타로 </a:t>
            </a:r>
            <a:r>
              <a:rPr lang="ko-KR" altLang="en-US" kern="0" spc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→ 사망 </a:t>
            </a:r>
          </a:p>
        </p:txBody>
      </p:sp>
    </p:spTree>
    <p:extLst>
      <p:ext uri="{BB962C8B-B14F-4D97-AF65-F5344CB8AC3E}">
        <p14:creationId xmlns:p14="http://schemas.microsoft.com/office/powerpoint/2010/main" val="395734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7C0A697F-E094-4DD7-9D0A-D04EC902599D}"/>
              </a:ext>
            </a:extLst>
          </p:cNvPr>
          <p:cNvGrpSpPr/>
          <p:nvPr/>
        </p:nvGrpSpPr>
        <p:grpSpPr>
          <a:xfrm>
            <a:off x="2503755" y="264677"/>
            <a:ext cx="6946943" cy="830997"/>
            <a:chOff x="3819245" y="271010"/>
            <a:chExt cx="3981147" cy="830997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F68E91BB-8138-4C76-9CB6-9C03AF537433}"/>
                </a:ext>
              </a:extLst>
            </p:cNvPr>
            <p:cNvSpPr/>
            <p:nvPr/>
          </p:nvSpPr>
          <p:spPr>
            <a:xfrm>
              <a:off x="4603102" y="271010"/>
              <a:ext cx="319729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2.26 </a:t>
              </a:r>
              <a:r>
                <a:rPr lang="ko-KR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사건의 전개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983620-5703-4F59-A6DC-06AFB1778F65}"/>
                </a:ext>
              </a:extLst>
            </p:cNvPr>
            <p:cNvSpPr txBox="1"/>
            <p:nvPr/>
          </p:nvSpPr>
          <p:spPr>
            <a:xfrm>
              <a:off x="3819245" y="271010"/>
              <a:ext cx="50268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04</a:t>
              </a:r>
              <a:endParaRPr lang="ko-KR" altLang="en-US" sz="4800" b="1" dirty="0">
                <a:solidFill>
                  <a:srgbClr val="64DEC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5" name="직사각형 4">
            <a:extLst>
              <a:ext uri="{FF2B5EF4-FFF2-40B4-BE49-F238E27FC236}">
                <a16:creationId xmlns:a16="http://schemas.microsoft.com/office/drawing/2014/main" id="{4F192165-E0B8-48B8-826E-3F9208AE65F2}"/>
              </a:ext>
            </a:extLst>
          </p:cNvPr>
          <p:cNvSpPr/>
          <p:nvPr/>
        </p:nvSpPr>
        <p:spPr>
          <a:xfrm flipV="1">
            <a:off x="557400" y="1001162"/>
            <a:ext cx="11077200" cy="1800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788533-BEDE-FF9E-AD4B-BF5590C61C84}"/>
              </a:ext>
            </a:extLst>
          </p:cNvPr>
          <p:cNvSpPr txBox="1"/>
          <p:nvPr/>
        </p:nvSpPr>
        <p:spPr>
          <a:xfrm>
            <a:off x="1012372" y="1832159"/>
            <a:ext cx="33216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가족들의 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가난과 굶주림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85EDF0-A52C-6F62-D55C-346E7B23FAD7}"/>
              </a:ext>
            </a:extLst>
          </p:cNvPr>
          <p:cNvSpPr txBox="1"/>
          <p:nvPr/>
        </p:nvSpPr>
        <p:spPr>
          <a:xfrm>
            <a:off x="1012372" y="4058043"/>
            <a:ext cx="35689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군부 내 계급 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적체현상으로 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인한 진급 누락</a:t>
            </a:r>
          </a:p>
        </p:txBody>
      </p:sp>
      <p:sp>
        <p:nvSpPr>
          <p:cNvPr id="11" name="화살표: 오른쪽 10">
            <a:extLst>
              <a:ext uri="{FF2B5EF4-FFF2-40B4-BE49-F238E27FC236}">
                <a16:creationId xmlns:a16="http://schemas.microsoft.com/office/drawing/2014/main" id="{14E98785-4AB3-A603-712F-DBEE0FFFBB0B}"/>
              </a:ext>
            </a:extLst>
          </p:cNvPr>
          <p:cNvSpPr/>
          <p:nvPr/>
        </p:nvSpPr>
        <p:spPr>
          <a:xfrm>
            <a:off x="4707465" y="2679018"/>
            <a:ext cx="2519266" cy="1680832"/>
          </a:xfrm>
          <a:prstGeom prst="rightArrow">
            <a:avLst/>
          </a:prstGeom>
          <a:solidFill>
            <a:srgbClr val="36D2CE"/>
          </a:solidFill>
          <a:ln>
            <a:solidFill>
              <a:srgbClr val="36D2C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9C18FF-3F10-788B-FFDC-4F6D1BC58AFB}"/>
              </a:ext>
            </a:extLst>
          </p:cNvPr>
          <p:cNvSpPr txBox="1"/>
          <p:nvPr/>
        </p:nvSpPr>
        <p:spPr>
          <a:xfrm>
            <a:off x="7600126" y="2980825"/>
            <a:ext cx="40344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내각진</a:t>
            </a:r>
            <a:r>
              <a:rPr lang="en-US" altLang="ko-KR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통제파</a:t>
            </a:r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군부</a:t>
            </a:r>
            <a:endParaRPr lang="en-US" altLang="ko-KR" sz="3200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적대적인 타도 대상</a:t>
            </a:r>
          </a:p>
        </p:txBody>
      </p:sp>
    </p:spTree>
    <p:extLst>
      <p:ext uri="{BB962C8B-B14F-4D97-AF65-F5344CB8AC3E}">
        <p14:creationId xmlns:p14="http://schemas.microsoft.com/office/powerpoint/2010/main" val="38427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679BD7A-03FA-46F3-B657-4B52E7F57712}"/>
              </a:ext>
            </a:extLst>
          </p:cNvPr>
          <p:cNvGrpSpPr/>
          <p:nvPr/>
        </p:nvGrpSpPr>
        <p:grpSpPr>
          <a:xfrm>
            <a:off x="2503755" y="264677"/>
            <a:ext cx="6946943" cy="830997"/>
            <a:chOff x="3819245" y="271010"/>
            <a:chExt cx="3981147" cy="830997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EE6B2D86-7417-4286-8080-3108DC5B3272}"/>
                </a:ext>
              </a:extLst>
            </p:cNvPr>
            <p:cNvSpPr/>
            <p:nvPr/>
          </p:nvSpPr>
          <p:spPr>
            <a:xfrm>
              <a:off x="4603102" y="271010"/>
              <a:ext cx="319729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2.26 </a:t>
              </a:r>
              <a:r>
                <a:rPr lang="ko-KR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Y견고딕" panose="02030600000101010101" pitchFamily="18" charset="-127"/>
                  <a:ea typeface="HY견고딕" panose="02030600000101010101" pitchFamily="18" charset="-127"/>
                  <a:cs typeface="KoPubWorld돋움체 Light" panose="00000300000000000000" pitchFamily="2" charset="-127"/>
                </a:rPr>
                <a:t>사건의 결과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4ED5448-625E-44B2-8330-671C40A81A96}"/>
                </a:ext>
              </a:extLst>
            </p:cNvPr>
            <p:cNvSpPr txBox="1"/>
            <p:nvPr/>
          </p:nvSpPr>
          <p:spPr>
            <a:xfrm>
              <a:off x="3819245" y="271010"/>
              <a:ext cx="50268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800" b="1" dirty="0">
                  <a:solidFill>
                    <a:srgbClr val="64DECF"/>
                  </a:solidFill>
                  <a:latin typeface="KoPubWorld돋움체 Bold" panose="00000800000000000000" pitchFamily="2" charset="-127"/>
                  <a:ea typeface="KoPubWorld돋움체 Bold" panose="00000800000000000000" pitchFamily="2" charset="-127"/>
                  <a:cs typeface="KoPubWorld돋움체 Bold" panose="00000800000000000000" pitchFamily="2" charset="-127"/>
                </a:rPr>
                <a:t>05</a:t>
              </a:r>
              <a:endParaRPr lang="ko-KR" altLang="en-US" sz="4800" b="1" dirty="0">
                <a:solidFill>
                  <a:srgbClr val="64DECF"/>
                </a:solidFill>
                <a:latin typeface="KoPubWorld돋움체 Bold" panose="00000800000000000000" pitchFamily="2" charset="-127"/>
                <a:ea typeface="KoPubWorld돋움체 Bold" panose="00000800000000000000" pitchFamily="2" charset="-127"/>
                <a:cs typeface="KoPubWorld돋움체 Bold" panose="00000800000000000000" pitchFamily="2" charset="-127"/>
              </a:endParaRPr>
            </a:p>
          </p:txBody>
        </p:sp>
      </p:grpSp>
      <p:sp>
        <p:nvSpPr>
          <p:cNvPr id="5" name="직사각형 4">
            <a:extLst>
              <a:ext uri="{FF2B5EF4-FFF2-40B4-BE49-F238E27FC236}">
                <a16:creationId xmlns:a16="http://schemas.microsoft.com/office/drawing/2014/main" id="{98FE1B69-8E07-4B44-B2B2-2F6A98D306E7}"/>
              </a:ext>
            </a:extLst>
          </p:cNvPr>
          <p:cNvSpPr/>
          <p:nvPr/>
        </p:nvSpPr>
        <p:spPr>
          <a:xfrm flipV="1">
            <a:off x="557400" y="1001162"/>
            <a:ext cx="11077200" cy="1800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53F6D5C6-A9A8-C798-0F84-969DC39C1B3F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465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ko-KR" altLang="en-U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황도파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괴멸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통제파의 일본 군부 및 내각 장악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태평양 전쟁과 진주만 공격으로 이어짐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1930</a:t>
            </a:r>
            <a:r>
              <a:rPr lang="ko-KR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년대 이후 일본이 군국주의로 가고 있었음을 의미</a:t>
            </a: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TextBox 5">
            <a:hlinkClick r:id="rId2"/>
            <a:extLst>
              <a:ext uri="{FF2B5EF4-FFF2-40B4-BE49-F238E27FC236}">
                <a16:creationId xmlns:a16="http://schemas.microsoft.com/office/drawing/2014/main" id="{A997A052-FB93-8D2F-9B82-680CDD0B1FE7}"/>
              </a:ext>
            </a:extLst>
          </p:cNvPr>
          <p:cNvSpPr txBox="1"/>
          <p:nvPr/>
        </p:nvSpPr>
        <p:spPr>
          <a:xfrm>
            <a:off x="7796070" y="6454823"/>
            <a:ext cx="43480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https://www.youtube.com/watch?v=xps012eMwTM</a:t>
            </a:r>
            <a:endParaRPr lang="ko-KR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270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8D9D9645-2F2B-4BB1-B5BA-17C241E6CFC2}"/>
              </a:ext>
            </a:extLst>
          </p:cNvPr>
          <p:cNvSpPr/>
          <p:nvPr/>
        </p:nvSpPr>
        <p:spPr>
          <a:xfrm>
            <a:off x="0" y="0"/>
            <a:ext cx="12213771" cy="29858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3BD5C53C-9B19-415C-B6B8-94AEDDE075AC}"/>
              </a:ext>
            </a:extLst>
          </p:cNvPr>
          <p:cNvSpPr/>
          <p:nvPr/>
        </p:nvSpPr>
        <p:spPr>
          <a:xfrm>
            <a:off x="0" y="6559420"/>
            <a:ext cx="12213771" cy="29858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44B66E7-8E1B-4C68-8620-D941855A8802}"/>
              </a:ext>
            </a:extLst>
          </p:cNvPr>
          <p:cNvSpPr/>
          <p:nvPr/>
        </p:nvSpPr>
        <p:spPr>
          <a:xfrm>
            <a:off x="3274992" y="2541180"/>
            <a:ext cx="1838428" cy="298580"/>
          </a:xfrm>
          <a:prstGeom prst="rect">
            <a:avLst/>
          </a:prstGeom>
          <a:solidFill>
            <a:srgbClr val="64D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49D05D-F78A-4261-97DE-E6F70F97297A}"/>
              </a:ext>
            </a:extLst>
          </p:cNvPr>
          <p:cNvSpPr txBox="1"/>
          <p:nvPr/>
        </p:nvSpPr>
        <p:spPr>
          <a:xfrm>
            <a:off x="3274991" y="2911151"/>
            <a:ext cx="53931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0" dirty="0">
                <a:solidFill>
                  <a:schemeClr val="tx1">
                    <a:lumMod val="65000"/>
                    <a:lumOff val="35000"/>
                  </a:schemeClr>
                </a:solidFill>
                <a:latin typeface="HY헤드라인M" panose="02030600000101010101" pitchFamily="18" charset="-127"/>
                <a:ea typeface="HY헤드라인M" panose="02030600000101010101" pitchFamily="18" charset="-127"/>
                <a:cs typeface="KoPubWorld돋움체 Light" panose="00000300000000000000" pitchFamily="2" charset="-127"/>
              </a:rPr>
              <a:t>THANK YOU</a:t>
            </a:r>
            <a:endParaRPr lang="ko-KR" altLang="en-US" sz="8000" dirty="0">
              <a:solidFill>
                <a:schemeClr val="tx1">
                  <a:lumMod val="65000"/>
                  <a:lumOff val="35000"/>
                </a:schemeClr>
              </a:solidFill>
              <a:latin typeface="HY헤드라인M" panose="02030600000101010101" pitchFamily="18" charset="-127"/>
              <a:ea typeface="HY헤드라인M" panose="02030600000101010101" pitchFamily="18" charset="-127"/>
              <a:cs typeface="KoPubWorld돋움체 Light" panose="00000300000000000000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1240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216</Words>
  <Application>Microsoft Office PowerPoint</Application>
  <PresentationFormat>와이드스크린</PresentationFormat>
  <Paragraphs>75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7" baseType="lpstr">
      <vt:lpstr>맑은 고딕</vt:lpstr>
      <vt:lpstr>Wingdings</vt:lpstr>
      <vt:lpstr>HY헤드라인M</vt:lpstr>
      <vt:lpstr>HY견고딕</vt:lpstr>
      <vt:lpstr>KoPubWorld돋움체 Bold</vt:lpstr>
      <vt:lpstr>Arial</vt:lpstr>
      <vt:lpstr>KoPubWorld돋움체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서 유진</dc:creator>
  <cp:lastModifiedBy>정 윤</cp:lastModifiedBy>
  <cp:revision>20</cp:revision>
  <dcterms:created xsi:type="dcterms:W3CDTF">2020-01-03T14:16:53Z</dcterms:created>
  <dcterms:modified xsi:type="dcterms:W3CDTF">2023-09-29T05:42:28Z</dcterms:modified>
</cp:coreProperties>
</file>