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2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D8E5E-745C-407D-B425-C78EBF08DF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1501" y="822960"/>
            <a:ext cx="6057899" cy="5015169"/>
          </a:xfrm>
        </p:spPr>
        <p:txBody>
          <a:bodyPr anchor="t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7A4D5-56F4-4287-B174-56C55B18FD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9113" y="3003642"/>
            <a:ext cx="3522199" cy="2900274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4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B9C19-FEE0-4852-B181-14A0DD77F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27DDF-01B7-463C-82BC-BBF429618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2056A-C3EE-4809-B1F3-1CEEEA266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40FCEE-B6E2-46D0-9BB0-F45F79545E9D}"/>
              </a:ext>
            </a:extLst>
          </p:cNvPr>
          <p:cNvCxnSpPr>
            <a:cxnSpLocks/>
          </p:cNvCxnSpPr>
          <p:nvPr/>
        </p:nvCxnSpPr>
        <p:spPr>
          <a:xfrm flipH="1">
            <a:off x="571501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BD2FB83-3783-4477-80B5-DA5BF10BAF57}"/>
              </a:ext>
            </a:extLst>
          </p:cNvPr>
          <p:cNvCxnSpPr>
            <a:cxnSpLocks/>
          </p:cNvCxnSpPr>
          <p:nvPr/>
        </p:nvCxnSpPr>
        <p:spPr>
          <a:xfrm>
            <a:off x="7742482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83EA203-71D5-49C0-9626-FFA8E46787B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976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9A0A-70FC-426A-8B3B-60FAF9806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47EC6-9753-4ABC-BB66-64CCC8BA0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71499" y="2036363"/>
            <a:ext cx="11059811" cy="38707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84D9F-DC99-4B4C-98CF-178BBBB76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A6840-AC0B-4260-8368-08E0A22D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5DAB8-EC07-4CCF-96EA-5D8ACDA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38F1AC-9961-4786-A189-20863DD97F68}"/>
              </a:ext>
            </a:extLst>
          </p:cNvPr>
          <p:cNvCxnSpPr>
            <a:cxnSpLocks/>
          </p:cNvCxnSpPr>
          <p:nvPr/>
        </p:nvCxnSpPr>
        <p:spPr>
          <a:xfrm flipH="1">
            <a:off x="571500" y="1780979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85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75F678-EC03-4845-A51B-C90FA6A154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77953" y="797251"/>
            <a:ext cx="2483929" cy="5283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A8B4D-A39F-4528-975A-9C84BEE77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6094" y="797251"/>
            <a:ext cx="8101072" cy="5283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E4A23-6984-4AD1-A51D-600EDC263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73E28-C341-49CC-BAAB-0C0D1982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6D54A-8E86-4026-8DD0-5B0979BB8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CB05DA4-DF32-4D7A-9E4D-36309C90C5BB}"/>
              </a:ext>
            </a:extLst>
          </p:cNvPr>
          <p:cNvCxnSpPr>
            <a:cxnSpLocks/>
          </p:cNvCxnSpPr>
          <p:nvPr/>
        </p:nvCxnSpPr>
        <p:spPr>
          <a:xfrm flipH="1">
            <a:off x="566094" y="57711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7CC7262-4997-41E4-976D-BA82E148280F}"/>
              </a:ext>
            </a:extLst>
          </p:cNvPr>
          <p:cNvCxnSpPr>
            <a:cxnSpLocks/>
          </p:cNvCxnSpPr>
          <p:nvPr/>
        </p:nvCxnSpPr>
        <p:spPr>
          <a:xfrm flipV="1">
            <a:off x="8875226" y="571500"/>
            <a:ext cx="0" cy="57114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F5063B5-E478-4C41-AD40-49A39AE07429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2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2ED8-7F53-4C03-A740-493E50798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11087-99A9-4100-B5F7-520880DE3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99" y="2075688"/>
            <a:ext cx="11059811" cy="39109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B4B20-1A65-4A26-B11E-6095083A1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0D52D3-E985-4FEB-89B9-57C754711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A751A-C72D-47C1-A7A6-E8510A40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6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81F78-07BF-45A9-92D4-E4E0A1E88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914255"/>
            <a:ext cx="6867115" cy="5009471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C2A83-A380-4828-BC68-C065C8BC5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39817" y="914399"/>
            <a:ext cx="2370268" cy="2670273"/>
          </a:xfrm>
        </p:spPr>
        <p:txBody>
          <a:bodyPr anchor="t">
            <a:normAutofit/>
          </a:bodyPr>
          <a:lstStyle>
            <a:lvl1pPr marL="0" indent="0">
              <a:lnSpc>
                <a:spcPct val="130000"/>
              </a:lnSpc>
              <a:buNone/>
              <a:defRPr sz="1400" cap="all" spc="3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92B2F-8804-4195-A779-F5C67C25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99C26-4411-4833-A917-A45E62D5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8C7C7-F862-434D-A87A-DECE9FD2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0BAA4B-C4C0-40C1-8DC8-B4E2F8A68E12}"/>
              </a:ext>
            </a:extLst>
          </p:cNvPr>
          <p:cNvCxnSpPr>
            <a:cxnSpLocks/>
          </p:cNvCxnSpPr>
          <p:nvPr/>
        </p:nvCxnSpPr>
        <p:spPr>
          <a:xfrm>
            <a:off x="8872625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C0A2259-2540-4B32-A999-2B46A6790E3D}"/>
              </a:ext>
            </a:extLst>
          </p:cNvPr>
          <p:cNvCxnSpPr>
            <a:cxnSpLocks/>
          </p:cNvCxnSpPr>
          <p:nvPr/>
        </p:nvCxnSpPr>
        <p:spPr>
          <a:xfrm flipH="1">
            <a:off x="566094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EFB0ED-3F76-4403-AD0B-E738DD9D8CB6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2076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6BD5F-CF53-4DD5-B8C5-27BBA2BB8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09684"/>
            <a:ext cx="11049000" cy="105716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6C2E1-5D5E-409F-BEE8-F48CE86F55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9447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BBF823-1BFB-4CF0-BAF4-D660C8F1A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47082" y="2074990"/>
            <a:ext cx="5181600" cy="41019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F816E-EE02-44A4-8B81-B324ECFD7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34D9E4-A693-44D2-A3E8-E3AABC905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F669F-4B8E-415D-A9BF-AD451F452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0AF959-FCDC-4B92-9324-06A06C0D56F2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9147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85E5-82C4-4BAE-B2B0-A078ABD6C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3469" y="699118"/>
            <a:ext cx="11025062" cy="1063601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2D15C7-F445-40F7-88F6-FD652626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3468" y="2022883"/>
            <a:ext cx="5230469" cy="564079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652C35-AA8E-4154-8A78-7DE9590E1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3469" y="2866031"/>
            <a:ext cx="5157787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57EAC6-567C-4A4A-BB10-57EC14B97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41470" y="2022883"/>
            <a:ext cx="5183188" cy="564080"/>
          </a:xfrm>
        </p:spPr>
        <p:txBody>
          <a:bodyPr anchor="ctr">
            <a:norm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9A083F-AD60-4437-B32A-44035D78AF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41470" y="2866031"/>
            <a:ext cx="5183188" cy="32276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BF86F-3266-4551-B680-06F401FFE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5B38FE-80F9-4582-B2E1-B067C288D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7BEF32-F637-47A1-9ED3-AFC4F79F3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0C508D4-7C99-4B8D-BCDE-F0001BD345D9}"/>
              </a:ext>
            </a:extLst>
          </p:cNvPr>
          <p:cNvCxnSpPr>
            <a:cxnSpLocks/>
          </p:cNvCxnSpPr>
          <p:nvPr/>
        </p:nvCxnSpPr>
        <p:spPr>
          <a:xfrm flipV="1">
            <a:off x="6101405" y="1883336"/>
            <a:ext cx="0" cy="4399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49BF61B-7951-48F4-982B-9401A483FFBF}"/>
              </a:ext>
            </a:extLst>
          </p:cNvPr>
          <p:cNvCxnSpPr>
            <a:cxnSpLocks/>
          </p:cNvCxnSpPr>
          <p:nvPr/>
        </p:nvCxnSpPr>
        <p:spPr>
          <a:xfrm flipH="1">
            <a:off x="577485" y="273859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738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A94CB-6BE5-4B9E-B0A6-54F83B201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717452"/>
            <a:ext cx="11049000" cy="1161836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8643C-1A5D-4F23-B0D7-5B46F5E45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1A3394-78CC-43B0-9762-5E826F8BB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347F0A-1980-4E13-AB22-AE3B8AA44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E9D858B-8A9C-4235-B151-81C99A3D20D2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6C7798B-3ECB-4076-8955-A82116BB0D2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04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C61D85-3E72-406F-AB26-B4ED94918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9C831E-4321-467E-9090-C89C48CF2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A9556-B3D8-4403-835F-11AE2D409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7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0AA48-D521-423D-B185-6490EF57B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201" y="810344"/>
            <a:ext cx="3478084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E6DD-DDD2-4ED6-B8A9-A8B6D765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9809" y="931232"/>
            <a:ext cx="6700679" cy="507936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08F5E-AD33-4ACF-84C9-78B0FF6BE3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500" y="2578608"/>
            <a:ext cx="3478783" cy="34172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7604E-7DD4-4497-B325-74F899E8A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2BEED-A8F6-4256-9539-4434694A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A1AA6-EE0B-48FD-A7DE-6CEE6A8C7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F35B32-9A23-4805-94A6-96826D202139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62BA7DA-3944-40D4-91CD-40CA24DBB79B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BEA0B78-39E7-4039-B8BE-4F425688C6DF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68B99C-0744-42EE-9713-AB0CEC3F5D85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695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2732-5D39-4B30-A499-D51BABC88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499" y="802204"/>
            <a:ext cx="3478787" cy="1408062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AF5AEC-77BC-4A52-8A56-C6479CA6A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23467" y="847384"/>
            <a:ext cx="6907844" cy="52168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0A9240-8762-4C7D-AF22-A844CB2EC8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1498" y="2574906"/>
            <a:ext cx="3478787" cy="343571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95685-E45D-4E74-8B78-D3B8E85C4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1FCBA3-0FF5-47C2-901A-645F6185D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30381-5320-46AD-A0B9-7C04B3E5A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357A432-D933-402A-8657-216EE20450EE}"/>
              </a:ext>
            </a:extLst>
          </p:cNvPr>
          <p:cNvCxnSpPr>
            <a:cxnSpLocks/>
          </p:cNvCxnSpPr>
          <p:nvPr/>
        </p:nvCxnSpPr>
        <p:spPr>
          <a:xfrm flipH="1">
            <a:off x="571500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1B1E0F3-D71B-436F-A10B-B6EA7125F684}"/>
              </a:ext>
            </a:extLst>
          </p:cNvPr>
          <p:cNvCxnSpPr>
            <a:cxnSpLocks/>
          </p:cNvCxnSpPr>
          <p:nvPr/>
        </p:nvCxnSpPr>
        <p:spPr>
          <a:xfrm flipV="1">
            <a:off x="4419601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EE64F5-2B48-4A2E-BA5E-1D37F1A7C9A3}"/>
              </a:ext>
            </a:extLst>
          </p:cNvPr>
          <p:cNvCxnSpPr>
            <a:cxnSpLocks/>
          </p:cNvCxnSpPr>
          <p:nvPr/>
        </p:nvCxnSpPr>
        <p:spPr>
          <a:xfrm flipH="1">
            <a:off x="571501" y="2406845"/>
            <a:ext cx="3848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9BF9AA-A2C8-4233-B597-EB11C6D6A0E0}"/>
              </a:ext>
            </a:extLst>
          </p:cNvPr>
          <p:cNvCxnSpPr>
            <a:cxnSpLocks/>
          </p:cNvCxnSpPr>
          <p:nvPr/>
        </p:nvCxnSpPr>
        <p:spPr>
          <a:xfrm flipH="1">
            <a:off x="577485" y="6283518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27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E1467D-9ED1-4211-A71E-41C91C755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689289"/>
            <a:ext cx="11049000" cy="10841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F8A6A1-C9C7-4FDF-B4DA-1E86B6A35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499" y="2075688"/>
            <a:ext cx="11059811" cy="3818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CC44A-C635-4CD0-90E9-D9503AF4CC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036732" y="6397103"/>
            <a:ext cx="30919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fld id="{1C8322F6-1C60-46CF-968C-BC20E470F443}" type="datetimeFigureOut">
              <a:rPr lang="en-US" smtClean="0"/>
              <a:t>9/24/2023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BF682-1A47-492C-81E3-9DB0A50ECB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5782" y="639710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C814B-9105-44ED-98A9-D326B2E2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4553" y="6397103"/>
            <a:ext cx="7007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5EEB83C2-341F-4C28-A243-1C56DDDA54D3}" type="slidenum">
              <a:rPr lang="en-US" smtClean="0"/>
              <a:t>‹#›</a:t>
            </a:fld>
            <a:endParaRPr 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814345-41DE-42C5-8657-66C1417DF81A}"/>
              </a:ext>
            </a:extLst>
          </p:cNvPr>
          <p:cNvCxnSpPr>
            <a:cxnSpLocks/>
          </p:cNvCxnSpPr>
          <p:nvPr/>
        </p:nvCxnSpPr>
        <p:spPr>
          <a:xfrm flipH="1">
            <a:off x="566094" y="6286347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E68E419-3727-4F5E-8840-AF149B33B0B7}"/>
              </a:ext>
            </a:extLst>
          </p:cNvPr>
          <p:cNvCxnSpPr>
            <a:cxnSpLocks/>
          </p:cNvCxnSpPr>
          <p:nvPr/>
        </p:nvCxnSpPr>
        <p:spPr>
          <a:xfrm flipH="1">
            <a:off x="577485" y="1883336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519B6EC-D7AE-452F-8D0C-D11BD3377F3E}"/>
              </a:ext>
            </a:extLst>
          </p:cNvPr>
          <p:cNvCxnSpPr>
            <a:cxnSpLocks/>
          </p:cNvCxnSpPr>
          <p:nvPr/>
        </p:nvCxnSpPr>
        <p:spPr>
          <a:xfrm flipH="1">
            <a:off x="577485" y="571500"/>
            <a:ext cx="1105981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28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100" baseline="0">
          <a:solidFill>
            <a:schemeClr val="tx1"/>
          </a:solidFill>
          <a:latin typeface="Batang" panose="02030600000101010101" pitchFamily="18" charset="-127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228600" algn="l" defTabSz="914400" rtl="0" eaLnBrk="1" latinLnBrk="0" hangingPunct="1">
        <a:lnSpc>
          <a:spcPct val="12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8">
            <a:extLst>
              <a:ext uri="{FF2B5EF4-FFF2-40B4-BE49-F238E27FC236}">
                <a16:creationId xmlns:a16="http://schemas.microsoft.com/office/drawing/2014/main" id="{C63AB9E1-499E-41EB-A74E-905920CCD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6782" y="0"/>
            <a:ext cx="1219878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FD575C1-C3C6-C5F0-54F1-19B8BC45DA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0601" y="4840264"/>
            <a:ext cx="8044280" cy="1215547"/>
          </a:xfrm>
        </p:spPr>
        <p:txBody>
          <a:bodyPr anchor="ctr">
            <a:normAutofit/>
          </a:bodyPr>
          <a:lstStyle/>
          <a:p>
            <a:r>
              <a:rPr lang="ko-KR" altLang="en-US" dirty="0"/>
              <a:t>일본 음식 문화의 특징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3F62358-FF88-91B9-7A8E-FE25AD5B8D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9720" y="4753342"/>
            <a:ext cx="2519973" cy="1389390"/>
          </a:xfrm>
        </p:spPr>
        <p:txBody>
          <a:bodyPr anchor="ctr">
            <a:normAutofit/>
          </a:bodyPr>
          <a:lstStyle/>
          <a:p>
            <a:r>
              <a:rPr lang="ko-KR" altLang="en-US" dirty="0" err="1"/>
              <a:t>일본어일본학과</a:t>
            </a:r>
            <a:endParaRPr lang="en-US" altLang="ko-KR" dirty="0"/>
          </a:p>
          <a:p>
            <a:r>
              <a:rPr lang="en-US" altLang="ko-KR" dirty="0"/>
              <a:t>22351626 </a:t>
            </a:r>
            <a:r>
              <a:rPr lang="ko-KR" altLang="en-US" dirty="0"/>
              <a:t>허재</a:t>
            </a:r>
          </a:p>
        </p:txBody>
      </p:sp>
      <p:pic>
        <p:nvPicPr>
          <p:cNvPr id="23" name="Picture 3">
            <a:extLst>
              <a:ext uri="{FF2B5EF4-FFF2-40B4-BE49-F238E27FC236}">
                <a16:creationId xmlns:a16="http://schemas.microsoft.com/office/drawing/2014/main" id="{9A0A042D-96F9-C190-8C23-6AC7BE954E0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323" b="41541"/>
          <a:stretch/>
        </p:blipFill>
        <p:spPr>
          <a:xfrm>
            <a:off x="-6781" y="1"/>
            <a:ext cx="12198782" cy="4042122"/>
          </a:xfrm>
          <a:prstGeom prst="rect">
            <a:avLst/>
          </a:prstGeom>
        </p:spPr>
      </p:pic>
      <p:cxnSp>
        <p:nvCxnSpPr>
          <p:cNvPr id="24" name="Straight Connector 10">
            <a:extLst>
              <a:ext uri="{FF2B5EF4-FFF2-40B4-BE49-F238E27FC236}">
                <a16:creationId xmlns:a16="http://schemas.microsoft.com/office/drawing/2014/main" id="{CEEA40C4-6B9E-4B9E-8CDF-A0C572462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5869" y="4610607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A54810C-5CC0-45D3-BD8F-C4407F92F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7300" y="4610607"/>
            <a:ext cx="0" cy="16748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458AAC-F667-498F-A263-A8C7AB4FC9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61819" y="6289514"/>
            <a:ext cx="110547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27313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67E3AD8-790E-B8C2-BA55-E4429FF1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느끼하고 기름진 맛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CE22918-D20A-CDF2-E103-31FE6994F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/>
              <a:t>조리를 </a:t>
            </a:r>
            <a:r>
              <a:rPr lang="ko-KR" altLang="en-US" sz="4400" dirty="0" err="1"/>
              <a:t>할때</a:t>
            </a:r>
            <a:r>
              <a:rPr lang="ko-KR" altLang="en-US" sz="4400" dirty="0"/>
              <a:t> 기름이 많이 빠져나가지 않음</a:t>
            </a:r>
            <a:endParaRPr lang="en-US" altLang="ko-KR" sz="4400" dirty="0"/>
          </a:p>
          <a:p>
            <a:r>
              <a:rPr lang="ko-KR" altLang="en-US" sz="4400" dirty="0"/>
              <a:t>튀김류의 음식이 많음</a:t>
            </a:r>
            <a:endParaRPr lang="en-US" altLang="ko-KR" sz="4400" dirty="0"/>
          </a:p>
          <a:p>
            <a:r>
              <a:rPr lang="ko-KR" altLang="en-US" sz="4400" dirty="0"/>
              <a:t>고춧가루 향신료 등 느끼함을 잡는 재료를 많이 사용하지 않음</a:t>
            </a:r>
          </a:p>
        </p:txBody>
      </p:sp>
    </p:spTree>
    <p:extLst>
      <p:ext uri="{BB962C8B-B14F-4D97-AF65-F5344CB8AC3E}">
        <p14:creationId xmlns:p14="http://schemas.microsoft.com/office/powerpoint/2010/main" val="2819131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6340E511-745A-F053-FF52-79A4898EE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9" y="786384"/>
            <a:ext cx="3390158" cy="5105761"/>
          </a:xfrm>
        </p:spPr>
        <p:txBody>
          <a:bodyPr anchor="t">
            <a:normAutofit/>
          </a:bodyPr>
          <a:lstStyle/>
          <a:p>
            <a:r>
              <a:rPr lang="ko-KR" altLang="en-US" dirty="0"/>
              <a:t>식기에 관한  특징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090CEE-42FF-4CEE-ABF8-11F35C290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85474A-EF48-28B0-DB64-DFD02B5E5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835" y="920376"/>
            <a:ext cx="6692666" cy="4971770"/>
          </a:xfrm>
        </p:spPr>
        <p:txBody>
          <a:bodyPr>
            <a:normAutofit/>
          </a:bodyPr>
          <a:lstStyle/>
          <a:p>
            <a:r>
              <a:rPr lang="ko-KR" altLang="en-US" sz="4000" dirty="0"/>
              <a:t>그릇</a:t>
            </a:r>
            <a:endParaRPr lang="en-US" altLang="ko-KR" sz="4000" dirty="0"/>
          </a:p>
          <a:p>
            <a:r>
              <a:rPr lang="ko-KR" altLang="en-US" sz="4000" dirty="0"/>
              <a:t>젓가락</a:t>
            </a:r>
            <a:endParaRPr lang="en-US" altLang="ko-KR" sz="4000" dirty="0"/>
          </a:p>
          <a:p>
            <a:r>
              <a:rPr lang="ko-KR" altLang="en-US" sz="4000" dirty="0"/>
              <a:t>장식</a:t>
            </a:r>
          </a:p>
        </p:txBody>
      </p:sp>
    </p:spTree>
    <p:extLst>
      <p:ext uri="{BB962C8B-B14F-4D97-AF65-F5344CB8AC3E}">
        <p14:creationId xmlns:p14="http://schemas.microsoft.com/office/powerpoint/2010/main" val="1716729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B58AB9-297D-AF3E-90D5-4358D617C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일본의 음식을 담는 그릇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E17DB5-20AB-C762-9E48-3797CCDBB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도자기를 사용함</a:t>
            </a:r>
            <a:endParaRPr lang="en-US" altLang="ko-KR" dirty="0"/>
          </a:p>
          <a:p>
            <a:r>
              <a:rPr lang="ko-KR" altLang="en-US" dirty="0"/>
              <a:t>대나무를 사용함</a:t>
            </a:r>
            <a:endParaRPr lang="en-US" altLang="ko-KR" dirty="0"/>
          </a:p>
          <a:p>
            <a:r>
              <a:rPr lang="ko-KR" altLang="en-US" dirty="0"/>
              <a:t>계절에 따라 다른 식기를 사용하는 곳도 있음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8880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D9A27A-0681-55A6-12C6-3EF16569F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젓가락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94C248-89DB-9D9C-1700-0253C558D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일본은 젓가락을 주된 식기로 사용함</a:t>
            </a:r>
            <a:endParaRPr lang="en-US" altLang="ko-KR" sz="3200" dirty="0"/>
          </a:p>
          <a:p>
            <a:r>
              <a:rPr lang="ko-KR" altLang="en-US" sz="3200" dirty="0"/>
              <a:t>국물을 </a:t>
            </a:r>
            <a:r>
              <a:rPr lang="ko-KR" altLang="en-US" sz="3200" dirty="0" err="1"/>
              <a:t>먹을때는</a:t>
            </a:r>
            <a:r>
              <a:rPr lang="ko-KR" altLang="en-US" sz="3200" dirty="0"/>
              <a:t> 젓가락으로 건더기를 집어먹고 국물은 국그릇을 들고 마심</a:t>
            </a:r>
            <a:endParaRPr lang="en-US" altLang="ko-KR" sz="3200" dirty="0"/>
          </a:p>
          <a:p>
            <a:r>
              <a:rPr lang="ko-KR" altLang="en-US" sz="3200" dirty="0"/>
              <a:t>노송나무나 버드나무에 옻칠을 하여 </a:t>
            </a:r>
            <a:r>
              <a:rPr lang="ko-KR" altLang="en-US" sz="3200" dirty="0" err="1"/>
              <a:t>만듬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61296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E93971-A84A-06FE-67D4-39CB6FE3A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장식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0A461F7-E1A7-CF8C-FDD7-62F6D2C1E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/>
              <a:t>조리 과정이 단순해 장식으로 음식의 시각적 아름다움을 표현함</a:t>
            </a:r>
            <a:endParaRPr lang="en-US" altLang="ko-KR" sz="2800" dirty="0"/>
          </a:p>
          <a:p>
            <a:r>
              <a:rPr lang="ko-KR" altLang="en-US" sz="2800" dirty="0"/>
              <a:t>계절에 맞게 그릇을 사용함</a:t>
            </a:r>
          </a:p>
        </p:txBody>
      </p:sp>
    </p:spTree>
    <p:extLst>
      <p:ext uri="{BB962C8B-B14F-4D97-AF65-F5344CB8AC3E}">
        <p14:creationId xmlns:p14="http://schemas.microsoft.com/office/powerpoint/2010/main" val="2747955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3E1571E-0333-954D-CCA2-AE045B0B1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ko-KR" altLang="en-US" dirty="0"/>
              <a:t>그 외 특징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08CFCAD-E883-3AC9-CF66-40CF5CD50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r>
              <a:rPr lang="ko-KR" altLang="en-US" sz="1800" dirty="0"/>
              <a:t>음식의 제공</a:t>
            </a:r>
            <a:endParaRPr lang="en-US" altLang="ko-KR" sz="1800" dirty="0"/>
          </a:p>
          <a:p>
            <a:r>
              <a:rPr lang="ko-KR" altLang="en-US" sz="1800" dirty="0"/>
              <a:t>차를 많이 마심</a:t>
            </a:r>
            <a:endParaRPr lang="en-US" altLang="ko-KR" sz="1800" dirty="0"/>
          </a:p>
          <a:p>
            <a:r>
              <a:rPr lang="ko-KR" altLang="en-US" sz="1800" dirty="0"/>
              <a:t>육식 메뉴의 부족</a:t>
            </a:r>
            <a:endParaRPr lang="en-US" altLang="ko-KR" sz="1800" dirty="0"/>
          </a:p>
          <a:p>
            <a:r>
              <a:rPr lang="ko-KR" altLang="en-US" sz="1800" dirty="0"/>
              <a:t>먹는 장소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025153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220920-5F14-538B-4064-5A935C21C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음식의 제공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2CC7196-5912-87F4-C453-377D8197C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/>
              <a:t>쌀을 중심으로 주변 반찬을 음식으로 제공함</a:t>
            </a:r>
            <a:endParaRPr lang="en-US" altLang="ko-KR" sz="4400" dirty="0"/>
          </a:p>
          <a:p>
            <a:r>
              <a:rPr lang="ko-KR" altLang="en-US" sz="4400" dirty="0"/>
              <a:t>밥을 왼쪽에 둠</a:t>
            </a:r>
            <a:endParaRPr lang="en-US" altLang="ko-KR" sz="4400" dirty="0"/>
          </a:p>
          <a:p>
            <a:r>
              <a:rPr lang="ko-KR" altLang="en-US" sz="4400" dirty="0"/>
              <a:t>생선 머리를 왼쪽에 둠</a:t>
            </a:r>
          </a:p>
        </p:txBody>
      </p:sp>
    </p:spTree>
    <p:extLst>
      <p:ext uri="{BB962C8B-B14F-4D97-AF65-F5344CB8AC3E}">
        <p14:creationId xmlns:p14="http://schemas.microsoft.com/office/powerpoint/2010/main" val="20611096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D59ED6-8C31-51B9-37F9-B1117B587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차를 많이 마심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1A9C3E-56AA-F8C6-C7AB-7CD3C6B136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녹차 우롱차 등 </a:t>
            </a:r>
            <a:r>
              <a:rPr lang="ko-KR" altLang="en-US" sz="4000" dirty="0" err="1"/>
              <a:t>비린맛을</a:t>
            </a:r>
            <a:r>
              <a:rPr lang="ko-KR" altLang="en-US" sz="4000" dirty="0"/>
              <a:t> 중화해주는 </a:t>
            </a:r>
            <a:r>
              <a:rPr lang="ko-KR" altLang="en-US" sz="4000" dirty="0" err="1"/>
              <a:t>차같은</a:t>
            </a:r>
            <a:r>
              <a:rPr lang="ko-KR" altLang="en-US" sz="4000" dirty="0"/>
              <a:t> 음료가 많음</a:t>
            </a:r>
            <a:endParaRPr lang="en-US" altLang="ko-KR" sz="4000" dirty="0"/>
          </a:p>
          <a:p>
            <a:r>
              <a:rPr lang="ko-KR" altLang="en-US" sz="4000" dirty="0"/>
              <a:t>이는 음식이 기름지기 때문이라는 분석이 있음</a:t>
            </a:r>
            <a:endParaRPr lang="en-US" altLang="ko-KR" sz="4000" dirty="0"/>
          </a:p>
          <a:p>
            <a:r>
              <a:rPr lang="ko-KR" altLang="en-US" sz="4000" dirty="0" err="1"/>
              <a:t>식사중에</a:t>
            </a:r>
            <a:r>
              <a:rPr lang="ko-KR" altLang="en-US" sz="4000" dirty="0"/>
              <a:t> 마시기도 하며 따로 차만 마시기도 함</a:t>
            </a:r>
          </a:p>
        </p:txBody>
      </p:sp>
    </p:spTree>
    <p:extLst>
      <p:ext uri="{BB962C8B-B14F-4D97-AF65-F5344CB8AC3E}">
        <p14:creationId xmlns:p14="http://schemas.microsoft.com/office/powerpoint/2010/main" val="4093132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D4BE34-F686-E8A3-E492-2208DE899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육식 메뉴의 부족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8D011A4-5243-1579-5747-B340B829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4000" dirty="0"/>
              <a:t>일본은 과거 불교의 영향으로 육식메뉴가 많지 않음</a:t>
            </a:r>
            <a:endParaRPr lang="en-US" altLang="ko-KR" sz="4000" dirty="0"/>
          </a:p>
          <a:p>
            <a:r>
              <a:rPr lang="ko-KR" altLang="en-US" sz="4000" dirty="0"/>
              <a:t>과거 모든 사람에게 </a:t>
            </a:r>
            <a:r>
              <a:rPr lang="en-US" altLang="ko-KR" sz="4000" dirty="0"/>
              <a:t>1200</a:t>
            </a:r>
            <a:r>
              <a:rPr lang="ko-KR" altLang="en-US" sz="4000" dirty="0"/>
              <a:t>년간 육식을 금지한 적이 있었음</a:t>
            </a:r>
            <a:endParaRPr lang="en-US" altLang="ko-KR" sz="4000" dirty="0"/>
          </a:p>
          <a:p>
            <a:r>
              <a:rPr lang="ko-KR" altLang="en-US" sz="4000" dirty="0"/>
              <a:t>과거 식용 가축을 기르지 않았었음</a:t>
            </a:r>
          </a:p>
        </p:txBody>
      </p:sp>
    </p:spTree>
    <p:extLst>
      <p:ext uri="{BB962C8B-B14F-4D97-AF65-F5344CB8AC3E}">
        <p14:creationId xmlns:p14="http://schemas.microsoft.com/office/powerpoint/2010/main" val="143416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D537F9-2910-FA4B-F622-90F1F78B0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먹는 장소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EF0C22A-E1EF-1573-AE34-C9FA91FB7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가정</a:t>
            </a:r>
            <a:endParaRPr lang="en-US" altLang="ko-KR" dirty="0"/>
          </a:p>
          <a:p>
            <a:r>
              <a:rPr lang="ko-KR" altLang="en-US" dirty="0" err="1"/>
              <a:t>소바집</a:t>
            </a:r>
            <a:r>
              <a:rPr lang="ko-KR" altLang="en-US" dirty="0"/>
              <a:t> </a:t>
            </a:r>
            <a:r>
              <a:rPr lang="ko-KR" altLang="en-US" dirty="0" err="1"/>
              <a:t>스시집</a:t>
            </a:r>
            <a:r>
              <a:rPr lang="ko-KR" altLang="en-US" dirty="0"/>
              <a:t> 등의 전문점</a:t>
            </a:r>
            <a:endParaRPr lang="en-US" altLang="ko-KR" dirty="0"/>
          </a:p>
          <a:p>
            <a:r>
              <a:rPr lang="ko-KR" altLang="en-US" dirty="0"/>
              <a:t>찻집 리조트 등</a:t>
            </a:r>
            <a:endParaRPr lang="en-US" altLang="ko-KR" dirty="0"/>
          </a:p>
          <a:p>
            <a:r>
              <a:rPr lang="ko-KR" altLang="en-US" dirty="0"/>
              <a:t>다양한 장소에서 음식을 먹음</a:t>
            </a:r>
          </a:p>
        </p:txBody>
      </p:sp>
    </p:spTree>
    <p:extLst>
      <p:ext uri="{BB962C8B-B14F-4D97-AF65-F5344CB8AC3E}">
        <p14:creationId xmlns:p14="http://schemas.microsoft.com/office/powerpoint/2010/main" val="105065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44F9E86-FA59-42DA-193D-F83B2AD36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161E83-4481-7554-D963-9F7E38FAE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일본 음식의 재료적 특징</a:t>
            </a:r>
            <a:endParaRPr lang="en-US" altLang="ko-KR" dirty="0"/>
          </a:p>
          <a:p>
            <a:r>
              <a:rPr lang="ko-KR" altLang="en-US" dirty="0"/>
              <a:t>일본음식의 맛의 특징</a:t>
            </a:r>
            <a:endParaRPr lang="en-US" altLang="ko-KR" dirty="0"/>
          </a:p>
          <a:p>
            <a:r>
              <a:rPr lang="ko-KR" altLang="en-US" dirty="0"/>
              <a:t>식기에 대한 특징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7747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6F1F847-8C58-94DD-566E-59D0243ED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818777"/>
            <a:ext cx="2632002" cy="5099442"/>
          </a:xfrm>
        </p:spPr>
        <p:txBody>
          <a:bodyPr anchor="t">
            <a:normAutofit/>
          </a:bodyPr>
          <a:lstStyle/>
          <a:p>
            <a:r>
              <a:rPr lang="ko-KR" altLang="en-US" dirty="0"/>
              <a:t>지역별 특징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F67967-936C-4D11-B434-DEBD15F2B7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147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6F90CA-A85E-876A-0BA9-32229BAA7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1570" y="939782"/>
            <a:ext cx="7724000" cy="5034810"/>
          </a:xfrm>
        </p:spPr>
        <p:txBody>
          <a:bodyPr anchor="t">
            <a:normAutofit/>
          </a:bodyPr>
          <a:lstStyle/>
          <a:p>
            <a:r>
              <a:rPr lang="ko-KR" altLang="en-US" sz="1800" dirty="0"/>
              <a:t>간사이</a:t>
            </a:r>
            <a:r>
              <a:rPr lang="en-US" altLang="ko-KR" sz="1800" dirty="0"/>
              <a:t>(</a:t>
            </a:r>
            <a:r>
              <a:rPr lang="ko-KR" altLang="en-US" sz="1800" dirty="0"/>
              <a:t>관서</a:t>
            </a:r>
            <a:r>
              <a:rPr lang="en-US" altLang="ko-KR" sz="1800" dirty="0"/>
              <a:t>)</a:t>
            </a:r>
          </a:p>
          <a:p>
            <a:r>
              <a:rPr lang="ko-KR" altLang="en-US" sz="1800" dirty="0"/>
              <a:t>간토</a:t>
            </a:r>
            <a:r>
              <a:rPr lang="en-US" altLang="ko-KR" sz="1800" dirty="0"/>
              <a:t>(</a:t>
            </a:r>
            <a:r>
              <a:rPr lang="ko-KR" altLang="en-US" sz="1800" dirty="0"/>
              <a:t>관동</a:t>
            </a:r>
            <a:r>
              <a:rPr lang="en-US" altLang="ko-KR" sz="1800" dirty="0"/>
              <a:t>)</a:t>
            </a:r>
          </a:p>
          <a:p>
            <a:r>
              <a:rPr lang="ko-KR" altLang="en-US" sz="1800" dirty="0"/>
              <a:t>오키나와</a:t>
            </a:r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0700173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3294C1-1C2E-62CB-9246-B1F762FE4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간사이</a:t>
            </a:r>
            <a:r>
              <a:rPr lang="en-US" altLang="ko-KR" dirty="0"/>
              <a:t>(</a:t>
            </a:r>
            <a:r>
              <a:rPr lang="ko-KR" altLang="en-US" dirty="0"/>
              <a:t>관서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A33CCE2-BC9F-5A4E-8F9D-16FDF0F96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400" dirty="0"/>
              <a:t>미적 감각 중시</a:t>
            </a:r>
            <a:endParaRPr lang="en-US" altLang="ko-KR" sz="4400" dirty="0"/>
          </a:p>
          <a:p>
            <a:r>
              <a:rPr lang="ko-KR" altLang="en-US" sz="4400" dirty="0"/>
              <a:t>간을 강하게 하지 않음</a:t>
            </a:r>
            <a:endParaRPr lang="en-US" altLang="ko-KR" sz="4400" dirty="0"/>
          </a:p>
          <a:p>
            <a:r>
              <a:rPr lang="ko-KR" altLang="en-US" sz="4400" dirty="0"/>
              <a:t>고급 요리와 일상 요리를 구분</a:t>
            </a:r>
          </a:p>
        </p:txBody>
      </p:sp>
    </p:spTree>
    <p:extLst>
      <p:ext uri="{BB962C8B-B14F-4D97-AF65-F5344CB8AC3E}">
        <p14:creationId xmlns:p14="http://schemas.microsoft.com/office/powerpoint/2010/main" val="1495854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30DECE0-DC00-6D6A-E93C-381B5D58C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간토</a:t>
            </a:r>
            <a:r>
              <a:rPr lang="en-US" altLang="ko-KR" dirty="0"/>
              <a:t>(</a:t>
            </a:r>
            <a:r>
              <a:rPr lang="ko-KR" altLang="en-US" dirty="0"/>
              <a:t>관동</a:t>
            </a:r>
            <a:r>
              <a:rPr lang="en-US" altLang="ko-KR" dirty="0"/>
              <a:t>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209FEA-37AE-217F-CB10-9E2E830DA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간장을 많이 씀</a:t>
            </a:r>
            <a:endParaRPr lang="en-US" altLang="ko-KR" dirty="0"/>
          </a:p>
          <a:p>
            <a:r>
              <a:rPr lang="ko-KR" altLang="en-US" dirty="0"/>
              <a:t>간을 진하고 강하게 함</a:t>
            </a:r>
          </a:p>
        </p:txBody>
      </p:sp>
    </p:spTree>
    <p:extLst>
      <p:ext uri="{BB962C8B-B14F-4D97-AF65-F5344CB8AC3E}">
        <p14:creationId xmlns:p14="http://schemas.microsoft.com/office/powerpoint/2010/main" val="12630571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AB07A6-973E-F7F6-BD60-C6A4A62B3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오키나와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8CF831-9939-C5AB-CA8A-9771AFEA0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타 지방의 음식과 다르게 독립적으로 발전함</a:t>
            </a:r>
            <a:endParaRPr lang="en-US" altLang="ko-KR" dirty="0"/>
          </a:p>
          <a:p>
            <a:r>
              <a:rPr lang="ko-KR" altLang="en-US" dirty="0"/>
              <a:t>돼지고기를 즐겨 먹음</a:t>
            </a:r>
            <a:endParaRPr lang="en-US" altLang="ko-KR" dirty="0"/>
          </a:p>
          <a:p>
            <a:r>
              <a:rPr lang="ko-KR" altLang="en-US" dirty="0"/>
              <a:t>날음식을 별로 즐기지 않음</a:t>
            </a:r>
          </a:p>
        </p:txBody>
      </p:sp>
    </p:spTree>
    <p:extLst>
      <p:ext uri="{BB962C8B-B14F-4D97-AF65-F5344CB8AC3E}">
        <p14:creationId xmlns:p14="http://schemas.microsoft.com/office/powerpoint/2010/main" val="4040309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231316C-1689-4822-9903-EEF9CC7C3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9" y="786384"/>
            <a:ext cx="3390158" cy="5105761"/>
          </a:xfrm>
        </p:spPr>
        <p:txBody>
          <a:bodyPr anchor="t">
            <a:normAutofit/>
          </a:bodyPr>
          <a:lstStyle/>
          <a:p>
            <a:r>
              <a:rPr lang="ko-KR" altLang="en-US" dirty="0"/>
              <a:t>일본 음식의 재료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090CEE-42FF-4CEE-ABF8-11F35C290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7BD06F-A34D-4050-2D11-DD1C0D1C5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835" y="920376"/>
            <a:ext cx="6692666" cy="4971770"/>
          </a:xfrm>
        </p:spPr>
        <p:txBody>
          <a:bodyPr>
            <a:normAutofit/>
          </a:bodyPr>
          <a:lstStyle/>
          <a:p>
            <a:r>
              <a:rPr lang="ko-KR" altLang="en-US" sz="2800" dirty="0"/>
              <a:t>날 것으로 먹거나 요리하는 음식이 많다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양질의 재료를 </a:t>
            </a:r>
            <a:r>
              <a:rPr lang="ko-KR" altLang="en-US" sz="2800" dirty="0" err="1"/>
              <a:t>사용하는것을</a:t>
            </a:r>
            <a:r>
              <a:rPr lang="ko-KR" altLang="en-US" sz="2800" dirty="0"/>
              <a:t> 중요시한다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재료 본연의 맛을 해치지 않으려 한다</a:t>
            </a:r>
            <a:r>
              <a:rPr lang="en-US" altLang="ko-KR" sz="2800" dirty="0"/>
              <a:t>.</a:t>
            </a:r>
          </a:p>
          <a:p>
            <a:r>
              <a:rPr lang="ko-KR" altLang="en-US" sz="2800" dirty="0"/>
              <a:t>소금을 많이 사용한다</a:t>
            </a:r>
            <a:r>
              <a:rPr lang="en-US" altLang="ko-KR" sz="2800" dirty="0"/>
              <a:t>.</a:t>
            </a:r>
            <a:br>
              <a:rPr lang="en-US" altLang="ko-KR" sz="2800" dirty="0"/>
            </a:br>
            <a:r>
              <a:rPr lang="ko-KR" altLang="en-US" sz="2800" dirty="0"/>
              <a:t> </a:t>
            </a:r>
            <a:endParaRPr lang="en-US" altLang="ko-KR" sz="2800" dirty="0"/>
          </a:p>
        </p:txBody>
      </p:sp>
    </p:spTree>
    <p:extLst>
      <p:ext uri="{BB962C8B-B14F-4D97-AF65-F5344CB8AC3E}">
        <p14:creationId xmlns:p14="http://schemas.microsoft.com/office/powerpoint/2010/main" val="2093021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4919A3-81A5-1395-54A7-9752C9E5F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날것으로 요리함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90DF77-DF4A-73A4-3AA9-9EDEAD916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비린내가 날 수 있음</a:t>
            </a:r>
            <a:endParaRPr lang="en-US" altLang="ko-KR" sz="4000" dirty="0"/>
          </a:p>
          <a:p>
            <a:r>
              <a:rPr lang="ko-KR" altLang="en-US" sz="4000" dirty="0"/>
              <a:t>여름철에 식중독의 위험이 있음</a:t>
            </a:r>
            <a:endParaRPr lang="en-US" altLang="ko-KR" sz="4000" dirty="0"/>
          </a:p>
          <a:p>
            <a:r>
              <a:rPr lang="ko-KR" altLang="en-US" sz="4000" dirty="0"/>
              <a:t>회</a:t>
            </a:r>
            <a:r>
              <a:rPr lang="en-US" altLang="ko-KR" sz="4000" dirty="0"/>
              <a:t>, </a:t>
            </a:r>
            <a:r>
              <a:rPr lang="ko-KR" altLang="en-US" sz="4000" dirty="0"/>
              <a:t>초밥 같은 음식이 발달함</a:t>
            </a:r>
            <a:endParaRPr lang="en-US" altLang="ko-KR" sz="4000" dirty="0"/>
          </a:p>
        </p:txBody>
      </p:sp>
    </p:spTree>
    <p:extLst>
      <p:ext uri="{BB962C8B-B14F-4D97-AF65-F5344CB8AC3E}">
        <p14:creationId xmlns:p14="http://schemas.microsoft.com/office/powerpoint/2010/main" val="14387074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11F530-3C8D-2E47-4F55-C09CA454B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양질의 재료 사용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895B7F5-4932-50A9-33B1-F34FF685B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일본은 재료 본질의 맛을 중요시하기에 양질의 재료가 필요함</a:t>
            </a:r>
            <a:endParaRPr lang="en-US" altLang="ko-KR" sz="3200" dirty="0"/>
          </a:p>
          <a:p>
            <a:r>
              <a:rPr lang="ko-KR" altLang="en-US" sz="3200" dirty="0"/>
              <a:t>또한 일본은 향신료나 양념을 잘 쓰지 않고 날것으로 </a:t>
            </a:r>
            <a:r>
              <a:rPr lang="ko-KR" altLang="en-US" sz="3200" dirty="0" err="1"/>
              <a:t>먹는것이</a:t>
            </a:r>
            <a:r>
              <a:rPr lang="ko-KR" altLang="en-US" sz="3200" dirty="0"/>
              <a:t> 많기에 재료의 중요함이 더욱 강조됨</a:t>
            </a:r>
            <a:endParaRPr lang="en-US" altLang="ko-KR" sz="3200" dirty="0"/>
          </a:p>
          <a:p>
            <a:r>
              <a:rPr lang="ko-KR" altLang="en-US" sz="3200" dirty="0"/>
              <a:t>양질의 재료 사용으로 인해 한국에서의 일식은 비싸다는 인식이 있음</a:t>
            </a:r>
          </a:p>
        </p:txBody>
      </p:sp>
    </p:spTree>
    <p:extLst>
      <p:ext uri="{BB962C8B-B14F-4D97-AF65-F5344CB8AC3E}">
        <p14:creationId xmlns:p14="http://schemas.microsoft.com/office/powerpoint/2010/main" val="2637007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5E7AE5-F620-C00A-51BC-FB229C09E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재료 본연의 맛 중시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A03ABA-CA6A-A0D1-C4FE-804B814C0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4000" dirty="0"/>
              <a:t>재료 본연의 맛을 내기 위해 일본은 향신료의 사용이 적음</a:t>
            </a:r>
            <a:endParaRPr lang="en-US" altLang="ko-KR" sz="4000" dirty="0"/>
          </a:p>
          <a:p>
            <a:r>
              <a:rPr lang="ko-KR" altLang="en-US" sz="4000" dirty="0"/>
              <a:t>재료 본연의 맛을 즐기기 위해 날것으로 먹는 음식이 많음</a:t>
            </a:r>
            <a:endParaRPr lang="en-US" altLang="ko-KR" sz="4000" dirty="0"/>
          </a:p>
          <a:p>
            <a:r>
              <a:rPr lang="ko-KR" altLang="en-US" sz="4000" dirty="0"/>
              <a:t>그래서 재료의 퀄리티가 중요해짐</a:t>
            </a:r>
          </a:p>
        </p:txBody>
      </p:sp>
    </p:spTree>
    <p:extLst>
      <p:ext uri="{BB962C8B-B14F-4D97-AF65-F5344CB8AC3E}">
        <p14:creationId xmlns:p14="http://schemas.microsoft.com/office/powerpoint/2010/main" val="3497062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F5FF63-368E-631C-AD04-AECE7C13E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과도한 소금 사용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7A785CB-5698-8E5A-E36E-56460F166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덥고 습한 기후로 인해 소금</a:t>
            </a:r>
            <a:r>
              <a:rPr lang="en-US" altLang="ko-KR" sz="3200" dirty="0"/>
              <a:t>, </a:t>
            </a:r>
            <a:r>
              <a:rPr lang="ko-KR" altLang="en-US" sz="3200" dirty="0"/>
              <a:t>간장</a:t>
            </a:r>
            <a:r>
              <a:rPr lang="en-US" altLang="ko-KR" sz="3200" dirty="0"/>
              <a:t>, </a:t>
            </a:r>
            <a:r>
              <a:rPr lang="ko-KR" altLang="en-US" sz="3200" dirty="0"/>
              <a:t>된장 등으로 음식을 저장하는 방법이 발달함</a:t>
            </a:r>
            <a:endParaRPr lang="en-US" altLang="ko-KR" sz="3200" dirty="0"/>
          </a:p>
          <a:p>
            <a:r>
              <a:rPr lang="ko-KR" altLang="en-US" sz="3200" dirty="0"/>
              <a:t>음식에 향신료를 많이 사용하지 않아 소금의 사용이 많음</a:t>
            </a:r>
            <a:endParaRPr lang="en-US" altLang="ko-KR" sz="3200" dirty="0"/>
          </a:p>
          <a:p>
            <a:r>
              <a:rPr lang="ko-KR" altLang="en-US" sz="3200" dirty="0"/>
              <a:t>국물 요리가 많아 국물에서 사용하는 소금의 양이 많음</a:t>
            </a:r>
          </a:p>
        </p:txBody>
      </p:sp>
    </p:spTree>
    <p:extLst>
      <p:ext uri="{BB962C8B-B14F-4D97-AF65-F5344CB8AC3E}">
        <p14:creationId xmlns:p14="http://schemas.microsoft.com/office/powerpoint/2010/main" val="2190313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889F449-A8C1-4223-8D3F-453A7C93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5152D94-404C-AD72-5976-22B9E8DD8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9" y="786384"/>
            <a:ext cx="3390158" cy="5105761"/>
          </a:xfrm>
        </p:spPr>
        <p:txBody>
          <a:bodyPr anchor="t">
            <a:normAutofit/>
          </a:bodyPr>
          <a:lstStyle/>
          <a:p>
            <a:r>
              <a:rPr lang="ko-KR" altLang="en-US" dirty="0"/>
              <a:t>일본 음식의 맛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F3C27F-5DD1-4734-BC17-6CA446026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6286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090CEE-42FF-4CEE-ABF8-11F35C290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419600" y="571500"/>
            <a:ext cx="0" cy="5715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9B483DE6-F425-4CA0-9983-0778A131F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71501" y="571500"/>
            <a:ext cx="1104899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B0B306-CEB4-FF20-254D-F889366DB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7835" y="920376"/>
            <a:ext cx="6692666" cy="4971770"/>
          </a:xfrm>
        </p:spPr>
        <p:txBody>
          <a:bodyPr>
            <a:normAutofit/>
          </a:bodyPr>
          <a:lstStyle/>
          <a:p>
            <a:r>
              <a:rPr lang="ko-KR" altLang="en-US" sz="3200" dirty="0"/>
              <a:t>차가운 요리가 많다</a:t>
            </a:r>
            <a:r>
              <a:rPr lang="en-US" altLang="ko-KR" sz="3200" dirty="0"/>
              <a:t>.</a:t>
            </a:r>
          </a:p>
          <a:p>
            <a:r>
              <a:rPr lang="ko-KR" altLang="en-US" sz="3200" dirty="0"/>
              <a:t>느끼하고 기름진 음식이 많다</a:t>
            </a:r>
            <a:r>
              <a:rPr lang="en-US" altLang="ko-KR" sz="3200" dirty="0"/>
              <a:t>.</a:t>
            </a:r>
          </a:p>
          <a:p>
            <a:endParaRPr lang="en-US" altLang="ko-KR" sz="1800" dirty="0"/>
          </a:p>
        </p:txBody>
      </p:sp>
    </p:spTree>
    <p:extLst>
      <p:ext uri="{BB962C8B-B14F-4D97-AF65-F5344CB8AC3E}">
        <p14:creationId xmlns:p14="http://schemas.microsoft.com/office/powerpoint/2010/main" val="2453912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E43DE95-E978-61FD-1C54-BFF9003C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차가운 요리가 많음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3C6FCB-A238-F9FE-80B0-7AAB05AB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4000" dirty="0"/>
              <a:t>재료 본연의 맛을 중요시 하기에 익히지 않고 생으로 먹음</a:t>
            </a:r>
            <a:endParaRPr lang="en-US" altLang="ko-KR" sz="4000" dirty="0"/>
          </a:p>
          <a:p>
            <a:r>
              <a:rPr lang="ko-KR" altLang="en-US" sz="4000" dirty="0"/>
              <a:t>익히지 않아 차가운 요리가 </a:t>
            </a:r>
            <a:r>
              <a:rPr lang="ko-KR" altLang="en-US" sz="4000" dirty="0" err="1"/>
              <a:t>많아짐</a:t>
            </a:r>
            <a:endParaRPr lang="en-US" altLang="ko-KR" sz="4000" dirty="0"/>
          </a:p>
          <a:p>
            <a:r>
              <a:rPr lang="ko-KR" altLang="en-US" sz="4000" dirty="0"/>
              <a:t>한국인이 뜨거운 국물을 먹고 </a:t>
            </a:r>
            <a:r>
              <a:rPr lang="en-US" altLang="ko-KR" sz="4000" dirty="0"/>
              <a:t>‘</a:t>
            </a:r>
            <a:r>
              <a:rPr lang="ko-KR" altLang="en-US" sz="4000" dirty="0"/>
              <a:t>시원하다</a:t>
            </a:r>
            <a:r>
              <a:rPr lang="en-US" altLang="ko-KR" sz="4000" dirty="0"/>
              <a:t>’</a:t>
            </a:r>
            <a:r>
              <a:rPr lang="ko-KR" altLang="en-US" sz="4000" dirty="0"/>
              <a:t>라 </a:t>
            </a:r>
            <a:r>
              <a:rPr lang="ko-KR" altLang="en-US" sz="4000" dirty="0" err="1"/>
              <a:t>하는것을</a:t>
            </a:r>
            <a:r>
              <a:rPr lang="ko-KR" altLang="en-US" sz="4000" dirty="0"/>
              <a:t> 이해하지 못함</a:t>
            </a:r>
          </a:p>
        </p:txBody>
      </p:sp>
    </p:spTree>
    <p:extLst>
      <p:ext uri="{BB962C8B-B14F-4D97-AF65-F5344CB8AC3E}">
        <p14:creationId xmlns:p14="http://schemas.microsoft.com/office/powerpoint/2010/main" val="3077827364"/>
      </p:ext>
    </p:extLst>
  </p:cSld>
  <p:clrMapOvr>
    <a:masterClrMapping/>
  </p:clrMapOvr>
</p:sld>
</file>

<file path=ppt/theme/theme1.xml><?xml version="1.0" encoding="utf-8"?>
<a:theme xmlns:a="http://schemas.openxmlformats.org/drawingml/2006/main" name="AlignmentVTI">
  <a:themeElements>
    <a:clrScheme name="AnalogousFromDarkSeedLeftStep">
      <a:dk1>
        <a:srgbClr val="000000"/>
      </a:dk1>
      <a:lt1>
        <a:srgbClr val="FFFFFF"/>
      </a:lt1>
      <a:dk2>
        <a:srgbClr val="311C1C"/>
      </a:dk2>
      <a:lt2>
        <a:srgbClr val="F2F0F3"/>
      </a:lt2>
      <a:accent1>
        <a:srgbClr val="7CAD44"/>
      </a:accent1>
      <a:accent2>
        <a:srgbClr val="A1A737"/>
      </a:accent2>
      <a:accent3>
        <a:srgbClr val="C3984D"/>
      </a:accent3>
      <a:accent4>
        <a:srgbClr val="B1553B"/>
      </a:accent4>
      <a:accent5>
        <a:srgbClr val="C34D64"/>
      </a:accent5>
      <a:accent6>
        <a:srgbClr val="B13B84"/>
      </a:accent6>
      <a:hlink>
        <a:srgbClr val="C04347"/>
      </a:hlink>
      <a:folHlink>
        <a:srgbClr val="7F7F7F"/>
      </a:folHlink>
    </a:clrScheme>
    <a:fontScheme name="Custom 1">
      <a:majorFont>
        <a:latin typeface="Bata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lignmentVTI" id="{606D7720-FAA0-4ADC-B967-3239DA8ECA1A}" vid="{10074623-6FCC-4A3C-AAA5-58644BD8FF1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54</TotalTime>
  <Words>412</Words>
  <Application>Microsoft Office PowerPoint</Application>
  <PresentationFormat>와이드스크린</PresentationFormat>
  <Paragraphs>91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7" baseType="lpstr">
      <vt:lpstr>Batang</vt:lpstr>
      <vt:lpstr>Arial</vt:lpstr>
      <vt:lpstr>Avenir Next LT Pro Light</vt:lpstr>
      <vt:lpstr>AlignmentVTI</vt:lpstr>
      <vt:lpstr>일본 음식 문화의 특징</vt:lpstr>
      <vt:lpstr>목차</vt:lpstr>
      <vt:lpstr>일본 음식의 재료</vt:lpstr>
      <vt:lpstr>날것으로 요리함</vt:lpstr>
      <vt:lpstr>양질의 재료 사용</vt:lpstr>
      <vt:lpstr>재료 본연의 맛 중시</vt:lpstr>
      <vt:lpstr>과도한 소금 사용</vt:lpstr>
      <vt:lpstr>일본 음식의 맛</vt:lpstr>
      <vt:lpstr>차가운 요리가 많음</vt:lpstr>
      <vt:lpstr>느끼하고 기름진 맛</vt:lpstr>
      <vt:lpstr>식기에 관한  특징</vt:lpstr>
      <vt:lpstr>일본의 음식을 담는 그릇</vt:lpstr>
      <vt:lpstr>젓가락</vt:lpstr>
      <vt:lpstr>장식</vt:lpstr>
      <vt:lpstr>그 외 특징</vt:lpstr>
      <vt:lpstr>음식의 제공</vt:lpstr>
      <vt:lpstr>차를 많이 마심</vt:lpstr>
      <vt:lpstr>육식 메뉴의 부족</vt:lpstr>
      <vt:lpstr>먹는 장소</vt:lpstr>
      <vt:lpstr>지역별 특징</vt:lpstr>
      <vt:lpstr>간사이(관서)</vt:lpstr>
      <vt:lpstr>간토(관동)</vt:lpstr>
      <vt:lpstr>오키나와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음식 문화의 특징</dc:title>
  <dc:creator>재 허</dc:creator>
  <cp:lastModifiedBy>재 허</cp:lastModifiedBy>
  <cp:revision>1</cp:revision>
  <dcterms:created xsi:type="dcterms:W3CDTF">2023-09-24T09:21:00Z</dcterms:created>
  <dcterms:modified xsi:type="dcterms:W3CDTF">2023-09-24T10:15:20Z</dcterms:modified>
</cp:coreProperties>
</file>