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9" r:id="rId4"/>
    <p:sldId id="270" r:id="rId5"/>
    <p:sldId id="278" r:id="rId6"/>
    <p:sldId id="277" r:id="rId7"/>
    <p:sldId id="271" r:id="rId8"/>
    <p:sldId id="285" r:id="rId9"/>
    <p:sldId id="279" r:id="rId10"/>
    <p:sldId id="290" r:id="rId11"/>
    <p:sldId id="264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7D4"/>
    <a:srgbClr val="B0CBE2"/>
    <a:srgbClr val="BCD3E6"/>
    <a:srgbClr val="558FBF"/>
    <a:srgbClr val="F3E8D1"/>
    <a:srgbClr val="E0DAD8"/>
    <a:srgbClr val="E9D4A9"/>
    <a:srgbClr val="F1E3C8"/>
    <a:srgbClr val="F4E9D4"/>
    <a:srgbClr val="F7F0E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2DC0A6-3C53-6153-A2BC-0EB7ED829250}"/>
              </a:ext>
            </a:extLst>
          </p:cNvPr>
          <p:cNvSpPr txBox="1"/>
          <p:nvPr userDrawn="1"/>
        </p:nvSpPr>
        <p:spPr>
          <a:xfrm>
            <a:off x="9486430" y="6497854"/>
            <a:ext cx="26420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050" dirty="0"/>
              <a:t>© 2023. Saebyeol Yu. all rights reserved.</a:t>
            </a:r>
            <a:endParaRPr lang="ko-KR" altLang="en-US" sz="1050" dirty="0"/>
          </a:p>
        </p:txBody>
      </p:sp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E26D897-0CAB-E239-17B9-C9A4AEC8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542E4-3239-44E5-92F1-8B569E257A57}" type="datetimeFigureOut">
              <a:rPr lang="ko-KR" altLang="en-US" smtClean="0"/>
              <a:t>2023-09-30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AB2A8D-6681-35B8-3CC0-6E314E04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D055A0C-FD4B-453F-0BC2-E75455E5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7A3-7F7F-4502-9814-D99FE13959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92643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2DC0A6-3C53-6153-A2BC-0EB7ED829250}"/>
              </a:ext>
            </a:extLst>
          </p:cNvPr>
          <p:cNvSpPr txBox="1"/>
          <p:nvPr userDrawn="1"/>
        </p:nvSpPr>
        <p:spPr>
          <a:xfrm>
            <a:off x="9486430" y="6497854"/>
            <a:ext cx="26420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050" dirty="0">
                <a:solidFill>
                  <a:schemeClr val="bg1"/>
                </a:solidFill>
              </a:rPr>
              <a:t>© 2023. Saebyeol Yu. all rights reserved.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E26D897-0CAB-E239-17B9-C9A4AEC8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542E4-3239-44E5-92F1-8B569E257A57}" type="datetimeFigureOut">
              <a:rPr lang="ko-KR" altLang="en-US" smtClean="0"/>
              <a:t>2023-09-30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AB2A8D-6681-35B8-3CC0-6E314E04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D055A0C-FD4B-453F-0BC2-E75455E5C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9C7A3-7F7F-4502-9814-D99FE13959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13008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5AE008D9-82E4-6BB5-62F2-166E9C48F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AE6AD4-5445-B623-6AF7-C15F6AAC7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41711B-B82A-51D0-C19F-E7ABCACCB2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542E4-3239-44E5-92F1-8B569E257A57}" type="datetimeFigureOut">
              <a:rPr lang="ko-KR" altLang="en-US" smtClean="0"/>
              <a:t>2023-09-30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2EB6EB9-4A25-3E3A-62C3-0843F442A3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4804E55-8A8B-0F72-DEFC-B983B2839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9C7A3-7F7F-4502-9814-D99FE13959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0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하늘, 창문, 야외, 건물이(가) 표시된 사진&#10;&#10;자동 생성된 설명">
            <a:extLst>
              <a:ext uri="{FF2B5EF4-FFF2-40B4-BE49-F238E27FC236}">
                <a16:creationId xmlns:a16="http://schemas.microsoft.com/office/drawing/2014/main" id="{9527984D-51ED-BA70-6C80-6185390F335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F76F14-9292-D0C9-4BEC-700E3113E2F2}"/>
              </a:ext>
            </a:extLst>
          </p:cNvPr>
          <p:cNvSpPr txBox="1"/>
          <p:nvPr/>
        </p:nvSpPr>
        <p:spPr>
          <a:xfrm>
            <a:off x="1877538" y="2644170"/>
            <a:ext cx="84369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9600" b="1" spc="300" dirty="0">
                <a:solidFill>
                  <a:schemeClr val="tx2">
                    <a:lumMod val="50000"/>
                  </a:schemeClr>
                </a:solidFill>
                <a:latin typeface="+mj-ea"/>
                <a:ea typeface="+mj-ea"/>
              </a:rPr>
              <a:t>쇼와 금융 공황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DE24AA-9CCA-B64F-EFE2-35BDD99D722E}"/>
              </a:ext>
            </a:extLst>
          </p:cNvPr>
          <p:cNvSpPr txBox="1">
            <a:spLocks/>
          </p:cNvSpPr>
          <p:nvPr/>
        </p:nvSpPr>
        <p:spPr>
          <a:xfrm>
            <a:off x="9473730" y="6510554"/>
            <a:ext cx="264207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1050" dirty="0"/>
              <a:t>© 2023. Saebyeol Yu. all rights reserved.</a:t>
            </a:r>
            <a:endParaRPr lang="ko-KR" altLang="en-US" sz="10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0E0E4-95C5-AA91-2ABA-3163618D304F}"/>
              </a:ext>
            </a:extLst>
          </p:cNvPr>
          <p:cNvSpPr txBox="1"/>
          <p:nvPr/>
        </p:nvSpPr>
        <p:spPr>
          <a:xfrm>
            <a:off x="2004146" y="4029164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/>
              <a:t>22202005 </a:t>
            </a:r>
            <a:r>
              <a:rPr kumimoji="1" lang="ko-KR" altLang="en-US" dirty="0"/>
              <a:t>이선우</a:t>
            </a:r>
            <a:endParaRPr kumimoji="1" lang="ko-Kore-KR" altLang="en-US" dirty="0"/>
          </a:p>
        </p:txBody>
      </p:sp>
    </p:spTree>
    <p:extLst>
      <p:ext uri="{BB962C8B-B14F-4D97-AF65-F5344CB8AC3E}">
        <p14:creationId xmlns:p14="http://schemas.microsoft.com/office/powerpoint/2010/main" val="363703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BB7B5A-48E2-75B6-04D9-897CD583CE1A}"/>
              </a:ext>
            </a:extLst>
          </p:cNvPr>
          <p:cNvSpPr txBox="1"/>
          <p:nvPr/>
        </p:nvSpPr>
        <p:spPr>
          <a:xfrm>
            <a:off x="134205" y="162267"/>
            <a:ext cx="6014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Part 4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71F24B-201F-8DE7-C580-DD25EF0D99F0}"/>
              </a:ext>
            </a:extLst>
          </p:cNvPr>
          <p:cNvSpPr txBox="1"/>
          <p:nvPr/>
        </p:nvSpPr>
        <p:spPr>
          <a:xfrm>
            <a:off x="706798" y="162267"/>
            <a:ext cx="226055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국제적인 영향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376C4999-CB3D-CDC5-BC8C-B254A7C94AC7}"/>
              </a:ext>
            </a:extLst>
          </p:cNvPr>
          <p:cNvSpPr/>
          <p:nvPr/>
        </p:nvSpPr>
        <p:spPr>
          <a:xfrm>
            <a:off x="1056909" y="1498421"/>
            <a:ext cx="5040000" cy="22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0C9C3EA-B8B6-FBE1-99D6-1B904B9E0B09}"/>
              </a:ext>
            </a:extLst>
          </p:cNvPr>
          <p:cNvSpPr/>
          <p:nvPr/>
        </p:nvSpPr>
        <p:spPr>
          <a:xfrm>
            <a:off x="6096000" y="3787734"/>
            <a:ext cx="5040000" cy="2268000"/>
          </a:xfrm>
          <a:prstGeom prst="rect">
            <a:avLst/>
          </a:prstGeom>
          <a:solidFill>
            <a:srgbClr val="DED7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FE600E-234F-A40C-3876-A27C26D767A3}"/>
              </a:ext>
            </a:extLst>
          </p:cNvPr>
          <p:cNvSpPr txBox="1"/>
          <p:nvPr/>
        </p:nvSpPr>
        <p:spPr>
          <a:xfrm>
            <a:off x="1411445" y="2001693"/>
            <a:ext cx="432911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400" b="0" i="0" u="none" strike="noStrike" dirty="0">
                <a:effectLst/>
                <a:latin typeface="Söhne"/>
              </a:rPr>
              <a:t>쇼와 금융 공황은 일본 경제와 금융 시스템에 대한 구조적인 문제를 드러내는 계기</a:t>
            </a:r>
            <a:endParaRPr lang="en-US" altLang="ko-KR" sz="2400" b="0" i="0" u="none" strike="noStrike" dirty="0">
              <a:effectLst/>
              <a:latin typeface="Söhne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2D65B1-635E-3F9E-4479-D8B7FA91A66B}"/>
              </a:ext>
            </a:extLst>
          </p:cNvPr>
          <p:cNvSpPr txBox="1"/>
          <p:nvPr/>
        </p:nvSpPr>
        <p:spPr>
          <a:xfrm>
            <a:off x="6354252" y="4260014"/>
            <a:ext cx="4523496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ko-KR" altLang="en-US" sz="2000" b="0" i="0" u="none" strike="noStrike" dirty="0">
                <a:effectLst/>
                <a:latin typeface="Söhne"/>
              </a:rPr>
              <a:t>무역이 감소하고 일본도 영향을 받아 다른 국가들의 수요가 줄어든 만큼</a:t>
            </a:r>
            <a:endParaRPr lang="en-US" altLang="ko-KR" sz="2000" b="0" i="0" u="none" strike="noStrike" dirty="0">
              <a:effectLst/>
              <a:latin typeface="Söhne"/>
            </a:endParaRPr>
          </a:p>
          <a:p>
            <a:r>
              <a:rPr lang="ko-KR" altLang="en-US" sz="2000" b="0" i="0" u="none" strike="noStrike" dirty="0">
                <a:effectLst/>
                <a:latin typeface="Söhne"/>
              </a:rPr>
              <a:t>일본의 수출도 크게 축소 함으로 인해 수출업체와 일본 경제에 큰 타격 </a:t>
            </a:r>
            <a:endParaRPr lang="en-US" altLang="ko-KR" sz="2000" b="0" i="0" u="none" strike="noStrike" dirty="0">
              <a:effectLst/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48142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6AC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달, 천체, 월광, 천문학 이벤트이(가) 표시된 사진&#10;&#10;자동 생성된 설명">
            <a:extLst>
              <a:ext uri="{FF2B5EF4-FFF2-40B4-BE49-F238E27FC236}">
                <a16:creationId xmlns:a16="http://schemas.microsoft.com/office/drawing/2014/main" id="{EB5AF1D0-C4B8-EE19-64F5-E3535F8E82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clrChange>
              <a:clrFrom>
                <a:srgbClr val="A5B9C2"/>
              </a:clrFrom>
              <a:clrTo>
                <a:srgbClr val="A5B9C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9687" y="0"/>
            <a:ext cx="2641600" cy="4241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ABB4BDB-1181-CCC8-2E2A-0C6A46FC7F54}"/>
              </a:ext>
            </a:extLst>
          </p:cNvPr>
          <p:cNvSpPr txBox="1"/>
          <p:nvPr/>
        </p:nvSpPr>
        <p:spPr>
          <a:xfrm>
            <a:off x="2718034" y="2801982"/>
            <a:ext cx="88174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3800" dirty="0">
                <a:solidFill>
                  <a:schemeClr val="bg1"/>
                </a:solidFill>
              </a:rPr>
              <a:t>Thank You</a:t>
            </a:r>
            <a:endParaRPr lang="ko-KR" altLang="en-US" sz="1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32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7" descr="유기적 모서리 셰이프">
            <a:extLst>
              <a:ext uri="{FF2B5EF4-FFF2-40B4-BE49-F238E27FC236}">
                <a16:creationId xmlns:a16="http://schemas.microsoft.com/office/drawing/2014/main" id="{BDE2F540-6387-875D-4839-38969D21C82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7620000" y="2570"/>
            <a:ext cx="4572000" cy="457200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9D40EE3-3EA3-E3A6-0FCD-A0FA3693A0E4}"/>
              </a:ext>
            </a:extLst>
          </p:cNvPr>
          <p:cNvGrpSpPr/>
          <p:nvPr/>
        </p:nvGrpSpPr>
        <p:grpSpPr>
          <a:xfrm>
            <a:off x="5815948" y="765176"/>
            <a:ext cx="5855351" cy="5254624"/>
            <a:chOff x="5168900" y="358776"/>
            <a:chExt cx="6731000" cy="6040436"/>
          </a:xfrm>
        </p:grpSpPr>
        <p:sp>
          <p:nvSpPr>
            <p:cNvPr id="6" name="사각형: 둥근 모서리 5">
              <a:extLst>
                <a:ext uri="{FF2B5EF4-FFF2-40B4-BE49-F238E27FC236}">
                  <a16:creationId xmlns:a16="http://schemas.microsoft.com/office/drawing/2014/main" id="{3861DAC4-F047-17AF-EE0F-1166A47B233E}"/>
                </a:ext>
              </a:extLst>
            </p:cNvPr>
            <p:cNvSpPr/>
            <p:nvPr/>
          </p:nvSpPr>
          <p:spPr>
            <a:xfrm>
              <a:off x="5473700" y="811212"/>
              <a:ext cx="6426200" cy="5588000"/>
            </a:xfrm>
            <a:prstGeom prst="roundRect">
              <a:avLst>
                <a:gd name="adj" fmla="val 25768"/>
              </a:avLst>
            </a:prstGeom>
            <a:solidFill>
              <a:schemeClr val="accent4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사각형: 둥근 모서리 1">
              <a:extLst>
                <a:ext uri="{FF2B5EF4-FFF2-40B4-BE49-F238E27FC236}">
                  <a16:creationId xmlns:a16="http://schemas.microsoft.com/office/drawing/2014/main" id="{6D05FB67-5CEA-ED7E-69BA-508B8F694C10}"/>
                </a:ext>
              </a:extLst>
            </p:cNvPr>
            <p:cNvSpPr/>
            <p:nvPr/>
          </p:nvSpPr>
          <p:spPr>
            <a:xfrm>
              <a:off x="5168900" y="358776"/>
              <a:ext cx="6426200" cy="5588000"/>
            </a:xfrm>
            <a:prstGeom prst="roundRect">
              <a:avLst>
                <a:gd name="adj" fmla="val 25768"/>
              </a:avLst>
            </a:prstGeom>
            <a:solidFill>
              <a:schemeClr val="accent4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사각형: 둥근 모서리 3">
              <a:extLst>
                <a:ext uri="{FF2B5EF4-FFF2-40B4-BE49-F238E27FC236}">
                  <a16:creationId xmlns:a16="http://schemas.microsoft.com/office/drawing/2014/main" id="{7C7EA22F-98A1-C6F0-C84C-D58A3397C6ED}"/>
                </a:ext>
              </a:extLst>
            </p:cNvPr>
            <p:cNvSpPr/>
            <p:nvPr/>
          </p:nvSpPr>
          <p:spPr>
            <a:xfrm>
              <a:off x="5473700" y="711200"/>
              <a:ext cx="6426200" cy="5588000"/>
            </a:xfrm>
            <a:custGeom>
              <a:avLst/>
              <a:gdLst>
                <a:gd name="connsiteX0" fmla="*/ 0 w 6426200"/>
                <a:gd name="connsiteY0" fmla="*/ 1439916 h 5588000"/>
                <a:gd name="connsiteX1" fmla="*/ 1439916 w 6426200"/>
                <a:gd name="connsiteY1" fmla="*/ 0 h 5588000"/>
                <a:gd name="connsiteX2" fmla="*/ 2066441 w 6426200"/>
                <a:gd name="connsiteY2" fmla="*/ 0 h 5588000"/>
                <a:gd name="connsiteX3" fmla="*/ 2586575 w 6426200"/>
                <a:gd name="connsiteY3" fmla="*/ 0 h 5588000"/>
                <a:gd name="connsiteX4" fmla="*/ 3248564 w 6426200"/>
                <a:gd name="connsiteY4" fmla="*/ 0 h 5588000"/>
                <a:gd name="connsiteX5" fmla="*/ 3804161 w 6426200"/>
                <a:gd name="connsiteY5" fmla="*/ 0 h 5588000"/>
                <a:gd name="connsiteX6" fmla="*/ 4324295 w 6426200"/>
                <a:gd name="connsiteY6" fmla="*/ 0 h 5588000"/>
                <a:gd name="connsiteX7" fmla="*/ 4986284 w 6426200"/>
                <a:gd name="connsiteY7" fmla="*/ 0 h 5588000"/>
                <a:gd name="connsiteX8" fmla="*/ 6426200 w 6426200"/>
                <a:gd name="connsiteY8" fmla="*/ 1439916 h 5588000"/>
                <a:gd name="connsiteX9" fmla="*/ 6426200 w 6426200"/>
                <a:gd name="connsiteY9" fmla="*/ 2089876 h 5588000"/>
                <a:gd name="connsiteX10" fmla="*/ 6426200 w 6426200"/>
                <a:gd name="connsiteY10" fmla="*/ 2712755 h 5588000"/>
                <a:gd name="connsiteX11" fmla="*/ 6426200 w 6426200"/>
                <a:gd name="connsiteY11" fmla="*/ 3389797 h 5588000"/>
                <a:gd name="connsiteX12" fmla="*/ 6426200 w 6426200"/>
                <a:gd name="connsiteY12" fmla="*/ 4148084 h 5588000"/>
                <a:gd name="connsiteX13" fmla="*/ 4986284 w 6426200"/>
                <a:gd name="connsiteY13" fmla="*/ 5588000 h 5588000"/>
                <a:gd name="connsiteX14" fmla="*/ 4466150 w 6426200"/>
                <a:gd name="connsiteY14" fmla="*/ 5588000 h 5588000"/>
                <a:gd name="connsiteX15" fmla="*/ 3910552 w 6426200"/>
                <a:gd name="connsiteY15" fmla="*/ 5588000 h 5588000"/>
                <a:gd name="connsiteX16" fmla="*/ 3354955 w 6426200"/>
                <a:gd name="connsiteY16" fmla="*/ 5588000 h 5588000"/>
                <a:gd name="connsiteX17" fmla="*/ 2799357 w 6426200"/>
                <a:gd name="connsiteY17" fmla="*/ 5588000 h 5588000"/>
                <a:gd name="connsiteX18" fmla="*/ 2243759 w 6426200"/>
                <a:gd name="connsiteY18" fmla="*/ 5588000 h 5588000"/>
                <a:gd name="connsiteX19" fmla="*/ 1439916 w 6426200"/>
                <a:gd name="connsiteY19" fmla="*/ 5588000 h 5588000"/>
                <a:gd name="connsiteX20" fmla="*/ 0 w 6426200"/>
                <a:gd name="connsiteY20" fmla="*/ 4148084 h 5588000"/>
                <a:gd name="connsiteX21" fmla="*/ 0 w 6426200"/>
                <a:gd name="connsiteY21" fmla="*/ 3498124 h 5588000"/>
                <a:gd name="connsiteX22" fmla="*/ 0 w 6426200"/>
                <a:gd name="connsiteY22" fmla="*/ 2875245 h 5588000"/>
                <a:gd name="connsiteX23" fmla="*/ 0 w 6426200"/>
                <a:gd name="connsiteY23" fmla="*/ 2225285 h 5588000"/>
                <a:gd name="connsiteX24" fmla="*/ 0 w 6426200"/>
                <a:gd name="connsiteY24" fmla="*/ 1439916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426200" h="5588000" extrusionOk="0">
                  <a:moveTo>
                    <a:pt x="0" y="1439916"/>
                  </a:moveTo>
                  <a:cubicBezTo>
                    <a:pt x="-110818" y="538462"/>
                    <a:pt x="595571" y="41768"/>
                    <a:pt x="1439916" y="0"/>
                  </a:cubicBezTo>
                  <a:cubicBezTo>
                    <a:pt x="1728968" y="-12609"/>
                    <a:pt x="1753893" y="-6257"/>
                    <a:pt x="2066441" y="0"/>
                  </a:cubicBezTo>
                  <a:cubicBezTo>
                    <a:pt x="2378990" y="6257"/>
                    <a:pt x="2391697" y="19240"/>
                    <a:pt x="2586575" y="0"/>
                  </a:cubicBezTo>
                  <a:cubicBezTo>
                    <a:pt x="2781453" y="-19240"/>
                    <a:pt x="3064823" y="-11273"/>
                    <a:pt x="3248564" y="0"/>
                  </a:cubicBezTo>
                  <a:cubicBezTo>
                    <a:pt x="3432305" y="11273"/>
                    <a:pt x="3537795" y="-945"/>
                    <a:pt x="3804161" y="0"/>
                  </a:cubicBezTo>
                  <a:cubicBezTo>
                    <a:pt x="4070527" y="945"/>
                    <a:pt x="4128047" y="291"/>
                    <a:pt x="4324295" y="0"/>
                  </a:cubicBezTo>
                  <a:cubicBezTo>
                    <a:pt x="4520543" y="-291"/>
                    <a:pt x="4843167" y="7048"/>
                    <a:pt x="4986284" y="0"/>
                  </a:cubicBezTo>
                  <a:cubicBezTo>
                    <a:pt x="5694275" y="12909"/>
                    <a:pt x="6451090" y="588574"/>
                    <a:pt x="6426200" y="1439916"/>
                  </a:cubicBezTo>
                  <a:cubicBezTo>
                    <a:pt x="6432535" y="1573560"/>
                    <a:pt x="6447314" y="1831522"/>
                    <a:pt x="6426200" y="2089876"/>
                  </a:cubicBezTo>
                  <a:cubicBezTo>
                    <a:pt x="6405086" y="2348230"/>
                    <a:pt x="6440867" y="2542821"/>
                    <a:pt x="6426200" y="2712755"/>
                  </a:cubicBezTo>
                  <a:cubicBezTo>
                    <a:pt x="6411533" y="2882689"/>
                    <a:pt x="6433179" y="3242059"/>
                    <a:pt x="6426200" y="3389797"/>
                  </a:cubicBezTo>
                  <a:cubicBezTo>
                    <a:pt x="6419221" y="3537535"/>
                    <a:pt x="6391847" y="3845056"/>
                    <a:pt x="6426200" y="4148084"/>
                  </a:cubicBezTo>
                  <a:cubicBezTo>
                    <a:pt x="6531502" y="5027834"/>
                    <a:pt x="5748027" y="5638674"/>
                    <a:pt x="4986284" y="5588000"/>
                  </a:cubicBezTo>
                  <a:cubicBezTo>
                    <a:pt x="4813153" y="5587642"/>
                    <a:pt x="4661177" y="5601257"/>
                    <a:pt x="4466150" y="5588000"/>
                  </a:cubicBezTo>
                  <a:cubicBezTo>
                    <a:pt x="4271123" y="5574743"/>
                    <a:pt x="4163724" y="5573998"/>
                    <a:pt x="3910552" y="5588000"/>
                  </a:cubicBezTo>
                  <a:cubicBezTo>
                    <a:pt x="3657380" y="5602002"/>
                    <a:pt x="3525071" y="5594305"/>
                    <a:pt x="3354955" y="5588000"/>
                  </a:cubicBezTo>
                  <a:cubicBezTo>
                    <a:pt x="3184839" y="5581695"/>
                    <a:pt x="2958971" y="5611381"/>
                    <a:pt x="2799357" y="5588000"/>
                  </a:cubicBezTo>
                  <a:cubicBezTo>
                    <a:pt x="2639743" y="5564619"/>
                    <a:pt x="2516600" y="5579861"/>
                    <a:pt x="2243759" y="5588000"/>
                  </a:cubicBezTo>
                  <a:cubicBezTo>
                    <a:pt x="1970918" y="5596139"/>
                    <a:pt x="1638896" y="5583221"/>
                    <a:pt x="1439916" y="5588000"/>
                  </a:cubicBezTo>
                  <a:cubicBezTo>
                    <a:pt x="814994" y="5663908"/>
                    <a:pt x="108217" y="5029871"/>
                    <a:pt x="0" y="4148084"/>
                  </a:cubicBezTo>
                  <a:cubicBezTo>
                    <a:pt x="-32333" y="3974823"/>
                    <a:pt x="13221" y="3675330"/>
                    <a:pt x="0" y="3498124"/>
                  </a:cubicBezTo>
                  <a:cubicBezTo>
                    <a:pt x="-13221" y="3320918"/>
                    <a:pt x="21275" y="3041110"/>
                    <a:pt x="0" y="2875245"/>
                  </a:cubicBezTo>
                  <a:cubicBezTo>
                    <a:pt x="-21275" y="2709380"/>
                    <a:pt x="-4294" y="2380792"/>
                    <a:pt x="0" y="2225285"/>
                  </a:cubicBezTo>
                  <a:cubicBezTo>
                    <a:pt x="4294" y="2069778"/>
                    <a:pt x="-1363" y="1790774"/>
                    <a:pt x="0" y="1439916"/>
                  </a:cubicBezTo>
                  <a:close/>
                </a:path>
              </a:pathLst>
            </a:custGeom>
            <a:noFill/>
            <a:ln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sd="4114996770">
                    <a:prstGeom prst="roundRect">
                      <a:avLst>
                        <a:gd name="adj" fmla="val 25768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" name="그림 2" descr="그림자, 색조와 음영, 창문, 블라인드이(가) 표시된 사진&#10;&#10;자동 생성된 설명">
              <a:extLst>
                <a:ext uri="{FF2B5EF4-FFF2-40B4-BE49-F238E27FC236}">
                  <a16:creationId xmlns:a16="http://schemas.microsoft.com/office/drawing/2014/main" id="{815F4FAC-ECF5-AD1E-CE39-5CC9945B042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435600" y="558800"/>
              <a:ext cx="6426200" cy="5588000"/>
            </a:xfrm>
            <a:prstGeom prst="roundRect">
              <a:avLst>
                <a:gd name="adj" fmla="val 25353"/>
              </a:avLst>
            </a:prstGeom>
          </p:spPr>
        </p:pic>
        <p:sp>
          <p:nvSpPr>
            <p:cNvPr id="5" name="사각형: 둥근 모서리 4">
              <a:extLst>
                <a:ext uri="{FF2B5EF4-FFF2-40B4-BE49-F238E27FC236}">
                  <a16:creationId xmlns:a16="http://schemas.microsoft.com/office/drawing/2014/main" id="{3F05431B-A5AA-23AE-5282-FC14BF85FDCB}"/>
                </a:ext>
              </a:extLst>
            </p:cNvPr>
            <p:cNvSpPr/>
            <p:nvPr/>
          </p:nvSpPr>
          <p:spPr>
            <a:xfrm>
              <a:off x="5168900" y="458788"/>
              <a:ext cx="6426200" cy="5588000"/>
            </a:xfrm>
            <a:custGeom>
              <a:avLst/>
              <a:gdLst>
                <a:gd name="connsiteX0" fmla="*/ 0 w 6426200"/>
                <a:gd name="connsiteY0" fmla="*/ 1439916 h 5588000"/>
                <a:gd name="connsiteX1" fmla="*/ 1439916 w 6426200"/>
                <a:gd name="connsiteY1" fmla="*/ 0 h 5588000"/>
                <a:gd name="connsiteX2" fmla="*/ 2066441 w 6426200"/>
                <a:gd name="connsiteY2" fmla="*/ 0 h 5588000"/>
                <a:gd name="connsiteX3" fmla="*/ 2586575 w 6426200"/>
                <a:gd name="connsiteY3" fmla="*/ 0 h 5588000"/>
                <a:gd name="connsiteX4" fmla="*/ 3248564 w 6426200"/>
                <a:gd name="connsiteY4" fmla="*/ 0 h 5588000"/>
                <a:gd name="connsiteX5" fmla="*/ 3804161 w 6426200"/>
                <a:gd name="connsiteY5" fmla="*/ 0 h 5588000"/>
                <a:gd name="connsiteX6" fmla="*/ 4324295 w 6426200"/>
                <a:gd name="connsiteY6" fmla="*/ 0 h 5588000"/>
                <a:gd name="connsiteX7" fmla="*/ 4986284 w 6426200"/>
                <a:gd name="connsiteY7" fmla="*/ 0 h 5588000"/>
                <a:gd name="connsiteX8" fmla="*/ 6426200 w 6426200"/>
                <a:gd name="connsiteY8" fmla="*/ 1439916 h 5588000"/>
                <a:gd name="connsiteX9" fmla="*/ 6426200 w 6426200"/>
                <a:gd name="connsiteY9" fmla="*/ 2089876 h 5588000"/>
                <a:gd name="connsiteX10" fmla="*/ 6426200 w 6426200"/>
                <a:gd name="connsiteY10" fmla="*/ 2712755 h 5588000"/>
                <a:gd name="connsiteX11" fmla="*/ 6426200 w 6426200"/>
                <a:gd name="connsiteY11" fmla="*/ 3389797 h 5588000"/>
                <a:gd name="connsiteX12" fmla="*/ 6426200 w 6426200"/>
                <a:gd name="connsiteY12" fmla="*/ 4148084 h 5588000"/>
                <a:gd name="connsiteX13" fmla="*/ 4986284 w 6426200"/>
                <a:gd name="connsiteY13" fmla="*/ 5588000 h 5588000"/>
                <a:gd name="connsiteX14" fmla="*/ 4466150 w 6426200"/>
                <a:gd name="connsiteY14" fmla="*/ 5588000 h 5588000"/>
                <a:gd name="connsiteX15" fmla="*/ 3910552 w 6426200"/>
                <a:gd name="connsiteY15" fmla="*/ 5588000 h 5588000"/>
                <a:gd name="connsiteX16" fmla="*/ 3354955 w 6426200"/>
                <a:gd name="connsiteY16" fmla="*/ 5588000 h 5588000"/>
                <a:gd name="connsiteX17" fmla="*/ 2799357 w 6426200"/>
                <a:gd name="connsiteY17" fmla="*/ 5588000 h 5588000"/>
                <a:gd name="connsiteX18" fmla="*/ 2243759 w 6426200"/>
                <a:gd name="connsiteY18" fmla="*/ 5588000 h 5588000"/>
                <a:gd name="connsiteX19" fmla="*/ 1439916 w 6426200"/>
                <a:gd name="connsiteY19" fmla="*/ 5588000 h 5588000"/>
                <a:gd name="connsiteX20" fmla="*/ 0 w 6426200"/>
                <a:gd name="connsiteY20" fmla="*/ 4148084 h 5588000"/>
                <a:gd name="connsiteX21" fmla="*/ 0 w 6426200"/>
                <a:gd name="connsiteY21" fmla="*/ 3498124 h 5588000"/>
                <a:gd name="connsiteX22" fmla="*/ 0 w 6426200"/>
                <a:gd name="connsiteY22" fmla="*/ 2875245 h 5588000"/>
                <a:gd name="connsiteX23" fmla="*/ 0 w 6426200"/>
                <a:gd name="connsiteY23" fmla="*/ 2225285 h 5588000"/>
                <a:gd name="connsiteX24" fmla="*/ 0 w 6426200"/>
                <a:gd name="connsiteY24" fmla="*/ 1439916 h 558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426200" h="5588000" extrusionOk="0">
                  <a:moveTo>
                    <a:pt x="0" y="1439916"/>
                  </a:moveTo>
                  <a:cubicBezTo>
                    <a:pt x="-110818" y="538462"/>
                    <a:pt x="595571" y="41768"/>
                    <a:pt x="1439916" y="0"/>
                  </a:cubicBezTo>
                  <a:cubicBezTo>
                    <a:pt x="1728968" y="-12609"/>
                    <a:pt x="1753893" y="-6257"/>
                    <a:pt x="2066441" y="0"/>
                  </a:cubicBezTo>
                  <a:cubicBezTo>
                    <a:pt x="2378990" y="6257"/>
                    <a:pt x="2391697" y="19240"/>
                    <a:pt x="2586575" y="0"/>
                  </a:cubicBezTo>
                  <a:cubicBezTo>
                    <a:pt x="2781453" y="-19240"/>
                    <a:pt x="3064823" y="-11273"/>
                    <a:pt x="3248564" y="0"/>
                  </a:cubicBezTo>
                  <a:cubicBezTo>
                    <a:pt x="3432305" y="11273"/>
                    <a:pt x="3537795" y="-945"/>
                    <a:pt x="3804161" y="0"/>
                  </a:cubicBezTo>
                  <a:cubicBezTo>
                    <a:pt x="4070527" y="945"/>
                    <a:pt x="4128047" y="291"/>
                    <a:pt x="4324295" y="0"/>
                  </a:cubicBezTo>
                  <a:cubicBezTo>
                    <a:pt x="4520543" y="-291"/>
                    <a:pt x="4843167" y="7048"/>
                    <a:pt x="4986284" y="0"/>
                  </a:cubicBezTo>
                  <a:cubicBezTo>
                    <a:pt x="5694275" y="12909"/>
                    <a:pt x="6451090" y="588574"/>
                    <a:pt x="6426200" y="1439916"/>
                  </a:cubicBezTo>
                  <a:cubicBezTo>
                    <a:pt x="6432535" y="1573560"/>
                    <a:pt x="6447314" y="1831522"/>
                    <a:pt x="6426200" y="2089876"/>
                  </a:cubicBezTo>
                  <a:cubicBezTo>
                    <a:pt x="6405086" y="2348230"/>
                    <a:pt x="6440867" y="2542821"/>
                    <a:pt x="6426200" y="2712755"/>
                  </a:cubicBezTo>
                  <a:cubicBezTo>
                    <a:pt x="6411533" y="2882689"/>
                    <a:pt x="6433179" y="3242059"/>
                    <a:pt x="6426200" y="3389797"/>
                  </a:cubicBezTo>
                  <a:cubicBezTo>
                    <a:pt x="6419221" y="3537535"/>
                    <a:pt x="6391847" y="3845056"/>
                    <a:pt x="6426200" y="4148084"/>
                  </a:cubicBezTo>
                  <a:cubicBezTo>
                    <a:pt x="6531502" y="5027834"/>
                    <a:pt x="5748027" y="5638674"/>
                    <a:pt x="4986284" y="5588000"/>
                  </a:cubicBezTo>
                  <a:cubicBezTo>
                    <a:pt x="4813153" y="5587642"/>
                    <a:pt x="4661177" y="5601257"/>
                    <a:pt x="4466150" y="5588000"/>
                  </a:cubicBezTo>
                  <a:cubicBezTo>
                    <a:pt x="4271123" y="5574743"/>
                    <a:pt x="4163724" y="5573998"/>
                    <a:pt x="3910552" y="5588000"/>
                  </a:cubicBezTo>
                  <a:cubicBezTo>
                    <a:pt x="3657380" y="5602002"/>
                    <a:pt x="3525071" y="5594305"/>
                    <a:pt x="3354955" y="5588000"/>
                  </a:cubicBezTo>
                  <a:cubicBezTo>
                    <a:pt x="3184839" y="5581695"/>
                    <a:pt x="2958971" y="5611381"/>
                    <a:pt x="2799357" y="5588000"/>
                  </a:cubicBezTo>
                  <a:cubicBezTo>
                    <a:pt x="2639743" y="5564619"/>
                    <a:pt x="2516600" y="5579861"/>
                    <a:pt x="2243759" y="5588000"/>
                  </a:cubicBezTo>
                  <a:cubicBezTo>
                    <a:pt x="1970918" y="5596139"/>
                    <a:pt x="1638896" y="5583221"/>
                    <a:pt x="1439916" y="5588000"/>
                  </a:cubicBezTo>
                  <a:cubicBezTo>
                    <a:pt x="814994" y="5663908"/>
                    <a:pt x="108217" y="5029871"/>
                    <a:pt x="0" y="4148084"/>
                  </a:cubicBezTo>
                  <a:cubicBezTo>
                    <a:pt x="-32333" y="3974823"/>
                    <a:pt x="13221" y="3675330"/>
                    <a:pt x="0" y="3498124"/>
                  </a:cubicBezTo>
                  <a:cubicBezTo>
                    <a:pt x="-13221" y="3320918"/>
                    <a:pt x="21275" y="3041110"/>
                    <a:pt x="0" y="2875245"/>
                  </a:cubicBezTo>
                  <a:cubicBezTo>
                    <a:pt x="-21275" y="2709380"/>
                    <a:pt x="-4294" y="2380792"/>
                    <a:pt x="0" y="2225285"/>
                  </a:cubicBezTo>
                  <a:cubicBezTo>
                    <a:pt x="4294" y="2069778"/>
                    <a:pt x="-1363" y="1790774"/>
                    <a:pt x="0" y="1439916"/>
                  </a:cubicBezTo>
                  <a:close/>
                </a:path>
              </a:pathLst>
            </a:custGeom>
            <a:noFill/>
            <a:ln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sd="4114996770">
                    <a:prstGeom prst="roundRect">
                      <a:avLst>
                        <a:gd name="adj" fmla="val 25768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3AD43A67-E7C6-508B-4B2E-BA77A9927CFF}"/>
              </a:ext>
            </a:extLst>
          </p:cNvPr>
          <p:cNvSpPr txBox="1"/>
          <p:nvPr/>
        </p:nvSpPr>
        <p:spPr>
          <a:xfrm>
            <a:off x="553845" y="533023"/>
            <a:ext cx="2191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Table of Contents</a:t>
            </a:r>
            <a:endParaRPr lang="ko-KR" altLang="en-US" dirty="0">
              <a:solidFill>
                <a:schemeClr val="tx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15F6B8F3-D0FC-C487-6EE4-A2AA5898A7BC}"/>
              </a:ext>
            </a:extLst>
          </p:cNvPr>
          <p:cNvGrpSpPr/>
          <p:nvPr/>
        </p:nvGrpSpPr>
        <p:grpSpPr>
          <a:xfrm>
            <a:off x="1281148" y="2288570"/>
            <a:ext cx="3134383" cy="3089773"/>
            <a:chOff x="1166848" y="2047270"/>
            <a:chExt cx="3134383" cy="308977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8F3F1CD3-17CA-BA0D-8645-601AB670173F}"/>
                </a:ext>
              </a:extLst>
            </p:cNvPr>
            <p:cNvGrpSpPr/>
            <p:nvPr/>
          </p:nvGrpSpPr>
          <p:grpSpPr>
            <a:xfrm>
              <a:off x="1166848" y="2047270"/>
              <a:ext cx="3134383" cy="461665"/>
              <a:chOff x="1281148" y="2250470"/>
              <a:chExt cx="3134383" cy="461665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3F9A32C-3CBD-AD40-A879-39749958FCF5}"/>
                  </a:ext>
                </a:extLst>
              </p:cNvPr>
              <p:cNvSpPr txBox="1"/>
              <p:nvPr/>
            </p:nvSpPr>
            <p:spPr>
              <a:xfrm>
                <a:off x="1281148" y="2250470"/>
                <a:ext cx="3193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1</a:t>
                </a:r>
                <a:endParaRPr lang="ko-KR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9E7A706-410A-A080-2C94-52C2F14F8EC9}"/>
                  </a:ext>
                </a:extLst>
              </p:cNvPr>
              <p:cNvSpPr txBox="1"/>
              <p:nvPr/>
            </p:nvSpPr>
            <p:spPr>
              <a:xfrm>
                <a:off x="2246347" y="2250470"/>
                <a:ext cx="21691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쇼와 </a:t>
                </a:r>
                <a:r>
                  <a:rPr lang="ko-KR" altLang="en-US" sz="24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금융 공황</a:t>
                </a:r>
                <a:endParaRPr lang="ko-KR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endParaRPr>
              </a:p>
            </p:txBody>
          </p:sp>
        </p:grp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E403130C-81B4-8B98-6A19-50F3BB0C7232}"/>
                </a:ext>
              </a:extLst>
            </p:cNvPr>
            <p:cNvGrpSpPr/>
            <p:nvPr/>
          </p:nvGrpSpPr>
          <p:grpSpPr>
            <a:xfrm>
              <a:off x="1166848" y="2923306"/>
              <a:ext cx="2449901" cy="461665"/>
              <a:chOff x="1281148" y="2250470"/>
              <a:chExt cx="2449901" cy="461665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FFA636C-A02C-FD14-3E71-04356F3478E1}"/>
                  </a:ext>
                </a:extLst>
              </p:cNvPr>
              <p:cNvSpPr txBox="1"/>
              <p:nvPr/>
            </p:nvSpPr>
            <p:spPr>
              <a:xfrm>
                <a:off x="1281148" y="2250470"/>
                <a:ext cx="3770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2</a:t>
                </a:r>
                <a:endParaRPr lang="ko-KR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3674790-1B63-42E1-EC66-FA852A64E371}"/>
                  </a:ext>
                </a:extLst>
              </p:cNvPr>
              <p:cNvSpPr txBox="1"/>
              <p:nvPr/>
            </p:nvSpPr>
            <p:spPr>
              <a:xfrm>
                <a:off x="2246347" y="2250470"/>
                <a:ext cx="14847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은행 부도</a:t>
                </a:r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545EAC6F-1E15-B3FB-DBAD-94B29653C6E9}"/>
                </a:ext>
              </a:extLst>
            </p:cNvPr>
            <p:cNvGrpSpPr/>
            <p:nvPr/>
          </p:nvGrpSpPr>
          <p:grpSpPr>
            <a:xfrm>
              <a:off x="1166848" y="3799342"/>
              <a:ext cx="2757677" cy="461665"/>
              <a:chOff x="1281148" y="2250470"/>
              <a:chExt cx="2757677" cy="461665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356D07-35B1-CDA3-8F81-BB9422905A5A}"/>
                  </a:ext>
                </a:extLst>
              </p:cNvPr>
              <p:cNvSpPr txBox="1"/>
              <p:nvPr/>
            </p:nvSpPr>
            <p:spPr>
              <a:xfrm>
                <a:off x="1281148" y="2250470"/>
                <a:ext cx="3866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3</a:t>
                </a:r>
                <a:endParaRPr lang="ko-KR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0D1CF11-EC0B-F531-BE37-2547655887CD}"/>
                  </a:ext>
                </a:extLst>
              </p:cNvPr>
              <p:cNvSpPr txBox="1"/>
              <p:nvPr/>
            </p:nvSpPr>
            <p:spPr>
              <a:xfrm>
                <a:off x="2246347" y="2250470"/>
                <a:ext cx="17924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정부의 대응</a:t>
                </a:r>
              </a:p>
            </p:txBody>
          </p:sp>
        </p:grpSp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7FDEB35E-AA25-DA16-2CBD-5EEC7016812A}"/>
                </a:ext>
              </a:extLst>
            </p:cNvPr>
            <p:cNvGrpSpPr/>
            <p:nvPr/>
          </p:nvGrpSpPr>
          <p:grpSpPr>
            <a:xfrm>
              <a:off x="1166848" y="4675378"/>
              <a:ext cx="3065454" cy="461665"/>
              <a:chOff x="1281148" y="2250470"/>
              <a:chExt cx="3065454" cy="461665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EA87BD2-6802-64C1-1B49-598FAC19A9BF}"/>
                  </a:ext>
                </a:extLst>
              </p:cNvPr>
              <p:cNvSpPr txBox="1"/>
              <p:nvPr/>
            </p:nvSpPr>
            <p:spPr>
              <a:xfrm>
                <a:off x="1281148" y="2250470"/>
                <a:ext cx="3770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4</a:t>
                </a:r>
                <a:endParaRPr lang="ko-KR" altLang="en-US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7CBA1B0-0EDF-7216-18D8-76C4811D507D}"/>
                  </a:ext>
                </a:extLst>
              </p:cNvPr>
              <p:cNvSpPr txBox="1"/>
              <p:nvPr/>
            </p:nvSpPr>
            <p:spPr>
              <a:xfrm>
                <a:off x="2246347" y="2250470"/>
                <a:ext cx="21002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z="24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ea"/>
                  </a:rPr>
                  <a:t>국제적인 영향</a:t>
                </a:r>
              </a:p>
            </p:txBody>
          </p:sp>
        </p:grpSp>
      </p:grp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34B0864D-4BF4-3E2A-9C75-1EBB2282A79A}"/>
              </a:ext>
            </a:extLst>
          </p:cNvPr>
          <p:cNvSpPr/>
          <p:nvPr/>
        </p:nvSpPr>
        <p:spPr>
          <a:xfrm flipV="1">
            <a:off x="577692" y="1135894"/>
            <a:ext cx="2471544" cy="45719"/>
          </a:xfrm>
          <a:custGeom>
            <a:avLst/>
            <a:gdLst>
              <a:gd name="connsiteX0" fmla="*/ 0 w 2471544"/>
              <a:gd name="connsiteY0" fmla="*/ 0 h 45719"/>
              <a:gd name="connsiteX1" fmla="*/ 444878 w 2471544"/>
              <a:gd name="connsiteY1" fmla="*/ 0 h 45719"/>
              <a:gd name="connsiteX2" fmla="*/ 889756 w 2471544"/>
              <a:gd name="connsiteY2" fmla="*/ 0 h 45719"/>
              <a:gd name="connsiteX3" fmla="*/ 1309918 w 2471544"/>
              <a:gd name="connsiteY3" fmla="*/ 0 h 45719"/>
              <a:gd name="connsiteX4" fmla="*/ 1754796 w 2471544"/>
              <a:gd name="connsiteY4" fmla="*/ 0 h 45719"/>
              <a:gd name="connsiteX5" fmla="*/ 2471544 w 2471544"/>
              <a:gd name="connsiteY5" fmla="*/ 0 h 45719"/>
              <a:gd name="connsiteX6" fmla="*/ 2471544 w 2471544"/>
              <a:gd name="connsiteY6" fmla="*/ 45719 h 45719"/>
              <a:gd name="connsiteX7" fmla="*/ 1927804 w 2471544"/>
              <a:gd name="connsiteY7" fmla="*/ 45719 h 45719"/>
              <a:gd name="connsiteX8" fmla="*/ 1458211 w 2471544"/>
              <a:gd name="connsiteY8" fmla="*/ 45719 h 45719"/>
              <a:gd name="connsiteX9" fmla="*/ 963902 w 2471544"/>
              <a:gd name="connsiteY9" fmla="*/ 45719 h 45719"/>
              <a:gd name="connsiteX10" fmla="*/ 0 w 2471544"/>
              <a:gd name="connsiteY10" fmla="*/ 45719 h 45719"/>
              <a:gd name="connsiteX11" fmla="*/ 0 w 2471544"/>
              <a:gd name="connsiteY11" fmla="*/ 0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71544" h="45719" fill="none" extrusionOk="0">
                <a:moveTo>
                  <a:pt x="0" y="0"/>
                </a:moveTo>
                <a:cubicBezTo>
                  <a:pt x="128902" y="-5388"/>
                  <a:pt x="246966" y="29371"/>
                  <a:pt x="444878" y="0"/>
                </a:cubicBezTo>
                <a:cubicBezTo>
                  <a:pt x="642790" y="-29371"/>
                  <a:pt x="703573" y="44867"/>
                  <a:pt x="889756" y="0"/>
                </a:cubicBezTo>
                <a:cubicBezTo>
                  <a:pt x="1075939" y="-44867"/>
                  <a:pt x="1100869" y="5290"/>
                  <a:pt x="1309918" y="0"/>
                </a:cubicBezTo>
                <a:cubicBezTo>
                  <a:pt x="1518967" y="-5290"/>
                  <a:pt x="1532527" y="49886"/>
                  <a:pt x="1754796" y="0"/>
                </a:cubicBezTo>
                <a:cubicBezTo>
                  <a:pt x="1977065" y="-49886"/>
                  <a:pt x="2314417" y="61026"/>
                  <a:pt x="2471544" y="0"/>
                </a:cubicBezTo>
                <a:cubicBezTo>
                  <a:pt x="2475183" y="12055"/>
                  <a:pt x="2470788" y="35957"/>
                  <a:pt x="2471544" y="45719"/>
                </a:cubicBezTo>
                <a:cubicBezTo>
                  <a:pt x="2298373" y="73609"/>
                  <a:pt x="2139889" y="6298"/>
                  <a:pt x="1927804" y="45719"/>
                </a:cubicBezTo>
                <a:cubicBezTo>
                  <a:pt x="1715719" y="85140"/>
                  <a:pt x="1583971" y="8675"/>
                  <a:pt x="1458211" y="45719"/>
                </a:cubicBezTo>
                <a:cubicBezTo>
                  <a:pt x="1332451" y="82763"/>
                  <a:pt x="1186323" y="16315"/>
                  <a:pt x="963902" y="45719"/>
                </a:cubicBezTo>
                <a:cubicBezTo>
                  <a:pt x="741481" y="75123"/>
                  <a:pt x="209978" y="-32829"/>
                  <a:pt x="0" y="45719"/>
                </a:cubicBezTo>
                <a:cubicBezTo>
                  <a:pt x="-5211" y="27751"/>
                  <a:pt x="2801" y="21546"/>
                  <a:pt x="0" y="0"/>
                </a:cubicBezTo>
                <a:close/>
              </a:path>
              <a:path w="2471544" h="45719" stroke="0" extrusionOk="0">
                <a:moveTo>
                  <a:pt x="0" y="0"/>
                </a:moveTo>
                <a:cubicBezTo>
                  <a:pt x="169183" y="-16847"/>
                  <a:pt x="291546" y="29747"/>
                  <a:pt x="420162" y="0"/>
                </a:cubicBezTo>
                <a:cubicBezTo>
                  <a:pt x="548778" y="-29747"/>
                  <a:pt x="710629" y="10093"/>
                  <a:pt x="865040" y="0"/>
                </a:cubicBezTo>
                <a:cubicBezTo>
                  <a:pt x="1019451" y="-10093"/>
                  <a:pt x="1235412" y="33048"/>
                  <a:pt x="1334634" y="0"/>
                </a:cubicBezTo>
                <a:cubicBezTo>
                  <a:pt x="1433856" y="-33048"/>
                  <a:pt x="1586831" y="35323"/>
                  <a:pt x="1804227" y="0"/>
                </a:cubicBezTo>
                <a:cubicBezTo>
                  <a:pt x="2021623" y="-35323"/>
                  <a:pt x="2180062" y="79134"/>
                  <a:pt x="2471544" y="0"/>
                </a:cubicBezTo>
                <a:cubicBezTo>
                  <a:pt x="2473896" y="16455"/>
                  <a:pt x="2469886" y="33393"/>
                  <a:pt x="2471544" y="45719"/>
                </a:cubicBezTo>
                <a:cubicBezTo>
                  <a:pt x="2255234" y="83945"/>
                  <a:pt x="2149560" y="36684"/>
                  <a:pt x="2001951" y="45719"/>
                </a:cubicBezTo>
                <a:cubicBezTo>
                  <a:pt x="1854342" y="54754"/>
                  <a:pt x="1660133" y="-6480"/>
                  <a:pt x="1557073" y="45719"/>
                </a:cubicBezTo>
                <a:cubicBezTo>
                  <a:pt x="1454013" y="97918"/>
                  <a:pt x="1244439" y="7250"/>
                  <a:pt x="1013333" y="45719"/>
                </a:cubicBezTo>
                <a:cubicBezTo>
                  <a:pt x="782227" y="84188"/>
                  <a:pt x="664532" y="-8462"/>
                  <a:pt x="519024" y="45719"/>
                </a:cubicBezTo>
                <a:cubicBezTo>
                  <a:pt x="373516" y="99900"/>
                  <a:pt x="145019" y="15397"/>
                  <a:pt x="0" y="45719"/>
                </a:cubicBezTo>
                <a:cubicBezTo>
                  <a:pt x="-3323" y="23659"/>
                  <a:pt x="3202" y="9193"/>
                  <a:pt x="0" y="0"/>
                </a:cubicBezTo>
                <a:close/>
              </a:path>
            </a:pathLst>
          </a:custGeom>
          <a:ln w="190500">
            <a:solidFill>
              <a:schemeClr val="accent1">
                <a:alpha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361996004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771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9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래픽 19" descr="유기적 모서리 셰이프">
            <a:extLst>
              <a:ext uri="{FF2B5EF4-FFF2-40B4-BE49-F238E27FC236}">
                <a16:creationId xmlns:a16="http://schemas.microsoft.com/office/drawing/2014/main" id="{463C986B-CD8F-61F9-CE4C-8C79AA53B25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300" y="0"/>
            <a:ext cx="4572000" cy="4572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975F80-8B6F-03DE-31B2-BEBD893CE300}"/>
              </a:ext>
            </a:extLst>
          </p:cNvPr>
          <p:cNvSpPr txBox="1"/>
          <p:nvPr/>
        </p:nvSpPr>
        <p:spPr>
          <a:xfrm>
            <a:off x="5328803" y="2656870"/>
            <a:ext cx="1534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Part 1</a:t>
            </a:r>
            <a:endParaRPr lang="ko-KR" altLang="en-US" sz="3200" spc="300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94A04-6EC3-D7F8-005E-8C392AA0138E}"/>
              </a:ext>
            </a:extLst>
          </p:cNvPr>
          <p:cNvSpPr txBox="1"/>
          <p:nvPr/>
        </p:nvSpPr>
        <p:spPr>
          <a:xfrm>
            <a:off x="3520619" y="3241645"/>
            <a:ext cx="51507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쇼와 금융 공황</a:t>
            </a:r>
          </a:p>
        </p:txBody>
      </p:sp>
    </p:spTree>
    <p:extLst>
      <p:ext uri="{BB962C8B-B14F-4D97-AF65-F5344CB8AC3E}">
        <p14:creationId xmlns:p14="http://schemas.microsoft.com/office/powerpoint/2010/main" val="300157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9ED73910-696E-3756-625B-C7C38B4E5457}"/>
              </a:ext>
            </a:extLst>
          </p:cNvPr>
          <p:cNvSpPr/>
          <p:nvPr/>
        </p:nvSpPr>
        <p:spPr>
          <a:xfrm>
            <a:off x="907631" y="1041090"/>
            <a:ext cx="10376738" cy="1217025"/>
          </a:xfrm>
          <a:prstGeom prst="roundRect">
            <a:avLst>
              <a:gd name="adj" fmla="val 17316"/>
            </a:avLst>
          </a:prstGeom>
          <a:solidFill>
            <a:schemeClr val="bg1"/>
          </a:solidFill>
          <a:ln>
            <a:noFill/>
          </a:ln>
          <a:effectLst>
            <a:outerShdw blurRad="127000" dir="2700000" algn="tl" rotWithShape="0">
              <a:schemeClr val="bg1">
                <a:lumMod val="85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D79CF1C0-F1BA-A733-405A-639ACF4CAA7C}"/>
              </a:ext>
            </a:extLst>
          </p:cNvPr>
          <p:cNvSpPr/>
          <p:nvPr/>
        </p:nvSpPr>
        <p:spPr>
          <a:xfrm>
            <a:off x="907631" y="2852393"/>
            <a:ext cx="10376738" cy="1217025"/>
          </a:xfrm>
          <a:prstGeom prst="roundRect">
            <a:avLst>
              <a:gd name="adj" fmla="val 17316"/>
            </a:avLst>
          </a:prstGeom>
          <a:solidFill>
            <a:schemeClr val="bg1"/>
          </a:solidFill>
          <a:ln>
            <a:noFill/>
          </a:ln>
          <a:effectLst>
            <a:outerShdw blurRad="127000" dir="2700000" algn="tl" rotWithShape="0">
              <a:schemeClr val="bg1">
                <a:lumMod val="85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6DF0046F-7663-EB53-777A-D8F0BD48ADB8}"/>
              </a:ext>
            </a:extLst>
          </p:cNvPr>
          <p:cNvSpPr/>
          <p:nvPr/>
        </p:nvSpPr>
        <p:spPr>
          <a:xfrm>
            <a:off x="907631" y="4663695"/>
            <a:ext cx="10376738" cy="1217025"/>
          </a:xfrm>
          <a:prstGeom prst="roundRect">
            <a:avLst>
              <a:gd name="adj" fmla="val 17316"/>
            </a:avLst>
          </a:prstGeom>
          <a:solidFill>
            <a:schemeClr val="bg1"/>
          </a:solidFill>
          <a:ln>
            <a:noFill/>
          </a:ln>
          <a:effectLst>
            <a:outerShdw blurRad="127000" dir="2700000" algn="tl" rotWithShape="0">
              <a:schemeClr val="bg1">
                <a:lumMod val="85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21497A-9EFD-3DE7-77B2-79A0F9FC4237}"/>
              </a:ext>
            </a:extLst>
          </p:cNvPr>
          <p:cNvSpPr txBox="1"/>
          <p:nvPr/>
        </p:nvSpPr>
        <p:spPr>
          <a:xfrm>
            <a:off x="3353179" y="1328919"/>
            <a:ext cx="54521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</a:t>
            </a:r>
            <a:r>
              <a:rPr kumimoji="1" lang="en-US" altLang="ko-Kore-KR" sz="2800" dirty="0"/>
              <a:t>1</a:t>
            </a:r>
            <a:r>
              <a:rPr kumimoji="1" lang="en-US" altLang="ko-KR" sz="2800" dirty="0"/>
              <a:t>927</a:t>
            </a:r>
            <a:r>
              <a:rPr kumimoji="1" lang="ko-KR" altLang="en-US" sz="2800" dirty="0"/>
              <a:t>년 </a:t>
            </a:r>
            <a:r>
              <a:rPr kumimoji="1" lang="en-US" altLang="ko-KR" sz="2800" dirty="0"/>
              <a:t>3</a:t>
            </a:r>
            <a:r>
              <a:rPr kumimoji="1" lang="ko-KR" altLang="en-US" sz="2800" dirty="0"/>
              <a:t>월부터 발생한 경제공황</a:t>
            </a:r>
            <a:endParaRPr kumimoji="1" lang="en-US" altLang="ko-KR" sz="2800" dirty="0"/>
          </a:p>
          <a:p>
            <a:pPr algn="ctr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386354-2D36-450F-01F0-F541B9C90FEC}"/>
              </a:ext>
            </a:extLst>
          </p:cNvPr>
          <p:cNvSpPr txBox="1"/>
          <p:nvPr/>
        </p:nvSpPr>
        <p:spPr>
          <a:xfrm>
            <a:off x="2215663" y="3076344"/>
            <a:ext cx="79013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ore-KR" sz="2400" dirty="0"/>
              <a:t>1</a:t>
            </a:r>
            <a:r>
              <a:rPr kumimoji="1" lang="en-US" altLang="ko-KR" sz="2400" dirty="0"/>
              <a:t>929</a:t>
            </a:r>
            <a:r>
              <a:rPr kumimoji="1" lang="ko-KR" altLang="en-US" sz="2400" dirty="0"/>
              <a:t>년 월가 대폭락과 이에 따르는 세계 대공황은 일본</a:t>
            </a:r>
            <a:endParaRPr kumimoji="1" lang="en-US" altLang="ko-KR" sz="2400" dirty="0"/>
          </a:p>
          <a:p>
            <a:pPr algn="ctr"/>
            <a:r>
              <a:rPr kumimoji="1" lang="ko-KR" altLang="en-US" sz="2400" dirty="0"/>
              <a:t>경제에 큰 타격을 입힘</a:t>
            </a:r>
            <a:endParaRPr kumimoji="1" lang="en-US" altLang="ko-KR" sz="2400" dirty="0"/>
          </a:p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6045F20-CD8A-53F2-2861-2998A004DDA8}"/>
              </a:ext>
            </a:extLst>
          </p:cNvPr>
          <p:cNvSpPr txBox="1"/>
          <p:nvPr/>
        </p:nvSpPr>
        <p:spPr>
          <a:xfrm>
            <a:off x="2215662" y="4901568"/>
            <a:ext cx="77606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    </a:t>
            </a:r>
            <a:r>
              <a:rPr kumimoji="1" lang="ko-KR" altLang="en-US" sz="2400" dirty="0"/>
              <a:t>글로벌 수요 감소로 인해 일본의 수출이 감소하며 </a:t>
            </a:r>
            <a:endParaRPr kumimoji="1" lang="en-US" altLang="ko-KR" sz="2400" dirty="0"/>
          </a:p>
          <a:p>
            <a:pPr algn="ctr"/>
            <a:r>
              <a:rPr kumimoji="1" lang="ko-KR" altLang="en-US" sz="2400" dirty="0"/>
              <a:t>경제 위기 시작</a:t>
            </a:r>
            <a:endParaRPr kumimoji="1" lang="en-US" altLang="ko-KR" sz="2400" dirty="0"/>
          </a:p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8E111FE7-AB50-0754-5A0B-11C5176964FE}"/>
              </a:ext>
            </a:extLst>
          </p:cNvPr>
          <p:cNvGrpSpPr/>
          <p:nvPr/>
        </p:nvGrpSpPr>
        <p:grpSpPr>
          <a:xfrm rot="5400000">
            <a:off x="5983089" y="2324610"/>
            <a:ext cx="225821" cy="438702"/>
            <a:chOff x="4030999" y="1590820"/>
            <a:chExt cx="426723" cy="828995"/>
          </a:xfrm>
        </p:grpSpPr>
        <p:sp>
          <p:nvSpPr>
            <p:cNvPr id="14" name="화살표: 갈매기형 수장 13">
              <a:extLst>
                <a:ext uri="{FF2B5EF4-FFF2-40B4-BE49-F238E27FC236}">
                  <a16:creationId xmlns:a16="http://schemas.microsoft.com/office/drawing/2014/main" id="{AFB510A2-2AE1-5CBC-4CBD-F1DFB24F35B1}"/>
                </a:ext>
              </a:extLst>
            </p:cNvPr>
            <p:cNvSpPr/>
            <p:nvPr/>
          </p:nvSpPr>
          <p:spPr>
            <a:xfrm>
              <a:off x="4030999" y="1590820"/>
              <a:ext cx="206464" cy="828995"/>
            </a:xfrm>
            <a:prstGeom prst="chevron">
              <a:avLst>
                <a:gd name="adj" fmla="val 96712"/>
              </a:avLst>
            </a:pr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5" name="화살표: 갈매기형 수장 14">
              <a:extLst>
                <a:ext uri="{FF2B5EF4-FFF2-40B4-BE49-F238E27FC236}">
                  <a16:creationId xmlns:a16="http://schemas.microsoft.com/office/drawing/2014/main" id="{7C890687-D674-A075-0519-19771944DCB2}"/>
                </a:ext>
              </a:extLst>
            </p:cNvPr>
            <p:cNvSpPr/>
            <p:nvPr/>
          </p:nvSpPr>
          <p:spPr>
            <a:xfrm>
              <a:off x="4251258" y="1590820"/>
              <a:ext cx="206464" cy="828995"/>
            </a:xfrm>
            <a:prstGeom prst="chevron">
              <a:avLst>
                <a:gd name="adj" fmla="val 96712"/>
              </a:avLst>
            </a:pr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6A13E43D-EBB1-7502-520A-3EF8C755CA4B}"/>
              </a:ext>
            </a:extLst>
          </p:cNvPr>
          <p:cNvGrpSpPr/>
          <p:nvPr/>
        </p:nvGrpSpPr>
        <p:grpSpPr>
          <a:xfrm rot="5400000">
            <a:off x="5966337" y="4158500"/>
            <a:ext cx="225821" cy="438702"/>
            <a:chOff x="4030999" y="1590820"/>
            <a:chExt cx="426723" cy="828995"/>
          </a:xfrm>
        </p:grpSpPr>
        <p:sp>
          <p:nvSpPr>
            <p:cNvPr id="17" name="화살표: 갈매기형 수장 16">
              <a:extLst>
                <a:ext uri="{FF2B5EF4-FFF2-40B4-BE49-F238E27FC236}">
                  <a16:creationId xmlns:a16="http://schemas.microsoft.com/office/drawing/2014/main" id="{B22343EB-6C38-D1DD-CD01-9BC98B7C507D}"/>
                </a:ext>
              </a:extLst>
            </p:cNvPr>
            <p:cNvSpPr/>
            <p:nvPr/>
          </p:nvSpPr>
          <p:spPr>
            <a:xfrm>
              <a:off x="4030999" y="1590820"/>
              <a:ext cx="206464" cy="828995"/>
            </a:xfrm>
            <a:prstGeom prst="chevron">
              <a:avLst>
                <a:gd name="adj" fmla="val 96712"/>
              </a:avLst>
            </a:pr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화살표: 갈매기형 수장 17">
              <a:extLst>
                <a:ext uri="{FF2B5EF4-FFF2-40B4-BE49-F238E27FC236}">
                  <a16:creationId xmlns:a16="http://schemas.microsoft.com/office/drawing/2014/main" id="{192F8097-11B1-6D36-9C38-D637E04CF0C8}"/>
                </a:ext>
              </a:extLst>
            </p:cNvPr>
            <p:cNvSpPr/>
            <p:nvPr/>
          </p:nvSpPr>
          <p:spPr>
            <a:xfrm>
              <a:off x="4251258" y="1590820"/>
              <a:ext cx="206464" cy="828995"/>
            </a:xfrm>
            <a:prstGeom prst="chevron">
              <a:avLst>
                <a:gd name="adj" fmla="val 96712"/>
              </a:avLst>
            </a:prstGeom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348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9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래픽 19" descr="유기적 모서리 셰이프">
            <a:extLst>
              <a:ext uri="{FF2B5EF4-FFF2-40B4-BE49-F238E27FC236}">
                <a16:creationId xmlns:a16="http://schemas.microsoft.com/office/drawing/2014/main" id="{463C986B-CD8F-61F9-CE4C-8C79AA53B25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300" y="0"/>
            <a:ext cx="4572000" cy="4572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975F80-8B6F-03DE-31B2-BEBD893CE300}"/>
              </a:ext>
            </a:extLst>
          </p:cNvPr>
          <p:cNvSpPr txBox="1"/>
          <p:nvPr/>
        </p:nvSpPr>
        <p:spPr>
          <a:xfrm>
            <a:off x="5300750" y="2656870"/>
            <a:ext cx="15905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Part 2</a:t>
            </a:r>
            <a:endParaRPr lang="ko-KR" altLang="en-US" sz="3200" spc="300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94A04-6EC3-D7F8-005E-8C392AA0138E}"/>
              </a:ext>
            </a:extLst>
          </p:cNvPr>
          <p:cNvSpPr txBox="1"/>
          <p:nvPr/>
        </p:nvSpPr>
        <p:spPr>
          <a:xfrm>
            <a:off x="4377423" y="3241645"/>
            <a:ext cx="34371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은행 부도</a:t>
            </a:r>
          </a:p>
        </p:txBody>
      </p:sp>
    </p:spTree>
    <p:extLst>
      <p:ext uri="{BB962C8B-B14F-4D97-AF65-F5344CB8AC3E}">
        <p14:creationId xmlns:p14="http://schemas.microsoft.com/office/powerpoint/2010/main" val="125098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BB7B5A-48E2-75B6-04D9-897CD583CE1A}"/>
              </a:ext>
            </a:extLst>
          </p:cNvPr>
          <p:cNvSpPr txBox="1"/>
          <p:nvPr/>
        </p:nvSpPr>
        <p:spPr>
          <a:xfrm>
            <a:off x="134205" y="162267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Part 2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71F24B-201F-8DE7-C580-DD25EF0D99F0}"/>
              </a:ext>
            </a:extLst>
          </p:cNvPr>
          <p:cNvSpPr txBox="1"/>
          <p:nvPr/>
        </p:nvSpPr>
        <p:spPr>
          <a:xfrm>
            <a:off x="706798" y="162267"/>
            <a:ext cx="159370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은행 부도</a:t>
            </a:r>
          </a:p>
        </p:txBody>
      </p:sp>
      <p:sp>
        <p:nvSpPr>
          <p:cNvPr id="2" name="갈매기형 수장 5">
            <a:extLst>
              <a:ext uri="{FF2B5EF4-FFF2-40B4-BE49-F238E27FC236}">
                <a16:creationId xmlns:a16="http://schemas.microsoft.com/office/drawing/2014/main" id="{0E988EE5-B6CF-B645-86F8-103F730DB274}"/>
              </a:ext>
            </a:extLst>
          </p:cNvPr>
          <p:cNvSpPr/>
          <p:nvPr/>
        </p:nvSpPr>
        <p:spPr>
          <a:xfrm>
            <a:off x="6236678" y="2993720"/>
            <a:ext cx="5440972" cy="1399868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각형 3">
            <a:extLst>
              <a:ext uri="{FF2B5EF4-FFF2-40B4-BE49-F238E27FC236}">
                <a16:creationId xmlns:a16="http://schemas.microsoft.com/office/drawing/2014/main" id="{B866B2F2-00FE-1D3D-79EF-CF939CC211A5}"/>
              </a:ext>
            </a:extLst>
          </p:cNvPr>
          <p:cNvSpPr/>
          <p:nvPr/>
        </p:nvSpPr>
        <p:spPr>
          <a:xfrm>
            <a:off x="514350" y="2993720"/>
            <a:ext cx="5440972" cy="1399868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C90644-B6B1-D5B8-DFA1-726D028E2D15}"/>
              </a:ext>
            </a:extLst>
          </p:cNvPr>
          <p:cNvSpPr txBox="1"/>
          <p:nvPr/>
        </p:nvSpPr>
        <p:spPr>
          <a:xfrm>
            <a:off x="1151271" y="3368150"/>
            <a:ext cx="444008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2000" dirty="0"/>
              <a:t>은행 부도로 인해 예금자들의</a:t>
            </a:r>
            <a:endParaRPr kumimoji="1" lang="en-US" altLang="ko-KR" sz="2000" dirty="0"/>
          </a:p>
          <a:p>
            <a:r>
              <a:rPr kumimoji="1" lang="ko-KR" altLang="en-US" sz="2000" dirty="0"/>
              <a:t>돈을 잃는</a:t>
            </a:r>
            <a:r>
              <a:rPr kumimoji="1" lang="en-US" altLang="ko-KR" sz="2000" dirty="0"/>
              <a:t> </a:t>
            </a:r>
            <a:r>
              <a:rPr kumimoji="1" lang="ko-KR" altLang="en-US" sz="2000" dirty="0"/>
              <a:t>사태가 발생</a:t>
            </a:r>
            <a:endParaRPr kumimoji="1" lang="en-US" altLang="ko-KR" sz="2000" dirty="0"/>
          </a:p>
          <a:p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6C6A99-1848-4D1C-E59D-7BFAA93DD415}"/>
              </a:ext>
            </a:extLst>
          </p:cNvPr>
          <p:cNvSpPr txBox="1"/>
          <p:nvPr/>
        </p:nvSpPr>
        <p:spPr>
          <a:xfrm>
            <a:off x="6926836" y="3229651"/>
            <a:ext cx="428628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2000" dirty="0"/>
              <a:t>신용 경색으로도 이어져 기업들의</a:t>
            </a:r>
            <a:endParaRPr kumimoji="1" lang="en-US" altLang="ko-KR" sz="2000" dirty="0"/>
          </a:p>
          <a:p>
            <a:r>
              <a:rPr kumimoji="1" lang="ko-KR" altLang="en-US" sz="2000" dirty="0"/>
              <a:t>자금 조달이 어려워지고 경제의</a:t>
            </a:r>
            <a:endParaRPr kumimoji="1" lang="en-US" altLang="ko-KR" sz="2000" dirty="0"/>
          </a:p>
          <a:p>
            <a:r>
              <a:rPr kumimoji="1" lang="ko-KR" altLang="en-US" sz="2000" dirty="0"/>
              <a:t>불안정을 더욱 심화</a:t>
            </a:r>
            <a:endParaRPr kumimoji="1" lang="en-US" altLang="ko-KR" sz="2000" dirty="0"/>
          </a:p>
          <a:p>
            <a:endParaRPr lang="ko-KR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49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9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래픽 19" descr="유기적 모서리 셰이프">
            <a:extLst>
              <a:ext uri="{FF2B5EF4-FFF2-40B4-BE49-F238E27FC236}">
                <a16:creationId xmlns:a16="http://schemas.microsoft.com/office/drawing/2014/main" id="{463C986B-CD8F-61F9-CE4C-8C79AA53B25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300" y="0"/>
            <a:ext cx="4572000" cy="4572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975F80-8B6F-03DE-31B2-BEBD893CE300}"/>
              </a:ext>
            </a:extLst>
          </p:cNvPr>
          <p:cNvSpPr txBox="1"/>
          <p:nvPr/>
        </p:nvSpPr>
        <p:spPr>
          <a:xfrm>
            <a:off x="5294338" y="2656870"/>
            <a:ext cx="1603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Part 3</a:t>
            </a:r>
            <a:endParaRPr lang="ko-KR" altLang="en-US" sz="3200" spc="300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94A04-6EC3-D7F8-005E-8C392AA0138E}"/>
              </a:ext>
            </a:extLst>
          </p:cNvPr>
          <p:cNvSpPr txBox="1"/>
          <p:nvPr/>
        </p:nvSpPr>
        <p:spPr>
          <a:xfrm>
            <a:off x="3992702" y="3241645"/>
            <a:ext cx="42066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정부의 대응</a:t>
            </a:r>
          </a:p>
        </p:txBody>
      </p:sp>
    </p:spTree>
    <p:extLst>
      <p:ext uri="{BB962C8B-B14F-4D97-AF65-F5344CB8AC3E}">
        <p14:creationId xmlns:p14="http://schemas.microsoft.com/office/powerpoint/2010/main" val="300383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BB7B5A-48E2-75B6-04D9-897CD583CE1A}"/>
              </a:ext>
            </a:extLst>
          </p:cNvPr>
          <p:cNvSpPr txBox="1"/>
          <p:nvPr/>
        </p:nvSpPr>
        <p:spPr>
          <a:xfrm>
            <a:off x="134205" y="162267"/>
            <a:ext cx="5950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Part 3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71F24B-201F-8DE7-C580-DD25EF0D99F0}"/>
              </a:ext>
            </a:extLst>
          </p:cNvPr>
          <p:cNvSpPr txBox="1"/>
          <p:nvPr/>
        </p:nvSpPr>
        <p:spPr>
          <a:xfrm>
            <a:off x="706798" y="162267"/>
            <a:ext cx="19271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정부의 대응</a:t>
            </a: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E018766A-2EBE-3D57-F43E-0F7FAC0A6B9E}"/>
              </a:ext>
            </a:extLst>
          </p:cNvPr>
          <p:cNvSpPr/>
          <p:nvPr/>
        </p:nvSpPr>
        <p:spPr>
          <a:xfrm>
            <a:off x="928225" y="1636448"/>
            <a:ext cx="2041451" cy="41356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0B91B35-9AD4-1C57-B89C-B6C5A3128823}"/>
              </a:ext>
            </a:extLst>
          </p:cNvPr>
          <p:cNvSpPr/>
          <p:nvPr/>
        </p:nvSpPr>
        <p:spPr>
          <a:xfrm>
            <a:off x="9203900" y="1636448"/>
            <a:ext cx="2041451" cy="41356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213E4A39-1FEE-D85E-6CF8-A590191F658C}"/>
              </a:ext>
            </a:extLst>
          </p:cNvPr>
          <p:cNvSpPr/>
          <p:nvPr/>
        </p:nvSpPr>
        <p:spPr>
          <a:xfrm>
            <a:off x="3686783" y="1636448"/>
            <a:ext cx="2041451" cy="41356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EDB17FF-9FF5-1C48-5BC6-FAEE6A176E6F}"/>
              </a:ext>
            </a:extLst>
          </p:cNvPr>
          <p:cNvSpPr/>
          <p:nvPr/>
        </p:nvSpPr>
        <p:spPr>
          <a:xfrm>
            <a:off x="6445341" y="1636448"/>
            <a:ext cx="2041451" cy="41356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4124BB-51C7-4C13-8656-ABEA1513F8B3}"/>
              </a:ext>
            </a:extLst>
          </p:cNvPr>
          <p:cNvSpPr txBox="1"/>
          <p:nvPr/>
        </p:nvSpPr>
        <p:spPr>
          <a:xfrm>
            <a:off x="1097950" y="3192114"/>
            <a:ext cx="16828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dirty="0"/>
              <a:t>일본</a:t>
            </a:r>
            <a:r>
              <a:rPr kumimoji="1" lang="ko-KR" altLang="en-US" dirty="0"/>
              <a:t> 정부는</a:t>
            </a:r>
            <a:endParaRPr kumimoji="1" lang="en-US" altLang="ko-KR" dirty="0"/>
          </a:p>
          <a:p>
            <a:r>
              <a:rPr kumimoji="1" lang="ko-KR" altLang="en-US" dirty="0"/>
              <a:t>금융 위기에</a:t>
            </a:r>
            <a:endParaRPr kumimoji="1" lang="en-US" altLang="ko-KR" dirty="0"/>
          </a:p>
          <a:p>
            <a:r>
              <a:rPr kumimoji="1" lang="ko-KR" altLang="en-US" dirty="0"/>
              <a:t>대응하기 위해 다양한 정책을 실행</a:t>
            </a:r>
            <a:endParaRPr kumimoji="1" lang="en-US" altLang="ko-KR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2FA36A-5614-E283-D975-5C66DEAFE7FD}"/>
              </a:ext>
            </a:extLst>
          </p:cNvPr>
          <p:cNvSpPr txBox="1"/>
          <p:nvPr/>
        </p:nvSpPr>
        <p:spPr>
          <a:xfrm>
            <a:off x="3856508" y="3192114"/>
            <a:ext cx="1682895" cy="1843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kumimoji="1" lang="ko-KR" altLang="en-US" sz="1600" dirty="0"/>
              <a:t>공공 사업을 촉진하여 일자리를 창출하고 도로 건설</a:t>
            </a:r>
            <a:r>
              <a:rPr kumimoji="1" lang="en-US" altLang="ko-KR" sz="1600" dirty="0"/>
              <a:t>,</a:t>
            </a:r>
            <a:r>
              <a:rPr kumimoji="1" lang="ko-KR" altLang="en-US" sz="1600" dirty="0"/>
              <a:t> 다리 건설 다양한 분야에서 진행</a:t>
            </a:r>
            <a:endParaRPr lang="ko-KR" altLang="en-US" sz="1100" spc="-1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D66FCA-9576-9295-66AF-3C5F4184A56E}"/>
              </a:ext>
            </a:extLst>
          </p:cNvPr>
          <p:cNvSpPr txBox="1"/>
          <p:nvPr/>
        </p:nvSpPr>
        <p:spPr>
          <a:xfrm>
            <a:off x="6503786" y="3218997"/>
            <a:ext cx="1937098" cy="1397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kumimoji="1" lang="ko-KR" altLang="en-US" dirty="0"/>
              <a:t>금융 기관과</a:t>
            </a:r>
            <a:r>
              <a:rPr kumimoji="1" lang="en-US" altLang="ko-KR" dirty="0"/>
              <a:t> </a:t>
            </a:r>
            <a:r>
              <a:rPr kumimoji="1" lang="ko-KR" altLang="en-US" dirty="0"/>
              <a:t>부도 위험이 있는 기업에 재정적인 지원을 제공 </a:t>
            </a:r>
            <a:endParaRPr lang="ko-KR" altLang="en-US" sz="1200" spc="-1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1AF76E1-B305-A05D-6D16-C4910C9EE21A}"/>
              </a:ext>
            </a:extLst>
          </p:cNvPr>
          <p:cNvSpPr txBox="1"/>
          <p:nvPr/>
        </p:nvSpPr>
        <p:spPr>
          <a:xfrm>
            <a:off x="9383173" y="3192114"/>
            <a:ext cx="1682895" cy="1721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kumimoji="1" lang="ko-KR" altLang="en-US" dirty="0"/>
              <a:t>일본의 수출을 확대하고 국제 무역 촉진으로 경제 회복에 노력</a:t>
            </a:r>
            <a:endParaRPr lang="ko-KR" altLang="en-US" sz="1200" spc="-15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30" name="이등변 삼각형 29">
            <a:extLst>
              <a:ext uri="{FF2B5EF4-FFF2-40B4-BE49-F238E27FC236}">
                <a16:creationId xmlns:a16="http://schemas.microsoft.com/office/drawing/2014/main" id="{DEEA5159-46F5-D5FF-A96D-ED477FE4A8E3}"/>
              </a:ext>
            </a:extLst>
          </p:cNvPr>
          <p:cNvSpPr/>
          <p:nvPr/>
        </p:nvSpPr>
        <p:spPr>
          <a:xfrm rot="5400000">
            <a:off x="3195217" y="3611030"/>
            <a:ext cx="295553" cy="254787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이등변 삼각형 30">
            <a:extLst>
              <a:ext uri="{FF2B5EF4-FFF2-40B4-BE49-F238E27FC236}">
                <a16:creationId xmlns:a16="http://schemas.microsoft.com/office/drawing/2014/main" id="{1CCB857D-02B2-B5F4-D464-DBD214885918}"/>
              </a:ext>
            </a:extLst>
          </p:cNvPr>
          <p:cNvSpPr/>
          <p:nvPr/>
        </p:nvSpPr>
        <p:spPr>
          <a:xfrm rot="5400000">
            <a:off x="5953141" y="3611030"/>
            <a:ext cx="295553" cy="254787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이등변 삼각형 31">
            <a:extLst>
              <a:ext uri="{FF2B5EF4-FFF2-40B4-BE49-F238E27FC236}">
                <a16:creationId xmlns:a16="http://schemas.microsoft.com/office/drawing/2014/main" id="{A19249D5-99E9-1ABA-1DFE-D101654E801E}"/>
              </a:ext>
            </a:extLst>
          </p:cNvPr>
          <p:cNvSpPr/>
          <p:nvPr/>
        </p:nvSpPr>
        <p:spPr>
          <a:xfrm rot="5400000">
            <a:off x="8711065" y="3611030"/>
            <a:ext cx="295553" cy="254787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321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9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래픽 19" descr="유기적 모서리 셰이프">
            <a:extLst>
              <a:ext uri="{FF2B5EF4-FFF2-40B4-BE49-F238E27FC236}">
                <a16:creationId xmlns:a16="http://schemas.microsoft.com/office/drawing/2014/main" id="{463C986B-CD8F-61F9-CE4C-8C79AA53B25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9300" y="0"/>
            <a:ext cx="4572000" cy="4572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975F80-8B6F-03DE-31B2-BEBD893CE300}"/>
              </a:ext>
            </a:extLst>
          </p:cNvPr>
          <p:cNvSpPr txBox="1"/>
          <p:nvPr/>
        </p:nvSpPr>
        <p:spPr>
          <a:xfrm>
            <a:off x="5294338" y="2656870"/>
            <a:ext cx="16033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Part 4</a:t>
            </a:r>
            <a:endParaRPr lang="ko-KR" altLang="en-US" sz="3200" spc="300" dirty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94A04-6EC3-D7F8-005E-8C392AA0138E}"/>
              </a:ext>
            </a:extLst>
          </p:cNvPr>
          <p:cNvSpPr txBox="1"/>
          <p:nvPr/>
        </p:nvSpPr>
        <p:spPr>
          <a:xfrm>
            <a:off x="3607982" y="3241645"/>
            <a:ext cx="49760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국제적인 영향</a:t>
            </a:r>
          </a:p>
        </p:txBody>
      </p:sp>
    </p:spTree>
    <p:extLst>
      <p:ext uri="{BB962C8B-B14F-4D97-AF65-F5344CB8AC3E}">
        <p14:creationId xmlns:p14="http://schemas.microsoft.com/office/powerpoint/2010/main" val="313319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테마">
  <a:themeElements>
    <a:clrScheme name="인스타그램갬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C95C2"/>
      </a:accent1>
      <a:accent2>
        <a:srgbClr val="779289"/>
      </a:accent2>
      <a:accent3>
        <a:srgbClr val="97AEB6"/>
      </a:accent3>
      <a:accent4>
        <a:srgbClr val="F1E3C8"/>
      </a:accent4>
      <a:accent5>
        <a:srgbClr val="D9D1CE"/>
      </a:accent5>
      <a:accent6>
        <a:srgbClr val="9C918C"/>
      </a:accent6>
      <a:hlink>
        <a:srgbClr val="3F3F3F"/>
      </a:hlink>
      <a:folHlink>
        <a:srgbClr val="3F3F3F"/>
      </a:folHlink>
    </a:clrScheme>
    <a:fontScheme name="Pretendard Black">
      <a:majorFont>
        <a:latin typeface="Pretendard Black"/>
        <a:ea typeface="Pretendard Black"/>
        <a:cs typeface=""/>
      </a:majorFont>
      <a:minorFont>
        <a:latin typeface="Pretendard"/>
        <a:ea typeface="Pretendar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187</Words>
  <Application>Microsoft Office PowerPoint</Application>
  <PresentationFormat>와이드스크린</PresentationFormat>
  <Paragraphs>48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6" baseType="lpstr">
      <vt:lpstr>Pretendard</vt:lpstr>
      <vt:lpstr>Pretendard Black</vt:lpstr>
      <vt:lpstr>Söhne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Yu Saebyeol</dc:creator>
  <cp:lastModifiedBy>마스터바니롯데이시아</cp:lastModifiedBy>
  <cp:revision>12</cp:revision>
  <dcterms:created xsi:type="dcterms:W3CDTF">2023-08-20T10:34:02Z</dcterms:created>
  <dcterms:modified xsi:type="dcterms:W3CDTF">2023-09-30T02:19:06Z</dcterms:modified>
</cp:coreProperties>
</file>